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1.xml" ContentType="application/vnd.ms-office.chartex+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charts/chart9.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0.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4"/>
    <p:sldMasterId id="2147483757" r:id="rId5"/>
    <p:sldMasterId id="2147483780" r:id="rId6"/>
  </p:sldMasterIdLst>
  <p:notesMasterIdLst>
    <p:notesMasterId r:id="rId26"/>
  </p:notesMasterIdLst>
  <p:sldIdLst>
    <p:sldId id="259" r:id="rId7"/>
    <p:sldId id="2147471602" r:id="rId8"/>
    <p:sldId id="2147473595" r:id="rId9"/>
    <p:sldId id="2147471604" r:id="rId10"/>
    <p:sldId id="2147471599" r:id="rId11"/>
    <p:sldId id="2147473598" r:id="rId12"/>
    <p:sldId id="2147473597" r:id="rId13"/>
    <p:sldId id="2147471598" r:id="rId14"/>
    <p:sldId id="2147473602" r:id="rId15"/>
    <p:sldId id="2147473603" r:id="rId16"/>
    <p:sldId id="2147471605" r:id="rId17"/>
    <p:sldId id="2147471607" r:id="rId18"/>
    <p:sldId id="2147473600" r:id="rId19"/>
    <p:sldId id="2147473592" r:id="rId20"/>
    <p:sldId id="2147473596" r:id="rId21"/>
    <p:sldId id="2147471593" r:id="rId22"/>
    <p:sldId id="2147471600" r:id="rId23"/>
    <p:sldId id="2147471594" r:id="rId24"/>
    <p:sldId id="214747155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002C06-C469-44BA-AC94-82B934BDE80D}">
          <p14:sldIdLst>
            <p14:sldId id="259"/>
            <p14:sldId id="2147471602"/>
            <p14:sldId id="2147473595"/>
            <p14:sldId id="2147471604"/>
            <p14:sldId id="2147471599"/>
            <p14:sldId id="2147473598"/>
            <p14:sldId id="2147473597"/>
            <p14:sldId id="2147471598"/>
            <p14:sldId id="2147473602"/>
            <p14:sldId id="2147473603"/>
            <p14:sldId id="2147471605"/>
            <p14:sldId id="2147471607"/>
            <p14:sldId id="2147473600"/>
            <p14:sldId id="2147473592"/>
            <p14:sldId id="2147473596"/>
            <p14:sldId id="2147471593"/>
            <p14:sldId id="2147471600"/>
            <p14:sldId id="2147471594"/>
            <p14:sldId id="2147471554"/>
          </p14:sldIdLst>
        </p14:section>
        <p14:section name="Backup" id="{05D24B00-34D0-4536-8DD0-98F562D9DD2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Shew" initials="KS" lastIdx="1" clrIdx="0">
    <p:extLst>
      <p:ext uri="{19B8F6BF-5375-455C-9EA6-DF929625EA0E}">
        <p15:presenceInfo xmlns:p15="http://schemas.microsoft.com/office/powerpoint/2012/main" userId="S-1-5-21-1993962763-688789844-682003330-148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82" autoAdjust="0"/>
    <p:restoredTop sz="95268" autoAdjust="0"/>
  </p:normalViewPr>
  <p:slideViewPr>
    <p:cSldViewPr snapToGrid="0">
      <p:cViewPr>
        <p:scale>
          <a:sx n="90" d="100"/>
          <a:sy n="90" d="100"/>
        </p:scale>
        <p:origin x="254" y="-8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8.xml"/><Relationship Id="rId1" Type="http://schemas.microsoft.com/office/2011/relationships/chartStyle" Target="style8.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9.xml"/><Relationship Id="rId1" Type="http://schemas.microsoft.com/office/2011/relationships/chartStyle" Target="style9.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accent2">
                    <a:lumMod val="75000"/>
                  </a:schemeClr>
                </a:solidFill>
              </a:rPr>
              <a:t>Effort</a:t>
            </a:r>
            <a:r>
              <a:rPr lang="en-US" b="1" baseline="0" dirty="0">
                <a:solidFill>
                  <a:schemeClr val="accent2">
                    <a:lumMod val="75000"/>
                  </a:schemeClr>
                </a:solidFill>
              </a:rPr>
              <a:t> Saved per application</a:t>
            </a:r>
            <a:endParaRPr lang="en-US" b="1" dirty="0">
              <a:solidFill>
                <a:schemeClr val="accent2">
                  <a:lumMod val="75000"/>
                </a:schemeClr>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CI/CD</c:v>
                </c:pt>
              </c:strCache>
            </c:strRef>
          </c:tx>
          <c:spPr>
            <a:solidFill>
              <a:schemeClr val="accent1"/>
            </a:solidFill>
            <a:ln>
              <a:noFill/>
            </a:ln>
            <a:effectLst/>
          </c:spPr>
          <c:invertIfNegative val="0"/>
          <c:cat>
            <c:strRef>
              <c:f>Sheet1!$A$2:$A$5</c:f>
              <c:strCache>
                <c:ptCount val="4"/>
                <c:pt idx="0">
                  <c:v>GSESP</c:v>
                </c:pt>
                <c:pt idx="1">
                  <c:v>MIST</c:v>
                </c:pt>
                <c:pt idx="2">
                  <c:v>CASTEAM</c:v>
                </c:pt>
                <c:pt idx="3">
                  <c:v>FTCS</c:v>
                </c:pt>
              </c:strCache>
            </c:strRef>
          </c:cat>
          <c:val>
            <c:numRef>
              <c:f>Sheet1!$B$2:$B$5</c:f>
              <c:numCache>
                <c:formatCode>General</c:formatCode>
                <c:ptCount val="4"/>
                <c:pt idx="0">
                  <c:v>1704</c:v>
                </c:pt>
                <c:pt idx="1">
                  <c:v>1536</c:v>
                </c:pt>
                <c:pt idx="2">
                  <c:v>3297</c:v>
                </c:pt>
                <c:pt idx="3">
                  <c:v>640</c:v>
                </c:pt>
              </c:numCache>
            </c:numRef>
          </c:val>
          <c:extLst>
            <c:ext xmlns:c16="http://schemas.microsoft.com/office/drawing/2014/chart" uri="{C3380CC4-5D6E-409C-BE32-E72D297353CC}">
              <c16:uniqueId val="{00000000-286B-451B-9FF7-850F11E4CE4C}"/>
            </c:ext>
          </c:extLst>
        </c:ser>
        <c:ser>
          <c:idx val="1"/>
          <c:order val="1"/>
          <c:tx>
            <c:strRef>
              <c:f>Sheet1!$C$1</c:f>
              <c:strCache>
                <c:ptCount val="1"/>
                <c:pt idx="0">
                  <c:v>Development</c:v>
                </c:pt>
              </c:strCache>
            </c:strRef>
          </c:tx>
          <c:spPr>
            <a:solidFill>
              <a:schemeClr val="accent2"/>
            </a:solidFill>
            <a:ln>
              <a:noFill/>
            </a:ln>
            <a:effectLst/>
          </c:spPr>
          <c:invertIfNegative val="0"/>
          <c:cat>
            <c:strRef>
              <c:f>Sheet1!$A$2:$A$5</c:f>
              <c:strCache>
                <c:ptCount val="4"/>
                <c:pt idx="0">
                  <c:v>GSESP</c:v>
                </c:pt>
                <c:pt idx="1">
                  <c:v>MIST</c:v>
                </c:pt>
                <c:pt idx="2">
                  <c:v>CASTEAM</c:v>
                </c:pt>
                <c:pt idx="3">
                  <c:v>FTCS</c:v>
                </c:pt>
              </c:strCache>
            </c:strRef>
          </c:cat>
          <c:val>
            <c:numRef>
              <c:f>Sheet1!$C$2:$C$5</c:f>
              <c:numCache>
                <c:formatCode>General</c:formatCode>
                <c:ptCount val="4"/>
                <c:pt idx="0">
                  <c:v>525</c:v>
                </c:pt>
                <c:pt idx="1">
                  <c:v>768</c:v>
                </c:pt>
                <c:pt idx="2">
                  <c:v>750</c:v>
                </c:pt>
                <c:pt idx="3">
                  <c:v>256</c:v>
                </c:pt>
              </c:numCache>
            </c:numRef>
          </c:val>
          <c:extLst>
            <c:ext xmlns:c16="http://schemas.microsoft.com/office/drawing/2014/chart" uri="{C3380CC4-5D6E-409C-BE32-E72D297353CC}">
              <c16:uniqueId val="{00000001-286B-451B-9FF7-850F11E4CE4C}"/>
            </c:ext>
          </c:extLst>
        </c:ser>
        <c:dLbls>
          <c:showLegendKey val="0"/>
          <c:showVal val="0"/>
          <c:showCatName val="0"/>
          <c:showSerName val="0"/>
          <c:showPercent val="0"/>
          <c:showBubbleSize val="0"/>
        </c:dLbls>
        <c:gapWidth val="182"/>
        <c:axId val="1245748848"/>
        <c:axId val="1233607312"/>
      </c:barChart>
      <c:catAx>
        <c:axId val="12457488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3607312"/>
        <c:crosses val="autoZero"/>
        <c:auto val="1"/>
        <c:lblAlgn val="ctr"/>
        <c:lblOffset val="100"/>
        <c:noMultiLvlLbl val="0"/>
      </c:catAx>
      <c:valAx>
        <c:axId val="12336073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457488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t>Automation Assessment</a:t>
            </a:r>
            <a:r>
              <a:rPr lang="en-US" sz="1100" baseline="0" dirty="0"/>
              <a:t> Matrix</a:t>
            </a:r>
            <a:endParaRPr lang="en-US" sz="11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Planned</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11</c:v>
                </c:pt>
                <c:pt idx="1">
                  <c:v>14</c:v>
                </c:pt>
                <c:pt idx="2">
                  <c:v>14</c:v>
                </c:pt>
                <c:pt idx="3">
                  <c:v>14</c:v>
                </c:pt>
              </c:numCache>
            </c:numRef>
          </c:val>
          <c:extLst>
            <c:ext xmlns:c16="http://schemas.microsoft.com/office/drawing/2014/chart" uri="{C3380CC4-5D6E-409C-BE32-E72D297353CC}">
              <c16:uniqueId val="{00000000-7730-4633-AFC7-967808F2FCC8}"/>
            </c:ext>
          </c:extLst>
        </c:ser>
        <c:ser>
          <c:idx val="1"/>
          <c:order val="1"/>
          <c:tx>
            <c:strRef>
              <c:f>Sheet1!$C$1</c:f>
              <c:strCache>
                <c:ptCount val="1"/>
                <c:pt idx="0">
                  <c:v>Completed</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10</c:v>
                </c:pt>
                <c:pt idx="1">
                  <c:v>13</c:v>
                </c:pt>
                <c:pt idx="2">
                  <c:v>12</c:v>
                </c:pt>
                <c:pt idx="3">
                  <c:v>1</c:v>
                </c:pt>
              </c:numCache>
            </c:numRef>
          </c:val>
          <c:extLst>
            <c:ext xmlns:c16="http://schemas.microsoft.com/office/drawing/2014/chart" uri="{C3380CC4-5D6E-409C-BE32-E72D297353CC}">
              <c16:uniqueId val="{00000001-7730-4633-AFC7-967808F2FCC8}"/>
            </c:ext>
          </c:extLst>
        </c:ser>
        <c:ser>
          <c:idx val="2"/>
          <c:order val="2"/>
          <c:tx>
            <c:strRef>
              <c:f>Sheet1!$D$1</c:f>
              <c:strCache>
                <c:ptCount val="1"/>
                <c:pt idx="0">
                  <c:v>InProgess</c:v>
                </c:pt>
              </c:strCache>
            </c:strRef>
          </c:tx>
          <c:spPr>
            <a:solidFill>
              <a:schemeClr val="accent2">
                <a:lumMod val="60000"/>
                <a:lumOff val="40000"/>
              </a:schemeClr>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1</c:v>
                </c:pt>
                <c:pt idx="1">
                  <c:v>1</c:v>
                </c:pt>
                <c:pt idx="2">
                  <c:v>2</c:v>
                </c:pt>
                <c:pt idx="3">
                  <c:v>13</c:v>
                </c:pt>
              </c:numCache>
            </c:numRef>
          </c:val>
          <c:extLst>
            <c:ext xmlns:c16="http://schemas.microsoft.com/office/drawing/2014/chart" uri="{C3380CC4-5D6E-409C-BE32-E72D297353CC}">
              <c16:uniqueId val="{00000002-7730-4633-AFC7-967808F2FCC8}"/>
            </c:ext>
          </c:extLst>
        </c:ser>
        <c:dLbls>
          <c:showLegendKey val="0"/>
          <c:showVal val="0"/>
          <c:showCatName val="0"/>
          <c:showSerName val="0"/>
          <c:showPercent val="0"/>
          <c:showBubbleSize val="0"/>
        </c:dLbls>
        <c:gapWidth val="219"/>
        <c:overlap val="-27"/>
        <c:axId val="1720871695"/>
        <c:axId val="1407039071"/>
      </c:barChart>
      <c:catAx>
        <c:axId val="1720871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7039071"/>
        <c:crosses val="autoZero"/>
        <c:auto val="1"/>
        <c:lblAlgn val="ctr"/>
        <c:lblOffset val="100"/>
        <c:noMultiLvlLbl val="0"/>
      </c:catAx>
      <c:valAx>
        <c:axId val="1407039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08716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dLblPos val="outEnd"/>
          <c:showLegendKey val="0"/>
          <c:showVal val="0"/>
          <c:showCatName val="1"/>
          <c:showSerName val="0"/>
          <c:showPercent val="0"/>
          <c:showBubbleSize val="0"/>
          <c:showLeaderLines val="0"/>
        </c:dLbls>
      </c:pie3DChart>
      <c:spPr>
        <a:noFill/>
        <a:ln>
          <a:noFill/>
        </a:ln>
        <a:effectLst/>
      </c:spPr>
    </c:plotArea>
    <c:legend>
      <c:legendPos val="b"/>
      <c:layout>
        <c:manualLayout>
          <c:xMode val="edge"/>
          <c:yMode val="edge"/>
          <c:x val="0.23210192290545287"/>
          <c:y val="0.66653862021253463"/>
          <c:w val="0.57640925971281498"/>
          <c:h val="0.1744033829686252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dirty="0"/>
              <a:t>Cumulative Hours Saved</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manualLayout>
          <c:layoutTarget val="inner"/>
          <c:xMode val="edge"/>
          <c:yMode val="edge"/>
          <c:x val="0.10678267127292178"/>
          <c:y val="0.14837681949634093"/>
          <c:w val="0.86616310039520084"/>
          <c:h val="0.64264684657319471"/>
        </c:manualLayout>
      </c:layout>
      <c:barChart>
        <c:barDir val="col"/>
        <c:grouping val="clustered"/>
        <c:varyColors val="0"/>
        <c:ser>
          <c:idx val="0"/>
          <c:order val="0"/>
          <c:tx>
            <c:strRef>
              <c:f>Sheet1!$B$1</c:f>
              <c:strCache>
                <c:ptCount val="1"/>
                <c:pt idx="0">
                  <c:v>Hours Saved</c:v>
                </c:pt>
              </c:strCache>
            </c:strRef>
          </c:tx>
          <c:spPr>
            <a:solidFill>
              <a:schemeClr val="accent1"/>
            </a:solidFill>
            <a:ln>
              <a:noFill/>
            </a:ln>
            <a:effectLst/>
          </c:spPr>
          <c:invertIfNegative val="0"/>
          <c:dLbls>
            <c:dLbl>
              <c:idx val="0"/>
              <c:layout>
                <c:manualLayout>
                  <c:x val="0"/>
                  <c:y val="4.124999746247554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8B-44AD-B015-E0572E2BA53B}"/>
                </c:ext>
              </c:extLst>
            </c:dLbl>
            <c:dLbl>
              <c:idx val="1"/>
              <c:layout>
                <c:manualLayout>
                  <c:x val="0"/>
                  <c:y val="1.78124989042508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08B-44AD-B015-E0572E2BA53B}"/>
                </c:ext>
              </c:extLst>
            </c:dLbl>
            <c:dLbl>
              <c:idx val="2"/>
              <c:layout>
                <c:manualLayout>
                  <c:x val="1.5625000000000001E-3"/>
                  <c:y val="1.115624931371497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08B-44AD-B015-E0572E2BA53B}"/>
                </c:ext>
              </c:extLst>
            </c:dLbl>
            <c:dLbl>
              <c:idx val="3"/>
              <c:layout>
                <c:manualLayout>
                  <c:x val="0"/>
                  <c:y val="8.812499457892503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08B-44AD-B015-E0572E2BA53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May</c:v>
                </c:pt>
                <c:pt idx="1">
                  <c:v>June</c:v>
                </c:pt>
                <c:pt idx="2">
                  <c:v>July</c:v>
                </c:pt>
                <c:pt idx="3">
                  <c:v>August</c:v>
                </c:pt>
              </c:strCache>
            </c:strRef>
          </c:cat>
          <c:val>
            <c:numRef>
              <c:f>Sheet1!$B$2:$B$5</c:f>
              <c:numCache>
                <c:formatCode>General</c:formatCode>
                <c:ptCount val="4"/>
                <c:pt idx="0">
                  <c:v>8616</c:v>
                </c:pt>
                <c:pt idx="1">
                  <c:v>8616</c:v>
                </c:pt>
                <c:pt idx="2">
                  <c:v>9512</c:v>
                </c:pt>
                <c:pt idx="3">
                  <c:v>9512</c:v>
                </c:pt>
              </c:numCache>
            </c:numRef>
          </c:val>
          <c:extLst>
            <c:ext xmlns:c16="http://schemas.microsoft.com/office/drawing/2014/chart" uri="{C3380CC4-5D6E-409C-BE32-E72D297353CC}">
              <c16:uniqueId val="{00000004-208B-44AD-B015-E0572E2BA53B}"/>
            </c:ext>
          </c:extLst>
        </c:ser>
        <c:dLbls>
          <c:dLblPos val="inEnd"/>
          <c:showLegendKey val="0"/>
          <c:showVal val="1"/>
          <c:showCatName val="0"/>
          <c:showSerName val="0"/>
          <c:showPercent val="0"/>
          <c:showBubbleSize val="0"/>
        </c:dLbls>
        <c:gapWidth val="267"/>
        <c:overlap val="-43"/>
        <c:axId val="1141145664"/>
        <c:axId val="1003665072"/>
      </c:barChart>
      <c:catAx>
        <c:axId val="114114566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003665072"/>
        <c:crosses val="autoZero"/>
        <c:auto val="1"/>
        <c:lblAlgn val="ctr"/>
        <c:lblOffset val="100"/>
        <c:noMultiLvlLbl val="0"/>
      </c:catAx>
      <c:valAx>
        <c:axId val="100366507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141145664"/>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128" b="1" i="0" u="none" strike="noStrike" kern="1200" cap="none" spc="0" normalizeH="0" baseline="0">
                <a:solidFill>
                  <a:srgbClr val="000000">
                    <a:lumMod val="50000"/>
                    <a:lumOff val="50000"/>
                  </a:srgbClr>
                </a:solidFill>
                <a:latin typeface="+mj-lt"/>
                <a:ea typeface="+mj-ea"/>
                <a:cs typeface="+mj-cs"/>
              </a:defRPr>
            </a:pPr>
            <a:r>
              <a:rPr lang="en-US" sz="1800" b="1" i="0" baseline="0" dirty="0">
                <a:effectLst/>
              </a:rPr>
              <a:t> DSO Cumulative status </a:t>
            </a:r>
            <a:r>
              <a:rPr lang="en-US" sz="1800" b="1" i="0" baseline="0" dirty="0">
                <a:solidFill>
                  <a:schemeClr val="accent2">
                    <a:lumMod val="50000"/>
                  </a:schemeClr>
                </a:solidFill>
                <a:effectLst/>
              </a:rPr>
              <a:t>(Jennifer) </a:t>
            </a:r>
            <a:endParaRPr lang="en-US" dirty="0">
              <a:solidFill>
                <a:schemeClr val="accent2">
                  <a:lumMod val="50000"/>
                </a:schemeClr>
              </a:solidFill>
              <a:effectLst/>
            </a:endParaRPr>
          </a:p>
          <a:p>
            <a:pPr marL="0" marR="0" lvl="0" indent="0" algn="ctr" defTabSz="914400" rtl="0" eaLnBrk="1" fontAlgn="auto" latinLnBrk="0" hangingPunct="1">
              <a:lnSpc>
                <a:spcPct val="100000"/>
              </a:lnSpc>
              <a:spcBef>
                <a:spcPts val="0"/>
              </a:spcBef>
              <a:spcAft>
                <a:spcPts val="0"/>
              </a:spcAft>
              <a:buClrTx/>
              <a:buSzTx/>
              <a:buFontTx/>
              <a:buNone/>
              <a:tabLst/>
              <a:defRPr sz="2128" b="1" i="0" u="none" strike="noStrike" kern="1200" cap="none" spc="0" normalizeH="0" baseline="0">
                <a:solidFill>
                  <a:srgbClr val="000000">
                    <a:lumMod val="50000"/>
                    <a:lumOff val="50000"/>
                  </a:srgbClr>
                </a:solidFill>
                <a:latin typeface="+mj-lt"/>
                <a:ea typeface="+mj-ea"/>
                <a:cs typeface="+mj-cs"/>
              </a:defRPr>
            </a:pPr>
            <a:endParaRPr lang="en-US" dirty="0"/>
          </a:p>
        </c:rich>
      </c:tx>
      <c:layout>
        <c:manualLayout>
          <c:xMode val="edge"/>
          <c:yMode val="edge"/>
          <c:x val="0.1858205904397511"/>
          <c:y val="2.7698561139199135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128" b="1" i="0" u="none" strike="noStrike" kern="1200" cap="none" spc="0" normalizeH="0" baseline="0">
              <a:solidFill>
                <a:srgbClr val="000000">
                  <a:lumMod val="50000"/>
                  <a:lumOff val="50000"/>
                </a:srgbClr>
              </a:solidFill>
              <a:latin typeface="+mj-lt"/>
              <a:ea typeface="+mj-ea"/>
              <a:cs typeface="+mj-cs"/>
            </a:defRPr>
          </a:pPr>
          <a:endParaRPr lang="en-US"/>
        </a:p>
      </c:txPr>
    </c:title>
    <c:autoTitleDeleted val="0"/>
    <c:plotArea>
      <c:layout>
        <c:manualLayout>
          <c:layoutTarget val="inner"/>
          <c:xMode val="edge"/>
          <c:yMode val="edge"/>
          <c:x val="0.11341911217177784"/>
          <c:y val="0.18398917232399653"/>
          <c:w val="0.86616310039520084"/>
          <c:h val="0.64264684657319471"/>
        </c:manualLayout>
      </c:layout>
      <c:barChart>
        <c:barDir val="col"/>
        <c:grouping val="clustered"/>
        <c:varyColors val="0"/>
        <c:ser>
          <c:idx val="0"/>
          <c:order val="0"/>
          <c:tx>
            <c:strRef>
              <c:f>Sheet1!$B$1</c:f>
              <c:strCache>
                <c:ptCount val="1"/>
                <c:pt idx="0">
                  <c:v>Completed</c:v>
                </c:pt>
              </c:strCache>
            </c:strRef>
          </c:tx>
          <c:spPr>
            <a:solidFill>
              <a:schemeClr val="accent1"/>
            </a:solidFill>
            <a:ln>
              <a:noFill/>
            </a:ln>
            <a:effectLst/>
          </c:spPr>
          <c:invertIfNegative val="0"/>
          <c:dLbls>
            <c:dLbl>
              <c:idx val="0"/>
              <c:layout>
                <c:manualLayout>
                  <c:x val="1.5625000000000001E-3"/>
                  <c:y val="1.115624931371497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0A0-4C57-B72A-9AF360325919}"/>
                </c:ext>
              </c:extLst>
            </c:dLbl>
            <c:dLbl>
              <c:idx val="1"/>
              <c:layout>
                <c:manualLayout>
                  <c:x val="0"/>
                  <c:y val="8.812499457892503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0A0-4C57-B72A-9AF360325919}"/>
                </c:ext>
              </c:extLst>
            </c:dLbl>
            <c:dLbl>
              <c:idx val="2"/>
              <c:layout>
                <c:manualLayout>
                  <c:x val="0"/>
                  <c:y val="1.78124989042508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0A0-4C57-B72A-9AF36032591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Sheet1!$A$2:$A$4</c:f>
              <c:strCache>
                <c:ptCount val="3"/>
                <c:pt idx="0">
                  <c:v>July</c:v>
                </c:pt>
                <c:pt idx="1">
                  <c:v>August</c:v>
                </c:pt>
                <c:pt idx="2">
                  <c:v>September</c:v>
                </c:pt>
              </c:strCache>
            </c:strRef>
          </c:cat>
          <c:val>
            <c:numRef>
              <c:f>Sheet1!$B$2:$B$4</c:f>
              <c:numCache>
                <c:formatCode>General</c:formatCode>
                <c:ptCount val="3"/>
                <c:pt idx="0">
                  <c:v>25</c:v>
                </c:pt>
                <c:pt idx="1">
                  <c:v>25</c:v>
                </c:pt>
                <c:pt idx="2">
                  <c:v>27</c:v>
                </c:pt>
              </c:numCache>
            </c:numRef>
          </c:val>
          <c:extLst>
            <c:ext xmlns:c16="http://schemas.microsoft.com/office/drawing/2014/chart" uri="{C3380CC4-5D6E-409C-BE32-E72D297353CC}">
              <c16:uniqueId val="{00000004-E0A0-4C57-B72A-9AF360325919}"/>
            </c:ext>
          </c:extLst>
        </c:ser>
        <c:ser>
          <c:idx val="1"/>
          <c:order val="1"/>
          <c:tx>
            <c:strRef>
              <c:f>Sheet1!$C$1</c:f>
              <c:strCache>
                <c:ptCount val="1"/>
                <c:pt idx="0">
                  <c:v>In Progress</c:v>
                </c:pt>
              </c:strCache>
            </c:strRef>
          </c:tx>
          <c:spPr>
            <a:solidFill>
              <a:schemeClr val="accent3"/>
            </a:solidFill>
            <a:ln>
              <a:noFill/>
            </a:ln>
            <a:effectLst/>
          </c:spPr>
          <c:invertIfNegative val="0"/>
          <c:dLbls>
            <c:dLbl>
              <c:idx val="2"/>
              <c:layout>
                <c:manualLayout>
                  <c:x val="0"/>
                  <c:y val="1.664837455914159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531-40A1-94D1-E1B688334B1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Sheet1!$A$2:$A$4</c:f>
              <c:strCache>
                <c:ptCount val="3"/>
                <c:pt idx="0">
                  <c:v>July</c:v>
                </c:pt>
                <c:pt idx="1">
                  <c:v>August</c:v>
                </c:pt>
                <c:pt idx="2">
                  <c:v>September</c:v>
                </c:pt>
              </c:strCache>
            </c:strRef>
          </c:cat>
          <c:val>
            <c:numRef>
              <c:f>Sheet1!$C$2:$C$4</c:f>
              <c:numCache>
                <c:formatCode>General</c:formatCode>
                <c:ptCount val="3"/>
                <c:pt idx="2">
                  <c:v>41</c:v>
                </c:pt>
              </c:numCache>
            </c:numRef>
          </c:val>
          <c:extLst>
            <c:ext xmlns:c16="http://schemas.microsoft.com/office/drawing/2014/chart" uri="{C3380CC4-5D6E-409C-BE32-E72D297353CC}">
              <c16:uniqueId val="{00000005-E0A0-4C57-B72A-9AF360325919}"/>
            </c:ext>
          </c:extLst>
        </c:ser>
        <c:dLbls>
          <c:dLblPos val="inEnd"/>
          <c:showLegendKey val="0"/>
          <c:showVal val="1"/>
          <c:showCatName val="0"/>
          <c:showSerName val="0"/>
          <c:showPercent val="0"/>
          <c:showBubbleSize val="0"/>
        </c:dLbls>
        <c:gapWidth val="267"/>
        <c:overlap val="-43"/>
        <c:axId val="1141145664"/>
        <c:axId val="1003665072"/>
      </c:barChart>
      <c:catAx>
        <c:axId val="114114566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003665072"/>
        <c:crosses val="autoZero"/>
        <c:auto val="1"/>
        <c:lblAlgn val="ctr"/>
        <c:lblOffset val="100"/>
        <c:noMultiLvlLbl val="0"/>
      </c:catAx>
      <c:valAx>
        <c:axId val="100366507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141145664"/>
        <c:crosses val="autoZero"/>
        <c:crossBetween val="between"/>
        <c:majorUnit val="5"/>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Overall</a:t>
            </a:r>
            <a:r>
              <a:rPr lang="en-US" baseline="0" dirty="0"/>
              <a:t> </a:t>
            </a:r>
            <a:r>
              <a:rPr lang="en-US" dirty="0"/>
              <a:t>Status</a:t>
            </a:r>
          </a:p>
        </c:rich>
      </c:tx>
      <c:layout>
        <c:manualLayout>
          <c:xMode val="edge"/>
          <c:yMode val="edge"/>
          <c:x val="0.44894174459344099"/>
          <c:y val="1.201668050241640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788975466007656"/>
          <c:y val="0.14751027980889306"/>
          <c:w val="0.76448943689313686"/>
          <c:h val="0.73608020985784417"/>
        </c:manualLayout>
      </c:layout>
      <c:doughnutChart>
        <c:varyColors val="1"/>
        <c:ser>
          <c:idx val="0"/>
          <c:order val="0"/>
          <c:tx>
            <c:strRef>
              <c:f>Sheet1!$B$1</c:f>
              <c:strCache>
                <c:ptCount val="1"/>
                <c:pt idx="0">
                  <c:v>DSO Status</c:v>
                </c:pt>
              </c:strCache>
            </c:strRef>
          </c:tx>
          <c:spPr>
            <a:solidFill>
              <a:schemeClr val="accent4"/>
            </a:solidFill>
          </c:spPr>
          <c:dPt>
            <c:idx val="0"/>
            <c:bubble3D val="0"/>
            <c:spPr>
              <a:solidFill>
                <a:schemeClr val="accent4"/>
              </a:solidFill>
              <a:ln w="19050">
                <a:solidFill>
                  <a:schemeClr val="lt1"/>
                </a:solidFill>
              </a:ln>
              <a:effectLst/>
            </c:spPr>
            <c:extLst>
              <c:ext xmlns:c16="http://schemas.microsoft.com/office/drawing/2014/chart" uri="{C3380CC4-5D6E-409C-BE32-E72D297353CC}">
                <c16:uniqueId val="{00000002-97CD-4365-8920-B724151FC982}"/>
              </c:ext>
            </c:extLst>
          </c:dPt>
          <c:dPt>
            <c:idx val="1"/>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01-97CD-4365-8920-B724151FC982}"/>
              </c:ext>
            </c:extLst>
          </c:dPt>
          <c:dPt>
            <c:idx val="2"/>
            <c:bubble3D val="0"/>
            <c:spPr>
              <a:solidFill>
                <a:schemeClr val="accent4"/>
              </a:solidFill>
              <a:ln w="19050">
                <a:solidFill>
                  <a:schemeClr val="lt1"/>
                </a:solidFill>
              </a:ln>
              <a:effectLst/>
            </c:spPr>
          </c:dPt>
          <c:dPt>
            <c:idx val="3"/>
            <c:bubble3D val="0"/>
            <c:spPr>
              <a:solidFill>
                <a:schemeClr val="accent4"/>
              </a:solidFill>
              <a:ln w="19050">
                <a:solidFill>
                  <a:schemeClr val="lt1"/>
                </a:solidFill>
              </a:ln>
              <a:effectLst/>
            </c:spPr>
          </c:dPt>
          <c:dLbls>
            <c:dLbl>
              <c:idx val="0"/>
              <c:layout>
                <c:manualLayout>
                  <c:x val="8.9357792487434737E-2"/>
                  <c:y val="-0.42159495051294382"/>
                </c:manualLayout>
              </c:layout>
              <c:tx>
                <c:rich>
                  <a:bodyPr/>
                  <a:lstStyle/>
                  <a:p>
                    <a:r>
                      <a:rPr lang="en-US" dirty="0"/>
                      <a:t>102</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7CD-4365-8920-B724151FC982}"/>
                </c:ext>
              </c:extLst>
            </c:dLbl>
            <c:dLbl>
              <c:idx val="1"/>
              <c:layout>
                <c:manualLayout>
                  <c:x val="-0.10333648538351768"/>
                  <c:y val="-5.5702213197776533E-3"/>
                </c:manualLayout>
              </c:layout>
              <c:tx>
                <c:rich>
                  <a:bodyPr/>
                  <a:lstStyle/>
                  <a:p>
                    <a:r>
                      <a:rPr lang="en-US" dirty="0"/>
                      <a:t>51</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7CD-4365-8920-B724151FC982}"/>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Completed</c:v>
                </c:pt>
                <c:pt idx="1">
                  <c:v>In progress</c:v>
                </c:pt>
              </c:strCache>
            </c:strRef>
          </c:cat>
          <c:val>
            <c:numRef>
              <c:f>Sheet1!$B$2:$B$5</c:f>
              <c:numCache>
                <c:formatCode>General</c:formatCode>
                <c:ptCount val="4"/>
                <c:pt idx="0">
                  <c:v>102</c:v>
                </c:pt>
                <c:pt idx="1">
                  <c:v>51</c:v>
                </c:pt>
              </c:numCache>
            </c:numRef>
          </c:val>
          <c:extLst>
            <c:ext xmlns:c16="http://schemas.microsoft.com/office/drawing/2014/chart" uri="{C3380CC4-5D6E-409C-BE32-E72D297353CC}">
              <c16:uniqueId val="{00000000-97CD-4365-8920-B724151FC982}"/>
            </c:ext>
          </c:extLst>
        </c:ser>
        <c:dLbls>
          <c:showLegendKey val="0"/>
          <c:showVal val="1"/>
          <c:showCatName val="0"/>
          <c:showSerName val="0"/>
          <c:showPercent val="0"/>
          <c:showBubbleSize val="0"/>
          <c:showLeaderLines val="1"/>
        </c:dLbls>
        <c:firstSliceAng val="0"/>
        <c:holeSize val="75"/>
      </c:doughnutChart>
      <c:spPr>
        <a:noFill/>
        <a:ln w="25400">
          <a:noFill/>
        </a:ln>
        <a:effectLst/>
      </c:spPr>
    </c:plotArea>
    <c:legend>
      <c:legendPos val="b"/>
      <c:layout>
        <c:manualLayout>
          <c:xMode val="edge"/>
          <c:yMode val="edge"/>
          <c:x val="0.44587643525725618"/>
          <c:y val="0.90234470160240698"/>
          <c:w val="0.30025191899005488"/>
          <c:h val="9.765539610424138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sz="1800" dirty="0"/>
              <a:t>DSO</a:t>
            </a:r>
            <a:r>
              <a:rPr lang="en-US" sz="1800" baseline="0" dirty="0"/>
              <a:t> </a:t>
            </a:r>
            <a:r>
              <a:rPr lang="en-US" sz="1800" dirty="0"/>
              <a:t>Cumulative status </a:t>
            </a:r>
            <a:r>
              <a:rPr lang="en-US" dirty="0">
                <a:solidFill>
                  <a:schemeClr val="accent2">
                    <a:lumMod val="50000"/>
                  </a:schemeClr>
                </a:solidFill>
              </a:rPr>
              <a:t>(</a:t>
            </a:r>
            <a:r>
              <a:rPr lang="en-US" sz="1800" dirty="0">
                <a:solidFill>
                  <a:schemeClr val="accent2">
                    <a:lumMod val="50000"/>
                  </a:schemeClr>
                </a:solidFill>
              </a:rPr>
              <a:t>Tatum</a:t>
            </a:r>
            <a:r>
              <a:rPr lang="en-US" dirty="0">
                <a:solidFill>
                  <a:schemeClr val="accent2">
                    <a:lumMod val="50000"/>
                  </a:schemeClr>
                </a:solidFill>
              </a:rPr>
              <a:t>) </a:t>
            </a:r>
          </a:p>
        </c:rich>
      </c:tx>
      <c:layout>
        <c:manualLayout>
          <c:xMode val="edge"/>
          <c:yMode val="edge"/>
          <c:x val="0.19743433379614123"/>
          <c:y val="4.4786298902058951E-2"/>
        </c:manualLayout>
      </c:layout>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manualLayout>
          <c:layoutTarget val="inner"/>
          <c:xMode val="edge"/>
          <c:yMode val="edge"/>
          <c:x val="0.12447982013024463"/>
          <c:y val="0.18841792242596214"/>
          <c:w val="0.86616310039520084"/>
          <c:h val="0.64264684657319471"/>
        </c:manualLayout>
      </c:layout>
      <c:barChart>
        <c:barDir val="col"/>
        <c:grouping val="clustered"/>
        <c:varyColors val="0"/>
        <c:ser>
          <c:idx val="0"/>
          <c:order val="0"/>
          <c:tx>
            <c:strRef>
              <c:f>Sheet1!$B$1</c:f>
              <c:strCache>
                <c:ptCount val="1"/>
                <c:pt idx="0">
                  <c:v>Completed</c:v>
                </c:pt>
              </c:strCache>
            </c:strRef>
          </c:tx>
          <c:spPr>
            <a:solidFill>
              <a:schemeClr val="accent1"/>
            </a:solidFill>
            <a:ln>
              <a:noFill/>
            </a:ln>
            <a:effectLst/>
          </c:spPr>
          <c:invertIfNegative val="0"/>
          <c:dLbls>
            <c:dLbl>
              <c:idx val="0"/>
              <c:layout>
                <c:manualLayout>
                  <c:x val="1.5625000000000001E-3"/>
                  <c:y val="1.115624931371497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061-4A48-BB68-C31C4F7F0015}"/>
                </c:ext>
              </c:extLst>
            </c:dLbl>
            <c:dLbl>
              <c:idx val="1"/>
              <c:layout>
                <c:manualLayout>
                  <c:x val="0"/>
                  <c:y val="8.812499457892503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061-4A48-BB68-C31C4F7F0015}"/>
                </c:ext>
              </c:extLst>
            </c:dLbl>
            <c:dLbl>
              <c:idx val="2"/>
              <c:layout>
                <c:manualLayout>
                  <c:x val="0"/>
                  <c:y val="1.78124989042508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061-4A48-BB68-C31C4F7F001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Sheet1!$A$2:$A$4</c:f>
              <c:strCache>
                <c:ptCount val="3"/>
                <c:pt idx="0">
                  <c:v>July</c:v>
                </c:pt>
                <c:pt idx="1">
                  <c:v>August</c:v>
                </c:pt>
                <c:pt idx="2">
                  <c:v>September</c:v>
                </c:pt>
              </c:strCache>
            </c:strRef>
          </c:cat>
          <c:val>
            <c:numRef>
              <c:f>Sheet1!$B$2:$B$4</c:f>
              <c:numCache>
                <c:formatCode>General</c:formatCode>
                <c:ptCount val="3"/>
                <c:pt idx="0">
                  <c:v>70</c:v>
                </c:pt>
                <c:pt idx="1">
                  <c:v>75</c:v>
                </c:pt>
                <c:pt idx="2">
                  <c:v>75</c:v>
                </c:pt>
              </c:numCache>
            </c:numRef>
          </c:val>
          <c:extLst>
            <c:ext xmlns:c16="http://schemas.microsoft.com/office/drawing/2014/chart" uri="{C3380CC4-5D6E-409C-BE32-E72D297353CC}">
              <c16:uniqueId val="{00000003-1061-4A48-BB68-C31C4F7F0015}"/>
            </c:ext>
          </c:extLst>
        </c:ser>
        <c:ser>
          <c:idx val="1"/>
          <c:order val="1"/>
          <c:tx>
            <c:strRef>
              <c:f>Sheet1!$C$1</c:f>
              <c:strCache>
                <c:ptCount val="1"/>
                <c:pt idx="0">
                  <c:v>In Progress</c:v>
                </c:pt>
              </c:strCache>
            </c:strRef>
          </c:tx>
          <c:spPr>
            <a:solidFill>
              <a:schemeClr val="accent3"/>
            </a:solidFill>
            <a:ln>
              <a:noFill/>
            </a:ln>
            <a:effectLst/>
          </c:spPr>
          <c:invertIfNegative val="0"/>
          <c:dLbls>
            <c:dLbl>
              <c:idx val="2"/>
              <c:layout>
                <c:manualLayout>
                  <c:x val="-2.083333675087545E-3"/>
                  <c:y val="1.111458639586494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061-4A48-BB68-C31C4F7F001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Sheet1!$A$2:$A$4</c:f>
              <c:strCache>
                <c:ptCount val="3"/>
                <c:pt idx="0">
                  <c:v>July</c:v>
                </c:pt>
                <c:pt idx="1">
                  <c:v>August</c:v>
                </c:pt>
                <c:pt idx="2">
                  <c:v>September</c:v>
                </c:pt>
              </c:strCache>
            </c:strRef>
          </c:cat>
          <c:val>
            <c:numRef>
              <c:f>Sheet1!$C$2:$C$4</c:f>
              <c:numCache>
                <c:formatCode>General</c:formatCode>
                <c:ptCount val="3"/>
                <c:pt idx="2">
                  <c:v>10</c:v>
                </c:pt>
              </c:numCache>
            </c:numRef>
          </c:val>
          <c:extLst>
            <c:ext xmlns:c16="http://schemas.microsoft.com/office/drawing/2014/chart" uri="{C3380CC4-5D6E-409C-BE32-E72D297353CC}">
              <c16:uniqueId val="{00000004-1061-4A48-BB68-C31C4F7F0015}"/>
            </c:ext>
          </c:extLst>
        </c:ser>
        <c:dLbls>
          <c:dLblPos val="inEnd"/>
          <c:showLegendKey val="0"/>
          <c:showVal val="1"/>
          <c:showCatName val="0"/>
          <c:showSerName val="0"/>
          <c:showPercent val="0"/>
          <c:showBubbleSize val="0"/>
        </c:dLbls>
        <c:gapWidth val="267"/>
        <c:overlap val="-43"/>
        <c:axId val="1141145664"/>
        <c:axId val="1003665072"/>
      </c:barChart>
      <c:catAx>
        <c:axId val="114114566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003665072"/>
        <c:crosses val="autoZero"/>
        <c:auto val="1"/>
        <c:lblAlgn val="ctr"/>
        <c:lblOffset val="100"/>
        <c:noMultiLvlLbl val="0"/>
      </c:catAx>
      <c:valAx>
        <c:axId val="100366507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141145664"/>
        <c:crosses val="autoZero"/>
        <c:crossBetween val="between"/>
        <c:majorUnit val="5"/>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sz="2128" b="1" i="0" u="none" strike="noStrike" cap="none" normalizeH="0" baseline="0" dirty="0">
                <a:effectLst/>
              </a:rPr>
              <a:t>DSO Cumulative status </a:t>
            </a:r>
            <a:r>
              <a:rPr lang="en-US" b="1" dirty="0">
                <a:solidFill>
                  <a:schemeClr val="accent2">
                    <a:lumMod val="50000"/>
                  </a:schemeClr>
                </a:solidFill>
              </a:rPr>
              <a:t>(Buba) </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manualLayout>
          <c:layoutTarget val="inner"/>
          <c:xMode val="edge"/>
          <c:yMode val="edge"/>
          <c:x val="0.10678267127292178"/>
          <c:y val="0.14837681949634093"/>
          <c:w val="0.86616310039520084"/>
          <c:h val="0.64264684657319471"/>
        </c:manualLayout>
      </c:layout>
      <c:barChart>
        <c:barDir val="col"/>
        <c:grouping val="clustered"/>
        <c:varyColors val="0"/>
        <c:ser>
          <c:idx val="0"/>
          <c:order val="0"/>
          <c:tx>
            <c:strRef>
              <c:f>Sheet1!$B$1</c:f>
              <c:strCache>
                <c:ptCount val="1"/>
                <c:pt idx="0">
                  <c:v>Completed</c:v>
                </c:pt>
              </c:strCache>
            </c:strRef>
          </c:tx>
          <c:spPr>
            <a:solidFill>
              <a:schemeClr val="accent1"/>
            </a:solidFill>
            <a:ln>
              <a:noFill/>
            </a:ln>
            <a:effectLst/>
          </c:spPr>
          <c:invertIfNegative val="0"/>
          <c:dLbls>
            <c:dLbl>
              <c:idx val="0"/>
              <c:layout>
                <c:manualLayout>
                  <c:x val="1.5625000000000001E-3"/>
                  <c:y val="1.115624931371497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C24-4248-B4F5-E95F5B80856F}"/>
                </c:ext>
              </c:extLst>
            </c:dLbl>
            <c:dLbl>
              <c:idx val="1"/>
              <c:layout>
                <c:manualLayout>
                  <c:x val="0"/>
                  <c:y val="8.812499457892503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C24-4248-B4F5-E95F5B80856F}"/>
                </c:ext>
              </c:extLst>
            </c:dLbl>
            <c:dLbl>
              <c:idx val="2"/>
              <c:layout>
                <c:manualLayout>
                  <c:x val="0"/>
                  <c:y val="1.78124989042508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C24-4248-B4F5-E95F5B80856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Sheet1!$A$2:$A$4</c:f>
              <c:strCache>
                <c:ptCount val="3"/>
                <c:pt idx="0">
                  <c:v>July</c:v>
                </c:pt>
                <c:pt idx="1">
                  <c:v>August</c:v>
                </c:pt>
                <c:pt idx="2">
                  <c:v>September</c:v>
                </c:pt>
              </c:strCache>
            </c:strRef>
          </c:cat>
          <c:val>
            <c:numRef>
              <c:f>Sheet1!$B$2:$B$4</c:f>
              <c:numCache>
                <c:formatCode>General</c:formatCode>
                <c:ptCount val="3"/>
                <c:pt idx="0">
                  <c:v>21</c:v>
                </c:pt>
                <c:pt idx="1">
                  <c:v>22</c:v>
                </c:pt>
                <c:pt idx="2">
                  <c:v>22</c:v>
                </c:pt>
              </c:numCache>
            </c:numRef>
          </c:val>
          <c:extLst>
            <c:ext xmlns:c16="http://schemas.microsoft.com/office/drawing/2014/chart" uri="{C3380CC4-5D6E-409C-BE32-E72D297353CC}">
              <c16:uniqueId val="{00000003-FC24-4248-B4F5-E95F5B80856F}"/>
            </c:ext>
          </c:extLst>
        </c:ser>
        <c:ser>
          <c:idx val="1"/>
          <c:order val="1"/>
          <c:tx>
            <c:strRef>
              <c:f>Sheet1!$C$1</c:f>
              <c:strCache>
                <c:ptCount val="1"/>
                <c:pt idx="0">
                  <c:v>In Progress</c:v>
                </c:pt>
              </c:strCache>
            </c:strRef>
          </c:tx>
          <c:spPr>
            <a:solidFill>
              <a:schemeClr val="accent2"/>
            </a:solidFill>
            <a:ln>
              <a:noFill/>
            </a:ln>
            <a:effectLst/>
          </c:spPr>
          <c:invertIfNegative val="0"/>
          <c:dLbls>
            <c:dLbl>
              <c:idx val="2"/>
              <c:layout>
                <c:manualLayout>
                  <c:x val="0"/>
                  <c:y val="3.496934204596012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C24-4248-B4F5-E95F5B80856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Sheet1!$A$2:$A$4</c:f>
              <c:strCache>
                <c:ptCount val="3"/>
                <c:pt idx="0">
                  <c:v>July</c:v>
                </c:pt>
                <c:pt idx="1">
                  <c:v>August</c:v>
                </c:pt>
                <c:pt idx="2">
                  <c:v>September</c:v>
                </c:pt>
              </c:strCache>
            </c:strRef>
          </c:cat>
          <c:val>
            <c:numRef>
              <c:f>Sheet1!$C$2:$C$4</c:f>
              <c:numCache>
                <c:formatCode>General</c:formatCode>
                <c:ptCount val="3"/>
                <c:pt idx="2">
                  <c:v>20</c:v>
                </c:pt>
              </c:numCache>
            </c:numRef>
          </c:val>
          <c:extLst>
            <c:ext xmlns:c16="http://schemas.microsoft.com/office/drawing/2014/chart" uri="{C3380CC4-5D6E-409C-BE32-E72D297353CC}">
              <c16:uniqueId val="{00000004-FC24-4248-B4F5-E95F5B80856F}"/>
            </c:ext>
          </c:extLst>
        </c:ser>
        <c:dLbls>
          <c:dLblPos val="inEnd"/>
          <c:showLegendKey val="0"/>
          <c:showVal val="1"/>
          <c:showCatName val="0"/>
          <c:showSerName val="0"/>
          <c:showPercent val="0"/>
          <c:showBubbleSize val="0"/>
        </c:dLbls>
        <c:gapWidth val="267"/>
        <c:overlap val="-43"/>
        <c:axId val="1141145664"/>
        <c:axId val="1003665072"/>
      </c:barChart>
      <c:catAx>
        <c:axId val="114114566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003665072"/>
        <c:crosses val="autoZero"/>
        <c:auto val="1"/>
        <c:lblAlgn val="ctr"/>
        <c:lblOffset val="100"/>
        <c:noMultiLvlLbl val="0"/>
      </c:catAx>
      <c:valAx>
        <c:axId val="100366507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141145664"/>
        <c:crosses val="autoZero"/>
        <c:crossBetween val="between"/>
        <c:majorUnit val="5"/>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Overall Status</a:t>
            </a:r>
          </a:p>
        </c:rich>
      </c:tx>
      <c:layout>
        <c:manualLayout>
          <c:xMode val="edge"/>
          <c:yMode val="edge"/>
          <c:x val="0.3257976499974235"/>
          <c:y val="3.8466025080198304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557841011249604"/>
          <c:y val="7.8176048275566748E-2"/>
          <c:w val="0.6685076998775229"/>
          <c:h val="0.72339472400080373"/>
        </c:manualLayout>
      </c:layout>
      <c:doughnutChart>
        <c:varyColors val="1"/>
        <c:ser>
          <c:idx val="0"/>
          <c:order val="0"/>
          <c:tx>
            <c:strRef>
              <c:f>Sheet1!$B$1</c:f>
              <c:strCache>
                <c:ptCount val="1"/>
                <c:pt idx="0">
                  <c:v>DSO Status</c:v>
                </c:pt>
              </c:strCache>
            </c:strRef>
          </c:tx>
          <c:spPr>
            <a:solidFill>
              <a:schemeClr val="accent4"/>
            </a:solidFill>
          </c:spPr>
          <c:dPt>
            <c:idx val="0"/>
            <c:bubble3D val="0"/>
            <c:spPr>
              <a:solidFill>
                <a:schemeClr val="accent4"/>
              </a:solidFill>
              <a:ln w="19050">
                <a:solidFill>
                  <a:schemeClr val="lt1"/>
                </a:solidFill>
              </a:ln>
              <a:effectLst/>
            </c:spPr>
            <c:extLst>
              <c:ext xmlns:c16="http://schemas.microsoft.com/office/drawing/2014/chart" uri="{C3380CC4-5D6E-409C-BE32-E72D297353CC}">
                <c16:uniqueId val="{00000001-4BF5-4D4B-8398-D647AEBED0BC}"/>
              </c:ext>
            </c:extLst>
          </c:dPt>
          <c:dPt>
            <c:idx val="1"/>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03-4BF5-4D4B-8398-D647AEBED0BC}"/>
              </c:ext>
            </c:extLst>
          </c:dPt>
          <c:dLbls>
            <c:dLbl>
              <c:idx val="0"/>
              <c:layout>
                <c:manualLayout>
                  <c:x val="4.646596832238027E-3"/>
                  <c:y val="-0.2283973500691267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BF5-4D4B-8398-D647AEBED0BC}"/>
                </c:ext>
              </c:extLst>
            </c:dLbl>
            <c:dLbl>
              <c:idx val="1"/>
              <c:layout>
                <c:manualLayout>
                  <c:x val="-0.10333648538351768"/>
                  <c:y val="-5.570221319777653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BF5-4D4B-8398-D647AEBED0BC}"/>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Completed</c:v>
                </c:pt>
                <c:pt idx="1">
                  <c:v>In progress</c:v>
                </c:pt>
              </c:strCache>
            </c:strRef>
          </c:cat>
          <c:val>
            <c:numRef>
              <c:f>Sheet1!$B$2:$B$5</c:f>
              <c:numCache>
                <c:formatCode>General</c:formatCode>
                <c:ptCount val="2"/>
                <c:pt idx="0">
                  <c:v>36</c:v>
                </c:pt>
                <c:pt idx="1">
                  <c:v>39</c:v>
                </c:pt>
              </c:numCache>
            </c:numRef>
          </c:val>
          <c:extLst>
            <c:ext xmlns:c16="http://schemas.microsoft.com/office/drawing/2014/chart" uri="{C3380CC4-5D6E-409C-BE32-E72D297353CC}">
              <c16:uniqueId val="{00000004-4BF5-4D4B-8398-D647AEBED0BC}"/>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0.31666720661223868"/>
          <c:y val="0.84370248857781671"/>
          <c:w val="0.30025191899005488"/>
          <c:h val="9.765539610424138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dirty="0"/>
              <a:t>   DSO Cumulative status </a:t>
            </a:r>
            <a:r>
              <a:rPr lang="en-US" dirty="0">
                <a:solidFill>
                  <a:schemeClr val="accent2">
                    <a:lumMod val="50000"/>
                  </a:schemeClr>
                </a:solidFill>
              </a:rPr>
              <a:t>(Jeff) </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manualLayout>
          <c:layoutTarget val="inner"/>
          <c:xMode val="edge"/>
          <c:yMode val="edge"/>
          <c:x val="0.10678267127292178"/>
          <c:y val="0.14837681949634093"/>
          <c:w val="0.86616310039520084"/>
          <c:h val="0.64264684657319471"/>
        </c:manualLayout>
      </c:layout>
      <c:barChart>
        <c:barDir val="col"/>
        <c:grouping val="clustered"/>
        <c:varyColors val="0"/>
        <c:ser>
          <c:idx val="0"/>
          <c:order val="0"/>
          <c:tx>
            <c:strRef>
              <c:f>Sheet1!$B$1</c:f>
              <c:strCache>
                <c:ptCount val="1"/>
                <c:pt idx="0">
                  <c:v>Completed</c:v>
                </c:pt>
              </c:strCache>
            </c:strRef>
          </c:tx>
          <c:spPr>
            <a:solidFill>
              <a:schemeClr val="accent1"/>
            </a:solidFill>
            <a:ln>
              <a:noFill/>
            </a:ln>
            <a:effectLst/>
          </c:spPr>
          <c:invertIfNegative val="0"/>
          <c:dLbls>
            <c:dLbl>
              <c:idx val="0"/>
              <c:layout>
                <c:manualLayout>
                  <c:x val="1.5625000000000001E-3"/>
                  <c:y val="1.115624931371497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B01-4FD0-80A9-8DA3EDC7CC13}"/>
                </c:ext>
              </c:extLst>
            </c:dLbl>
            <c:dLbl>
              <c:idx val="1"/>
              <c:layout>
                <c:manualLayout>
                  <c:x val="0"/>
                  <c:y val="8.812499457892503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B01-4FD0-80A9-8DA3EDC7CC13}"/>
                </c:ext>
              </c:extLst>
            </c:dLbl>
            <c:dLbl>
              <c:idx val="2"/>
              <c:layout>
                <c:manualLayout>
                  <c:x val="0"/>
                  <c:y val="1.78124989042508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B01-4FD0-80A9-8DA3EDC7CC1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Sheet1!$A$2:$A$4</c:f>
              <c:strCache>
                <c:ptCount val="3"/>
                <c:pt idx="0">
                  <c:v>July</c:v>
                </c:pt>
                <c:pt idx="1">
                  <c:v>August</c:v>
                </c:pt>
                <c:pt idx="2">
                  <c:v>September</c:v>
                </c:pt>
              </c:strCache>
            </c:strRef>
          </c:cat>
          <c:val>
            <c:numRef>
              <c:f>Sheet1!$B$2:$B$4</c:f>
              <c:numCache>
                <c:formatCode>General</c:formatCode>
                <c:ptCount val="3"/>
                <c:pt idx="0">
                  <c:v>10</c:v>
                </c:pt>
                <c:pt idx="1">
                  <c:v>14</c:v>
                </c:pt>
                <c:pt idx="2">
                  <c:v>14</c:v>
                </c:pt>
              </c:numCache>
            </c:numRef>
          </c:val>
          <c:extLst>
            <c:ext xmlns:c16="http://schemas.microsoft.com/office/drawing/2014/chart" uri="{C3380CC4-5D6E-409C-BE32-E72D297353CC}">
              <c16:uniqueId val="{00000003-5B01-4FD0-80A9-8DA3EDC7CC13}"/>
            </c:ext>
          </c:extLst>
        </c:ser>
        <c:ser>
          <c:idx val="1"/>
          <c:order val="1"/>
          <c:tx>
            <c:strRef>
              <c:f>Sheet1!$C$1</c:f>
              <c:strCache>
                <c:ptCount val="1"/>
                <c:pt idx="0">
                  <c:v>In Progress</c:v>
                </c:pt>
              </c:strCache>
            </c:strRef>
          </c:tx>
          <c:spPr>
            <a:solidFill>
              <a:schemeClr val="accent2"/>
            </a:solidFill>
            <a:ln>
              <a:noFill/>
            </a:ln>
            <a:effectLst/>
          </c:spPr>
          <c:invertIfNegative val="0"/>
          <c:dLbls>
            <c:dLbl>
              <c:idx val="2"/>
              <c:layout>
                <c:manualLayout>
                  <c:x val="0"/>
                  <c:y val="2.650308028746451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B01-4FD0-80A9-8DA3EDC7CC1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Sheet1!$A$2:$A$4</c:f>
              <c:strCache>
                <c:ptCount val="3"/>
                <c:pt idx="0">
                  <c:v>July</c:v>
                </c:pt>
                <c:pt idx="1">
                  <c:v>August</c:v>
                </c:pt>
                <c:pt idx="2">
                  <c:v>September</c:v>
                </c:pt>
              </c:strCache>
            </c:strRef>
          </c:cat>
          <c:val>
            <c:numRef>
              <c:f>Sheet1!$C$2:$C$4</c:f>
              <c:numCache>
                <c:formatCode>General</c:formatCode>
                <c:ptCount val="3"/>
                <c:pt idx="2">
                  <c:v>19</c:v>
                </c:pt>
              </c:numCache>
            </c:numRef>
          </c:val>
          <c:extLst>
            <c:ext xmlns:c16="http://schemas.microsoft.com/office/drawing/2014/chart" uri="{C3380CC4-5D6E-409C-BE32-E72D297353CC}">
              <c16:uniqueId val="{00000004-5B01-4FD0-80A9-8DA3EDC7CC13}"/>
            </c:ext>
          </c:extLst>
        </c:ser>
        <c:dLbls>
          <c:dLblPos val="inEnd"/>
          <c:showLegendKey val="0"/>
          <c:showVal val="1"/>
          <c:showCatName val="0"/>
          <c:showSerName val="0"/>
          <c:showPercent val="0"/>
          <c:showBubbleSize val="0"/>
        </c:dLbls>
        <c:gapWidth val="267"/>
        <c:overlap val="-43"/>
        <c:axId val="1141145664"/>
        <c:axId val="1003665072"/>
      </c:barChart>
      <c:catAx>
        <c:axId val="114114566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003665072"/>
        <c:crosses val="autoZero"/>
        <c:auto val="1"/>
        <c:lblAlgn val="ctr"/>
        <c:lblOffset val="100"/>
        <c:noMultiLvlLbl val="0"/>
      </c:catAx>
      <c:valAx>
        <c:axId val="100366507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141145664"/>
        <c:crosses val="autoZero"/>
        <c:crossBetween val="between"/>
        <c:majorUnit val="5"/>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
    <cx:plotArea>
      <cx:plotAreaRegion/>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5.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8.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686D7-A6DC-4222-BFDC-A5CA48EF76AB}" type="datetimeFigureOut">
              <a:rPr lang="en-US" smtClean="0"/>
              <a:t>10/6/2023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60E5A-76BD-4A5C-8E73-B49AE92C6C6B}" type="slidenum">
              <a:rPr lang="en-US" smtClean="0"/>
              <a:t>‹#›</a:t>
            </a:fld>
            <a:endParaRPr lang="en-US"/>
          </a:p>
        </p:txBody>
      </p:sp>
    </p:spTree>
    <p:extLst>
      <p:ext uri="{BB962C8B-B14F-4D97-AF65-F5344CB8AC3E}">
        <p14:creationId xmlns:p14="http://schemas.microsoft.com/office/powerpoint/2010/main" val="385411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a:t>
            </a:fld>
            <a:endParaRPr lang="en-US"/>
          </a:p>
        </p:txBody>
      </p:sp>
    </p:spTree>
    <p:extLst>
      <p:ext uri="{BB962C8B-B14F-4D97-AF65-F5344CB8AC3E}">
        <p14:creationId xmlns:p14="http://schemas.microsoft.com/office/powerpoint/2010/main" val="2918553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5</a:t>
            </a:fld>
            <a:endParaRPr lang="en-US"/>
          </a:p>
        </p:txBody>
      </p:sp>
    </p:spTree>
    <p:extLst>
      <p:ext uri="{BB962C8B-B14F-4D97-AF65-F5344CB8AC3E}">
        <p14:creationId xmlns:p14="http://schemas.microsoft.com/office/powerpoint/2010/main" val="739104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6</a:t>
            </a:fld>
            <a:endParaRPr lang="en-US"/>
          </a:p>
        </p:txBody>
      </p:sp>
    </p:spTree>
    <p:extLst>
      <p:ext uri="{BB962C8B-B14F-4D97-AF65-F5344CB8AC3E}">
        <p14:creationId xmlns:p14="http://schemas.microsoft.com/office/powerpoint/2010/main" val="2344589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8</a:t>
            </a:fld>
            <a:endParaRPr lang="en-US"/>
          </a:p>
        </p:txBody>
      </p:sp>
    </p:spTree>
    <p:extLst>
      <p:ext uri="{BB962C8B-B14F-4D97-AF65-F5344CB8AC3E}">
        <p14:creationId xmlns:p14="http://schemas.microsoft.com/office/powerpoint/2010/main" val="4130467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17</a:t>
            </a:fld>
            <a:endParaRPr lang="en-US"/>
          </a:p>
        </p:txBody>
      </p:sp>
    </p:spTree>
    <p:extLst>
      <p:ext uri="{BB962C8B-B14F-4D97-AF65-F5344CB8AC3E}">
        <p14:creationId xmlns:p14="http://schemas.microsoft.com/office/powerpoint/2010/main" val="142368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3.emf"/><Relationship Id="rId2" Type="http://schemas.openxmlformats.org/officeDocument/2006/relationships/tags" Target="../tags/tag58.xml"/><Relationship Id="rId1" Type="http://schemas.openxmlformats.org/officeDocument/2006/relationships/vmlDrawing" Target="../drawings/vmlDrawing8.vml"/><Relationship Id="rId6" Type="http://schemas.openxmlformats.org/officeDocument/2006/relationships/tags" Target="../tags/tag62.xml"/><Relationship Id="rId11" Type="http://schemas.openxmlformats.org/officeDocument/2006/relationships/oleObject" Target="../embeddings/oleObject8.bin"/><Relationship Id="rId5" Type="http://schemas.openxmlformats.org/officeDocument/2006/relationships/tags" Target="../tags/tag61.xml"/><Relationship Id="rId10" Type="http://schemas.openxmlformats.org/officeDocument/2006/relationships/slideMaster" Target="../slideMasters/slideMaster2.xml"/><Relationship Id="rId4" Type="http://schemas.openxmlformats.org/officeDocument/2006/relationships/tags" Target="../tags/tag60.xml"/><Relationship Id="rId9" Type="http://schemas.openxmlformats.org/officeDocument/2006/relationships/tags" Target="../tags/tag65.xml"/></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image" Target="../media/image3.emf"/><Relationship Id="rId2" Type="http://schemas.openxmlformats.org/officeDocument/2006/relationships/tags" Target="../tags/tag66.xml"/><Relationship Id="rId1" Type="http://schemas.openxmlformats.org/officeDocument/2006/relationships/vmlDrawing" Target="../drawings/vmlDrawing9.vml"/><Relationship Id="rId6" Type="http://schemas.openxmlformats.org/officeDocument/2006/relationships/tags" Target="../tags/tag70.xml"/><Relationship Id="rId11" Type="http://schemas.openxmlformats.org/officeDocument/2006/relationships/oleObject" Target="../embeddings/oleObject9.bin"/><Relationship Id="rId5" Type="http://schemas.openxmlformats.org/officeDocument/2006/relationships/tags" Target="../tags/tag69.xml"/><Relationship Id="rId10" Type="http://schemas.openxmlformats.org/officeDocument/2006/relationships/slideMaster" Target="../slideMasters/slideMaster2.xml"/><Relationship Id="rId4" Type="http://schemas.openxmlformats.org/officeDocument/2006/relationships/tags" Target="../tags/tag68.xml"/><Relationship Id="rId9" Type="http://schemas.openxmlformats.org/officeDocument/2006/relationships/tags" Target="../tags/tag73.xml"/></Relationships>
</file>

<file path=ppt/slideLayouts/_rels/slideLayout102.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image" Target="../media/image3.emf"/><Relationship Id="rId2" Type="http://schemas.openxmlformats.org/officeDocument/2006/relationships/tags" Target="../tags/tag74.xml"/><Relationship Id="rId1" Type="http://schemas.openxmlformats.org/officeDocument/2006/relationships/vmlDrawing" Target="../drawings/vmlDrawing10.vml"/><Relationship Id="rId6" Type="http://schemas.openxmlformats.org/officeDocument/2006/relationships/tags" Target="../tags/tag78.xml"/><Relationship Id="rId11" Type="http://schemas.openxmlformats.org/officeDocument/2006/relationships/oleObject" Target="../embeddings/oleObject10.bin"/><Relationship Id="rId5" Type="http://schemas.openxmlformats.org/officeDocument/2006/relationships/tags" Target="../tags/tag77.xml"/><Relationship Id="rId10" Type="http://schemas.openxmlformats.org/officeDocument/2006/relationships/slideMaster" Target="../slideMasters/slideMaster2.xml"/><Relationship Id="rId4" Type="http://schemas.openxmlformats.org/officeDocument/2006/relationships/tags" Target="../tags/tag76.xml"/><Relationship Id="rId9" Type="http://schemas.openxmlformats.org/officeDocument/2006/relationships/tags" Target="../tags/tag81.xml"/></Relationships>
</file>

<file path=ppt/slideLayouts/_rels/slideLayout103.xml.rels><?xml version="1.0" encoding="UTF-8" standalone="yes"?>
<Relationships xmlns="http://schemas.openxmlformats.org/package/2006/relationships"><Relationship Id="rId8" Type="http://schemas.openxmlformats.org/officeDocument/2006/relationships/tags" Target="../tags/tag88.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image" Target="../media/image9.emf"/><Relationship Id="rId2" Type="http://schemas.openxmlformats.org/officeDocument/2006/relationships/tags" Target="../tags/tag82.xml"/><Relationship Id="rId1" Type="http://schemas.openxmlformats.org/officeDocument/2006/relationships/vmlDrawing" Target="../drawings/vmlDrawing11.vml"/><Relationship Id="rId6" Type="http://schemas.openxmlformats.org/officeDocument/2006/relationships/tags" Target="../tags/tag86.xml"/><Relationship Id="rId11" Type="http://schemas.openxmlformats.org/officeDocument/2006/relationships/oleObject" Target="../embeddings/oleObject11.bin"/><Relationship Id="rId5" Type="http://schemas.openxmlformats.org/officeDocument/2006/relationships/tags" Target="../tags/tag85.xml"/><Relationship Id="rId10" Type="http://schemas.openxmlformats.org/officeDocument/2006/relationships/slideMaster" Target="../slideMasters/slideMaster2.xml"/><Relationship Id="rId4" Type="http://schemas.openxmlformats.org/officeDocument/2006/relationships/tags" Target="../tags/tag84.xml"/><Relationship Id="rId9" Type="http://schemas.openxmlformats.org/officeDocument/2006/relationships/tags" Target="../tags/tag89.xml"/></Relationships>
</file>

<file path=ppt/slideLayouts/_rels/slideLayout104.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image" Target="../media/image3.emf"/><Relationship Id="rId2" Type="http://schemas.openxmlformats.org/officeDocument/2006/relationships/tags" Target="../tags/tag90.xml"/><Relationship Id="rId1" Type="http://schemas.openxmlformats.org/officeDocument/2006/relationships/vmlDrawing" Target="../drawings/vmlDrawing12.vml"/><Relationship Id="rId6" Type="http://schemas.openxmlformats.org/officeDocument/2006/relationships/tags" Target="../tags/tag94.xml"/><Relationship Id="rId11" Type="http://schemas.openxmlformats.org/officeDocument/2006/relationships/oleObject" Target="../embeddings/oleObject12.bin"/><Relationship Id="rId5" Type="http://schemas.openxmlformats.org/officeDocument/2006/relationships/tags" Target="../tags/tag93.xml"/><Relationship Id="rId10" Type="http://schemas.openxmlformats.org/officeDocument/2006/relationships/slideMaster" Target="../slideMasters/slideMaster2.xml"/><Relationship Id="rId4" Type="http://schemas.openxmlformats.org/officeDocument/2006/relationships/tags" Target="../tags/tag92.xml"/><Relationship Id="rId9" Type="http://schemas.openxmlformats.org/officeDocument/2006/relationships/tags" Target="../tags/tag97.xml"/></Relationships>
</file>

<file path=ppt/slideLayouts/_rels/slideLayout105.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vmlDrawing" Target="../drawings/vmlDrawing13.vml"/><Relationship Id="rId6" Type="http://schemas.openxmlformats.org/officeDocument/2006/relationships/tags" Target="../tags/tag102.xml"/><Relationship Id="rId11" Type="http://schemas.openxmlformats.org/officeDocument/2006/relationships/image" Target="../media/image4.png"/><Relationship Id="rId5" Type="http://schemas.openxmlformats.org/officeDocument/2006/relationships/tags" Target="../tags/tag101.xml"/><Relationship Id="rId10" Type="http://schemas.openxmlformats.org/officeDocument/2006/relationships/image" Target="../media/image5.emf"/><Relationship Id="rId4" Type="http://schemas.openxmlformats.org/officeDocument/2006/relationships/tags" Target="../tags/tag100.xml"/><Relationship Id="rId9" Type="http://schemas.openxmlformats.org/officeDocument/2006/relationships/oleObject" Target="../embeddings/oleObject13.bin"/></Relationships>
</file>

<file path=ppt/slideLayouts/_rels/slideLayout10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05.xml"/><Relationship Id="rId7" Type="http://schemas.openxmlformats.org/officeDocument/2006/relationships/oleObject" Target="../embeddings/oleObject14.bin"/><Relationship Id="rId2" Type="http://schemas.openxmlformats.org/officeDocument/2006/relationships/tags" Target="../tags/tag104.xml"/><Relationship Id="rId1" Type="http://schemas.openxmlformats.org/officeDocument/2006/relationships/vmlDrawing" Target="../drawings/vmlDrawing14.vml"/><Relationship Id="rId6" Type="http://schemas.openxmlformats.org/officeDocument/2006/relationships/slideMaster" Target="../slideMasters/slideMaster2.xml"/><Relationship Id="rId5" Type="http://schemas.openxmlformats.org/officeDocument/2006/relationships/tags" Target="../tags/tag107.xml"/><Relationship Id="rId4" Type="http://schemas.openxmlformats.org/officeDocument/2006/relationships/tags" Target="../tags/tag106.xml"/></Relationships>
</file>

<file path=ppt/slideLayouts/_rels/slideLayout10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09.xml"/><Relationship Id="rId7" Type="http://schemas.openxmlformats.org/officeDocument/2006/relationships/image" Target="../media/image10.jpeg"/><Relationship Id="rId2" Type="http://schemas.openxmlformats.org/officeDocument/2006/relationships/tags" Target="../tags/tag108.xml"/><Relationship Id="rId1" Type="http://schemas.openxmlformats.org/officeDocument/2006/relationships/vmlDrawing" Target="../drawings/vmlDrawing15.vml"/><Relationship Id="rId6" Type="http://schemas.openxmlformats.org/officeDocument/2006/relationships/image" Target="../media/image5.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8" Type="http://schemas.openxmlformats.org/officeDocument/2006/relationships/tags" Target="../tags/tag116.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16.vml"/><Relationship Id="rId6" Type="http://schemas.openxmlformats.org/officeDocument/2006/relationships/tags" Target="../tags/tag114.xml"/><Relationship Id="rId11" Type="http://schemas.openxmlformats.org/officeDocument/2006/relationships/image" Target="../media/image3.emf"/><Relationship Id="rId5" Type="http://schemas.openxmlformats.org/officeDocument/2006/relationships/tags" Target="../tags/tag113.xml"/><Relationship Id="rId10" Type="http://schemas.openxmlformats.org/officeDocument/2006/relationships/oleObject" Target="../embeddings/oleObject16.bin"/><Relationship Id="rId4" Type="http://schemas.openxmlformats.org/officeDocument/2006/relationships/tags" Target="../tags/tag112.xml"/><Relationship Id="rId9"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Master" Target="../slideMasters/slideMaster2.xml"/><Relationship Id="rId4" Type="http://schemas.openxmlformats.org/officeDocument/2006/relationships/tags" Target="../tags/tag12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8" Type="http://schemas.openxmlformats.org/officeDocument/2006/relationships/tags" Target="../tags/tag127.xml"/><Relationship Id="rId3" Type="http://schemas.openxmlformats.org/officeDocument/2006/relationships/tags" Target="../tags/tag122.xml"/><Relationship Id="rId7" Type="http://schemas.openxmlformats.org/officeDocument/2006/relationships/tags" Target="../tags/tag126.xml"/><Relationship Id="rId2" Type="http://schemas.openxmlformats.org/officeDocument/2006/relationships/tags" Target="../tags/tag121.xml"/><Relationship Id="rId1" Type="http://schemas.openxmlformats.org/officeDocument/2006/relationships/vmlDrawing" Target="../drawings/vmlDrawing17.vml"/><Relationship Id="rId6" Type="http://schemas.openxmlformats.org/officeDocument/2006/relationships/tags" Target="../tags/tag125.xml"/><Relationship Id="rId11" Type="http://schemas.openxmlformats.org/officeDocument/2006/relationships/image" Target="../media/image3.emf"/><Relationship Id="rId5" Type="http://schemas.openxmlformats.org/officeDocument/2006/relationships/tags" Target="../tags/tag124.xml"/><Relationship Id="rId10" Type="http://schemas.openxmlformats.org/officeDocument/2006/relationships/oleObject" Target="../embeddings/oleObject17.bin"/><Relationship Id="rId4" Type="http://schemas.openxmlformats.org/officeDocument/2006/relationships/tags" Target="../tags/tag123.xml"/><Relationship Id="rId9"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vmlDrawing" Target="../drawings/vmlDrawing2.vml"/><Relationship Id="rId6" Type="http://schemas.openxmlformats.org/officeDocument/2006/relationships/tags" Target="../tags/tag25.xml"/><Relationship Id="rId11" Type="http://schemas.openxmlformats.org/officeDocument/2006/relationships/image" Target="../media/image3.emf"/><Relationship Id="rId5" Type="http://schemas.openxmlformats.org/officeDocument/2006/relationships/tags" Target="../tags/tag24.xml"/><Relationship Id="rId10" Type="http://schemas.openxmlformats.org/officeDocument/2006/relationships/oleObject" Target="../embeddings/oleObject2.bin"/><Relationship Id="rId4" Type="http://schemas.openxmlformats.org/officeDocument/2006/relationships/tags" Target="../tags/tag23.xml"/><Relationship Id="rId9"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29.xml"/><Relationship Id="rId7" Type="http://schemas.openxmlformats.org/officeDocument/2006/relationships/slideMaster" Target="../slideMasters/slideMaster2.xml"/><Relationship Id="rId12" Type="http://schemas.openxmlformats.org/officeDocument/2006/relationships/image" Target="../media/image8.png"/><Relationship Id="rId2" Type="http://schemas.openxmlformats.org/officeDocument/2006/relationships/tags" Target="../tags/tag28.xml"/><Relationship Id="rId1" Type="http://schemas.openxmlformats.org/officeDocument/2006/relationships/vmlDrawing" Target="../drawings/vmlDrawing3.vml"/><Relationship Id="rId6" Type="http://schemas.openxmlformats.org/officeDocument/2006/relationships/tags" Target="../tags/tag32.xml"/><Relationship Id="rId11" Type="http://schemas.openxmlformats.org/officeDocument/2006/relationships/image" Target="../media/image7.emf"/><Relationship Id="rId5" Type="http://schemas.openxmlformats.org/officeDocument/2006/relationships/tags" Target="../tags/tag31.xml"/><Relationship Id="rId10" Type="http://schemas.openxmlformats.org/officeDocument/2006/relationships/image" Target="../media/image6.jpeg"/><Relationship Id="rId4" Type="http://schemas.openxmlformats.org/officeDocument/2006/relationships/tags" Target="../tags/tag30.xml"/><Relationship Id="rId9" Type="http://schemas.openxmlformats.org/officeDocument/2006/relationships/image" Target="../media/image5.emf"/></Relationships>
</file>

<file path=ppt/slideLayouts/_rels/slideLayout9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4.vml"/><Relationship Id="rId6" Type="http://schemas.openxmlformats.org/officeDocument/2006/relationships/tags" Target="../tags/tag37.xml"/><Relationship Id="rId5" Type="http://schemas.openxmlformats.org/officeDocument/2006/relationships/tags" Target="../tags/tag36.xml"/><Relationship Id="rId10" Type="http://schemas.openxmlformats.org/officeDocument/2006/relationships/image" Target="../media/image5.emf"/><Relationship Id="rId4" Type="http://schemas.openxmlformats.org/officeDocument/2006/relationships/tags" Target="../tags/tag35.xml"/><Relationship Id="rId9" Type="http://schemas.openxmlformats.org/officeDocument/2006/relationships/oleObject" Target="../embeddings/oleObject4.bin"/></Relationships>
</file>

<file path=ppt/slideLayouts/_rels/slideLayout9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vmlDrawing" Target="../drawings/vmlDrawing5.v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image" Target="../media/image5.emf"/><Relationship Id="rId4" Type="http://schemas.openxmlformats.org/officeDocument/2006/relationships/tags" Target="../tags/tag41.xml"/><Relationship Id="rId9" Type="http://schemas.openxmlformats.org/officeDocument/2006/relationships/oleObject" Target="../embeddings/oleObject5.bin"/></Relationships>
</file>

<file path=ppt/slideLayouts/_rels/slideLayout98.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vmlDrawing" Target="../drawings/vmlDrawing6.vml"/><Relationship Id="rId6" Type="http://schemas.openxmlformats.org/officeDocument/2006/relationships/tags" Target="../tags/tag49.xml"/><Relationship Id="rId5" Type="http://schemas.openxmlformats.org/officeDocument/2006/relationships/tags" Target="../tags/tag48.xml"/><Relationship Id="rId10" Type="http://schemas.openxmlformats.org/officeDocument/2006/relationships/image" Target="../media/image5.emf"/><Relationship Id="rId4" Type="http://schemas.openxmlformats.org/officeDocument/2006/relationships/tags" Target="../tags/tag47.xml"/><Relationship Id="rId9" Type="http://schemas.openxmlformats.org/officeDocument/2006/relationships/oleObject" Target="../embeddings/oleObject6.bin"/></Relationships>
</file>

<file path=ppt/slideLayouts/_rels/slideLayout99.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vmlDrawing" Target="../drawings/vmlDrawing7.vml"/><Relationship Id="rId6" Type="http://schemas.openxmlformats.org/officeDocument/2006/relationships/tags" Target="../tags/tag55.xml"/><Relationship Id="rId11" Type="http://schemas.openxmlformats.org/officeDocument/2006/relationships/image" Target="../media/image5.emf"/><Relationship Id="rId5" Type="http://schemas.openxmlformats.org/officeDocument/2006/relationships/tags" Target="../tags/tag54.xml"/><Relationship Id="rId10" Type="http://schemas.openxmlformats.org/officeDocument/2006/relationships/oleObject" Target="../embeddings/oleObject7.bin"/><Relationship Id="rId4" Type="http://schemas.openxmlformats.org/officeDocument/2006/relationships/tags" Target="../tags/tag53.xml"/><Relationship Id="rId9"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9030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6259554"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400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43"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5"/>
            </p:custDataLst>
          </p:nvPr>
        </p:nvSpPr>
        <p:spPr>
          <a:xfrm>
            <a:off x="554736" y="2744369"/>
            <a:ext cx="2514600" cy="769441"/>
          </a:xfrm>
        </p:spPr>
        <p:txBody>
          <a:bodyPr vert="horz" anchor="b">
            <a:noAutofit/>
          </a:bodyPr>
          <a:lstStyle>
            <a:lvl1pPr>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6"/>
            </p:custDataLst>
          </p:nvPr>
        </p:nvSpPr>
        <p:spPr>
          <a:xfrm>
            <a:off x="554736" y="3659644"/>
            <a:ext cx="2514600" cy="553998"/>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8"/>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DDA2E472-F266-4367-8AC0-79E99FBE7D8C}"/>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DF45DEC-0913-465C-9F7B-760F60B4B06B}"/>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9610490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67"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5"/>
            </p:custDataLst>
          </p:nvPr>
        </p:nvSpPr>
        <p:spPr>
          <a:xfrm>
            <a:off x="554736" y="2744369"/>
            <a:ext cx="3465576" cy="769441"/>
          </a:xfrm>
          <a:prstGeom prst="rect">
            <a:avLst/>
          </a:prstGeom>
        </p:spPr>
        <p:txBody>
          <a:bodyPr vert="horz" wrap="square" anchor="b">
            <a:noAutofit/>
          </a:bodyPr>
          <a:lstStyle>
            <a:lvl1pPr algn="l">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6"/>
            </p:custDataLst>
          </p:nvPr>
        </p:nvSpPr>
        <p:spPr>
          <a:xfrm>
            <a:off x="554735" y="3659644"/>
            <a:ext cx="3465575" cy="276999"/>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8"/>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A5141DBF-D555-4960-9A8C-3FF6919928BF}"/>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0F0DC12-5C2D-43A8-BD24-B35E8657FA2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966519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91"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5065776"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3CEC6E8B-C25F-4AC0-A2E9-505B7B533392}"/>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8838B709-96EF-4026-A4B8-348A2A54BF8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005340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15" name="think-cell Slide" r:id="rId11" imgW="572" imgH="588" progId="TCLayout.ActiveDocument.1">
                  <p:embed/>
                </p:oleObj>
              </mc:Choice>
              <mc:Fallback>
                <p:oleObj name="think-cell Slide" r:id="rId11"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6"/>
            </p:custDataLst>
          </p:nvPr>
        </p:nvSpPr>
        <p:spPr>
          <a:xfrm>
            <a:off x="554736" y="923688"/>
            <a:ext cx="6967728"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7"/>
            </p:custDataLst>
          </p:nvPr>
        </p:nvSpPr>
        <p:spPr>
          <a:xfrm>
            <a:off x="554735" y="6321619"/>
            <a:ext cx="6967729"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0C9DEA9D-C57B-4AD3-B545-CEFB422D5283}"/>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6F66FDB0-DBC7-4F63-8216-71ED31FB6B7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4631078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39"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7918704"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9A67BF56-D472-4023-A5D1-4C9B269D842D}"/>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231023F7-6DA4-413B-B9A3-A4F09A45C72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2167423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63"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A69A255B-88AC-44A3-8B53-DC0CA70E36AA}"/>
              </a:ext>
            </a:extLst>
          </p:cNvPr>
          <p:cNvPicPr>
            <a:picLocks noChangeAspect="1"/>
          </p:cNvPicPr>
          <p:nvPr userDrawn="1"/>
        </p:nvPicPr>
        <p:blipFill>
          <a:blip r:embed="rId11"/>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A58AAF75-30DC-408A-933A-149F2D14D18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4"/>
            </p:custDataLst>
          </p:nvPr>
        </p:nvSpPr>
        <p:spPr>
          <a:xfrm>
            <a:off x="554736" y="175171"/>
            <a:ext cx="11082528" cy="989512"/>
          </a:xfrm>
        </p:spPr>
        <p:txBody>
          <a:bodyPr vert="horz">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8642DA60-5AEA-467A-A844-D62DA863FD7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10963A04-07EA-4E02-8099-9A5B902EC3C8}"/>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838401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87" name="think-cell Slide" r:id="rId7" imgW="592" imgH="591" progId="TCLayout.ActiveDocument.1">
                  <p:embed/>
                </p:oleObj>
              </mc:Choice>
              <mc:Fallback>
                <p:oleObj name="think-cell Slide" r:id="rId7"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4"/>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BE062D13-EE56-4EF8-977D-63B552BC2D1F}"/>
              </a:ext>
            </a:extLst>
          </p:cNvPr>
          <p:cNvSpPr>
            <a:spLocks noChangeArrowheads="1"/>
          </p:cNvSpPr>
          <p:nvPr userDrawn="1">
            <p:custDataLst>
              <p:tags r:id="rId5"/>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484526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11" name="think-cell Slide" r:id="rId5" imgW="592" imgH="591" progId="TCLayout.ActiveDocument.1">
                  <p:embed/>
                </p:oleObj>
              </mc:Choice>
              <mc:Fallback>
                <p:oleObj name="think-cell Slide" r:id="rId5"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ECF60797-7D55-4A0C-8E23-3867EB137A01}"/>
              </a:ext>
            </a:extLst>
          </p:cNvPr>
          <p:cNvPicPr>
            <a:picLocks noChangeAspect="1"/>
          </p:cNvPicPr>
          <p:nvPr userDrawn="1"/>
        </p:nvPicPr>
        <p:blipFill>
          <a:blip r:embed="rId7" cstate="screen">
            <a:extLst>
              <a:ext uri="{28A0092B-C50C-407E-A947-70E740481C1C}">
                <a14:useLocalDpi xmlns:a14="http://schemas.microsoft.com/office/drawing/2010/main"/>
              </a:ext>
            </a:extLst>
          </a:blip>
          <a:srcRect/>
          <a:stretch/>
        </p:blipFill>
        <p:spPr bwMode="ltGray">
          <a:xfrm rot="10800000">
            <a:off x="0" y="0"/>
            <a:ext cx="12192000" cy="6858000"/>
          </a:xfrm>
          <a:prstGeom prst="rect">
            <a:avLst/>
          </a:prstGeom>
        </p:spPr>
      </p:pic>
      <p:pic>
        <p:nvPicPr>
          <p:cNvPr id="6" name="Picture 5">
            <a:extLst>
              <a:ext uri="{FF2B5EF4-FFF2-40B4-BE49-F238E27FC236}">
                <a16:creationId xmlns:a16="http://schemas.microsoft.com/office/drawing/2014/main" id="{49C9A217-193B-4731-ADBD-46F9393D7C01}"/>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7" name="Rectangle 6">
            <a:extLst>
              <a:ext uri="{FF2B5EF4-FFF2-40B4-BE49-F238E27FC236}">
                <a16:creationId xmlns:a16="http://schemas.microsoft.com/office/drawing/2014/main" id="{F921B625-DE7D-434F-91C5-06F59F4AC6C4}"/>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14021426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3_Inside_Page_Header_Bar_and_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7F5D24-09B8-3948-BE16-E6496FE67B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noFill/>
        </p:spPr>
      </p:pic>
      <p:sp>
        <p:nvSpPr>
          <p:cNvPr id="3" name="Slide Number Placeholder 2"/>
          <p:cNvSpPr>
            <a:spLocks noGrp="1"/>
          </p:cNvSpPr>
          <p:nvPr>
            <p:ph type="sldNum" sz="quarter" idx="10"/>
          </p:nvPr>
        </p:nvSpPr>
        <p:spPr/>
        <p:txBody>
          <a:bodyPr/>
          <a:lstStyle/>
          <a:p>
            <a:fld id="{48FFE6E1-85EB-9E42-824B-7CC9267ED8B9}" type="slidenum">
              <a:rPr lang="en-US" smtClean="0"/>
              <a:pPr/>
              <a:t>‹#›</a:t>
            </a:fld>
            <a:endParaRPr lang="en-US" dirty="0"/>
          </a:p>
        </p:txBody>
      </p:sp>
      <p:sp>
        <p:nvSpPr>
          <p:cNvPr id="12" name="Text Placeholder 11"/>
          <p:cNvSpPr>
            <a:spLocks noGrp="1"/>
          </p:cNvSpPr>
          <p:nvPr>
            <p:ph type="body" sz="quarter" idx="13"/>
          </p:nvPr>
        </p:nvSpPr>
        <p:spPr>
          <a:xfrm>
            <a:off x="466628" y="177311"/>
            <a:ext cx="7772400" cy="215444"/>
          </a:xfrm>
        </p:spPr>
        <p:txBody>
          <a:bodyPr anchor="ctr" anchorCtr="0"/>
          <a:lstStyle>
            <a:lvl1pPr marL="0" indent="0">
              <a:buNone/>
              <a:defRPr sz="1400">
                <a:solidFill>
                  <a:schemeClr val="tx1">
                    <a:lumMod val="50000"/>
                    <a:lumOff val="50000"/>
                  </a:schemeClr>
                </a:solidFill>
              </a:defRPr>
            </a:lvl1pPr>
          </a:lstStyle>
          <a:p>
            <a:pPr lvl="0"/>
            <a:r>
              <a:rPr lang="en-US" dirty="0"/>
              <a:t>Click to edit Master text styles</a:t>
            </a:r>
          </a:p>
        </p:txBody>
      </p:sp>
      <p:sp>
        <p:nvSpPr>
          <p:cNvPr id="10" name="Title 1">
            <a:extLst>
              <a:ext uri="{FF2B5EF4-FFF2-40B4-BE49-F238E27FC236}">
                <a16:creationId xmlns:a16="http://schemas.microsoft.com/office/drawing/2014/main" id="{5AF3C31D-0571-524B-A9E3-B95B800E55E1}"/>
              </a:ext>
            </a:extLst>
          </p:cNvPr>
          <p:cNvSpPr>
            <a:spLocks noGrp="1"/>
          </p:cNvSpPr>
          <p:nvPr>
            <p:ph type="title"/>
          </p:nvPr>
        </p:nvSpPr>
        <p:spPr>
          <a:xfrm>
            <a:off x="466628" y="601517"/>
            <a:ext cx="10976889" cy="304699"/>
          </a:xfrm>
        </p:spPr>
        <p:txBody>
          <a:bodyPr/>
          <a:lstStyle>
            <a:lvl1pPr>
              <a:defRPr sz="2200">
                <a:solidFill>
                  <a:srgbClr val="5B6770"/>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A5B62551-5FD7-3342-B835-379C817EEFA1}"/>
              </a:ext>
            </a:extLst>
          </p:cNvPr>
          <p:cNvSpPr>
            <a:spLocks noGrp="1"/>
          </p:cNvSpPr>
          <p:nvPr>
            <p:ph type="body" sz="quarter" idx="14"/>
          </p:nvPr>
        </p:nvSpPr>
        <p:spPr>
          <a:xfrm>
            <a:off x="466725" y="1278870"/>
            <a:ext cx="10837863" cy="1397306"/>
          </a:xfrm>
        </p:spPr>
        <p:txBody>
          <a:bodyPr/>
          <a:lstStyle>
            <a:lvl1pPr marL="171450" indent="-171450">
              <a:buFont typeface="Wingdings" panose="05000000000000000000" pitchFamily="2" charset="2"/>
              <a:buChar char="§"/>
              <a:defRPr>
                <a:solidFill>
                  <a:srgbClr val="5B6770"/>
                </a:solidFill>
              </a:defRPr>
            </a:lvl1pPr>
            <a:lvl2pPr marL="376238" indent="-204788">
              <a:buFont typeface="Arial" panose="020B0604020202020204" pitchFamily="34" charset="0"/>
              <a:buChar char="•"/>
              <a:defRPr>
                <a:solidFill>
                  <a:srgbClr val="5B6770"/>
                </a:solidFill>
              </a:defRPr>
            </a:lvl2pPr>
            <a:lvl3pPr marL="627063" indent="-185738">
              <a:buFont typeface="Arial" panose="020B0604020202020204" pitchFamily="34" charset="0"/>
              <a:buChar char="–"/>
              <a:defRPr sz="1400"/>
            </a:lvl3pPr>
            <a:lvl4pPr marL="792163" indent="-163513">
              <a:buFont typeface="Courier New" panose="02070309020205020404" pitchFamily="49" charset="0"/>
              <a:buChar char="o"/>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42242704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CustomLayouts 1">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35"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574868"/>
            <a:ext cx="11082528" cy="276999"/>
          </a:xfrm>
          <a:prstGeom prst="rect">
            <a:avLst/>
          </a:prstGeom>
        </p:spPr>
        <p:txBody>
          <a:bodyPr vert="horz" wrap="square" lIns="0" tIns="0" rIns="0" bIns="0" rtlCol="0">
            <a:spAutoFit/>
          </a:bodyPr>
          <a:lstStyle>
            <a:lvl1pPr>
              <a:defRPr lang="en-US" sz="1800" b="0" dirty="0"/>
            </a:lvl1pPr>
          </a:lstStyle>
          <a:p>
            <a:pPr lvl="0">
              <a:buNone/>
            </a:pPr>
            <a:r>
              <a:rPr lang="en-US"/>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4" y="6498754"/>
            <a:ext cx="91440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2" name="Rectangle 11">
            <a:extLst>
              <a:ext uri="{FF2B5EF4-FFF2-40B4-BE49-F238E27FC236}">
                <a16:creationId xmlns:a16="http://schemas.microsoft.com/office/drawing/2014/main" id="{95DF7C92-2A0C-4375-8BE0-A43636F9E3B7}"/>
              </a:ext>
            </a:extLst>
          </p:cNvPr>
          <p:cNvSpPr>
            <a:spLocks/>
          </p:cNvSpPr>
          <p:nvPr userDrawn="1"/>
        </p:nvSpPr>
        <p:spPr>
          <a:xfrm>
            <a:off x="11414468" y="6446268"/>
            <a:ext cx="248196" cy="243469"/>
          </a:xfrm>
          <a:prstGeom prst="rect">
            <a:avLst/>
          </a:prstGeom>
          <a:solidFill>
            <a:srgbClr val="00A0DF"/>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Slide Number">
            <a:extLst>
              <a:ext uri="{FF2B5EF4-FFF2-40B4-BE49-F238E27FC236}">
                <a16:creationId xmlns:a16="http://schemas.microsoft.com/office/drawing/2014/main" id="{86DA8163-7D2E-4864-BBB0-EB0BDCB68E21}"/>
              </a:ext>
            </a:extLst>
          </p:cNvPr>
          <p:cNvSpPr>
            <a:spLocks noChangeArrowheads="1"/>
          </p:cNvSpPr>
          <p:nvPr userDrawn="1">
            <p:custDataLst>
              <p:tags r:id="rId8"/>
            </p:custDataLst>
          </p:nvPr>
        </p:nvSpPr>
        <p:spPr bwMode="black">
          <a:xfrm>
            <a:off x="11439868" y="6498755"/>
            <a:ext cx="197396" cy="138499"/>
          </a:xfrm>
          <a:prstGeom prst="rect">
            <a:avLst/>
          </a:prstGeom>
          <a:noFill/>
          <a:ln w="9525" algn="ctr">
            <a:noFill/>
            <a:miter lim="800000"/>
            <a:headEnd/>
            <a:tailEnd/>
          </a:ln>
          <a:effectLst/>
        </p:spPr>
        <p:txBody>
          <a:bodyPr wrap="square" lIns="0" tIns="0" rIns="0" bIns="0" anchor="b">
            <a:noAutofit/>
          </a:bodyPr>
          <a:lstStyle/>
          <a:p>
            <a:pPr algn="ct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ctr" defTabSz="610744" fontAlgn="auto">
                <a:spcBef>
                  <a:spcPts val="0"/>
                </a:spcBef>
                <a:spcAft>
                  <a:spcPts val="0"/>
                </a:spcAft>
                <a:defRPr/>
              </a:pPr>
              <a:t>‹#›</a:t>
            </a:fld>
            <a:endParaRPr lang="en-US" sz="900" b="0" dirty="0">
              <a:solidFill>
                <a:schemeClr val="bg1"/>
              </a:solidFill>
              <a:latin typeface="+mn-lt"/>
              <a:ea typeface="+mn-ea"/>
              <a:cs typeface="Arial" panose="020B0604020202020204" pitchFamily="34" charset="0"/>
            </a:endParaRPr>
          </a:p>
        </p:txBody>
      </p:sp>
      <p:sp>
        <p:nvSpPr>
          <p:cNvPr id="16" name="TextBox 15">
            <a:extLst>
              <a:ext uri="{FF2B5EF4-FFF2-40B4-BE49-F238E27FC236}">
                <a16:creationId xmlns:a16="http://schemas.microsoft.com/office/drawing/2014/main" id="{EF9D69F1-68BC-43B6-95ED-448C4819FB80}"/>
              </a:ext>
            </a:extLst>
          </p:cNvPr>
          <p:cNvSpPr txBox="1">
            <a:spLocks/>
          </p:cNvSpPr>
          <p:nvPr userDrawn="1"/>
        </p:nvSpPr>
        <p:spPr>
          <a:xfrm>
            <a:off x="10304501" y="6494908"/>
            <a:ext cx="985847" cy="1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en-US"/>
            </a:defPPr>
            <a:lvl1pPr marL="0" marR="0" lvl="0" indent="0" defTabSz="914400" eaLnBrk="1" latinLnBrk="0" hangingPunct="1">
              <a:lnSpc>
                <a:spcPct val="100000"/>
              </a:lnSpc>
              <a:buClrTx/>
              <a:buSzTx/>
              <a:buFontTx/>
              <a:buNone/>
              <a:tabLst/>
              <a:defRPr kumimoji="0" sz="800" b="1" i="0" u="none" strike="noStrike" cap="none" normalizeH="0" baseline="0">
                <a:ln>
                  <a:noFill/>
                </a:ln>
                <a:solidFill>
                  <a:schemeClr val="tx2"/>
                </a:solidFill>
                <a:effectLst/>
                <a:latin typeface="Arial" pitchFamily="34" charset="0"/>
                <a:cs typeface="Arial" pitchFamily="34" charset="0"/>
              </a:defRPr>
            </a:lvl1pPr>
          </a:lstStyle>
          <a:p>
            <a:pPr algn="r" defTabSz="826852" fontAlgn="base">
              <a:lnSpc>
                <a:spcPct val="95000"/>
              </a:lnSpc>
              <a:spcBef>
                <a:spcPct val="0"/>
              </a:spcBef>
              <a:spcAft>
                <a:spcPct val="0"/>
              </a:spcAft>
              <a:defRPr/>
            </a:pPr>
            <a:r>
              <a:rPr lang="en-US" sz="1000" dirty="0">
                <a:solidFill>
                  <a:srgbClr val="425559"/>
                </a:solidFill>
                <a:latin typeface="+mj-lt"/>
              </a:rPr>
              <a:t>Charles Schwab</a:t>
            </a:r>
            <a:endParaRPr lang="en-US" sz="1000" b="0" dirty="0">
              <a:solidFill>
                <a:srgbClr val="425559"/>
              </a:solidFill>
              <a:latin typeface="+mj-lt"/>
            </a:endParaRPr>
          </a:p>
        </p:txBody>
      </p:sp>
    </p:spTree>
    <p:extLst>
      <p:ext uri="{BB962C8B-B14F-4D97-AF65-F5344CB8AC3E}">
        <p14:creationId xmlns:p14="http://schemas.microsoft.com/office/powerpoint/2010/main" val="14397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4"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08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1_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3178830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losing_Living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rot="10800000">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6" name="Rectangle 5"/>
          <p:cNvSpPr>
            <a:spLocks noChangeArrowheads="1"/>
          </p:cNvSpPr>
          <p:nvPr userDrawn="1"/>
        </p:nvSpPr>
        <p:spPr bwMode="auto">
          <a:xfrm>
            <a:off x="4572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596696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59"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625076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5BEF-1A6D-42CC-BD9E-8E0A9375B8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97215C-FAA0-4302-9875-BDE61B835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066A78-BD16-4C67-B913-44F8297D62FC}"/>
              </a:ext>
            </a:extLst>
          </p:cNvPr>
          <p:cNvSpPr>
            <a:spLocks noGrp="1"/>
          </p:cNvSpPr>
          <p:nvPr>
            <p:ph type="dt" sz="half" idx="10"/>
          </p:nvPr>
        </p:nvSpPr>
        <p:spPr/>
        <p:txBody>
          <a:bodyPr/>
          <a:lstStyle/>
          <a:p>
            <a:pPr fontAlgn="base">
              <a:spcBef>
                <a:spcPct val="0"/>
              </a:spcBef>
              <a:spcAft>
                <a:spcPct val="0"/>
              </a:spcAft>
            </a:pPr>
            <a:fld id="{EFB7DE5B-2B5B-44EA-A4F5-EB3BF8ABDC76}" type="datetimeFigureOut">
              <a:rPr lang="en-US">
                <a:solidFill>
                  <a:srgbClr val="000000"/>
                </a:solidFill>
              </a:rPr>
              <a:pPr fontAlgn="base">
                <a:spcBef>
                  <a:spcPct val="0"/>
                </a:spcBef>
                <a:spcAft>
                  <a:spcPct val="0"/>
                </a:spcAft>
              </a:pPr>
              <a:t>10/6/2023</a:t>
            </a:fld>
            <a:endParaRPr lang="en-US">
              <a:solidFill>
                <a:srgbClr val="000000"/>
              </a:solidFill>
            </a:endParaRPr>
          </a:p>
        </p:txBody>
      </p:sp>
      <p:sp>
        <p:nvSpPr>
          <p:cNvPr id="5" name="Footer Placeholder 4">
            <a:extLst>
              <a:ext uri="{FF2B5EF4-FFF2-40B4-BE49-F238E27FC236}">
                <a16:creationId xmlns:a16="http://schemas.microsoft.com/office/drawing/2014/main" id="{916D67A0-C698-4B93-AE5A-EC9DB43B38E9}"/>
              </a:ext>
            </a:extLst>
          </p:cNvPr>
          <p:cNvSpPr>
            <a:spLocks noGrp="1"/>
          </p:cNvSpPr>
          <p:nvPr>
            <p:ph type="ftr" sz="quarter" idx="11"/>
          </p:nvPr>
        </p:nvSpPr>
        <p:spPr/>
        <p:txBody>
          <a:bodyPr/>
          <a:lstStyle/>
          <a:p>
            <a:pPr fontAlgn="base">
              <a:spcBef>
                <a:spcPct val="0"/>
              </a:spcBef>
              <a:spcAft>
                <a:spcPct val="0"/>
              </a:spcAft>
            </a:pPr>
            <a:endParaRPr lang="en-US">
              <a:solidFill>
                <a:srgbClr val="000000"/>
              </a:solidFill>
            </a:endParaRPr>
          </a:p>
        </p:txBody>
      </p:sp>
      <p:sp>
        <p:nvSpPr>
          <p:cNvPr id="6" name="Slide Number Placeholder 5">
            <a:extLst>
              <a:ext uri="{FF2B5EF4-FFF2-40B4-BE49-F238E27FC236}">
                <a16:creationId xmlns:a16="http://schemas.microsoft.com/office/drawing/2014/main" id="{5C6A629B-A689-4D69-BF8A-E383B7B799A4}"/>
              </a:ext>
            </a:extLst>
          </p:cNvPr>
          <p:cNvSpPr>
            <a:spLocks noGrp="1"/>
          </p:cNvSpPr>
          <p:nvPr>
            <p:ph type="sldNum" sz="quarter" idx="12"/>
          </p:nvPr>
        </p:nvSpPr>
        <p:spPr/>
        <p:txBody>
          <a:bodyPr/>
          <a:lstStyle/>
          <a:p>
            <a:fld id="{5E0ABE80-92D9-4332-9D26-8EB7E3CE9050}" type="slidenum">
              <a:rPr lang="en-US" smtClean="0"/>
              <a:pPr/>
              <a:t>‹#›</a:t>
            </a:fld>
            <a:endParaRPr lang="en-US"/>
          </a:p>
        </p:txBody>
      </p:sp>
    </p:spTree>
    <p:extLst>
      <p:ext uri="{BB962C8B-B14F-4D97-AF65-F5344CB8AC3E}">
        <p14:creationId xmlns:p14="http://schemas.microsoft.com/office/powerpoint/2010/main" val="10161963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1AB368BA-1C2F-427C-8AE8-8209EC6C3B43}"/>
              </a:ext>
            </a:extLst>
          </p:cNvPr>
          <p:cNvPicPr>
            <a:picLocks noChangeAspect="1"/>
          </p:cNvPicPr>
          <p:nvPr userDrawn="1"/>
        </p:nvPicPr>
        <p:blipFill>
          <a:blip r:embed="rId2"/>
          <a:stretch>
            <a:fillRect/>
          </a:stretch>
        </p:blipFill>
        <p:spPr>
          <a:xfrm>
            <a:off x="128880" y="6315779"/>
            <a:ext cx="2010508" cy="467286"/>
          </a:xfrm>
          <a:prstGeom prst="rect">
            <a:avLst/>
          </a:prstGeom>
        </p:spPr>
      </p:pic>
    </p:spTree>
    <p:extLst>
      <p:ext uri="{BB962C8B-B14F-4D97-AF65-F5344CB8AC3E}">
        <p14:creationId xmlns:p14="http://schemas.microsoft.com/office/powerpoint/2010/main" val="298623481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3"/>
            <a:ext cx="12192000" cy="4585153"/>
          </a:xfrm>
          <a:prstGeom prst="rect">
            <a:avLst/>
          </a:prstGeom>
          <a:solidFill>
            <a:srgbClr val="0039A6"/>
          </a:solidFill>
          <a:ln w="25400" cap="flat" cmpd="sng" algn="ctr">
            <a:noFill/>
            <a:prstDash val="solid"/>
          </a:ln>
          <a:effectLst/>
        </p:spPr>
        <p:txBody>
          <a:bodyPr rtlCol="0" anchor="ctr"/>
          <a:lstStyle/>
          <a:p>
            <a:pPr algn="ctr" fontAlgn="base">
              <a:spcBef>
                <a:spcPct val="0"/>
              </a:spcBef>
              <a:spcAft>
                <a:spcPct val="0"/>
              </a:spcAft>
              <a:defRPr/>
            </a:pPr>
            <a:endParaRPr lang="en-US" sz="1800" kern="0" dirty="0">
              <a:solidFill>
                <a:srgbClr val="FFFFFF"/>
              </a:solidFill>
            </a:endParaRPr>
          </a:p>
        </p:txBody>
      </p:sp>
      <p:sp>
        <p:nvSpPr>
          <p:cNvPr id="2" name="Title 1"/>
          <p:cNvSpPr>
            <a:spLocks noGrp="1"/>
          </p:cNvSpPr>
          <p:nvPr>
            <p:ph type="ctrTitle"/>
          </p:nvPr>
        </p:nvSpPr>
        <p:spPr>
          <a:xfrm>
            <a:off x="609600" y="2057399"/>
            <a:ext cx="10363200" cy="1664208"/>
          </a:xfrm>
          <a:prstGeom prst="rect">
            <a:avLst/>
          </a:prstGeom>
        </p:spPr>
        <p:txBody>
          <a:bodyPr lIns="0" rIns="0" bIns="0">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4637994"/>
            <a:ext cx="10997184" cy="387798"/>
          </a:xfrm>
          <a:prstGeom prst="rect">
            <a:avLst/>
          </a:prstGeom>
        </p:spPr>
        <p:txBody>
          <a:bodyPr lIns="0" tIns="0" rIns="0" bIns="0">
            <a:spAutoFit/>
          </a:bodyPr>
          <a:lstStyle>
            <a:lvl1pPr marL="0" indent="0" algn="l">
              <a:buNone/>
              <a:defRPr sz="2800" b="0">
                <a:solidFill>
                  <a:srgbClr val="788288"/>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15"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6" name="TextBox 25"/>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4365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Rectangle 1"/>
          <p:cNvSpPr/>
          <p:nvPr userDrawn="1"/>
        </p:nvSpPr>
        <p:spPr>
          <a:xfrm>
            <a:off x="0" y="3"/>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pic>
        <p:nvPicPr>
          <p:cNvPr id="264239"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264253"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5" name="TextBox 24"/>
          <p:cNvSpPr txBox="1"/>
          <p:nvPr userDrawn="1"/>
        </p:nvSpPr>
        <p:spPr>
          <a:xfrm>
            <a:off x="9562641" y="101034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FFFFFF"/>
                </a:solidFill>
              </a:rPr>
              <a:t>Operating Unit</a:t>
            </a:r>
          </a:p>
        </p:txBody>
      </p:sp>
      <p:sp>
        <p:nvSpPr>
          <p:cNvPr id="10" name="TextBox 9"/>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22513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a:solidFill>
                  <a:srgbClr val="FFFFFF"/>
                </a:solidFill>
              </a:rPr>
              <a:t>Author, </a:t>
            </a:r>
            <a:fld id="{D72BAC86-7CA1-47DD-8EAD-39EA91178256}" type="datetime1">
              <a:rPr lang="en-US" smtClean="0">
                <a:solidFill>
                  <a:srgbClr val="FFFFFF"/>
                </a:solidFill>
              </a:rPr>
              <a:pPr/>
              <a:t>10/6/2023</a:t>
            </a:fld>
            <a:r>
              <a:rPr lang="en-US">
                <a:solidFill>
                  <a:srgbClr val="FFFFFF"/>
                </a:solidFill>
              </a:rPr>
              <a:t>, Filename.ppt</a:t>
            </a:r>
            <a:r>
              <a:rPr lang="en-US" sz="800">
                <a:solidFill>
                  <a:srgbClr val="FFFFFF"/>
                </a:solidFill>
              </a:rPr>
              <a:t> </a:t>
            </a:r>
            <a:r>
              <a:rPr lang="en-US" sz="1000">
                <a:solidFill>
                  <a:srgbClr val="FFFFFF"/>
                </a:solidFill>
              </a:rPr>
              <a:t>| </a:t>
            </a:r>
            <a:fld id="{689318A1-174D-4DEE-8106-03A37B9BCF15}" type="slidenum">
              <a:rPr lang="en-US" sz="1000" smtClean="0">
                <a:solidFill>
                  <a:srgbClr val="FFFFFF"/>
                </a:solidFill>
              </a:rPr>
              <a:pPr/>
              <a:t>‹#›</a:t>
            </a:fld>
            <a:endParaRPr lang="en-US" sz="1000" dirty="0">
              <a:solidFill>
                <a:srgbClr val="FFFFFF"/>
              </a:solidFill>
            </a:endParaRPr>
          </a:p>
        </p:txBody>
      </p:sp>
      <p:sp>
        <p:nvSpPr>
          <p:cNvPr id="28" name="TextBox 27"/>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29" name="TextBox 28"/>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Tree>
    <p:extLst>
      <p:ext uri="{BB962C8B-B14F-4D97-AF65-F5344CB8AC3E}">
        <p14:creationId xmlns:p14="http://schemas.microsoft.com/office/powerpoint/2010/main" val="11833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tx2"/>
                </a:solidFill>
              </a:defRPr>
            </a:lvl1pPr>
          </a:lstStyle>
          <a:p>
            <a:r>
              <a:rPr lang="en-US" dirty="0"/>
              <a:t>Click to edit Master subtitle style</a:t>
            </a:r>
          </a:p>
        </p:txBody>
      </p:sp>
      <p:cxnSp>
        <p:nvCxnSpPr>
          <p:cNvPr id="4" name="Straight Connector 3"/>
          <p:cNvCxnSpPr/>
          <p:nvPr/>
        </p:nvCxnSpPr>
        <p:spPr>
          <a:xfrm>
            <a:off x="0" y="458114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8" name="TextBox 27"/>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
        <p:nvSpPr>
          <p:cNvPr id="10" name="TextBox 9"/>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Tree>
    <p:extLst>
      <p:ext uri="{BB962C8B-B14F-4D97-AF65-F5344CB8AC3E}">
        <p14:creationId xmlns:p14="http://schemas.microsoft.com/office/powerpoint/2010/main" val="13477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9470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9"/>
          </p:nvPr>
        </p:nvSpPr>
        <p:spPr>
          <a:xfrm>
            <a:off x="7392282"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2"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9" y="1283210"/>
            <a:ext cx="671885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9968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51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104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9590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38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97007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3733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7840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119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91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0" y="777240"/>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777240"/>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0" y="777240"/>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556263"/>
            <a:ext cx="1717040" cy="246221"/>
          </a:xfrm>
          <a:prstGeom prst="rect">
            <a:avLst/>
          </a:prstGeom>
          <a:noFill/>
        </p:spPr>
        <p:txBody>
          <a:bodyPr wrap="square" rtlCol="0">
            <a:spAutoFit/>
          </a:bodyPr>
          <a:lstStyle/>
          <a:p>
            <a:pPr fontAlgn="base">
              <a:spcBef>
                <a:spcPct val="0"/>
              </a:spcBef>
              <a:spcAft>
                <a:spcPct val="0"/>
              </a:spcAft>
            </a:pPr>
            <a:r>
              <a:rPr lang="en-US" sz="1000" dirty="0" err="1">
                <a:solidFill>
                  <a:srgbClr val="000000"/>
                </a:solidFill>
              </a:rPr>
              <a:t>Prev</a:t>
            </a:r>
            <a:r>
              <a:rPr lang="en-US" sz="1000" dirty="0">
                <a:solidFill>
                  <a:srgbClr val="000000"/>
                </a:solidFill>
              </a:rPr>
              <a:t> | </a:t>
            </a:r>
            <a:r>
              <a:rPr lang="en-US" sz="1000" dirty="0" err="1">
                <a:solidFill>
                  <a:srgbClr val="000000"/>
                </a:solidFill>
              </a:rPr>
              <a:t>Curr</a:t>
            </a:r>
            <a:r>
              <a:rPr lang="en-US" sz="1000" dirty="0">
                <a:solidFill>
                  <a:srgbClr val="000000"/>
                </a:solidFill>
              </a:rPr>
              <a:t>       YE</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509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7" y="3931920"/>
            <a:ext cx="11314075"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2795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0" y="32004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Action Button: Forward or Next 11">
            <a:hlinkClick r:id="" action="ppaction://hlinkshowjump?jump=nextslide" highlightClick="1"/>
          </p:cNvPr>
          <p:cNvSpPr/>
          <p:nvPr userDrawn="1"/>
        </p:nvSpPr>
        <p:spPr>
          <a:xfrm>
            <a:off x="11326368" y="32004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Action Button: Home 12">
            <a:hlinkClick r:id="" action="ppaction://hlinkshowjump?jump=firstslide" highlightClick="1"/>
          </p:cNvPr>
          <p:cNvSpPr/>
          <p:nvPr userDrawn="1"/>
        </p:nvSpPr>
        <p:spPr>
          <a:xfrm>
            <a:off x="11021568" y="32004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076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937760"/>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7073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462272"/>
          </a:xfrm>
          <a:prstGeom prst="rect">
            <a:avLst/>
          </a:prstGeom>
          <a:solidFill>
            <a:srgbClr val="97C5EB"/>
          </a:solidFill>
        </p:spPr>
        <p:txBody>
          <a:bodyPr/>
          <a:lstStyle/>
          <a:p>
            <a:endParaRPr lang="en-US" dirty="0"/>
          </a:p>
        </p:txBody>
      </p:sp>
      <p:sp>
        <p:nvSpPr>
          <p:cNvPr id="8"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8121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013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57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7008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8884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7674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033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24412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5558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6136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388352" y="1600200"/>
            <a:ext cx="4230624"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388352" y="4160520"/>
            <a:ext cx="4230624"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05271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705344" y="1600200"/>
            <a:ext cx="390144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705344" y="3867912"/>
            <a:ext cx="390144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76276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290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9"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578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71600"/>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3145536"/>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928616"/>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71600"/>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3145536"/>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928616"/>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71600"/>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3145536"/>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928616"/>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371600"/>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3145536"/>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928616"/>
            <a:ext cx="2401824" cy="11612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04174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124712"/>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807208"/>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489704"/>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124712"/>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807208"/>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489704"/>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124712"/>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807208"/>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489704"/>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124712"/>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2807208"/>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489704"/>
            <a:ext cx="2401824" cy="1161288"/>
          </a:xfrm>
          <a:prstGeom prst="rect">
            <a:avLst/>
          </a:prstGeom>
          <a:solidFill>
            <a:srgbClr val="97C5EB"/>
          </a:solidFill>
        </p:spPr>
        <p:txBody>
          <a:bodyPr/>
          <a:lstStyle/>
          <a:p>
            <a:endParaRPr lang="en-US" dirty="0"/>
          </a:p>
        </p:txBody>
      </p:sp>
      <p:sp>
        <p:nvSpPr>
          <p:cNvPr id="31"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144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371600"/>
            <a:ext cx="2999232" cy="1609344"/>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3145536"/>
            <a:ext cx="2999232" cy="1609344"/>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928616"/>
            <a:ext cx="2999232" cy="1609344"/>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249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179576"/>
            <a:ext cx="2999232" cy="155448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2825496"/>
            <a:ext cx="2999232" cy="1554480"/>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462272"/>
            <a:ext cx="2999232" cy="1554480"/>
          </a:xfrm>
          <a:prstGeom prst="rect">
            <a:avLst/>
          </a:prstGeom>
          <a:solidFill>
            <a:srgbClr val="97C5EB"/>
          </a:solidFill>
        </p:spPr>
        <p:txBody>
          <a:bodyPr/>
          <a:lstStyle/>
          <a:p>
            <a:endParaRPr lang="en-US" dirty="0"/>
          </a:p>
        </p:txBody>
      </p:sp>
      <p:sp>
        <p:nvSpPr>
          <p:cNvPr id="12"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698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23444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23444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23444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008376"/>
            <a:ext cx="2755392" cy="1389888"/>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791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008376"/>
            <a:ext cx="2755392" cy="1389888"/>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791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008376"/>
            <a:ext cx="2755392" cy="1389888"/>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791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9"/>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7708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Content Placeholder 5"/>
          <p:cNvSpPr>
            <a:spLocks noGrp="1"/>
          </p:cNvSpPr>
          <p:nvPr>
            <p:ph sz="quarter" idx="20"/>
          </p:nvPr>
        </p:nvSpPr>
        <p:spPr>
          <a:xfrm>
            <a:off x="448921" y="1283210"/>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372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060704"/>
            <a:ext cx="2755392" cy="1280160"/>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060704"/>
            <a:ext cx="2755392" cy="1280160"/>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060704"/>
            <a:ext cx="2755392" cy="1280160"/>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2834640"/>
            <a:ext cx="2755392" cy="1280160"/>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617720"/>
            <a:ext cx="2755392" cy="1280160"/>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2834640"/>
            <a:ext cx="2755392" cy="1280160"/>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617720"/>
            <a:ext cx="2755392" cy="1280160"/>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2834640"/>
            <a:ext cx="2755392" cy="1280160"/>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617720"/>
            <a:ext cx="2755392" cy="1280160"/>
          </a:xfrm>
          <a:prstGeom prst="rect">
            <a:avLst/>
          </a:prstGeom>
          <a:solidFill>
            <a:srgbClr val="97C5EB"/>
          </a:solidFill>
        </p:spPr>
        <p:txBody>
          <a:bodyPr/>
          <a:lstStyle/>
          <a:p>
            <a:endParaRPr lang="en-US" dirty="0"/>
          </a:p>
        </p:txBody>
      </p:sp>
      <p:sp>
        <p:nvSpPr>
          <p:cNvPr id="24"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34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393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18"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473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1246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10"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020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5026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136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10/6/2023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4" name="Footer Placeholder 3"/>
          <p:cNvSpPr>
            <a:spLocks noGrp="1"/>
          </p:cNvSpPr>
          <p:nvPr>
            <p:ph type="ftr" sz="quarter" idx="15"/>
          </p:nvPr>
        </p:nvSpPr>
        <p:spPr/>
        <p:txBody>
          <a:bodyPr/>
          <a:lstStyle/>
          <a:p>
            <a:r>
              <a:rPr lang="en-US" dirty="0"/>
              <a:t>BOEING PROPRIETARY</a:t>
            </a:r>
          </a:p>
        </p:txBody>
      </p:sp>
      <p:sp>
        <p:nvSpPr>
          <p:cNvPr id="8" name="Content Placeholder 5"/>
          <p:cNvSpPr>
            <a:spLocks noGrp="1"/>
          </p:cNvSpPr>
          <p:nvPr>
            <p:ph sz="quarter" idx="16"/>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838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6"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7" name="Picture Placeholder 7"/>
          <p:cNvSpPr>
            <a:spLocks noGrp="1"/>
          </p:cNvSpPr>
          <p:nvPr>
            <p:ph type="pic" sz="quarter" idx="13"/>
          </p:nvPr>
        </p:nvSpPr>
        <p:spPr>
          <a:xfrm>
            <a:off x="621792" y="1292315"/>
            <a:ext cx="2755392" cy="276999"/>
          </a:xfrm>
          <a:solidFill>
            <a:srgbClr val="97C5EB"/>
          </a:solidFill>
        </p:spPr>
        <p:txBody>
          <a:bodyPr/>
          <a:lstStyle/>
          <a:p>
            <a:endParaRPr lang="en-US" dirty="0"/>
          </a:p>
        </p:txBody>
      </p:sp>
      <p:sp>
        <p:nvSpPr>
          <p:cNvPr id="28"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5"/>
            <a:ext cx="2755392" cy="276999"/>
          </a:xfrm>
          <a:solidFill>
            <a:srgbClr val="97C5EB"/>
          </a:solidFill>
        </p:spPr>
        <p:txBody>
          <a:bodyPr/>
          <a:lstStyle/>
          <a:p>
            <a:endParaRPr lang="en-US" dirty="0"/>
          </a:p>
        </p:txBody>
      </p:sp>
      <p:sp>
        <p:nvSpPr>
          <p:cNvPr id="30"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5"/>
            <a:ext cx="2755392" cy="276999"/>
          </a:xfrm>
          <a:solidFill>
            <a:srgbClr val="97C5EB"/>
          </a:solidFill>
        </p:spPr>
        <p:txBody>
          <a:bodyPr/>
          <a:lstStyle/>
          <a:p>
            <a:endParaRPr lang="en-US" dirty="0"/>
          </a:p>
        </p:txBody>
      </p:sp>
      <p:sp>
        <p:nvSpPr>
          <p:cNvPr id="38" name="Content Placeholder 2"/>
          <p:cNvSpPr>
            <a:spLocks noGrp="1"/>
          </p:cNvSpPr>
          <p:nvPr>
            <p:ph idx="22"/>
          </p:nvPr>
        </p:nvSpPr>
        <p:spPr>
          <a:xfrm>
            <a:off x="6096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23"/>
          </p:nvPr>
        </p:nvSpPr>
        <p:spPr>
          <a:xfrm>
            <a:off x="621792" y="2945131"/>
            <a:ext cx="2755392" cy="276999"/>
          </a:xfrm>
          <a:solidFill>
            <a:srgbClr val="97C5EB"/>
          </a:solidFill>
        </p:spPr>
        <p:txBody>
          <a:bodyPr/>
          <a:lstStyle/>
          <a:p>
            <a:endParaRPr lang="en-US" dirty="0"/>
          </a:p>
        </p:txBody>
      </p:sp>
      <p:sp>
        <p:nvSpPr>
          <p:cNvPr id="40" name="Content Placeholder 2"/>
          <p:cNvSpPr>
            <a:spLocks noGrp="1"/>
          </p:cNvSpPr>
          <p:nvPr>
            <p:ph idx="30"/>
          </p:nvPr>
        </p:nvSpPr>
        <p:spPr>
          <a:xfrm>
            <a:off x="4730496"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1"/>
            <a:ext cx="2755392" cy="276999"/>
          </a:xfrm>
          <a:solidFill>
            <a:srgbClr val="97C5EB"/>
          </a:solidFill>
        </p:spPr>
        <p:txBody>
          <a:bodyPr/>
          <a:lstStyle/>
          <a:p>
            <a:endParaRPr lang="en-US" dirty="0"/>
          </a:p>
        </p:txBody>
      </p:sp>
      <p:sp>
        <p:nvSpPr>
          <p:cNvPr id="44" name="Content Placeholder 2"/>
          <p:cNvSpPr>
            <a:spLocks noGrp="1"/>
          </p:cNvSpPr>
          <p:nvPr>
            <p:ph idx="32"/>
          </p:nvPr>
        </p:nvSpPr>
        <p:spPr>
          <a:xfrm>
            <a:off x="4730496"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Content Placeholder 2"/>
          <p:cNvSpPr>
            <a:spLocks noGrp="1"/>
          </p:cNvSpPr>
          <p:nvPr>
            <p:ph idx="34"/>
          </p:nvPr>
        </p:nvSpPr>
        <p:spPr>
          <a:xfrm>
            <a:off x="88392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1"/>
            <a:ext cx="2755392" cy="276999"/>
          </a:xfrm>
          <a:solidFill>
            <a:srgbClr val="97C5EB"/>
          </a:solidFill>
        </p:spPr>
        <p:txBody>
          <a:bodyPr/>
          <a:lstStyle/>
          <a:p>
            <a:endParaRPr lang="en-US" dirty="0"/>
          </a:p>
        </p:txBody>
      </p:sp>
      <p:sp>
        <p:nvSpPr>
          <p:cNvPr id="55" name="Content Placeholder 2"/>
          <p:cNvSpPr>
            <a:spLocks noGrp="1"/>
          </p:cNvSpPr>
          <p:nvPr>
            <p:ph idx="36"/>
          </p:nvPr>
        </p:nvSpPr>
        <p:spPr>
          <a:xfrm>
            <a:off x="8839200"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48"/>
            <a:ext cx="2755392" cy="276999"/>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48"/>
            <a:ext cx="2755392" cy="276999"/>
          </a:xfrm>
          <a:solidFill>
            <a:srgbClr val="97C5EB"/>
          </a:solidFill>
        </p:spPr>
        <p:txBody>
          <a:bodyPr/>
          <a:lstStyle/>
          <a:p>
            <a:endParaRPr lang="en-US" dirty="0"/>
          </a:p>
        </p:txBody>
      </p:sp>
    </p:spTree>
    <p:extLst>
      <p:ext uri="{BB962C8B-B14F-4D97-AF65-F5344CB8AC3E}">
        <p14:creationId xmlns:p14="http://schemas.microsoft.com/office/powerpoint/2010/main" val="203831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1"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3145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8" y="4352544"/>
            <a:ext cx="10972800"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6399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8"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7766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339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48876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35518"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64253" name="Rectangle 61"/>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2023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66488"/>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3" name="TextBox 2"/>
          <p:cNvSpPr txBox="1"/>
          <p:nvPr userDrawn="1"/>
        </p:nvSpPr>
        <p:spPr>
          <a:xfrm>
            <a:off x="4495219" y="539499"/>
            <a:ext cx="6401931"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6" name="Footer Placeholder 5"/>
          <p:cNvSpPr>
            <a:spLocks noGrp="1"/>
          </p:cNvSpPr>
          <p:nvPr>
            <p:ph type="ftr" sz="quarter" idx="10"/>
          </p:nvPr>
        </p:nvSpPr>
        <p:spPr>
          <a:xfrm>
            <a:off x="3962400" y="6583680"/>
            <a:ext cx="3860800" cy="173736"/>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BOEING PROPRIETARY</a:t>
            </a:r>
          </a:p>
        </p:txBody>
      </p:sp>
      <p:sp>
        <p:nvSpPr>
          <p:cNvPr id="2" name="Slide Number Placeholder 1"/>
          <p:cNvSpPr>
            <a:spLocks noGrp="1"/>
          </p:cNvSpPr>
          <p:nvPr>
            <p:ph type="sldNum" sz="quarter" idx="11"/>
          </p:nvPr>
        </p:nvSpPr>
        <p:spPr>
          <a:xfrm>
            <a:off x="9260419" y="6532563"/>
            <a:ext cx="2377016" cy="246062"/>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Author, </a:t>
            </a:r>
            <a:fld id="{D72BAC86-7CA1-47DD-8EAD-39EA91178256}" type="datetime1">
              <a:rPr lang="en-US" smtClean="0">
                <a:solidFill>
                  <a:srgbClr val="FFFFFF"/>
                </a:solidFill>
              </a:rPr>
              <a:pPr fontAlgn="base">
                <a:spcBef>
                  <a:spcPct val="0"/>
                </a:spcBef>
                <a:spcAft>
                  <a:spcPct val="0"/>
                </a:spcAft>
              </a:pPr>
              <a:t>10/6/2023</a:t>
            </a:fld>
            <a:r>
              <a:rPr lang="en-US" dirty="0">
                <a:solidFill>
                  <a:srgbClr val="FFFFFF"/>
                </a:solidFill>
              </a:rPr>
              <a:t>, Filename.ppt </a:t>
            </a:r>
            <a:r>
              <a:rPr lang="en-US" sz="1000" dirty="0">
                <a:solidFill>
                  <a:srgbClr val="FFFFFF"/>
                </a:solidFill>
              </a:rPr>
              <a:t>| </a:t>
            </a:r>
            <a:fld id="{689318A1-174D-4DEE-8106-03A37B9BCF15}" type="slidenum">
              <a:rPr lang="en-US" sz="1000" smtClean="0">
                <a:solidFill>
                  <a:srgbClr val="FFFFFF"/>
                </a:solidFill>
              </a:rPr>
              <a:pPr fontAlgn="base">
                <a:spcBef>
                  <a:spcPct val="0"/>
                </a:spcBef>
                <a:spcAft>
                  <a:spcPct val="0"/>
                </a:spcAft>
              </a:pPr>
              <a:t>‹#›</a:t>
            </a:fld>
            <a:endParaRPr lang="en-US" sz="1000" dirty="0">
              <a:solidFill>
                <a:srgbClr val="FFFFFF"/>
              </a:solidFill>
            </a:endParaRPr>
          </a:p>
        </p:txBody>
      </p:sp>
    </p:spTree>
    <p:extLst>
      <p:ext uri="{BB962C8B-B14F-4D97-AF65-F5344CB8AC3E}">
        <p14:creationId xmlns:p14="http://schemas.microsoft.com/office/powerpoint/2010/main" val="206565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24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989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0585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26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40114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795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27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94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332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080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R</a:t>
            </a:r>
          </a:p>
        </p:txBody>
      </p:sp>
      <p:sp>
        <p:nvSpPr>
          <p:cNvPr id="10" name="TextBox 9"/>
          <p:cNvSpPr txBox="1"/>
          <p:nvPr userDrawn="1"/>
        </p:nvSpPr>
        <p:spPr>
          <a:xfrm>
            <a:off x="10017760" y="417364"/>
            <a:ext cx="1717040" cy="178960"/>
          </a:xfrm>
          <a:prstGeom prst="rect">
            <a:avLst/>
          </a:prstGeom>
          <a:noFill/>
        </p:spPr>
        <p:txBody>
          <a:bodyPr wrap="square" rtlCol="0">
            <a:spAutoFit/>
          </a:bodyPr>
          <a:lstStyle/>
          <a:p>
            <a:pPr fontAlgn="base">
              <a:spcBef>
                <a:spcPct val="0"/>
              </a:spcBef>
              <a:spcAft>
                <a:spcPct val="0"/>
              </a:spcAft>
            </a:pPr>
            <a:r>
              <a:rPr lang="en-US" sz="563"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81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68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5223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0858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28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707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49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7181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32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0315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61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9362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270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5"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5"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5"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5"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8359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11247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40063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2"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7"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9"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6678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1" name="Text Placeholder 8"/>
          <p:cNvSpPr>
            <a:spLocks noGrp="1"/>
          </p:cNvSpPr>
          <p:nvPr>
            <p:ph type="body" sz="quarter" idx="36"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28390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7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417366"/>
            <a:ext cx="1717040" cy="246221"/>
          </a:xfrm>
          <a:prstGeom prst="rect">
            <a:avLst/>
          </a:prstGeom>
          <a:noFill/>
        </p:spPr>
        <p:txBody>
          <a:bodyPr wrap="square" rtlCol="0">
            <a:spAutoFit/>
          </a:bodyPr>
          <a:lstStyle/>
          <a:p>
            <a:pPr fontAlgn="base">
              <a:spcBef>
                <a:spcPct val="0"/>
              </a:spcBef>
              <a:spcAft>
                <a:spcPct val="0"/>
              </a:spcAft>
            </a:pPr>
            <a:r>
              <a:rPr lang="en-US" sz="100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4"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73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Text Placeholder 8"/>
          <p:cNvSpPr>
            <a:spLocks noGrp="1"/>
          </p:cNvSpPr>
          <p:nvPr>
            <p:ph type="body" sz="quarter" idx="36"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082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9568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25"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Content Placeholder 2"/>
          <p:cNvSpPr>
            <a:spLocks noGrp="1"/>
          </p:cNvSpPr>
          <p:nvPr>
            <p:ph idx="34"/>
          </p:nvPr>
        </p:nvSpPr>
        <p:spPr>
          <a:xfrm>
            <a:off x="88392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51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0"/>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53667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8" name="Text Placeholder 8"/>
          <p:cNvSpPr>
            <a:spLocks noGrp="1"/>
          </p:cNvSpPr>
          <p:nvPr>
            <p:ph type="body" sz="quarter" idx="38" hasCustomPrompt="1"/>
          </p:nvPr>
        </p:nvSpPr>
        <p:spPr>
          <a:xfrm>
            <a:off x="460749" y="6280672"/>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30059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8211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37072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455517"/>
            <a:ext cx="10972800" cy="233141"/>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633985" y="997037"/>
            <a:ext cx="10972800" cy="862159"/>
          </a:xfrm>
        </p:spPr>
        <p:txBody>
          <a:bodyPr/>
          <a:lstStyle>
            <a:lvl1pPr>
              <a:buNone/>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Box 5"/>
          <p:cNvSpPr txBox="1"/>
          <p:nvPr userDrawn="1"/>
        </p:nvSpPr>
        <p:spPr>
          <a:xfrm>
            <a:off x="11059924" y="6572970"/>
            <a:ext cx="288862" cy="163763"/>
          </a:xfrm>
          <a:prstGeom prst="rect">
            <a:avLst/>
          </a:prstGeom>
          <a:noFill/>
        </p:spPr>
        <p:txBody>
          <a:bodyPr wrap="none" rtlCol="0">
            <a:spAutoFit/>
          </a:bodyPr>
          <a:lstStyle/>
          <a:p>
            <a:pPr fontAlgn="base">
              <a:spcBef>
                <a:spcPct val="0"/>
              </a:spcBef>
              <a:spcAft>
                <a:spcPct val="0"/>
              </a:spcAft>
            </a:pPr>
            <a:r>
              <a:rPr lang="en-US" sz="464" dirty="0">
                <a:solidFill>
                  <a:srgbClr val="FFFFFF">
                    <a:lumMod val="50000"/>
                  </a:srgbClr>
                </a:solidFill>
              </a:rPr>
              <a:t>I </a:t>
            </a:r>
            <a:fld id="{D17B4C29-8B43-4249-95EA-7BBF52FC90F9}" type="slidenum">
              <a:rPr lang="en-US" sz="464">
                <a:solidFill>
                  <a:srgbClr val="FFFFFF">
                    <a:lumMod val="50000"/>
                  </a:srgbClr>
                </a:solidFill>
              </a:rPr>
              <a:pPr fontAlgn="base">
                <a:spcBef>
                  <a:spcPct val="0"/>
                </a:spcBef>
                <a:spcAft>
                  <a:spcPct val="0"/>
                </a:spcAft>
              </a:pPr>
              <a:t>‹#›</a:t>
            </a:fld>
            <a:endParaRPr lang="en-US" sz="464" dirty="0">
              <a:solidFill>
                <a:srgbClr val="FFFFFF">
                  <a:lumMod val="50000"/>
                </a:srgbClr>
              </a:solidFill>
            </a:endParaRPr>
          </a:p>
        </p:txBody>
      </p:sp>
      <p:sp>
        <p:nvSpPr>
          <p:cNvPr id="7" name="TextBox 6"/>
          <p:cNvSpPr txBox="1"/>
          <p:nvPr userDrawn="1"/>
        </p:nvSpPr>
        <p:spPr>
          <a:xfrm>
            <a:off x="4277896" y="6596398"/>
            <a:ext cx="3657600" cy="160493"/>
          </a:xfrm>
          <a:prstGeom prst="rect">
            <a:avLst/>
          </a:prstGeom>
          <a:noFill/>
        </p:spPr>
        <p:txBody>
          <a:bodyPr wrap="square" rtlCol="0">
            <a:spAutoFit/>
          </a:bodyPr>
          <a:lstStyle/>
          <a:p>
            <a:pPr algn="ctr" fontAlgn="base">
              <a:spcBef>
                <a:spcPct val="0"/>
              </a:spcBef>
              <a:spcAft>
                <a:spcPct val="0"/>
              </a:spcAft>
            </a:pPr>
            <a:r>
              <a:rPr lang="en-US" sz="443" b="1" dirty="0">
                <a:solidFill>
                  <a:srgbClr val="000000"/>
                </a:solidFill>
              </a:rPr>
              <a:t>BOEING PROPRIETARY</a:t>
            </a:r>
          </a:p>
        </p:txBody>
      </p:sp>
    </p:spTree>
    <p:extLst>
      <p:ext uri="{BB962C8B-B14F-4D97-AF65-F5344CB8AC3E}">
        <p14:creationId xmlns:p14="http://schemas.microsoft.com/office/powerpoint/2010/main" val="188959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301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7038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282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24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454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37073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46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022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8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1107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R</a:t>
            </a:r>
          </a:p>
        </p:txBody>
      </p:sp>
      <p:sp>
        <p:nvSpPr>
          <p:cNvPr id="10" name="TextBox 9"/>
          <p:cNvSpPr txBox="1"/>
          <p:nvPr userDrawn="1"/>
        </p:nvSpPr>
        <p:spPr>
          <a:xfrm>
            <a:off x="10017760" y="417369"/>
            <a:ext cx="1717040" cy="207749"/>
          </a:xfrm>
          <a:prstGeom prst="rect">
            <a:avLst/>
          </a:prstGeom>
          <a:noFill/>
        </p:spPr>
        <p:txBody>
          <a:bodyPr wrap="square" rtlCol="0">
            <a:spAutoFit/>
          </a:bodyPr>
          <a:lstStyle/>
          <a:p>
            <a:pPr fontAlgn="base">
              <a:spcBef>
                <a:spcPct val="0"/>
              </a:spcBef>
              <a:spcAft>
                <a:spcPct val="0"/>
              </a:spcAft>
            </a:pPr>
            <a:r>
              <a:rPr lang="en-US" sz="75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21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2" y="493660"/>
            <a:ext cx="243841"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70" y="493660"/>
            <a:ext cx="243841"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70" y="493660"/>
            <a:ext cx="243841"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39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1"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9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2370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1"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939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88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5944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375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27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67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020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306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818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3"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3"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714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7"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2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3"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3"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32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637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8373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2"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7"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9"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2926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0"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1" name="Text Placeholder 8"/>
          <p:cNvSpPr>
            <a:spLocks noGrp="1"/>
          </p:cNvSpPr>
          <p:nvPr>
            <p:ph type="body" sz="quarter" idx="36"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19306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Text Placeholder 8"/>
          <p:cNvSpPr>
            <a:spLocks noGrp="1"/>
          </p:cNvSpPr>
          <p:nvPr>
            <p:ph type="body" sz="quarter" idx="36"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194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2850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25"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Content Placeholder 2"/>
          <p:cNvSpPr>
            <a:spLocks noGrp="1"/>
          </p:cNvSpPr>
          <p:nvPr>
            <p:ph idx="34"/>
          </p:nvPr>
        </p:nvSpPr>
        <p:spPr>
          <a:xfrm>
            <a:off x="88392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178551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3"/>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11439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458907"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07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8" name="Text Placeholder 8"/>
          <p:cNvSpPr>
            <a:spLocks noGrp="1"/>
          </p:cNvSpPr>
          <p:nvPr>
            <p:ph type="body" sz="quarter" idx="38" hasCustomPrompt="1"/>
          </p:nvPr>
        </p:nvSpPr>
        <p:spPr>
          <a:xfrm>
            <a:off x="460749" y="6280671"/>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073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8140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27947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3_Title slide - proprietary">
    <p:spTree>
      <p:nvGrpSpPr>
        <p:cNvPr id="1" name=""/>
        <p:cNvGrpSpPr/>
        <p:nvPr/>
      </p:nvGrpSpPr>
      <p:grpSpPr>
        <a:xfrm>
          <a:off x="0" y="0"/>
          <a:ext cx="0" cy="0"/>
          <a:chOff x="0" y="0"/>
          <a:chExt cx="0" cy="0"/>
        </a:xfrm>
      </p:grpSpPr>
      <p:sp>
        <p:nvSpPr>
          <p:cNvPr id="37" name="Text Placeholder 5"/>
          <p:cNvSpPr>
            <a:spLocks noGrp="1"/>
          </p:cNvSpPr>
          <p:nvPr>
            <p:ph type="body" sz="quarter" idx="14" hasCustomPrompt="1"/>
          </p:nvPr>
        </p:nvSpPr>
        <p:spPr>
          <a:xfrm>
            <a:off x="613435" y="6093763"/>
            <a:ext cx="3241680" cy="208318"/>
          </a:xfrm>
        </p:spPr>
        <p:txBody>
          <a:bodyPr lIns="0"/>
          <a:lstStyle>
            <a:lvl1pPr marL="0" indent="0">
              <a:buNone/>
              <a:defRPr sz="1100">
                <a:solidFill>
                  <a:schemeClr val="tx1"/>
                </a:solidFill>
              </a:defRPr>
            </a:lvl1pPr>
          </a:lstStyle>
          <a:p>
            <a:r>
              <a:rPr lang="en-US" dirty="0"/>
              <a:t>Click to add date</a:t>
            </a:r>
          </a:p>
        </p:txBody>
      </p:sp>
      <p:sp>
        <p:nvSpPr>
          <p:cNvPr id="39" name="Rectangle 14"/>
          <p:cNvSpPr/>
          <p:nvPr userDrawn="1"/>
        </p:nvSpPr>
        <p:spPr>
          <a:xfrm>
            <a:off x="621782" y="6242603"/>
            <a:ext cx="11113613" cy="369332"/>
          </a:xfrm>
          <a:prstGeom prst="rect">
            <a:avLst/>
          </a:prstGeom>
        </p:spPr>
        <p:txBody>
          <a:bodyPr wrap="square" lIns="0" anchor="b">
            <a:spAutoFit/>
          </a:bodyPr>
          <a:lstStyle/>
          <a:p>
            <a:pPr eaLnBrk="0" hangingPunct="0">
              <a:spcAft>
                <a:spcPts val="200"/>
              </a:spcAft>
            </a:pPr>
            <a:r>
              <a:rPr lang="en-US" sz="600" dirty="0">
                <a:solidFill>
                  <a:prstClr val="white">
                    <a:lumMod val="65000"/>
                  </a:prstClr>
                </a:solidFill>
                <a:ea typeface="ＭＳ Ｐゴシック" pitchFamily="1" charset="-128"/>
              </a:rPr>
              <a:t> </a:t>
            </a:r>
            <a:br>
              <a:rPr lang="en-US" sz="600" dirty="0">
                <a:solidFill>
                  <a:prstClr val="white">
                    <a:lumMod val="65000"/>
                  </a:prstClr>
                </a:solidFill>
                <a:ea typeface="ＭＳ Ｐゴシック" pitchFamily="1" charset="-128"/>
              </a:rPr>
            </a:br>
            <a:r>
              <a:rPr lang="en-US" sz="600" b="1" dirty="0">
                <a:solidFill>
                  <a:prstClr val="black">
                    <a:lumMod val="65000"/>
                    <a:lumOff val="35000"/>
                  </a:prstClr>
                </a:solidFill>
                <a:ea typeface="ＭＳ Ｐゴシック" pitchFamily="1" charset="-128"/>
              </a:rPr>
              <a:t>Proprietary: </a:t>
            </a:r>
            <a:r>
              <a:rPr lang="en-US" sz="6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br>
              <a:rPr lang="en-US" sz="600" dirty="0">
                <a:solidFill>
                  <a:prstClr val="black">
                    <a:lumMod val="50000"/>
                    <a:lumOff val="50000"/>
                  </a:prstClr>
                </a:solidFill>
                <a:ea typeface="ＭＳ Ｐゴシック" pitchFamily="1" charset="-128"/>
              </a:rPr>
            </a:br>
            <a:r>
              <a:rPr lang="en-US" sz="6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32" name="Picture Placeholder 28"/>
          <p:cNvSpPr>
            <a:spLocks noGrp="1"/>
          </p:cNvSpPr>
          <p:nvPr>
            <p:ph type="pic" sz="quarter" idx="12" hasCustomPrompt="1"/>
          </p:nvPr>
        </p:nvSpPr>
        <p:spPr>
          <a:xfrm>
            <a:off x="-2996" y="974796"/>
            <a:ext cx="12194997" cy="4025398"/>
          </a:xfrm>
          <a:solidFill>
            <a:schemeClr val="accent2">
              <a:lumMod val="60000"/>
              <a:lumOff val="40000"/>
            </a:schemeClr>
          </a:solidFill>
        </p:spPr>
        <p:txBody>
          <a:bodyPr anchor="ctr"/>
          <a:lstStyle>
            <a:lvl1pPr algn="ctr">
              <a:defRPr sz="1600" i="0" baseline="0">
                <a:solidFill>
                  <a:schemeClr val="bg1"/>
                </a:solidFill>
              </a:defRPr>
            </a:lvl1pPr>
          </a:lstStyle>
          <a:p>
            <a:r>
              <a:rPr lang="en-US" dirty="0"/>
              <a:t>CLICK TO ADD PICTURE</a:t>
            </a:r>
          </a:p>
        </p:txBody>
      </p:sp>
      <p:sp>
        <p:nvSpPr>
          <p:cNvPr id="24" name="TextBox 23"/>
          <p:cNvSpPr txBox="1"/>
          <p:nvPr userDrawn="1"/>
        </p:nvSpPr>
        <p:spPr>
          <a:xfrm>
            <a:off x="5044972" y="6606208"/>
            <a:ext cx="2102056" cy="123111"/>
          </a:xfrm>
          <a:prstGeom prst="rect">
            <a:avLst/>
          </a:prstGeom>
          <a:noFill/>
        </p:spPr>
        <p:txBody>
          <a:bodyPr wrap="square" lIns="0" tIns="0" rIns="0" bIns="0" rtlCol="0" anchor="ctr">
            <a:spAutoFit/>
          </a:bodyPr>
          <a:lstStyle/>
          <a:p>
            <a:pPr algn="ctr" defTabSz="746125"/>
            <a:r>
              <a:rPr lang="en-US" sz="800" dirty="0">
                <a:solidFill>
                  <a:prstClr val="black">
                    <a:lumMod val="75000"/>
                    <a:lumOff val="25000"/>
                  </a:prstClr>
                </a:solidFill>
              </a:rPr>
              <a:t>BOEING PROPRIETARY</a:t>
            </a:r>
          </a:p>
        </p:txBody>
      </p:sp>
      <p:sp>
        <p:nvSpPr>
          <p:cNvPr id="29" name="Rectangle 28"/>
          <p:cNvSpPr/>
          <p:nvPr userDrawn="1"/>
        </p:nvSpPr>
        <p:spPr>
          <a:xfrm>
            <a:off x="614681" y="6576126"/>
            <a:ext cx="4160520" cy="200055"/>
          </a:xfrm>
          <a:prstGeom prst="rect">
            <a:avLst/>
          </a:prstGeom>
        </p:spPr>
        <p:txBody>
          <a:bodyPr wrap="square" lIns="0" anchor="ctr">
            <a:spAutoFit/>
          </a:bodyPr>
          <a:lstStyle/>
          <a:p>
            <a:pPr defTabSz="820738" eaLnBrk="0" hangingPunct="0">
              <a:defRPr/>
            </a:pPr>
            <a:r>
              <a:rPr lang="en-US" sz="700" spc="-10" dirty="0">
                <a:solidFill>
                  <a:prstClr val="black">
                    <a:lumMod val="75000"/>
                    <a:lumOff val="25000"/>
                  </a:prstClr>
                </a:solidFill>
              </a:rPr>
              <a:t>Copyright © 2020 Boeing. All rights reserved.</a:t>
            </a:r>
          </a:p>
        </p:txBody>
      </p:sp>
      <p:sp>
        <p:nvSpPr>
          <p:cNvPr id="40" name="Title 22"/>
          <p:cNvSpPr>
            <a:spLocks noGrp="1"/>
          </p:cNvSpPr>
          <p:nvPr>
            <p:ph type="title" hasCustomPrompt="1"/>
          </p:nvPr>
        </p:nvSpPr>
        <p:spPr>
          <a:xfrm>
            <a:off x="613435" y="5062195"/>
            <a:ext cx="10916997" cy="701694"/>
          </a:xfrm>
        </p:spPr>
        <p:txBody>
          <a:bodyPr anchor="b" anchorCtr="0"/>
          <a:lstStyle>
            <a:lvl1pPr algn="l" rtl="0" eaLnBrk="1" fontAlgn="base" hangingPunct="1">
              <a:lnSpc>
                <a:spcPts val="2800"/>
              </a:lnSpc>
              <a:spcBef>
                <a:spcPct val="0"/>
              </a:spcBef>
              <a:spcAft>
                <a:spcPct val="0"/>
              </a:spcAft>
              <a:defRPr lang="en-US" sz="2800" b="0" kern="1200" spc="0" baseline="0" dirty="0">
                <a:gradFill flip="none" rotWithShape="1">
                  <a:gsLst>
                    <a:gs pos="100000">
                      <a:schemeClr val="accent1">
                        <a:lumMod val="75000"/>
                      </a:schemeClr>
                    </a:gs>
                    <a:gs pos="0">
                      <a:schemeClr val="accent1"/>
                    </a:gs>
                  </a:gsLst>
                  <a:lin ang="2700000" scaled="1"/>
                  <a:tileRect/>
                </a:gradFill>
                <a:latin typeface="+mn-lt"/>
                <a:ea typeface="+mn-ea"/>
                <a:cs typeface="Arial" pitchFamily="34" charset="0"/>
              </a:defRPr>
            </a:lvl1pPr>
          </a:lstStyle>
          <a:p>
            <a:pPr marL="0" lvl="0" indent="0" defTabSz="914400" latinLnBrk="0">
              <a:lnSpc>
                <a:spcPct val="90000"/>
              </a:lnSpc>
              <a:spcBef>
                <a:spcPts val="0"/>
              </a:spcBef>
              <a:buFont typeface="Arial" pitchFamily="34" charset="0"/>
              <a:buNone/>
            </a:pPr>
            <a:r>
              <a:rPr lang="en-US" dirty="0"/>
              <a:t>Title</a:t>
            </a:r>
          </a:p>
        </p:txBody>
      </p:sp>
      <p:sp>
        <p:nvSpPr>
          <p:cNvPr id="7" name="Text Placeholder 6"/>
          <p:cNvSpPr>
            <a:spLocks noGrp="1"/>
          </p:cNvSpPr>
          <p:nvPr>
            <p:ph type="body" sz="quarter" idx="15" hasCustomPrompt="1"/>
          </p:nvPr>
        </p:nvSpPr>
        <p:spPr>
          <a:xfrm>
            <a:off x="613435" y="5764213"/>
            <a:ext cx="11121365" cy="538162"/>
          </a:xfrm>
        </p:spPr>
        <p:txBody>
          <a:bodyPr lIns="0" rIns="0"/>
          <a:lstStyle>
            <a:lvl1pPr marL="0" indent="0">
              <a:spcBef>
                <a:spcPts val="0"/>
              </a:spcBef>
              <a:buNone/>
              <a:defRPr>
                <a:solidFill>
                  <a:schemeClr val="tx1"/>
                </a:solidFill>
              </a:defRPr>
            </a:lvl1pPr>
          </a:lstStyle>
          <a:p>
            <a:pPr lvl="0"/>
            <a:r>
              <a:rPr lang="en-US" dirty="0"/>
              <a:t>Presenter name | Presenter title</a:t>
            </a: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357" y="353836"/>
            <a:ext cx="2496939" cy="436964"/>
          </a:xfrm>
          <a:prstGeom prst="rect">
            <a:avLst/>
          </a:prstGeom>
        </p:spPr>
      </p:pic>
    </p:spTree>
    <p:extLst>
      <p:ext uri="{BB962C8B-B14F-4D97-AF65-F5344CB8AC3E}">
        <p14:creationId xmlns:p14="http://schemas.microsoft.com/office/powerpoint/2010/main" val="34376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99"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923688"/>
            <a:ext cx="11082528" cy="276999"/>
          </a:xfrm>
          <a:prstGeom prst="rect">
            <a:avLst/>
          </a:prstGeom>
        </p:spPr>
        <p:txBody>
          <a:bodyPr vert="horz" wrap="square" lIns="0" tIns="0" rIns="0" bIns="0" rtlCol="0">
            <a:spAutoFit/>
          </a:bodyPr>
          <a:lstStyle>
            <a:lvl1pPr>
              <a:defRPr lang="en-US" sz="1800" b="0" dirty="0"/>
            </a:lvl1pPr>
          </a:lstStyle>
          <a:p>
            <a:pPr lvl="0"/>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32161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5810767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23" name="think-cell Slide" r:id="rId8" imgW="592" imgH="591" progId="TCLayout.ActiveDocument.1">
                  <p:embed/>
                </p:oleObj>
              </mc:Choice>
              <mc:Fallback>
                <p:oleObj name="think-cell Slide" r:id="rId8"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0609C13-D127-4675-B66E-CEE3BA994961}"/>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pic>
        <p:nvPicPr>
          <p:cNvPr id="14" name="Picture 13">
            <a:extLst>
              <a:ext uri="{FF2B5EF4-FFF2-40B4-BE49-F238E27FC236}">
                <a16:creationId xmlns:a16="http://schemas.microsoft.com/office/drawing/2014/main" id="{D7595C8C-5755-46C8-9119-B1A7AB58E147}"/>
              </a:ext>
            </a:extLst>
          </p:cNvPr>
          <p:cNvPicPr>
            <a:picLocks noChangeAspect="1"/>
          </p:cNvPicPr>
          <p:nvPr userDrawn="1"/>
        </p:nvPicPr>
        <p:blipFill rotWithShape="1">
          <a:blip r:embed="rId11"/>
          <a:srcRect r="19348" b="17219"/>
          <a:stretch/>
        </p:blipFill>
        <p:spPr bwMode="ltGray">
          <a:xfrm>
            <a:off x="2579770" y="1603297"/>
            <a:ext cx="9612230" cy="5289029"/>
          </a:xfrm>
          <a:prstGeom prst="rect">
            <a:avLst/>
          </a:prstGeom>
        </p:spPr>
      </p:pic>
      <p:pic>
        <p:nvPicPr>
          <p:cNvPr id="10" name="Picture 47" descr="Boeing_white_standard">
            <a:extLst>
              <a:ext uri="{FF2B5EF4-FFF2-40B4-BE49-F238E27FC236}">
                <a16:creationId xmlns:a16="http://schemas.microsoft.com/office/drawing/2014/main" id="{2FB7B172-2663-4CDC-BB20-678399F49EE5}"/>
              </a:ext>
            </a:extLst>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ltGray">
          <a:xfrm>
            <a:off x="551941" y="395226"/>
            <a:ext cx="1855788" cy="447675"/>
          </a:xfrm>
          <a:prstGeom prst="rect">
            <a:avLst/>
          </a:prstGeom>
          <a:noFill/>
        </p:spPr>
      </p:pic>
      <p:sp>
        <p:nvSpPr>
          <p:cNvPr id="12" name="Footer Placeholder 4">
            <a:extLst>
              <a:ext uri="{FF2B5EF4-FFF2-40B4-BE49-F238E27FC236}">
                <a16:creationId xmlns:a16="http://schemas.microsoft.com/office/drawing/2014/main" id="{24FEF3CD-35EC-43B0-96A6-37E583642CE0}"/>
              </a:ext>
            </a:extLst>
          </p:cNvPr>
          <p:cNvSpPr txBox="1">
            <a:spLocks/>
          </p:cNvSpPr>
          <p:nvPr userDrawn="1"/>
        </p:nvSpPr>
        <p:spPr bwMode="ltGray">
          <a:xfrm>
            <a:off x="551941" y="6645055"/>
            <a:ext cx="1197444"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
        <p:nvSpPr>
          <p:cNvPr id="2" name="Rectangle 1" hidden="1">
            <a:extLst>
              <a:ext uri="{FF2B5EF4-FFF2-40B4-BE49-F238E27FC236}">
                <a16:creationId xmlns:a16="http://schemas.microsoft.com/office/drawing/2014/main" id="{CC42428D-965F-410A-AAB0-2F4E028AF07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4"/>
            </p:custDataLst>
          </p:nvPr>
        </p:nvSpPr>
        <p:spPr bwMode="auto">
          <a:xfrm>
            <a:off x="550800" y="3946737"/>
            <a:ext cx="7512559"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solidFill>
                  <a:schemeClr val="bg1"/>
                </a:solidFill>
              </a:defRPr>
            </a:lvl1pPr>
          </a:lstStyle>
          <a:p>
            <a:pPr lvl="0"/>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5"/>
            </p:custDataLst>
          </p:nvPr>
        </p:nvSpPr>
        <p:spPr bwMode="auto">
          <a:xfrm>
            <a:off x="551941" y="3529128"/>
            <a:ext cx="8999329"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solidFill>
                  <a:schemeClr val="bg1"/>
                </a:solidFill>
              </a:defRPr>
            </a:lvl1pPr>
          </a:lstStyle>
          <a:p>
            <a:pPr lvl="0"/>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hasCustomPrompt="1"/>
            <p:custDataLst>
              <p:tags r:id="rId6"/>
            </p:custDataLst>
          </p:nvPr>
        </p:nvSpPr>
        <p:spPr bwMode="auto">
          <a:xfrm>
            <a:off x="551941" y="2053865"/>
            <a:ext cx="8999329"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lvl1pPr>
              <a:defRPr lang="en-US" sz="4400" dirty="0">
                <a:solidFill>
                  <a:schemeClr val="bg1"/>
                </a:solidFill>
              </a:defRPr>
            </a:lvl1pPr>
          </a:lstStyle>
          <a:p>
            <a:pPr lvl="0"/>
            <a:r>
              <a:rPr lang="en-US" dirty="0"/>
              <a:t>Click to edit </a:t>
            </a:r>
            <a:br>
              <a:rPr lang="en-US" dirty="0"/>
            </a:br>
            <a:r>
              <a:rPr lang="en-US" dirty="0"/>
              <a:t>Master title style</a:t>
            </a:r>
          </a:p>
        </p:txBody>
      </p:sp>
      <p:sp>
        <p:nvSpPr>
          <p:cNvPr id="17" name="Rectangle 16">
            <a:extLst>
              <a:ext uri="{FF2B5EF4-FFF2-40B4-BE49-F238E27FC236}">
                <a16:creationId xmlns:a16="http://schemas.microsoft.com/office/drawing/2014/main" id="{77C30BA1-9948-4963-BD4A-37877B297D33}"/>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2"/>
                </a:solidFill>
              </a:rPr>
              <a:t>Copyright © 2021 Boeing. All rights reserved.</a:t>
            </a:r>
          </a:p>
        </p:txBody>
      </p:sp>
    </p:spTree>
    <p:extLst>
      <p:ext uri="{BB962C8B-B14F-4D97-AF65-F5344CB8AC3E}">
        <p14:creationId xmlns:p14="http://schemas.microsoft.com/office/powerpoint/2010/main" val="330789249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47" name="think-cell Slide" r:id="rId9" imgW="592" imgH="591" progId="TCLayout.ActiveDocument.1">
                  <p:embed/>
                </p:oleObj>
              </mc:Choice>
              <mc:Fallback>
                <p:oleObj name="think-cell Slide" r:id="rId9"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8" name="Slide Number">
            <a:extLst>
              <a:ext uri="{FF2B5EF4-FFF2-40B4-BE49-F238E27FC236}">
                <a16:creationId xmlns:a16="http://schemas.microsoft.com/office/drawing/2014/main" id="{673624FA-EF3A-40FA-B4F1-199C883B2719}"/>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3059589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71" name="think-cell Slide" r:id="rId9" imgW="592" imgH="591" progId="TCLayout.ActiveDocument.1">
                  <p:embed/>
                </p:oleObj>
              </mc:Choice>
              <mc:Fallback>
                <p:oleObj name="think-cell Slide" r:id="rId9"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4F102FCA-3E4C-42D4-9EEF-A2FA0D85DF8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435048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95"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88489467-9E92-4B35-9EF9-A2C34DFCBC94}"/>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18897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19" name="think-cell Slide" r:id="rId10" imgW="592" imgH="591" progId="TCLayout.ActiveDocument.1">
                  <p:embed/>
                </p:oleObj>
              </mc:Choice>
              <mc:Fallback>
                <p:oleObj name="think-cell Slide" r:id="rId10"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F3682719-4182-4739-8401-4658F3A341EE}"/>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10799670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tags" Target="../tags/tag3.xml"/><Relationship Id="rId39" Type="http://schemas.openxmlformats.org/officeDocument/2006/relationships/tags" Target="../tags/tag16.xml"/><Relationship Id="rId21" Type="http://schemas.openxmlformats.org/officeDocument/2006/relationships/slideLayout" Target="../slideLayouts/slideLayout114.xml"/><Relationship Id="rId34" Type="http://schemas.openxmlformats.org/officeDocument/2006/relationships/tags" Target="../tags/tag11.xml"/><Relationship Id="rId42" Type="http://schemas.openxmlformats.org/officeDocument/2006/relationships/tags" Target="../tags/tag19.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9" Type="http://schemas.openxmlformats.org/officeDocument/2006/relationships/tags" Target="../tags/tag6.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tags" Target="../tags/tag1.xml"/><Relationship Id="rId32" Type="http://schemas.openxmlformats.org/officeDocument/2006/relationships/tags" Target="../tags/tag9.xml"/><Relationship Id="rId37" Type="http://schemas.openxmlformats.org/officeDocument/2006/relationships/tags" Target="../tags/tag14.xml"/><Relationship Id="rId40" Type="http://schemas.openxmlformats.org/officeDocument/2006/relationships/tags" Target="../tags/tag17.xml"/><Relationship Id="rId45" Type="http://schemas.openxmlformats.org/officeDocument/2006/relationships/image" Target="../media/image3.emf"/><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vmlDrawing" Target="../drawings/vmlDrawing1.vml"/><Relationship Id="rId28" Type="http://schemas.openxmlformats.org/officeDocument/2006/relationships/tags" Target="../tags/tag5.xml"/><Relationship Id="rId36" Type="http://schemas.openxmlformats.org/officeDocument/2006/relationships/tags" Target="../tags/tag13.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tags" Target="../tags/tag8.xml"/><Relationship Id="rId44" Type="http://schemas.openxmlformats.org/officeDocument/2006/relationships/oleObject" Target="../embeddings/oleObject1.bin"/><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theme" Target="../theme/theme2.xml"/><Relationship Id="rId27" Type="http://schemas.openxmlformats.org/officeDocument/2006/relationships/tags" Target="../tags/tag4.xml"/><Relationship Id="rId30" Type="http://schemas.openxmlformats.org/officeDocument/2006/relationships/tags" Target="../tags/tag7.xml"/><Relationship Id="rId35" Type="http://schemas.openxmlformats.org/officeDocument/2006/relationships/tags" Target="../tags/tag12.xml"/><Relationship Id="rId43" Type="http://schemas.openxmlformats.org/officeDocument/2006/relationships/tags" Target="../tags/tag20.xml"/><Relationship Id="rId8" Type="http://schemas.openxmlformats.org/officeDocument/2006/relationships/slideLayout" Target="../slideLayouts/slideLayout101.xml"/><Relationship Id="rId3" Type="http://schemas.openxmlformats.org/officeDocument/2006/relationships/slideLayout" Target="../slideLayouts/slideLayout96.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tags" Target="../tags/tag2.xml"/><Relationship Id="rId33" Type="http://schemas.openxmlformats.org/officeDocument/2006/relationships/tags" Target="../tags/tag10.xml"/><Relationship Id="rId38" Type="http://schemas.openxmlformats.org/officeDocument/2006/relationships/tags" Target="../tags/tag15.xml"/><Relationship Id="rId46" Type="http://schemas.openxmlformats.org/officeDocument/2006/relationships/image" Target="../media/image4.png"/><Relationship Id="rId20" Type="http://schemas.openxmlformats.org/officeDocument/2006/relationships/slideLayout" Target="../slideLayouts/slideLayout113.xml"/><Relationship Id="rId41" Type="http://schemas.openxmlformats.org/officeDocument/2006/relationships/tags" Target="../tags/tag1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7.xml"/><Relationship Id="rId18" Type="http://schemas.openxmlformats.org/officeDocument/2006/relationships/slideLayout" Target="../slideLayouts/slideLayout132.xml"/><Relationship Id="rId26" Type="http://schemas.openxmlformats.org/officeDocument/2006/relationships/slideLayout" Target="../slideLayouts/slideLayout140.xml"/><Relationship Id="rId39" Type="http://schemas.openxmlformats.org/officeDocument/2006/relationships/slideLayout" Target="../slideLayouts/slideLayout153.xml"/><Relationship Id="rId21" Type="http://schemas.openxmlformats.org/officeDocument/2006/relationships/slideLayout" Target="../slideLayouts/slideLayout135.xml"/><Relationship Id="rId34" Type="http://schemas.openxmlformats.org/officeDocument/2006/relationships/slideLayout" Target="../slideLayouts/slideLayout148.xml"/><Relationship Id="rId42" Type="http://schemas.openxmlformats.org/officeDocument/2006/relationships/slideLayout" Target="../slideLayouts/slideLayout156.xml"/><Relationship Id="rId7" Type="http://schemas.openxmlformats.org/officeDocument/2006/relationships/slideLayout" Target="../slideLayouts/slideLayout121.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20" Type="http://schemas.openxmlformats.org/officeDocument/2006/relationships/slideLayout" Target="../slideLayouts/slideLayout134.xml"/><Relationship Id="rId29" Type="http://schemas.openxmlformats.org/officeDocument/2006/relationships/slideLayout" Target="../slideLayouts/slideLayout143.xml"/><Relationship Id="rId41" Type="http://schemas.openxmlformats.org/officeDocument/2006/relationships/slideLayout" Target="../slideLayouts/slideLayout155.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24" Type="http://schemas.openxmlformats.org/officeDocument/2006/relationships/slideLayout" Target="../slideLayouts/slideLayout138.xml"/><Relationship Id="rId32" Type="http://schemas.openxmlformats.org/officeDocument/2006/relationships/slideLayout" Target="../slideLayouts/slideLayout146.xml"/><Relationship Id="rId37" Type="http://schemas.openxmlformats.org/officeDocument/2006/relationships/slideLayout" Target="../slideLayouts/slideLayout151.xml"/><Relationship Id="rId40" Type="http://schemas.openxmlformats.org/officeDocument/2006/relationships/slideLayout" Target="../slideLayouts/slideLayout154.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23" Type="http://schemas.openxmlformats.org/officeDocument/2006/relationships/slideLayout" Target="../slideLayouts/slideLayout137.xml"/><Relationship Id="rId28" Type="http://schemas.openxmlformats.org/officeDocument/2006/relationships/slideLayout" Target="../slideLayouts/slideLayout142.xml"/><Relationship Id="rId36" Type="http://schemas.openxmlformats.org/officeDocument/2006/relationships/slideLayout" Target="../slideLayouts/slideLayout150.xml"/><Relationship Id="rId10" Type="http://schemas.openxmlformats.org/officeDocument/2006/relationships/slideLayout" Target="../slideLayouts/slideLayout124.xml"/><Relationship Id="rId19" Type="http://schemas.openxmlformats.org/officeDocument/2006/relationships/slideLayout" Target="../slideLayouts/slideLayout133.xml"/><Relationship Id="rId31" Type="http://schemas.openxmlformats.org/officeDocument/2006/relationships/slideLayout" Target="../slideLayouts/slideLayout145.xml"/><Relationship Id="rId44" Type="http://schemas.openxmlformats.org/officeDocument/2006/relationships/theme" Target="../theme/theme3.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 Id="rId22" Type="http://schemas.openxmlformats.org/officeDocument/2006/relationships/slideLayout" Target="../slideLayouts/slideLayout136.xml"/><Relationship Id="rId27" Type="http://schemas.openxmlformats.org/officeDocument/2006/relationships/slideLayout" Target="../slideLayouts/slideLayout141.xml"/><Relationship Id="rId30" Type="http://schemas.openxmlformats.org/officeDocument/2006/relationships/slideLayout" Target="../slideLayouts/slideLayout144.xml"/><Relationship Id="rId35" Type="http://schemas.openxmlformats.org/officeDocument/2006/relationships/slideLayout" Target="../slideLayouts/slideLayout149.xml"/><Relationship Id="rId43" Type="http://schemas.openxmlformats.org/officeDocument/2006/relationships/slideLayout" Target="../slideLayouts/slideLayout157.xml"/><Relationship Id="rId8" Type="http://schemas.openxmlformats.org/officeDocument/2006/relationships/slideLayout" Target="../slideLayouts/slideLayout122.xml"/><Relationship Id="rId3" Type="http://schemas.openxmlformats.org/officeDocument/2006/relationships/slideLayout" Target="../slideLayouts/slideLayout117.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5" Type="http://schemas.openxmlformats.org/officeDocument/2006/relationships/slideLayout" Target="../slideLayouts/slideLayout139.xml"/><Relationship Id="rId33" Type="http://schemas.openxmlformats.org/officeDocument/2006/relationships/slideLayout" Target="../slideLayouts/slideLayout147.xml"/><Relationship Id="rId38" Type="http://schemas.openxmlformats.org/officeDocument/2006/relationships/slideLayout" Target="../slideLayouts/slideLayout1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7"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570" y="458732"/>
            <a:ext cx="11312241"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735" y="1284670"/>
            <a:ext cx="11314075"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09735"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72" name="Rectangle 2"/>
          <p:cNvSpPr>
            <a:spLocks noChangeArrowheads="1"/>
          </p:cNvSpPr>
          <p:nvPr userDrawn="1"/>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dirty="0">
              <a:solidFill>
                <a:srgbClr val="000000"/>
              </a:solidFill>
            </a:endParaRPr>
          </a:p>
        </p:txBody>
      </p:sp>
      <p:sp>
        <p:nvSpPr>
          <p:cNvPr id="61" name="TextBox 60"/>
          <p:cNvSpPr txBox="1"/>
          <p:nvPr userDrawn="1"/>
        </p:nvSpPr>
        <p:spPr>
          <a:xfrm>
            <a:off x="6754603" y="51894"/>
            <a:ext cx="5021364"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Product Systems </a:t>
            </a:r>
            <a:r>
              <a:rPr lang="en-US" sz="1000" dirty="0">
                <a:solidFill>
                  <a:srgbClr val="FFFFFF"/>
                </a:solidFill>
              </a:rPr>
              <a:t>| M&amp;QS and MOM</a:t>
            </a:r>
          </a:p>
        </p:txBody>
      </p:sp>
      <p:sp>
        <p:nvSpPr>
          <p:cNvPr id="62" name="TextBox 61"/>
          <p:cNvSpPr txBox="1"/>
          <p:nvPr userDrawn="1"/>
        </p:nvSpPr>
        <p:spPr>
          <a:xfrm>
            <a:off x="444047" y="49513"/>
            <a:ext cx="7342611"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dirty="0">
                <a:solidFill>
                  <a:srgbClr val="FFFFFF"/>
                </a:solidFill>
              </a:rPr>
              <a:t>Information Technology &amp; Data Analytics</a:t>
            </a:r>
          </a:p>
        </p:txBody>
      </p:sp>
    </p:spTree>
    <p:extLst>
      <p:ext uri="{BB962C8B-B14F-4D97-AF65-F5344CB8AC3E}">
        <p14:creationId xmlns:p14="http://schemas.microsoft.com/office/powerpoint/2010/main" val="3730322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5" r:id="rId9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4"/>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75" name="think-cell Slide" r:id="rId44" imgW="413" imgH="416" progId="TCLayout.ActiveDocument.1">
                  <p:embed/>
                </p:oleObj>
              </mc:Choice>
              <mc:Fallback>
                <p:oleObj name="think-cell Slide" r:id="rId44"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5"/>
                      <a:stretch>
                        <a:fillRect/>
                      </a:stretch>
                    </p:blipFill>
                    <p:spPr>
                      <a:xfrm>
                        <a:off x="1588" y="1588"/>
                        <a:ext cx="1588" cy="1588"/>
                      </a:xfrm>
                      <a:prstGeom prst="rect">
                        <a:avLst/>
                      </a:prstGeom>
                    </p:spPr>
                  </p:pic>
                </p:oleObj>
              </mc:Fallback>
            </mc:AlternateContent>
          </a:graphicData>
        </a:graphic>
      </p:graphicFrame>
      <p:pic>
        <p:nvPicPr>
          <p:cNvPr id="171" name="Picture 170">
            <a:extLst>
              <a:ext uri="{FF2B5EF4-FFF2-40B4-BE49-F238E27FC236}">
                <a16:creationId xmlns:a16="http://schemas.microsoft.com/office/drawing/2014/main" id="{F992BE65-35EF-4337-9678-6469418CCB5A}"/>
              </a:ext>
            </a:extLst>
          </p:cNvPr>
          <p:cNvPicPr>
            <a:picLocks noChangeAspect="1"/>
          </p:cNvPicPr>
          <p:nvPr userDrawn="1"/>
        </p:nvPicPr>
        <p:blipFill>
          <a:blip r:embed="rId46"/>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15B28737-798E-48D4-BBDB-8EB35CB9FFFB}"/>
              </a:ext>
            </a:extLst>
          </p:cNvPr>
          <p:cNvSpPr/>
          <p:nvPr userDrawn="1">
            <p:custDataLst>
              <p:tags r:id="rId25"/>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6"/>
            </p:custDataLst>
          </p:nvPr>
        </p:nvSpPr>
        <p:spPr>
          <a:xfrm>
            <a:off x="553972" y="6101265"/>
            <a:ext cx="7278624" cy="123111"/>
          </a:xfrm>
          <a:prstGeom prst="rect">
            <a:avLst/>
          </a:prstGeom>
          <a:noFill/>
        </p:spPr>
        <p:txBody>
          <a:bodyPr wrap="square" lIns="0" tIns="0" rIns="0" bIns="0" rtlCol="0" anchor="b">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7"/>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49574"/>
            <a:ext cx="450444" cy="123111"/>
          </a:xfrm>
          <a:prstGeom prst="rect">
            <a:avLst/>
          </a:prstGeom>
          <a:noFill/>
          <a:ln w="6350">
            <a:noFill/>
            <a:miter lim="800000"/>
          </a:ln>
        </p:spPr>
        <p:txBody>
          <a:bodyPr vert="horz" wrap="none" lIns="0" tIns="0" rIns="0" bIns="0" rtlCol="0">
            <a:spAutoFit/>
          </a:bodyPr>
          <a:lstStyle>
            <a:defPPr>
              <a:defRPr lang="en-US"/>
            </a:defPPr>
            <a:lvl1pPr lvl="0">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8"/>
            </p:custDataLst>
          </p:nvPr>
        </p:nvSpPr>
        <p:spPr>
          <a:xfrm>
            <a:off x="6003925" y="2170800"/>
            <a:ext cx="2437655" cy="461665"/>
          </a:xfrm>
          <a:prstGeom prst="rect">
            <a:avLst/>
          </a:prstGeom>
        </p:spPr>
        <p:txBody>
          <a:bodyPr vert="horz" wrap="non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0">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b="1" dirty="0"/>
              <a:t>Above Chart Exhibit Title</a:t>
            </a:r>
            <a:br>
              <a:rPr lang="en-US" b="1" dirty="0"/>
            </a:br>
            <a:r>
              <a:rPr lang="en-US" sz="140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8" name="LegendLines" hidden="1">
            <a:extLst>
              <a:ext uri="{FF2B5EF4-FFF2-40B4-BE49-F238E27FC236}">
                <a16:creationId xmlns:a16="http://schemas.microsoft.com/office/drawing/2014/main" id="{D387F141-3D86-44D1-A5A1-83A0AEB39982}"/>
              </a:ext>
            </a:extLst>
          </p:cNvPr>
          <p:cNvGrpSpPr/>
          <p:nvPr userDrawn="1"/>
        </p:nvGrpSpPr>
        <p:grpSpPr>
          <a:xfrm>
            <a:off x="10317304" y="3150223"/>
            <a:ext cx="1319960" cy="958286"/>
            <a:chOff x="10162879" y="3243772"/>
            <a:chExt cx="1319960" cy="958286"/>
          </a:xfrm>
        </p:grpSpPr>
        <p:sp>
          <p:nvSpPr>
            <p:cNvPr id="149" name="Legend1" hidden="1">
              <a:extLst>
                <a:ext uri="{FF2B5EF4-FFF2-40B4-BE49-F238E27FC236}">
                  <a16:creationId xmlns:a16="http://schemas.microsoft.com/office/drawing/2014/main" id="{103FEC99-013C-4442-8305-53AA224E87BB}"/>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0" name="Legend2" hidden="1">
              <a:extLst>
                <a:ext uri="{FF2B5EF4-FFF2-40B4-BE49-F238E27FC236}">
                  <a16:creationId xmlns:a16="http://schemas.microsoft.com/office/drawing/2014/main" id="{54DB9BE9-CF0A-4ECE-B7CB-865885CAEDA4}"/>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1" name="Legend3" hidden="1">
              <a:extLst>
                <a:ext uri="{FF2B5EF4-FFF2-40B4-BE49-F238E27FC236}">
                  <a16:creationId xmlns:a16="http://schemas.microsoft.com/office/drawing/2014/main" id="{A235C43B-E634-43BF-A7B1-D6A0E3D78E29}"/>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2" name="LineLegend3" hidden="1">
              <a:extLst>
                <a:ext uri="{FF2B5EF4-FFF2-40B4-BE49-F238E27FC236}">
                  <a16:creationId xmlns:a16="http://schemas.microsoft.com/office/drawing/2014/main" id="{466BCB11-D0D0-4AA3-BC94-FB2D91FD28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3" name="LineLegend2" hidden="1">
              <a:extLst>
                <a:ext uri="{FF2B5EF4-FFF2-40B4-BE49-F238E27FC236}">
                  <a16:creationId xmlns:a16="http://schemas.microsoft.com/office/drawing/2014/main" id="{E359963F-B448-4DB8-8B96-824D2CB5865B}"/>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4" name="LineLegend1" hidden="1">
              <a:extLst>
                <a:ext uri="{FF2B5EF4-FFF2-40B4-BE49-F238E27FC236}">
                  <a16:creationId xmlns:a16="http://schemas.microsoft.com/office/drawing/2014/main" id="{548DFDC4-02AE-4055-AB1E-12919BE2103F}"/>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grpSp>
      <p:grpSp>
        <p:nvGrpSpPr>
          <p:cNvPr id="155" name="LegendMoons" hidden="1">
            <a:extLst>
              <a:ext uri="{FF2B5EF4-FFF2-40B4-BE49-F238E27FC236}">
                <a16:creationId xmlns:a16="http://schemas.microsoft.com/office/drawing/2014/main" id="{568D1B82-FE3D-4EA0-83C0-414CD48CDD02}"/>
              </a:ext>
            </a:extLst>
          </p:cNvPr>
          <p:cNvGrpSpPr/>
          <p:nvPr userDrawn="1"/>
        </p:nvGrpSpPr>
        <p:grpSpPr>
          <a:xfrm>
            <a:off x="10688315" y="1145373"/>
            <a:ext cx="948949" cy="1731859"/>
            <a:chOff x="7723680" y="1702457"/>
            <a:chExt cx="948949" cy="1731859"/>
          </a:xfrm>
        </p:grpSpPr>
        <p:sp>
          <p:nvSpPr>
            <p:cNvPr id="156" name="Legend1" hidden="1">
              <a:extLst>
                <a:ext uri="{FF2B5EF4-FFF2-40B4-BE49-F238E27FC236}">
                  <a16:creationId xmlns:a16="http://schemas.microsoft.com/office/drawing/2014/main" id="{16566998-8DDE-445A-8609-3B8A5DB9A93B}"/>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7" name="Legend2" hidden="1">
              <a:extLst>
                <a:ext uri="{FF2B5EF4-FFF2-40B4-BE49-F238E27FC236}">
                  <a16:creationId xmlns:a16="http://schemas.microsoft.com/office/drawing/2014/main" id="{8021E46A-4DE2-43FD-AC98-526735DC45FC}"/>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8" name="Legend3" hidden="1">
              <a:extLst>
                <a:ext uri="{FF2B5EF4-FFF2-40B4-BE49-F238E27FC236}">
                  <a16:creationId xmlns:a16="http://schemas.microsoft.com/office/drawing/2014/main" id="{6B197781-B3E3-4C7C-B899-1A0F75E25A4C}"/>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9" name="Legend4" hidden="1">
              <a:extLst>
                <a:ext uri="{FF2B5EF4-FFF2-40B4-BE49-F238E27FC236}">
                  <a16:creationId xmlns:a16="http://schemas.microsoft.com/office/drawing/2014/main" id="{22080E71-5640-4F47-8FDB-40CD34AED45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0" name="Legend5" hidden="1">
              <a:extLst>
                <a:ext uri="{FF2B5EF4-FFF2-40B4-BE49-F238E27FC236}">
                  <a16:creationId xmlns:a16="http://schemas.microsoft.com/office/drawing/2014/main" id="{73F80D24-F0D9-48F9-B604-0043E29504DA}"/>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161" name="MoonLegend1" hidden="1">
              <a:extLst>
                <a:ext uri="{FF2B5EF4-FFF2-40B4-BE49-F238E27FC236}">
                  <a16:creationId xmlns:a16="http://schemas.microsoft.com/office/drawing/2014/main" id="{5FF86C56-1D8B-4EAD-8483-98F59285CDC7}"/>
                </a:ext>
              </a:extLst>
            </p:cNvPr>
            <p:cNvGrpSpPr>
              <a:grpSpLocks noChangeAspect="1"/>
            </p:cNvGrpSpPr>
            <p:nvPr>
              <p:custDataLst>
                <p:tags r:id="rId29"/>
              </p:custDataLst>
            </p:nvPr>
          </p:nvGrpSpPr>
          <p:grpSpPr>
            <a:xfrm>
              <a:off x="7723680" y="1702457"/>
              <a:ext cx="228600" cy="228600"/>
              <a:chOff x="762000" y="1270000"/>
              <a:chExt cx="254000" cy="254000"/>
            </a:xfrm>
          </p:grpSpPr>
          <p:sp>
            <p:nvSpPr>
              <p:cNvPr id="184" name="Oval 183" hidden="1">
                <a:extLst>
                  <a:ext uri="{FF2B5EF4-FFF2-40B4-BE49-F238E27FC236}">
                    <a16:creationId xmlns:a16="http://schemas.microsoft.com/office/drawing/2014/main" id="{0DF41CD8-BAE2-4FC0-8AB9-687D4A4DE4A0}"/>
                  </a:ext>
                </a:extLst>
              </p:cNvPr>
              <p:cNvSpPr/>
              <p:nvPr>
                <p:custDataLst>
                  <p:tags r:id="rId4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5" name="Arc 184" hidden="1">
                <a:extLst>
                  <a:ext uri="{FF2B5EF4-FFF2-40B4-BE49-F238E27FC236}">
                    <a16:creationId xmlns:a16="http://schemas.microsoft.com/office/drawing/2014/main" id="{6EC096CE-158D-45DC-8D17-7EF3CC7D76B7}"/>
                  </a:ext>
                </a:extLst>
              </p:cNvPr>
              <p:cNvSpPr/>
              <p:nvPr>
                <p:custDataLst>
                  <p:tags r:id="rId43"/>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2" name="MoonLegend2" hidden="1">
              <a:extLst>
                <a:ext uri="{FF2B5EF4-FFF2-40B4-BE49-F238E27FC236}">
                  <a16:creationId xmlns:a16="http://schemas.microsoft.com/office/drawing/2014/main" id="{CFD5F88C-3571-495E-B36D-D66107BEF8DF}"/>
                </a:ext>
              </a:extLst>
            </p:cNvPr>
            <p:cNvGrpSpPr>
              <a:grpSpLocks noChangeAspect="1"/>
            </p:cNvGrpSpPr>
            <p:nvPr>
              <p:custDataLst>
                <p:tags r:id="rId30"/>
              </p:custDataLst>
            </p:nvPr>
          </p:nvGrpSpPr>
          <p:grpSpPr>
            <a:xfrm>
              <a:off x="7723680" y="2078270"/>
              <a:ext cx="228600" cy="228600"/>
              <a:chOff x="762000" y="1270000"/>
              <a:chExt cx="254000" cy="254000"/>
            </a:xfrm>
          </p:grpSpPr>
          <p:sp>
            <p:nvSpPr>
              <p:cNvPr id="182" name="Oval 181" hidden="1">
                <a:extLst>
                  <a:ext uri="{FF2B5EF4-FFF2-40B4-BE49-F238E27FC236}">
                    <a16:creationId xmlns:a16="http://schemas.microsoft.com/office/drawing/2014/main" id="{B147407D-C996-4896-AFB0-6151B9303395}"/>
                  </a:ext>
                </a:extLst>
              </p:cNvPr>
              <p:cNvSpPr/>
              <p:nvPr>
                <p:custDataLst>
                  <p:tags r:id="rId4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3" name="Arc 182" hidden="1">
                <a:extLst>
                  <a:ext uri="{FF2B5EF4-FFF2-40B4-BE49-F238E27FC236}">
                    <a16:creationId xmlns:a16="http://schemas.microsoft.com/office/drawing/2014/main" id="{DDB14FD3-6FC3-44D9-812C-56696EB0C834}"/>
                  </a:ext>
                </a:extLst>
              </p:cNvPr>
              <p:cNvSpPr/>
              <p:nvPr>
                <p:custDataLst>
                  <p:tags r:id="rId41"/>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3" name="MoonLegend3" hidden="1">
              <a:extLst>
                <a:ext uri="{FF2B5EF4-FFF2-40B4-BE49-F238E27FC236}">
                  <a16:creationId xmlns:a16="http://schemas.microsoft.com/office/drawing/2014/main" id="{1060113E-9E2F-4D79-B6C4-BBF2D5CD2E5C}"/>
                </a:ext>
              </a:extLst>
            </p:cNvPr>
            <p:cNvGrpSpPr>
              <a:grpSpLocks noChangeAspect="1"/>
            </p:cNvGrpSpPr>
            <p:nvPr>
              <p:custDataLst>
                <p:tags r:id="rId31"/>
              </p:custDataLst>
            </p:nvPr>
          </p:nvGrpSpPr>
          <p:grpSpPr>
            <a:xfrm>
              <a:off x="7723680" y="2454085"/>
              <a:ext cx="228600" cy="228600"/>
              <a:chOff x="762000" y="1270000"/>
              <a:chExt cx="254000" cy="254000"/>
            </a:xfrm>
          </p:grpSpPr>
          <p:sp>
            <p:nvSpPr>
              <p:cNvPr id="180" name="Oval 179" hidden="1">
                <a:extLst>
                  <a:ext uri="{FF2B5EF4-FFF2-40B4-BE49-F238E27FC236}">
                    <a16:creationId xmlns:a16="http://schemas.microsoft.com/office/drawing/2014/main" id="{17189934-C9F4-424A-9CC2-E1C2ABF7BC8A}"/>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1" name="Arc 180" hidden="1">
                <a:extLst>
                  <a:ext uri="{FF2B5EF4-FFF2-40B4-BE49-F238E27FC236}">
                    <a16:creationId xmlns:a16="http://schemas.microsoft.com/office/drawing/2014/main" id="{6CFBA7A3-73D1-4C04-BDEC-2BB27C5002A1}"/>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4" name="MoonLegend4" hidden="1">
              <a:extLst>
                <a:ext uri="{FF2B5EF4-FFF2-40B4-BE49-F238E27FC236}">
                  <a16:creationId xmlns:a16="http://schemas.microsoft.com/office/drawing/2014/main" id="{F8D64A1C-E2EB-45B6-A488-D388B4DE7349}"/>
                </a:ext>
              </a:extLst>
            </p:cNvPr>
            <p:cNvGrpSpPr>
              <a:grpSpLocks noChangeAspect="1"/>
            </p:cNvGrpSpPr>
            <p:nvPr>
              <p:custDataLst>
                <p:tags r:id="rId32"/>
              </p:custDataLst>
            </p:nvPr>
          </p:nvGrpSpPr>
          <p:grpSpPr>
            <a:xfrm>
              <a:off x="7723680" y="2829900"/>
              <a:ext cx="228600" cy="228600"/>
              <a:chOff x="762000" y="1270000"/>
              <a:chExt cx="254000" cy="254000"/>
            </a:xfrm>
          </p:grpSpPr>
          <p:sp>
            <p:nvSpPr>
              <p:cNvPr id="168" name="Oval 167" hidden="1">
                <a:extLst>
                  <a:ext uri="{FF2B5EF4-FFF2-40B4-BE49-F238E27FC236}">
                    <a16:creationId xmlns:a16="http://schemas.microsoft.com/office/drawing/2014/main" id="{A592D9E8-2120-4931-BCE6-560AEEBCB115}"/>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9" name="Arc 178" hidden="1">
                <a:extLst>
                  <a:ext uri="{FF2B5EF4-FFF2-40B4-BE49-F238E27FC236}">
                    <a16:creationId xmlns:a16="http://schemas.microsoft.com/office/drawing/2014/main" id="{020533C4-ED90-4DA2-A285-E412546FAC5C}"/>
                  </a:ext>
                </a:extLst>
              </p:cNvPr>
              <p:cNvSpPr/>
              <p:nvPr>
                <p:custDataLst>
                  <p:tags r:id="rId37"/>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5" name="MoonLegend5" hidden="1">
              <a:extLst>
                <a:ext uri="{FF2B5EF4-FFF2-40B4-BE49-F238E27FC236}">
                  <a16:creationId xmlns:a16="http://schemas.microsoft.com/office/drawing/2014/main" id="{F897D4D3-86A1-4F3C-B33A-789A194695A8}"/>
                </a:ext>
              </a:extLst>
            </p:cNvPr>
            <p:cNvGrpSpPr>
              <a:grpSpLocks noChangeAspect="1"/>
            </p:cNvGrpSpPr>
            <p:nvPr>
              <p:custDataLst>
                <p:tags r:id="rId33"/>
              </p:custDataLst>
            </p:nvPr>
          </p:nvGrpSpPr>
          <p:grpSpPr>
            <a:xfrm>
              <a:off x="7723680" y="3205716"/>
              <a:ext cx="228600" cy="228600"/>
              <a:chOff x="762000" y="1270000"/>
              <a:chExt cx="254000" cy="254000"/>
            </a:xfrm>
          </p:grpSpPr>
          <p:sp>
            <p:nvSpPr>
              <p:cNvPr id="166" name="Oval 165" hidden="1">
                <a:extLst>
                  <a:ext uri="{FF2B5EF4-FFF2-40B4-BE49-F238E27FC236}">
                    <a16:creationId xmlns:a16="http://schemas.microsoft.com/office/drawing/2014/main" id="{7A811365-326B-4149-B058-ECE5840AF320}"/>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7" name="Arc 166" hidden="1">
                <a:extLst>
                  <a:ext uri="{FF2B5EF4-FFF2-40B4-BE49-F238E27FC236}">
                    <a16:creationId xmlns:a16="http://schemas.microsoft.com/office/drawing/2014/main" id="{C8B40939-BF25-4BD3-A8B6-EFDA549C0216}"/>
                  </a:ext>
                </a:extLst>
              </p:cNvPr>
              <p:cNvSpPr/>
              <p:nvPr>
                <p:custDataLst>
                  <p:tags r:id="rId35"/>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187" name="LegendBoxes" hidden="1">
            <a:extLst>
              <a:ext uri="{FF2B5EF4-FFF2-40B4-BE49-F238E27FC236}">
                <a16:creationId xmlns:a16="http://schemas.microsoft.com/office/drawing/2014/main" id="{06A481CB-D2C8-478D-917F-1A8ABDE6D91A}"/>
              </a:ext>
            </a:extLst>
          </p:cNvPr>
          <p:cNvGrpSpPr/>
          <p:nvPr userDrawn="1"/>
        </p:nvGrpSpPr>
        <p:grpSpPr>
          <a:xfrm>
            <a:off x="10714801" y="4381500"/>
            <a:ext cx="922463" cy="1717282"/>
            <a:chOff x="10652400" y="4322824"/>
            <a:chExt cx="922463" cy="1717282"/>
          </a:xfrm>
        </p:grpSpPr>
        <p:sp>
          <p:nvSpPr>
            <p:cNvPr id="188" name="RectangleLegend1" hidden="1">
              <a:extLst>
                <a:ext uri="{FF2B5EF4-FFF2-40B4-BE49-F238E27FC236}">
                  <a16:creationId xmlns:a16="http://schemas.microsoft.com/office/drawing/2014/main" id="{74CB7142-DCBD-4FDF-9C4B-CD934BFC3C9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hidden="1">
              <a:extLst>
                <a:ext uri="{FF2B5EF4-FFF2-40B4-BE49-F238E27FC236}">
                  <a16:creationId xmlns:a16="http://schemas.microsoft.com/office/drawing/2014/main" id="{0B6E994C-9380-44AD-9079-657BCDF77EC4}"/>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hidden="1">
              <a:extLst>
                <a:ext uri="{FF2B5EF4-FFF2-40B4-BE49-F238E27FC236}">
                  <a16:creationId xmlns:a16="http://schemas.microsoft.com/office/drawing/2014/main" id="{15E5EC10-8BA0-403B-A811-B19D07135DFB}"/>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hidden="1">
              <a:extLst>
                <a:ext uri="{FF2B5EF4-FFF2-40B4-BE49-F238E27FC236}">
                  <a16:creationId xmlns:a16="http://schemas.microsoft.com/office/drawing/2014/main" id="{816825CD-212C-4498-8AFD-609DF4810070}"/>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hidden="1">
              <a:extLst>
                <a:ext uri="{FF2B5EF4-FFF2-40B4-BE49-F238E27FC236}">
                  <a16:creationId xmlns:a16="http://schemas.microsoft.com/office/drawing/2014/main" id="{2A3FB466-4A94-4D48-9A9B-E3960541F3A3}"/>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hidden="1">
              <a:extLst>
                <a:ext uri="{FF2B5EF4-FFF2-40B4-BE49-F238E27FC236}">
                  <a16:creationId xmlns:a16="http://schemas.microsoft.com/office/drawing/2014/main" id="{EC4E5EDB-6A44-4E0F-9DE7-227802A59DC1}"/>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4" name="Legend2" hidden="1">
              <a:extLst>
                <a:ext uri="{FF2B5EF4-FFF2-40B4-BE49-F238E27FC236}">
                  <a16:creationId xmlns:a16="http://schemas.microsoft.com/office/drawing/2014/main" id="{845A30D1-1419-4F44-B2E6-E8AF39823C8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5" name="Legend3" hidden="1">
              <a:extLst>
                <a:ext uri="{FF2B5EF4-FFF2-40B4-BE49-F238E27FC236}">
                  <a16:creationId xmlns:a16="http://schemas.microsoft.com/office/drawing/2014/main" id="{682E5C83-C1E0-48A1-8C86-FA4E52C2D50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6" name="Legend4" hidden="1">
              <a:extLst>
                <a:ext uri="{FF2B5EF4-FFF2-40B4-BE49-F238E27FC236}">
                  <a16:creationId xmlns:a16="http://schemas.microsoft.com/office/drawing/2014/main" id="{B2A23471-8833-4548-A641-48F5ABF9769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7" name="Legend5" hidden="1">
              <a:extLst>
                <a:ext uri="{FF2B5EF4-FFF2-40B4-BE49-F238E27FC236}">
                  <a16:creationId xmlns:a16="http://schemas.microsoft.com/office/drawing/2014/main" id="{46CE2AA9-9D85-42FA-9C31-CB3F5C21A83B}"/>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sp>
        <p:nvSpPr>
          <p:cNvPr id="172" name="Footer Placeholder 4">
            <a:extLst>
              <a:ext uri="{FF2B5EF4-FFF2-40B4-BE49-F238E27FC236}">
                <a16:creationId xmlns:a16="http://schemas.microsoft.com/office/drawing/2014/main" id="{9342DDE8-0A94-4E02-A2E6-BFFB88259CD9}"/>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76716722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Lst>
  <p:txStyles>
    <p:titleStyle>
      <a:lvl1pPr algn="l" defTabSz="914400" rtl="0" eaLnBrk="1" latinLnBrk="0" hangingPunct="1">
        <a:lnSpc>
          <a:spcPct val="100000"/>
        </a:lnSpc>
        <a:spcBef>
          <a:spcPct val="0"/>
        </a:spcBef>
        <a:buNone/>
        <a:defRPr lang="en-US" sz="2500" b="0" kern="1200" spc="0" baseline="0" dirty="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accent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accent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sz="1800">
              <a:solidFill>
                <a:srgbClr val="000000"/>
              </a:solidFill>
            </a:endParaRPr>
          </a:p>
        </p:txBody>
      </p:sp>
      <p:sp>
        <p:nvSpPr>
          <p:cNvPr id="3078"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2022 Boeing. All rights reserved.</a:t>
            </a:r>
          </a:p>
        </p:txBody>
      </p:sp>
      <p:sp>
        <p:nvSpPr>
          <p:cNvPr id="11"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fontAlgn="base">
              <a:spcBef>
                <a:spcPct val="0"/>
              </a:spcBef>
              <a:spcAft>
                <a:spcPct val="0"/>
              </a:spcAft>
            </a:pPr>
            <a:r>
              <a:rPr lang="en-US">
                <a:solidFill>
                  <a:srgbClr val="FFFFFF">
                    <a:lumMod val="50000"/>
                  </a:srgbClr>
                </a:solidFill>
              </a:rPr>
              <a:t>Author, </a:t>
            </a:r>
            <a:fld id="{D72BAC86-7CA1-47DD-8EAD-39EA91178256}" type="datetime1">
              <a:rPr lang="en-US" smtClean="0">
                <a:solidFill>
                  <a:srgbClr val="FFFFFF">
                    <a:lumMod val="50000"/>
                  </a:srgbClr>
                </a:solidFill>
              </a:rPr>
              <a:pPr fontAlgn="base">
                <a:spcBef>
                  <a:spcPct val="0"/>
                </a:spcBef>
                <a:spcAft>
                  <a:spcPct val="0"/>
                </a:spcAft>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fontAlgn="base">
                <a:spcBef>
                  <a:spcPct val="0"/>
                </a:spcBef>
                <a:spcAft>
                  <a:spcPct val="0"/>
                </a:spcAft>
              </a:pPr>
              <a:t>‹#›</a:t>
            </a:fld>
            <a:endParaRPr lang="en-US" sz="1000" dirty="0">
              <a:solidFill>
                <a:srgbClr val="FFFFFF">
                  <a:lumMod val="50000"/>
                </a:srgbClr>
              </a:solidFill>
            </a:endParaRPr>
          </a:p>
        </p:txBody>
      </p:sp>
      <p:sp>
        <p:nvSpPr>
          <p:cNvPr id="9" name="TextBox 8"/>
          <p:cNvSpPr txBox="1"/>
          <p:nvPr userDrawn="1"/>
        </p:nvSpPr>
        <p:spPr>
          <a:xfrm>
            <a:off x="4888992" y="49513"/>
            <a:ext cx="6693408"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Engineering &amp; Product Support</a:t>
            </a:r>
            <a:endParaRPr lang="en-US" sz="1000" dirty="0">
              <a:solidFill>
                <a:srgbClr val="FFFFFF"/>
              </a:solidFill>
            </a:endParaRPr>
          </a:p>
        </p:txBody>
      </p:sp>
      <p:sp>
        <p:nvSpPr>
          <p:cNvPr id="10" name="TextBox 9"/>
          <p:cNvSpPr txBox="1"/>
          <p:nvPr userDrawn="1"/>
        </p:nvSpPr>
        <p:spPr>
          <a:xfrm>
            <a:off x="633984" y="49513"/>
            <a:ext cx="7315200"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a:solidFill>
                  <a:srgbClr val="FFFFFF"/>
                </a:solidFill>
              </a:rPr>
              <a:t>Information Technology &amp; Data Analytics</a:t>
            </a:r>
            <a:endParaRPr lang="en-US" sz="1400" b="1" dirty="0">
              <a:solidFill>
                <a:srgbClr val="FFFFFF"/>
              </a:solidFill>
            </a:endParaRPr>
          </a:p>
        </p:txBody>
      </p:sp>
    </p:spTree>
    <p:extLst>
      <p:ext uri="{BB962C8B-B14F-4D97-AF65-F5344CB8AC3E}">
        <p14:creationId xmlns:p14="http://schemas.microsoft.com/office/powerpoint/2010/main" val="14754627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14.xml"/><Relationship Id="rId4" Type="http://schemas.openxmlformats.org/officeDocument/2006/relationships/chart" Target="../charts/char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2.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chart" Target="../charts/chart10.xml"/><Relationship Id="rId1" Type="http://schemas.openxmlformats.org/officeDocument/2006/relationships/slideLayout" Target="../slideLayouts/slideLayout114.xml"/><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14.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JPG"/><Relationship Id="rId1" Type="http://schemas.openxmlformats.org/officeDocument/2006/relationships/slideLayout" Target="../slideLayouts/slideLayout1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6.xml.rels><?xml version="1.0" encoding="UTF-8" standalone="yes"?>
<Relationships xmlns="http://schemas.openxmlformats.org/package/2006/relationships"><Relationship Id="rId8" Type="http://schemas.openxmlformats.org/officeDocument/2006/relationships/hyperlink" Target="https://learning.oreilly.com/library/view/the-devops-handbook/9781457191381/" TargetMode="External"/><Relationship Id="rId13" Type="http://schemas.openxmlformats.org/officeDocument/2006/relationships/hyperlink" Target="https://mattermost.web.boeing.com/dso/channels/town-square" TargetMode="External"/><Relationship Id="rId18" Type="http://schemas.openxmlformats.org/officeDocument/2006/relationships/hyperlink" Target="https://emc.web.boeing.com/#!/semsummary/11455" TargetMode="External"/><Relationship Id="rId3" Type="http://schemas.openxmlformats.org/officeDocument/2006/relationships/hyperlink" Target="https://devsecops.web.boeing.com/index.html" TargetMode="External"/><Relationship Id="rId7" Type="http://schemas.openxmlformats.org/officeDocument/2006/relationships/hyperlink" Target="https://degreed.com/pathway/mpl66o5r9d/pathway" TargetMode="External"/><Relationship Id="rId12" Type="http://schemas.openxmlformats.org/officeDocument/2006/relationships/hyperlink" Target="https://devsecops.web.boeing.com/assessment/enablementKit.html" TargetMode="External"/><Relationship Id="rId17" Type="http://schemas.openxmlformats.org/officeDocument/2006/relationships/hyperlink" Target="https://emc.web.boeing.com/#!/semsummary/11048" TargetMode="External"/><Relationship Id="rId2" Type="http://schemas.openxmlformats.org/officeDocument/2006/relationships/hyperlink" Target="https://automationcop.web.boeing.com/managerview" TargetMode="External"/><Relationship Id="rId16" Type="http://schemas.openxmlformats.org/officeDocument/2006/relationships/hyperlink" Target="https://insite.web.boeing.com/culture/displayGroupMedia.do?groupId=168061" TargetMode="External"/><Relationship Id="rId1" Type="http://schemas.openxmlformats.org/officeDocument/2006/relationships/slideLayout" Target="../slideLayouts/slideLayout114.xml"/><Relationship Id="rId6" Type="http://schemas.openxmlformats.org/officeDocument/2006/relationships/hyperlink" Target="https://insite.web.boeing.com/culture/viewArticle.do?articleId=816985&amp;groupId=168061" TargetMode="External"/><Relationship Id="rId11" Type="http://schemas.openxmlformats.org/officeDocument/2006/relationships/hyperlink" Target="https://itms.pages.boeing.com/wiki/appdynamics/" TargetMode="External"/><Relationship Id="rId5" Type="http://schemas.openxmlformats.org/officeDocument/2006/relationships/hyperlink" Target="https://insite.web.boeing.com/culture/viewMedia.do?mediaId=428840" TargetMode="External"/><Relationship Id="rId15" Type="http://schemas.openxmlformats.org/officeDocument/2006/relationships/hyperlink" Target="https://insite.web.boeing.com/culture/viewGroup.do?groupId=168061" TargetMode="External"/><Relationship Id="rId10" Type="http://schemas.openxmlformats.org/officeDocument/2006/relationships/hyperlink" Target="https://atoms-ci.web.boeing.com/ci" TargetMode="External"/><Relationship Id="rId4" Type="http://schemas.openxmlformats.org/officeDocument/2006/relationships/hyperlink" Target="https://devsecops.web.boeing.com/trainings.html" TargetMode="External"/><Relationship Id="rId9" Type="http://schemas.openxmlformats.org/officeDocument/2006/relationships/hyperlink" Target="https://atoms.web.boeing.com/home" TargetMode="External"/><Relationship Id="rId14" Type="http://schemas.openxmlformats.org/officeDocument/2006/relationships/hyperlink" Target="mailto:DL-DSOConsulting@exchange.boeing.com"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notesSlide" Target="../notesSlides/notesSlide5.xml"/><Relationship Id="rId7" Type="http://schemas.openxmlformats.org/officeDocument/2006/relationships/oleObject" Target="../embeddings/oleObject18.bin"/><Relationship Id="rId2" Type="http://schemas.openxmlformats.org/officeDocument/2006/relationships/slideLayout" Target="../slideLayouts/slideLayout114.xml"/><Relationship Id="rId1" Type="http://schemas.openxmlformats.org/officeDocument/2006/relationships/vmlDrawing" Target="../drawings/vmlDrawing18.vml"/><Relationship Id="rId6" Type="http://schemas.openxmlformats.org/officeDocument/2006/relationships/hyperlink" Target="https://icng.apps.boeing.com/Application/UserView?appId=7358467739" TargetMode="External"/><Relationship Id="rId5" Type="http://schemas.openxmlformats.org/officeDocument/2006/relationships/hyperlink" Target="https://boeing.service-now.com/nav_to.do?uri=%2F$pa_dashboard.do%3Fsysparm_dashboard%3D468cd8c697bfcdd41927b41e6253afa6%26sysparm_tab%3D13fc540e97bfcdd41927b41e6253af7f%26sysparm_cancelable%3Dtrue%26sysparm_editable%3Dfalse%26sysparm_active_panel%3Dfalse" TargetMode="External"/><Relationship Id="rId4" Type="http://schemas.openxmlformats.org/officeDocument/2006/relationships/hyperlink" Target="https://boeing.service-now.com/sp?id=sc_cat_item&amp;sys_id=6b56695f1bef8c543ddd777e0a4bcb91"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mailto:kenneth.c.shew@boeing.com" TargetMode="External"/><Relationship Id="rId2" Type="http://schemas.openxmlformats.org/officeDocument/2006/relationships/hyperlink" Target="mailto:abhishek.singh5@boeing.com" TargetMode="External"/><Relationship Id="rId1" Type="http://schemas.openxmlformats.org/officeDocument/2006/relationships/slideLayout" Target="../slideLayouts/slideLayout114.xml"/><Relationship Id="rId6" Type="http://schemas.openxmlformats.org/officeDocument/2006/relationships/hyperlink" Target="mailto:nagaharsha.kaggallu@boeing.com" TargetMode="External"/><Relationship Id="rId5" Type="http://schemas.openxmlformats.org/officeDocument/2006/relationships/hyperlink" Target="mailto:DL-DSODRIs@exchange.boeing.com" TargetMode="External"/><Relationship Id="rId4" Type="http://schemas.openxmlformats.org/officeDocument/2006/relationships/hyperlink" Target="mailto:DL-ProductSystemsDevSecOpsCoreTeam@exchange.boeing.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113.xml"/><Relationship Id="rId6" Type="http://schemas.openxmlformats.org/officeDocument/2006/relationships/slide" Target="slide18.xml"/><Relationship Id="rId5" Type="http://schemas.openxmlformats.org/officeDocument/2006/relationships/slide" Target="slide15.xml"/><Relationship Id="rId4" Type="http://schemas.openxmlformats.org/officeDocument/2006/relationships/slide" Target="slide11.xml"/></Relationships>
</file>

<file path=ppt/slides/_rels/slide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jpeg"/><Relationship Id="rId1" Type="http://schemas.openxmlformats.org/officeDocument/2006/relationships/slideLayout" Target="../slideLayouts/slideLayout114.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4.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4.xml"/></Relationships>
</file>

<file path=ppt/slides/_rels/slide8.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chart" Target="../charts/chart1.xml"/><Relationship Id="rId7"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114.xml"/><Relationship Id="rId6" Type="http://schemas.microsoft.com/office/2014/relationships/chartEx" Target="../charts/chartEx1.xml"/><Relationship Id="rId5" Type="http://schemas.openxmlformats.org/officeDocument/2006/relationships/chart" Target="../charts/chart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14.xml"/><Relationship Id="rId4"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E330BB-934C-43D2-8AE1-A059F9DE8364}"/>
              </a:ext>
            </a:extLst>
          </p:cNvPr>
          <p:cNvSpPr>
            <a:spLocks noGrp="1"/>
          </p:cNvSpPr>
          <p:nvPr>
            <p:ph type="ctrTitle" sz="quarter"/>
          </p:nvPr>
        </p:nvSpPr>
        <p:spPr>
          <a:xfrm>
            <a:off x="823608" y="2235962"/>
            <a:ext cx="10363200" cy="1375761"/>
          </a:xfrm>
        </p:spPr>
        <p:txBody>
          <a:bodyPr/>
          <a:lstStyle/>
          <a:p>
            <a:r>
              <a:rPr lang="en-US" dirty="0"/>
              <a:t>DevSecOps &amp; Automation – EP&amp;S</a:t>
            </a:r>
            <a:br>
              <a:rPr lang="en-US" dirty="0"/>
            </a:br>
            <a:r>
              <a:rPr lang="en-US" dirty="0"/>
              <a:t>			</a:t>
            </a:r>
            <a:r>
              <a:rPr lang="en-US" sz="2400" dirty="0"/>
              <a:t>Monthly Report Out - September 2023</a:t>
            </a:r>
          </a:p>
        </p:txBody>
      </p:sp>
    </p:spTree>
    <p:extLst>
      <p:ext uri="{BB962C8B-B14F-4D97-AF65-F5344CB8AC3E}">
        <p14:creationId xmlns:p14="http://schemas.microsoft.com/office/powerpoint/2010/main" val="28547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228072" y="813888"/>
            <a:ext cx="5376861" cy="540456"/>
          </a:xfrm>
        </p:spPr>
        <p:txBody>
          <a:bodyPr/>
          <a:lstStyle/>
          <a:p>
            <a:r>
              <a:rPr lang="en-US" dirty="0"/>
              <a:t>Product support and services</a:t>
            </a:r>
          </a:p>
        </p:txBody>
      </p:sp>
      <p:graphicFrame>
        <p:nvGraphicFramePr>
          <p:cNvPr id="5" name="Chart 4">
            <a:extLst>
              <a:ext uri="{FF2B5EF4-FFF2-40B4-BE49-F238E27FC236}">
                <a16:creationId xmlns:a16="http://schemas.microsoft.com/office/drawing/2014/main" id="{F94E41CF-6934-4065-8BA6-AC09B10CAB4C}"/>
              </a:ext>
            </a:extLst>
          </p:cNvPr>
          <p:cNvGraphicFramePr/>
          <p:nvPr>
            <p:extLst>
              <p:ext uri="{D42A27DB-BD31-4B8C-83A1-F6EECF244321}">
                <p14:modId xmlns:p14="http://schemas.microsoft.com/office/powerpoint/2010/main" val="260788986"/>
              </p:ext>
            </p:extLst>
          </p:nvPr>
        </p:nvGraphicFramePr>
        <p:xfrm>
          <a:off x="5875867" y="193647"/>
          <a:ext cx="5941706" cy="276013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957A30FB-9A49-423D-B045-F2E806E4FEED}"/>
              </a:ext>
            </a:extLst>
          </p:cNvPr>
          <p:cNvGraphicFramePr/>
          <p:nvPr>
            <p:extLst>
              <p:ext uri="{D42A27DB-BD31-4B8C-83A1-F6EECF244321}">
                <p14:modId xmlns:p14="http://schemas.microsoft.com/office/powerpoint/2010/main" val="1334006945"/>
              </p:ext>
            </p:extLst>
          </p:nvPr>
        </p:nvGraphicFramePr>
        <p:xfrm>
          <a:off x="700904" y="1769533"/>
          <a:ext cx="4599229" cy="4114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0622AFE9-1C1B-45B6-A44D-5CFCA6167899}"/>
              </a:ext>
            </a:extLst>
          </p:cNvPr>
          <p:cNvGraphicFramePr/>
          <p:nvPr>
            <p:extLst>
              <p:ext uri="{D42A27DB-BD31-4B8C-83A1-F6EECF244321}">
                <p14:modId xmlns:p14="http://schemas.microsoft.com/office/powerpoint/2010/main" val="2019204786"/>
              </p:ext>
            </p:extLst>
          </p:nvPr>
        </p:nvGraphicFramePr>
        <p:xfrm>
          <a:off x="5875867" y="3283980"/>
          <a:ext cx="5941706" cy="2760132"/>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7BB8F3CE-16DE-4548-9B86-E317B940B75B}"/>
              </a:ext>
            </a:extLst>
          </p:cNvPr>
          <p:cNvSpPr txBox="1"/>
          <p:nvPr/>
        </p:nvSpPr>
        <p:spPr>
          <a:xfrm>
            <a:off x="2802467" y="3429000"/>
            <a:ext cx="914400" cy="914400"/>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75</a:t>
            </a:r>
          </a:p>
        </p:txBody>
      </p:sp>
    </p:spTree>
    <p:extLst>
      <p:ext uri="{BB962C8B-B14F-4D97-AF65-F5344CB8AC3E}">
        <p14:creationId xmlns:p14="http://schemas.microsoft.com/office/powerpoint/2010/main" val="2210797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B11-4340-4F64-980A-B5107FEDE741}"/>
              </a:ext>
            </a:extLst>
          </p:cNvPr>
          <p:cNvSpPr>
            <a:spLocks noGrp="1"/>
          </p:cNvSpPr>
          <p:nvPr>
            <p:ph type="title"/>
          </p:nvPr>
        </p:nvSpPr>
        <p:spPr>
          <a:xfrm>
            <a:off x="2194437" y="2333705"/>
            <a:ext cx="9621520" cy="920336"/>
          </a:xfrm>
        </p:spPr>
        <p:txBody>
          <a:bodyPr/>
          <a:lstStyle/>
          <a:p>
            <a:r>
              <a:rPr lang="en-US" sz="4800" dirty="0"/>
              <a:t>AUTOMATION PROGRESS</a:t>
            </a:r>
          </a:p>
        </p:txBody>
      </p:sp>
    </p:spTree>
    <p:extLst>
      <p:ext uri="{BB962C8B-B14F-4D97-AF65-F5344CB8AC3E}">
        <p14:creationId xmlns:p14="http://schemas.microsoft.com/office/powerpoint/2010/main" val="1360935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CA76-65CC-4620-837B-CDDD5B0836E9}"/>
              </a:ext>
            </a:extLst>
          </p:cNvPr>
          <p:cNvSpPr>
            <a:spLocks noGrp="1"/>
          </p:cNvSpPr>
          <p:nvPr>
            <p:ph type="title"/>
          </p:nvPr>
        </p:nvSpPr>
        <p:spPr>
          <a:xfrm>
            <a:off x="246988" y="246621"/>
            <a:ext cx="11150600" cy="495657"/>
          </a:xfrm>
        </p:spPr>
        <p:txBody>
          <a:bodyPr/>
          <a:lstStyle/>
          <a:p>
            <a:r>
              <a:rPr lang="en-US" dirty="0">
                <a:solidFill>
                  <a:srgbClr val="002060"/>
                </a:solidFill>
                <a:latin typeface="Segoe UI" panose="020B0502040204020203" pitchFamily="34" charset="0"/>
                <a:cs typeface="Segoe UI" panose="020B0502040204020203" pitchFamily="34" charset="0"/>
              </a:rPr>
              <a:t>Automation 2023</a:t>
            </a:r>
            <a:endParaRPr lang="en-US" dirty="0"/>
          </a:p>
        </p:txBody>
      </p:sp>
      <p:sp>
        <p:nvSpPr>
          <p:cNvPr id="3" name="TextBox 2">
            <a:extLst>
              <a:ext uri="{FF2B5EF4-FFF2-40B4-BE49-F238E27FC236}">
                <a16:creationId xmlns:a16="http://schemas.microsoft.com/office/drawing/2014/main" id="{899D3DF7-0CDB-4628-BCE2-6D3E4C8DA836}"/>
              </a:ext>
            </a:extLst>
          </p:cNvPr>
          <p:cNvSpPr txBox="1"/>
          <p:nvPr/>
        </p:nvSpPr>
        <p:spPr>
          <a:xfrm>
            <a:off x="1549448" y="1148207"/>
            <a:ext cx="10552906" cy="923330"/>
          </a:xfrm>
          <a:prstGeom prst="rect">
            <a:avLst/>
          </a:prstGeom>
          <a:noFill/>
        </p:spPr>
        <p:txBody>
          <a:bodyPr wrap="square" rtlCol="0">
            <a:spAutoFit/>
          </a:bodyPr>
          <a:lstStyle/>
          <a:p>
            <a:r>
              <a:rPr lang="en-US" b="1" dirty="0">
                <a:solidFill>
                  <a:srgbClr val="000000"/>
                </a:solidFill>
                <a:latin typeface="Arial" panose="020B0604020202020204" pitchFamily="34" charset="0"/>
                <a:sym typeface=""/>
              </a:rPr>
              <a:t>Implement automation capabilities through out the applications and achieve 80000 automation hours</a:t>
            </a:r>
          </a:p>
          <a:p>
            <a:pPr lvl="0"/>
            <a:endParaRPr lang="en-US" dirty="0"/>
          </a:p>
        </p:txBody>
      </p:sp>
      <p:sp>
        <p:nvSpPr>
          <p:cNvPr id="4" name="Title 5">
            <a:extLst>
              <a:ext uri="{FF2B5EF4-FFF2-40B4-BE49-F238E27FC236}">
                <a16:creationId xmlns:a16="http://schemas.microsoft.com/office/drawing/2014/main" id="{D7363DA1-B57F-4FCC-BE57-7F378C3723F1}"/>
              </a:ext>
            </a:extLst>
          </p:cNvPr>
          <p:cNvSpPr txBox="1">
            <a:spLocks/>
          </p:cNvSpPr>
          <p:nvPr/>
        </p:nvSpPr>
        <p:spPr bwMode="auto">
          <a:xfrm>
            <a:off x="735480" y="1326473"/>
            <a:ext cx="813968" cy="336126"/>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r>
              <a:rPr lang="en-US" sz="1800" b="1" kern="0" dirty="0"/>
              <a:t>OKR</a:t>
            </a:r>
            <a:r>
              <a:rPr lang="en-US" sz="1800" kern="0" dirty="0"/>
              <a:t> </a:t>
            </a:r>
          </a:p>
        </p:txBody>
      </p:sp>
      <p:sp>
        <p:nvSpPr>
          <p:cNvPr id="5" name="Freeform 1676" descr="Icon of check box. ">
            <a:extLst>
              <a:ext uri="{FF2B5EF4-FFF2-40B4-BE49-F238E27FC236}">
                <a16:creationId xmlns:a16="http://schemas.microsoft.com/office/drawing/2014/main" id="{8FEFEEB1-61A3-42B8-9153-9D57B44FA432}"/>
              </a:ext>
            </a:extLst>
          </p:cNvPr>
          <p:cNvSpPr>
            <a:spLocks noEditPoints="1"/>
          </p:cNvSpPr>
          <p:nvPr/>
        </p:nvSpPr>
        <p:spPr bwMode="auto">
          <a:xfrm>
            <a:off x="302051" y="1326472"/>
            <a:ext cx="345758" cy="341881"/>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TextBox 5">
            <a:extLst>
              <a:ext uri="{FF2B5EF4-FFF2-40B4-BE49-F238E27FC236}">
                <a16:creationId xmlns:a16="http://schemas.microsoft.com/office/drawing/2014/main" id="{88A8D4D6-BE48-44B1-BCF2-ADED1826639D}"/>
              </a:ext>
            </a:extLst>
          </p:cNvPr>
          <p:cNvSpPr txBox="1"/>
          <p:nvPr/>
        </p:nvSpPr>
        <p:spPr>
          <a:xfrm>
            <a:off x="812799" y="2244435"/>
            <a:ext cx="10945091" cy="3666837"/>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sp>
        <p:nvSpPr>
          <p:cNvPr id="11" name="TextBox 10">
            <a:extLst>
              <a:ext uri="{FF2B5EF4-FFF2-40B4-BE49-F238E27FC236}">
                <a16:creationId xmlns:a16="http://schemas.microsoft.com/office/drawing/2014/main" id="{A8A01D51-8013-4E94-8032-D8F181E94E81}"/>
              </a:ext>
            </a:extLst>
          </p:cNvPr>
          <p:cNvSpPr txBox="1"/>
          <p:nvPr/>
        </p:nvSpPr>
        <p:spPr>
          <a:xfrm>
            <a:off x="6753292" y="2749713"/>
            <a:ext cx="3956861" cy="590931"/>
          </a:xfrm>
          <a:prstGeom prst="rect">
            <a:avLst/>
          </a:prstGeom>
          <a:noFill/>
          <a:ln>
            <a:solidFill>
              <a:schemeClr val="bg1"/>
            </a:solidFill>
          </a:ln>
        </p:spPr>
        <p:txBody>
          <a:bodyPr wrap="square" rtlCol="0">
            <a:spAutoFit/>
          </a:bodyPr>
          <a:lstStyle/>
          <a:p>
            <a:pPr>
              <a:lnSpc>
                <a:spcPct val="90000"/>
              </a:lnSpc>
              <a:spcBef>
                <a:spcPct val="10000"/>
              </a:spcBef>
              <a:defRPr/>
            </a:pPr>
            <a:r>
              <a:rPr lang="en-US" altLang="en-US" b="1" kern="0" dirty="0"/>
              <a:t>Automation hours of 157542 has been accounted in the </a:t>
            </a:r>
            <a:r>
              <a:rPr lang="en-US" altLang="en-US" b="1" kern="0" dirty="0" err="1"/>
              <a:t>CoP.</a:t>
            </a:r>
            <a:endParaRPr lang="en-US" altLang="en-US" b="1" kern="0" dirty="0"/>
          </a:p>
        </p:txBody>
      </p:sp>
      <p:graphicFrame>
        <p:nvGraphicFramePr>
          <p:cNvPr id="12" name="Chart 11">
            <a:extLst>
              <a:ext uri="{FF2B5EF4-FFF2-40B4-BE49-F238E27FC236}">
                <a16:creationId xmlns:a16="http://schemas.microsoft.com/office/drawing/2014/main" id="{A4988160-BA05-4B12-BDFD-4159121924CC}"/>
              </a:ext>
            </a:extLst>
          </p:cNvPr>
          <p:cNvGraphicFramePr/>
          <p:nvPr>
            <p:extLst>
              <p:ext uri="{D42A27DB-BD31-4B8C-83A1-F6EECF244321}">
                <p14:modId xmlns:p14="http://schemas.microsoft.com/office/powerpoint/2010/main" val="2173490778"/>
              </p:ext>
            </p:extLst>
          </p:nvPr>
        </p:nvGraphicFramePr>
        <p:xfrm>
          <a:off x="5969517" y="3461649"/>
          <a:ext cx="4035112" cy="2614656"/>
        </p:xfrm>
        <a:graphic>
          <a:graphicData uri="http://schemas.openxmlformats.org/drawingml/2006/chart">
            <c:chart xmlns:c="http://schemas.openxmlformats.org/drawingml/2006/chart" xmlns:r="http://schemas.openxmlformats.org/officeDocument/2006/relationships" r:id="rId2"/>
          </a:graphicData>
        </a:graphic>
      </p:graphicFrame>
      <p:pic>
        <p:nvPicPr>
          <p:cNvPr id="14" name="Graphic 13" descr="Coins">
            <a:extLst>
              <a:ext uri="{FF2B5EF4-FFF2-40B4-BE49-F238E27FC236}">
                <a16:creationId xmlns:a16="http://schemas.microsoft.com/office/drawing/2014/main" id="{17C8F7F8-2702-4702-9B5B-56920DFAE1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538" y="3693660"/>
            <a:ext cx="914400" cy="914400"/>
          </a:xfrm>
          <a:prstGeom prst="rect">
            <a:avLst/>
          </a:prstGeom>
        </p:spPr>
      </p:pic>
      <p:pic>
        <p:nvPicPr>
          <p:cNvPr id="16" name="Graphic 15" descr="Head with gears">
            <a:extLst>
              <a:ext uri="{FF2B5EF4-FFF2-40B4-BE49-F238E27FC236}">
                <a16:creationId xmlns:a16="http://schemas.microsoft.com/office/drawing/2014/main" id="{E92577E5-3940-4C27-BD76-F7E9C4020A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628" y="4786746"/>
            <a:ext cx="914400" cy="914400"/>
          </a:xfrm>
          <a:prstGeom prst="rect">
            <a:avLst/>
          </a:prstGeom>
        </p:spPr>
      </p:pic>
      <p:sp>
        <p:nvSpPr>
          <p:cNvPr id="17" name="Rectangle 16">
            <a:extLst>
              <a:ext uri="{FF2B5EF4-FFF2-40B4-BE49-F238E27FC236}">
                <a16:creationId xmlns:a16="http://schemas.microsoft.com/office/drawing/2014/main" id="{A007809B-7C38-4E30-9837-C8C892BC2E11}"/>
              </a:ext>
            </a:extLst>
          </p:cNvPr>
          <p:cNvSpPr/>
          <p:nvPr/>
        </p:nvSpPr>
        <p:spPr>
          <a:xfrm>
            <a:off x="1107256" y="4786746"/>
            <a:ext cx="3600929" cy="590931"/>
          </a:xfrm>
          <a:prstGeom prst="rect">
            <a:avLst/>
          </a:prstGeom>
        </p:spPr>
        <p:txBody>
          <a:bodyPr wrap="square">
            <a:spAutoFit/>
          </a:bodyPr>
          <a:lstStyle/>
          <a:p>
            <a:pPr>
              <a:lnSpc>
                <a:spcPct val="90000"/>
              </a:lnSpc>
              <a:spcBef>
                <a:spcPct val="10000"/>
              </a:spcBef>
              <a:defRPr/>
            </a:pPr>
            <a:r>
              <a:rPr lang="en-US" altLang="en-US" kern="0" dirty="0"/>
              <a:t>Knowledge sharing and bring culture of Automation</a:t>
            </a:r>
            <a:endParaRPr lang="en-US" altLang="en-US" kern="0" dirty="0">
              <a:solidFill>
                <a:srgbClr val="0039A6"/>
              </a:solidFill>
            </a:endParaRPr>
          </a:p>
        </p:txBody>
      </p:sp>
      <p:sp>
        <p:nvSpPr>
          <p:cNvPr id="18" name="Rectangle 17">
            <a:extLst>
              <a:ext uri="{FF2B5EF4-FFF2-40B4-BE49-F238E27FC236}">
                <a16:creationId xmlns:a16="http://schemas.microsoft.com/office/drawing/2014/main" id="{B0FA1C91-8B9F-4BBA-A303-C68887D93F46}"/>
              </a:ext>
            </a:extLst>
          </p:cNvPr>
          <p:cNvSpPr/>
          <p:nvPr/>
        </p:nvSpPr>
        <p:spPr>
          <a:xfrm>
            <a:off x="1079731" y="3794061"/>
            <a:ext cx="3628455" cy="590931"/>
          </a:xfrm>
          <a:prstGeom prst="rect">
            <a:avLst/>
          </a:prstGeom>
        </p:spPr>
        <p:txBody>
          <a:bodyPr wrap="square">
            <a:spAutoFit/>
          </a:bodyPr>
          <a:lstStyle/>
          <a:p>
            <a:pPr>
              <a:lnSpc>
                <a:spcPct val="90000"/>
              </a:lnSpc>
              <a:spcBef>
                <a:spcPct val="10000"/>
              </a:spcBef>
              <a:defRPr/>
            </a:pPr>
            <a:r>
              <a:rPr lang="en-US" altLang="en-US" kern="0" dirty="0"/>
              <a:t>Capture automation to Return On Investment.</a:t>
            </a:r>
          </a:p>
        </p:txBody>
      </p:sp>
      <p:sp>
        <p:nvSpPr>
          <p:cNvPr id="19" name="Rectangle 18">
            <a:extLst>
              <a:ext uri="{FF2B5EF4-FFF2-40B4-BE49-F238E27FC236}">
                <a16:creationId xmlns:a16="http://schemas.microsoft.com/office/drawing/2014/main" id="{7040114F-D2BA-441C-B012-4DF88BCCD321}"/>
              </a:ext>
            </a:extLst>
          </p:cNvPr>
          <p:cNvSpPr/>
          <p:nvPr/>
        </p:nvSpPr>
        <p:spPr>
          <a:xfrm>
            <a:off x="1107257" y="2801376"/>
            <a:ext cx="4067858" cy="341632"/>
          </a:xfrm>
          <a:prstGeom prst="rect">
            <a:avLst/>
          </a:prstGeom>
        </p:spPr>
        <p:txBody>
          <a:bodyPr wrap="square">
            <a:spAutoFit/>
          </a:bodyPr>
          <a:lstStyle/>
          <a:p>
            <a:pPr>
              <a:lnSpc>
                <a:spcPct val="90000"/>
              </a:lnSpc>
              <a:spcBef>
                <a:spcPct val="10000"/>
              </a:spcBef>
              <a:defRPr/>
            </a:pPr>
            <a:r>
              <a:rPr lang="en-US" altLang="en-US" kern="0" dirty="0"/>
              <a:t>Automate  repetitive processes</a:t>
            </a:r>
          </a:p>
        </p:txBody>
      </p:sp>
      <p:sp>
        <p:nvSpPr>
          <p:cNvPr id="20" name="Rectangle 19">
            <a:extLst>
              <a:ext uri="{FF2B5EF4-FFF2-40B4-BE49-F238E27FC236}">
                <a16:creationId xmlns:a16="http://schemas.microsoft.com/office/drawing/2014/main" id="{9E1E9C88-158C-4A12-8748-9446080B559A}"/>
              </a:ext>
            </a:extLst>
          </p:cNvPr>
          <p:cNvSpPr/>
          <p:nvPr/>
        </p:nvSpPr>
        <p:spPr>
          <a:xfrm>
            <a:off x="1079732" y="2065137"/>
            <a:ext cx="1223412" cy="369332"/>
          </a:xfrm>
          <a:prstGeom prst="rect">
            <a:avLst/>
          </a:prstGeom>
        </p:spPr>
        <p:txBody>
          <a:bodyPr wrap="none">
            <a:spAutoFit/>
          </a:bodyPr>
          <a:lstStyle/>
          <a:p>
            <a:r>
              <a:rPr lang="en-US" altLang="en-US" b="1" u="sng" kern="0" dirty="0">
                <a:solidFill>
                  <a:schemeClr val="accent1"/>
                </a:solidFill>
              </a:rPr>
              <a:t>Objective</a:t>
            </a:r>
            <a:endParaRPr lang="en-US" dirty="0"/>
          </a:p>
        </p:txBody>
      </p:sp>
      <p:pic>
        <p:nvPicPr>
          <p:cNvPr id="22" name="Graphic 21" descr="Recycle sign">
            <a:extLst>
              <a:ext uri="{FF2B5EF4-FFF2-40B4-BE49-F238E27FC236}">
                <a16:creationId xmlns:a16="http://schemas.microsoft.com/office/drawing/2014/main" id="{F35DF9A1-4DE3-4B8E-8031-1520BC11CE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628" y="2600574"/>
            <a:ext cx="914400" cy="914400"/>
          </a:xfrm>
          <a:prstGeom prst="rect">
            <a:avLst/>
          </a:prstGeom>
        </p:spPr>
      </p:pic>
      <p:sp>
        <p:nvSpPr>
          <p:cNvPr id="23" name="Rectangle 22">
            <a:extLst>
              <a:ext uri="{FF2B5EF4-FFF2-40B4-BE49-F238E27FC236}">
                <a16:creationId xmlns:a16="http://schemas.microsoft.com/office/drawing/2014/main" id="{B237EC36-E9F1-4C87-86F1-DEFECCFAF397}"/>
              </a:ext>
            </a:extLst>
          </p:cNvPr>
          <p:cNvSpPr/>
          <p:nvPr/>
        </p:nvSpPr>
        <p:spPr>
          <a:xfrm>
            <a:off x="5846891" y="2051835"/>
            <a:ext cx="2236510" cy="369332"/>
          </a:xfrm>
          <a:prstGeom prst="rect">
            <a:avLst/>
          </a:prstGeom>
        </p:spPr>
        <p:txBody>
          <a:bodyPr wrap="none">
            <a:spAutoFit/>
          </a:bodyPr>
          <a:lstStyle/>
          <a:p>
            <a:r>
              <a:rPr lang="en-US" altLang="en-US" b="1" u="sng" kern="0" dirty="0">
                <a:solidFill>
                  <a:schemeClr val="accent1"/>
                </a:solidFill>
              </a:rPr>
              <a:t>Accomplishments</a:t>
            </a:r>
            <a:r>
              <a:rPr lang="en-US" altLang="en-US" kern="0" dirty="0"/>
              <a:t>:</a:t>
            </a:r>
          </a:p>
        </p:txBody>
      </p:sp>
      <p:pic>
        <p:nvPicPr>
          <p:cNvPr id="25" name="Graphic 24" descr="Group success">
            <a:extLst>
              <a:ext uri="{FF2B5EF4-FFF2-40B4-BE49-F238E27FC236}">
                <a16:creationId xmlns:a16="http://schemas.microsoft.com/office/drawing/2014/main" id="{9AA2764F-8262-43C6-B277-33A72C9091C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822288" y="2606039"/>
            <a:ext cx="914400" cy="914400"/>
          </a:xfrm>
          <a:prstGeom prst="rect">
            <a:avLst/>
          </a:prstGeom>
        </p:spPr>
      </p:pic>
    </p:spTree>
    <p:extLst>
      <p:ext uri="{BB962C8B-B14F-4D97-AF65-F5344CB8AC3E}">
        <p14:creationId xmlns:p14="http://schemas.microsoft.com/office/powerpoint/2010/main" val="3144304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DB32-627E-478A-BDF6-FEB67546CF1F}"/>
              </a:ext>
            </a:extLst>
          </p:cNvPr>
          <p:cNvSpPr>
            <a:spLocks noGrp="1"/>
          </p:cNvSpPr>
          <p:nvPr>
            <p:ph type="title"/>
          </p:nvPr>
        </p:nvSpPr>
        <p:spPr>
          <a:xfrm>
            <a:off x="515937" y="123084"/>
            <a:ext cx="11150600" cy="547009"/>
          </a:xfrm>
        </p:spPr>
        <p:txBody>
          <a:bodyPr/>
          <a:lstStyle/>
          <a:p>
            <a:r>
              <a:rPr lang="en-US" dirty="0"/>
              <a:t>Automation Status - 2023</a:t>
            </a:r>
          </a:p>
        </p:txBody>
      </p:sp>
      <p:cxnSp>
        <p:nvCxnSpPr>
          <p:cNvPr id="14" name="Straight Connector 13">
            <a:extLst>
              <a:ext uri="{FF2B5EF4-FFF2-40B4-BE49-F238E27FC236}">
                <a16:creationId xmlns:a16="http://schemas.microsoft.com/office/drawing/2014/main" id="{5061B6D2-F291-4437-A703-6B0B41CD3C41}"/>
              </a:ext>
            </a:extLst>
          </p:cNvPr>
          <p:cNvCxnSpPr>
            <a:cxnSpLocks/>
          </p:cNvCxnSpPr>
          <p:nvPr/>
        </p:nvCxnSpPr>
        <p:spPr>
          <a:xfrm>
            <a:off x="1477818" y="2585529"/>
            <a:ext cx="9245456" cy="0"/>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29867A-3642-4441-89EC-B95460326E49}"/>
              </a:ext>
            </a:extLst>
          </p:cNvPr>
          <p:cNvCxnSpPr>
            <a:cxnSpLocks/>
          </p:cNvCxnSpPr>
          <p:nvPr/>
        </p:nvCxnSpPr>
        <p:spPr>
          <a:xfrm>
            <a:off x="1477818"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9DD4046-7C83-458D-896C-E2D4DB82F4A3}"/>
              </a:ext>
            </a:extLst>
          </p:cNvPr>
          <p:cNvCxnSpPr>
            <a:cxnSpLocks/>
          </p:cNvCxnSpPr>
          <p:nvPr/>
        </p:nvCxnSpPr>
        <p:spPr>
          <a:xfrm>
            <a:off x="4569489" y="2585529"/>
            <a:ext cx="0" cy="417943"/>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326CCD-435E-42BA-9F8A-8DD403FA1BBA}"/>
              </a:ext>
            </a:extLst>
          </p:cNvPr>
          <p:cNvCxnSpPr>
            <a:cxnSpLocks/>
          </p:cNvCxnSpPr>
          <p:nvPr/>
        </p:nvCxnSpPr>
        <p:spPr>
          <a:xfrm>
            <a:off x="7485866" y="2585529"/>
            <a:ext cx="0" cy="417944"/>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588D0E-B9F5-43E8-8D52-353A4F0EFC6E}"/>
              </a:ext>
            </a:extLst>
          </p:cNvPr>
          <p:cNvCxnSpPr/>
          <p:nvPr/>
        </p:nvCxnSpPr>
        <p:spPr>
          <a:xfrm>
            <a:off x="10723274"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D8CF496-0222-4757-8EC6-BE43388FDACC}"/>
              </a:ext>
            </a:extLst>
          </p:cNvPr>
          <p:cNvCxnSpPr>
            <a:cxnSpLocks/>
          </p:cNvCxnSpPr>
          <p:nvPr/>
        </p:nvCxnSpPr>
        <p:spPr>
          <a:xfrm>
            <a:off x="6096001" y="2309688"/>
            <a:ext cx="0" cy="275841"/>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FDB200D-F2DB-45E9-905C-F307303A1E96}"/>
              </a:ext>
            </a:extLst>
          </p:cNvPr>
          <p:cNvSpPr txBox="1"/>
          <p:nvPr/>
        </p:nvSpPr>
        <p:spPr>
          <a:xfrm>
            <a:off x="10182241" y="342637"/>
            <a:ext cx="1863946" cy="623866"/>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b="1" dirty="0">
                <a:solidFill>
                  <a:srgbClr val="0070C0"/>
                </a:solidFill>
              </a:rPr>
              <a:t>Target: 80k </a:t>
            </a:r>
            <a:r>
              <a:rPr lang="en-US" sz="1200" b="1" dirty="0" err="1">
                <a:solidFill>
                  <a:srgbClr val="0070C0"/>
                </a:solidFill>
              </a:rPr>
              <a:t>hrs</a:t>
            </a:r>
            <a:endParaRPr lang="en-US" sz="1200" b="1" dirty="0">
              <a:solidFill>
                <a:srgbClr val="0070C0"/>
              </a:solidFill>
            </a:endParaRPr>
          </a:p>
          <a:p>
            <a:pPr algn="l">
              <a:spcBef>
                <a:spcPts val="300"/>
              </a:spcBef>
              <a:spcAft>
                <a:spcPts val="300"/>
              </a:spcAft>
              <a:buNone/>
            </a:pPr>
            <a:r>
              <a:rPr lang="en-US" sz="1200" b="1" dirty="0">
                <a:solidFill>
                  <a:srgbClr val="00B050"/>
                </a:solidFill>
              </a:rPr>
              <a:t>Current status: 157k </a:t>
            </a:r>
            <a:r>
              <a:rPr lang="en-US" sz="1200" b="1" dirty="0" err="1">
                <a:solidFill>
                  <a:srgbClr val="00B050"/>
                </a:solidFill>
              </a:rPr>
              <a:t>hrs</a:t>
            </a:r>
            <a:endParaRPr lang="en-US" sz="1200" b="1" dirty="0">
              <a:solidFill>
                <a:srgbClr val="00B050"/>
              </a:solidFill>
            </a:endParaRPr>
          </a:p>
          <a:p>
            <a:pPr algn="l">
              <a:spcBef>
                <a:spcPts val="300"/>
              </a:spcBef>
              <a:spcAft>
                <a:spcPts val="300"/>
              </a:spcAft>
              <a:buNone/>
            </a:pPr>
            <a:endParaRPr lang="en-US" sz="1600" dirty="0"/>
          </a:p>
        </p:txBody>
      </p:sp>
      <p:pic>
        <p:nvPicPr>
          <p:cNvPr id="3" name="Picture 2">
            <a:extLst>
              <a:ext uri="{FF2B5EF4-FFF2-40B4-BE49-F238E27FC236}">
                <a16:creationId xmlns:a16="http://schemas.microsoft.com/office/drawing/2014/main" id="{FB76C4DB-2A3B-4A0E-BBD8-413FE93DCBCD}"/>
              </a:ext>
            </a:extLst>
          </p:cNvPr>
          <p:cNvPicPr>
            <a:picLocks noChangeAspect="1"/>
          </p:cNvPicPr>
          <p:nvPr/>
        </p:nvPicPr>
        <p:blipFill rotWithShape="1">
          <a:blip r:embed="rId2"/>
          <a:srcRect b="59222"/>
          <a:stretch/>
        </p:blipFill>
        <p:spPr>
          <a:xfrm>
            <a:off x="4346666" y="658391"/>
            <a:ext cx="3489142" cy="1234953"/>
          </a:xfrm>
          <a:prstGeom prst="rect">
            <a:avLst/>
          </a:prstGeom>
          <a:ln w="19050">
            <a:solidFill>
              <a:srgbClr val="002060"/>
            </a:solidFill>
          </a:ln>
        </p:spPr>
      </p:pic>
      <p:pic>
        <p:nvPicPr>
          <p:cNvPr id="7" name="Picture 6">
            <a:extLst>
              <a:ext uri="{FF2B5EF4-FFF2-40B4-BE49-F238E27FC236}">
                <a16:creationId xmlns:a16="http://schemas.microsoft.com/office/drawing/2014/main" id="{1AC9B4CC-0054-49DA-9A43-F2126242627D}"/>
              </a:ext>
            </a:extLst>
          </p:cNvPr>
          <p:cNvPicPr>
            <a:picLocks noChangeAspect="1"/>
          </p:cNvPicPr>
          <p:nvPr/>
        </p:nvPicPr>
        <p:blipFill>
          <a:blip r:embed="rId3"/>
          <a:stretch>
            <a:fillRect/>
          </a:stretch>
        </p:blipFill>
        <p:spPr>
          <a:xfrm>
            <a:off x="3223536" y="3035745"/>
            <a:ext cx="2824979" cy="3031554"/>
          </a:xfrm>
          <a:prstGeom prst="rect">
            <a:avLst/>
          </a:prstGeom>
          <a:ln w="19050">
            <a:solidFill>
              <a:srgbClr val="92D050"/>
            </a:solidFill>
          </a:ln>
        </p:spPr>
      </p:pic>
      <p:pic>
        <p:nvPicPr>
          <p:cNvPr id="13" name="Picture 12">
            <a:extLst>
              <a:ext uri="{FF2B5EF4-FFF2-40B4-BE49-F238E27FC236}">
                <a16:creationId xmlns:a16="http://schemas.microsoft.com/office/drawing/2014/main" id="{0D4CB07E-4183-4886-81D8-5AF531CB4A00}"/>
              </a:ext>
            </a:extLst>
          </p:cNvPr>
          <p:cNvPicPr>
            <a:picLocks noChangeAspect="1"/>
          </p:cNvPicPr>
          <p:nvPr/>
        </p:nvPicPr>
        <p:blipFill>
          <a:blip r:embed="rId4"/>
          <a:stretch>
            <a:fillRect/>
          </a:stretch>
        </p:blipFill>
        <p:spPr>
          <a:xfrm>
            <a:off x="9288210" y="3018851"/>
            <a:ext cx="2781117" cy="3048458"/>
          </a:xfrm>
          <a:prstGeom prst="rect">
            <a:avLst/>
          </a:prstGeom>
          <a:ln w="19050">
            <a:solidFill>
              <a:srgbClr val="92D050"/>
            </a:solidFill>
          </a:ln>
        </p:spPr>
      </p:pic>
      <p:sp>
        <p:nvSpPr>
          <p:cNvPr id="4" name="Rectangle 3">
            <a:extLst>
              <a:ext uri="{FF2B5EF4-FFF2-40B4-BE49-F238E27FC236}">
                <a16:creationId xmlns:a16="http://schemas.microsoft.com/office/drawing/2014/main" id="{8B207384-89EB-47F0-A512-D40E1077904A}"/>
              </a:ext>
            </a:extLst>
          </p:cNvPr>
          <p:cNvSpPr/>
          <p:nvPr/>
        </p:nvSpPr>
        <p:spPr>
          <a:xfrm>
            <a:off x="4335908" y="1893345"/>
            <a:ext cx="3499900" cy="416342"/>
          </a:xfrm>
          <a:prstGeom prst="rect">
            <a:avLst/>
          </a:prstGeom>
          <a:noFill/>
          <a:ln w="9525"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 name="TextBox 4">
            <a:extLst>
              <a:ext uri="{FF2B5EF4-FFF2-40B4-BE49-F238E27FC236}">
                <a16:creationId xmlns:a16="http://schemas.microsoft.com/office/drawing/2014/main" id="{45FECD5D-10D5-49A2-A657-E4C70283B1C2}"/>
              </a:ext>
            </a:extLst>
          </p:cNvPr>
          <p:cNvSpPr txBox="1"/>
          <p:nvPr/>
        </p:nvSpPr>
        <p:spPr>
          <a:xfrm>
            <a:off x="5164142" y="1991693"/>
            <a:ext cx="2108489" cy="416337"/>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dirty="0"/>
              <a:t>Total : </a:t>
            </a:r>
            <a:r>
              <a:rPr lang="en-US" sz="1600" dirty="0">
                <a:highlight>
                  <a:srgbClr val="FFFF00"/>
                </a:highlight>
              </a:rPr>
              <a:t>157,542</a:t>
            </a:r>
            <a:r>
              <a:rPr lang="en-US" sz="1600" dirty="0"/>
              <a:t> hours </a:t>
            </a:r>
          </a:p>
        </p:txBody>
      </p:sp>
      <p:pic>
        <p:nvPicPr>
          <p:cNvPr id="6" name="Picture 5">
            <a:extLst>
              <a:ext uri="{FF2B5EF4-FFF2-40B4-BE49-F238E27FC236}">
                <a16:creationId xmlns:a16="http://schemas.microsoft.com/office/drawing/2014/main" id="{C5120CE3-B659-4754-90E5-2E15D42466A5}"/>
              </a:ext>
            </a:extLst>
          </p:cNvPr>
          <p:cNvPicPr>
            <a:picLocks noChangeAspect="1"/>
          </p:cNvPicPr>
          <p:nvPr/>
        </p:nvPicPr>
        <p:blipFill>
          <a:blip r:embed="rId5"/>
          <a:stretch>
            <a:fillRect/>
          </a:stretch>
        </p:blipFill>
        <p:spPr>
          <a:xfrm>
            <a:off x="122672" y="3024188"/>
            <a:ext cx="2824973" cy="3031552"/>
          </a:xfrm>
          <a:prstGeom prst="rect">
            <a:avLst/>
          </a:prstGeom>
          <a:ln w="19050">
            <a:solidFill>
              <a:srgbClr val="92D050"/>
            </a:solidFill>
          </a:ln>
        </p:spPr>
      </p:pic>
      <p:pic>
        <p:nvPicPr>
          <p:cNvPr id="9" name="Picture 8">
            <a:extLst>
              <a:ext uri="{FF2B5EF4-FFF2-40B4-BE49-F238E27FC236}">
                <a16:creationId xmlns:a16="http://schemas.microsoft.com/office/drawing/2014/main" id="{A74B2B6C-9764-4F50-AEFB-40A06BF60317}"/>
              </a:ext>
            </a:extLst>
          </p:cNvPr>
          <p:cNvPicPr>
            <a:picLocks noChangeAspect="1"/>
          </p:cNvPicPr>
          <p:nvPr/>
        </p:nvPicPr>
        <p:blipFill>
          <a:blip r:embed="rId6"/>
          <a:stretch>
            <a:fillRect/>
          </a:stretch>
        </p:blipFill>
        <p:spPr>
          <a:xfrm>
            <a:off x="6324407" y="3001871"/>
            <a:ext cx="2701260" cy="3065425"/>
          </a:xfrm>
          <a:prstGeom prst="rect">
            <a:avLst/>
          </a:prstGeom>
          <a:ln w="19050">
            <a:solidFill>
              <a:srgbClr val="92D050"/>
            </a:solidFill>
          </a:ln>
        </p:spPr>
      </p:pic>
    </p:spTree>
    <p:extLst>
      <p:ext uri="{BB962C8B-B14F-4D97-AF65-F5344CB8AC3E}">
        <p14:creationId xmlns:p14="http://schemas.microsoft.com/office/powerpoint/2010/main" val="2598667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E5C70-AE87-417F-A050-9E894130FFB0}"/>
              </a:ext>
            </a:extLst>
          </p:cNvPr>
          <p:cNvSpPr>
            <a:spLocks noGrp="1"/>
          </p:cNvSpPr>
          <p:nvPr>
            <p:ph type="title"/>
          </p:nvPr>
        </p:nvSpPr>
        <p:spPr>
          <a:xfrm>
            <a:off x="515938" y="246621"/>
            <a:ext cx="11150600" cy="633273"/>
          </a:xfrm>
        </p:spPr>
        <p:txBody>
          <a:bodyPr/>
          <a:lstStyle/>
          <a:p>
            <a:r>
              <a:rPr lang="en-US" dirty="0"/>
              <a:t>Automation success story</a:t>
            </a:r>
          </a:p>
        </p:txBody>
      </p:sp>
      <p:sp>
        <p:nvSpPr>
          <p:cNvPr id="3" name="Rectangle 2">
            <a:extLst>
              <a:ext uri="{FF2B5EF4-FFF2-40B4-BE49-F238E27FC236}">
                <a16:creationId xmlns:a16="http://schemas.microsoft.com/office/drawing/2014/main" id="{069623E7-7C56-4904-BB14-30BD367F08F0}"/>
              </a:ext>
            </a:extLst>
          </p:cNvPr>
          <p:cNvSpPr/>
          <p:nvPr/>
        </p:nvSpPr>
        <p:spPr>
          <a:xfrm>
            <a:off x="515938" y="1193697"/>
            <a:ext cx="6721624" cy="338554"/>
          </a:xfrm>
          <a:prstGeom prst="rect">
            <a:avLst/>
          </a:prstGeom>
          <a:solidFill>
            <a:schemeClr val="accent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a:ea typeface="+mn-ea"/>
                <a:cs typeface="+mn-cs"/>
              </a:rPr>
              <a:t>Project Name: DESE (Digital Environment for System Engineering)</a:t>
            </a:r>
          </a:p>
        </p:txBody>
      </p:sp>
      <p:sp>
        <p:nvSpPr>
          <p:cNvPr id="4" name="Content Placeholder 3">
            <a:extLst>
              <a:ext uri="{FF2B5EF4-FFF2-40B4-BE49-F238E27FC236}">
                <a16:creationId xmlns:a16="http://schemas.microsoft.com/office/drawing/2014/main" id="{D2D3676F-BA46-44A4-BAA5-4356D61EE45D}"/>
              </a:ext>
            </a:extLst>
          </p:cNvPr>
          <p:cNvSpPr>
            <a:spLocks noGrp="1"/>
          </p:cNvSpPr>
          <p:nvPr/>
        </p:nvSpPr>
        <p:spPr>
          <a:xfrm>
            <a:off x="361977" y="1856909"/>
            <a:ext cx="5729261" cy="4350912"/>
          </a:xfrm>
          <a:prstGeom prst="rect">
            <a:avLst/>
          </a:prstGeom>
          <a:ln>
            <a:solidFill>
              <a:schemeClr val="tx1"/>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1" i="0" u="sng" strike="noStrike" kern="1200" cap="none" spc="0" normalizeH="0" baseline="0" noProof="0" dirty="0">
                <a:ln>
                  <a:noFill/>
                </a:ln>
                <a:solidFill>
                  <a:srgbClr val="000000"/>
                </a:solidFill>
                <a:effectLst/>
                <a:uLnTx/>
                <a:uFillTx/>
                <a:latin typeface="Arial"/>
                <a:ea typeface="+mn-ea"/>
                <a:cs typeface="+mn-cs"/>
              </a:rPr>
              <a:t>Problem Statement: </a:t>
            </a:r>
            <a:r>
              <a:rPr kumimoji="0" lang="en-US" sz="1400" b="0" i="0" u="none" strike="noStrike" kern="1200" cap="none" spc="0" normalizeH="0" baseline="0" noProof="0" dirty="0">
                <a:ln>
                  <a:noFill/>
                </a:ln>
                <a:solidFill>
                  <a:srgbClr val="000000"/>
                </a:solidFill>
                <a:effectLst/>
                <a:uLnTx/>
                <a:uFillTx/>
                <a:latin typeface="Arial"/>
                <a:ea typeface="+mn-ea"/>
                <a:cs typeface="+mn-cs"/>
              </a:rPr>
              <a:t>DESE creates solution, job aids, starter kit/models and training environment and deliver them to different Boeing Commercial and Defense Airplane programs and create an environment for integration with other MBSE tools like 3dxperience, Capital, etc.. They required tool to test plugin functionality, as manual testing was taking too much time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1" i="0" u="sng" strike="noStrike" kern="1200" cap="none" spc="0" normalizeH="0" baseline="0" noProof="0" dirty="0">
                <a:ln>
                  <a:noFill/>
                </a:ln>
                <a:solidFill>
                  <a:srgbClr val="000000"/>
                </a:solidFill>
                <a:effectLst/>
                <a:uLnTx/>
                <a:uFillTx/>
                <a:latin typeface="Arial"/>
                <a:ea typeface="+mn-ea"/>
                <a:cs typeface="+mn-cs"/>
              </a:rPr>
              <a:t>Solution: </a:t>
            </a:r>
            <a:r>
              <a:rPr kumimoji="0" lang="en-US" sz="1400" b="0" i="0" u="none" strike="noStrike" kern="1200" cap="none" spc="0" normalizeH="0" baseline="0" noProof="0" dirty="0">
                <a:ln>
                  <a:noFill/>
                </a:ln>
                <a:solidFill>
                  <a:srgbClr val="000000"/>
                </a:solidFill>
                <a:effectLst/>
                <a:uLnTx/>
                <a:uFillTx/>
                <a:latin typeface="Arial"/>
                <a:ea typeface="+mn-ea"/>
                <a:cs typeface="+mn-cs"/>
              </a:rPr>
              <a:t>DESE MBSE team has delivered DESE 4.0 objectives for fps and 777-8F programs which includes Configuration Management capabilities and Safety FHS plugin. The software implementation of this capabilities has been saved around 4120 hours. The calculations are  as below. Team has achieved 76 PBI in the 23.3 PI.</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 </a:t>
            </a:r>
            <a:r>
              <a:rPr kumimoji="0" lang="en-US" sz="1400" b="1" i="0" u="sng" strike="noStrike" kern="1200" cap="none" spc="0" normalizeH="0" baseline="0" noProof="0" dirty="0">
                <a:ln>
                  <a:noFill/>
                </a:ln>
                <a:solidFill>
                  <a:srgbClr val="000000"/>
                </a:solidFill>
                <a:effectLst/>
                <a:uLnTx/>
                <a:uFillTx/>
                <a:latin typeface="Arial"/>
                <a:ea typeface="+mn-ea"/>
                <a:cs typeface="+mn-cs"/>
              </a:rPr>
              <a:t>Automation Hours Calculation: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    The calculations for the of saved Automation hours: 4120</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Savings is 4 hours per build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DESE has 15 engineers actively working on  code development on a daily basis by running the tests and making fixes to either the code and/or test procedures.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Hours saved: 322 build + 280 UT + 100  merge + 322 deployment + 106 Coverity + 1442 FT  = 4120 hours saved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000000"/>
              </a:solidFill>
              <a:effectLst/>
              <a:uLnTx/>
              <a:uFillTx/>
              <a:latin typeface="Arial"/>
              <a:ea typeface="+mn-ea"/>
              <a:cs typeface="+mn-cs"/>
            </a:endParaRPr>
          </a:p>
        </p:txBody>
      </p:sp>
      <p:pic>
        <p:nvPicPr>
          <p:cNvPr id="5" name="Picture 4">
            <a:extLst>
              <a:ext uri="{FF2B5EF4-FFF2-40B4-BE49-F238E27FC236}">
                <a16:creationId xmlns:a16="http://schemas.microsoft.com/office/drawing/2014/main" id="{F3F0A334-F261-453C-86BF-DAD4E5AE19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3161" y="1851481"/>
            <a:ext cx="5424461" cy="2742531"/>
          </a:xfrm>
          <a:prstGeom prst="rect">
            <a:avLst/>
          </a:prstGeom>
          <a:ln>
            <a:solidFill>
              <a:schemeClr val="tx1"/>
            </a:solidFill>
          </a:ln>
        </p:spPr>
      </p:pic>
      <p:pic>
        <p:nvPicPr>
          <p:cNvPr id="6" name="Picture 5">
            <a:extLst>
              <a:ext uri="{FF2B5EF4-FFF2-40B4-BE49-F238E27FC236}">
                <a16:creationId xmlns:a16="http://schemas.microsoft.com/office/drawing/2014/main" id="{758A7BCC-0AE3-4398-8F65-ADC234D0DAA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800" t="12737" r="5681" b="56077"/>
          <a:stretch/>
        </p:blipFill>
        <p:spPr>
          <a:xfrm>
            <a:off x="6323160" y="4709074"/>
            <a:ext cx="5424461" cy="1462423"/>
          </a:xfrm>
          <a:prstGeom prst="rect">
            <a:avLst/>
          </a:prstGeom>
          <a:ln>
            <a:solidFill>
              <a:schemeClr val="tx1"/>
            </a:solidFill>
          </a:ln>
        </p:spPr>
      </p:pic>
    </p:spTree>
    <p:extLst>
      <p:ext uri="{BB962C8B-B14F-4D97-AF65-F5344CB8AC3E}">
        <p14:creationId xmlns:p14="http://schemas.microsoft.com/office/powerpoint/2010/main" val="1831694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7A6-4395-4F18-A081-F805D49B6124}"/>
              </a:ext>
            </a:extLst>
          </p:cNvPr>
          <p:cNvSpPr>
            <a:spLocks noGrp="1"/>
          </p:cNvSpPr>
          <p:nvPr>
            <p:ph type="title"/>
          </p:nvPr>
        </p:nvSpPr>
        <p:spPr>
          <a:xfrm>
            <a:off x="2665750" y="2143515"/>
            <a:ext cx="5933501" cy="920336"/>
          </a:xfrm>
        </p:spPr>
        <p:txBody>
          <a:bodyPr/>
          <a:lstStyle/>
          <a:p>
            <a:r>
              <a:rPr lang="en-US" dirty="0"/>
              <a:t>Training and references</a:t>
            </a:r>
          </a:p>
        </p:txBody>
      </p:sp>
    </p:spTree>
    <p:extLst>
      <p:ext uri="{BB962C8B-B14F-4D97-AF65-F5344CB8AC3E}">
        <p14:creationId xmlns:p14="http://schemas.microsoft.com/office/powerpoint/2010/main" val="1102829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7D65-3554-42DF-B222-5B79106BF100}"/>
              </a:ext>
            </a:extLst>
          </p:cNvPr>
          <p:cNvSpPr>
            <a:spLocks noGrp="1"/>
          </p:cNvSpPr>
          <p:nvPr>
            <p:ph type="title"/>
          </p:nvPr>
        </p:nvSpPr>
        <p:spPr>
          <a:xfrm>
            <a:off x="97649" y="137224"/>
            <a:ext cx="11150600" cy="473226"/>
          </a:xfrm>
        </p:spPr>
        <p:txBody>
          <a:bodyPr/>
          <a:lstStyle/>
          <a:p>
            <a:r>
              <a:rPr lang="en-US" dirty="0"/>
              <a:t>                          Training and support</a:t>
            </a:r>
          </a:p>
        </p:txBody>
      </p:sp>
      <p:sp>
        <p:nvSpPr>
          <p:cNvPr id="4" name="Rectangle 3">
            <a:extLst>
              <a:ext uri="{FF2B5EF4-FFF2-40B4-BE49-F238E27FC236}">
                <a16:creationId xmlns:a16="http://schemas.microsoft.com/office/drawing/2014/main" id="{0902F806-9094-4E6A-B4CF-AE85465B7FBE}"/>
              </a:ext>
            </a:extLst>
          </p:cNvPr>
          <p:cNvSpPr/>
          <p:nvPr/>
        </p:nvSpPr>
        <p:spPr>
          <a:xfrm>
            <a:off x="192765" y="687634"/>
            <a:ext cx="12286036" cy="2031325"/>
          </a:xfrm>
          <a:prstGeom prst="rect">
            <a:avLst/>
          </a:prstGeom>
        </p:spPr>
        <p:txBody>
          <a:bodyPr wrap="square">
            <a:spAutoFit/>
          </a:bodyPr>
          <a:lstStyle/>
          <a:p>
            <a:r>
              <a:rPr lang="en-US" sz="1400" dirty="0">
                <a:hlinkClick r:id="rId2"/>
              </a:rPr>
              <a:t>Automation COP </a:t>
            </a:r>
            <a:endParaRPr lang="en-US" sz="1400" dirty="0"/>
          </a:p>
          <a:p>
            <a:r>
              <a:rPr lang="en-US" sz="1400" u="sng" dirty="0">
                <a:hlinkClick r:id="rId3"/>
              </a:rPr>
              <a:t>https://devsecops.web.boeing.com/index.html</a:t>
            </a:r>
            <a:r>
              <a:rPr lang="en-US" sz="1400" dirty="0"/>
              <a:t>  [</a:t>
            </a:r>
            <a:r>
              <a:rPr lang="en-US" sz="1400" b="1" dirty="0"/>
              <a:t>DevSecOps Enterprise Website</a:t>
            </a:r>
            <a:r>
              <a:rPr lang="en-US" sz="1400" dirty="0"/>
              <a:t>]</a:t>
            </a:r>
            <a:endParaRPr lang="en-US" sz="1400" dirty="0">
              <a:latin typeface="Times New Roman" panose="02020603050405020304" pitchFamily="18" charset="0"/>
              <a:ea typeface="Calibri" panose="020F0502020204030204" pitchFamily="34" charset="0"/>
            </a:endParaRP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        </a:t>
            </a: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T</a:t>
            </a:r>
            <a:r>
              <a:rPr lang="en-US" sz="1400" b="1" u="sng" dirty="0">
                <a:solidFill>
                  <a:srgbClr val="ED7D31"/>
                </a:solidFill>
                <a:latin typeface="Calibri" panose="020F0502020204030204" pitchFamily="34" charset="0"/>
                <a:ea typeface="Times New Roman" panose="02020603050405020304" pitchFamily="18" charset="0"/>
              </a:rPr>
              <a:t>raining:</a:t>
            </a:r>
            <a:endParaRPr lang="en-US" sz="1400" dirty="0">
              <a:solidFill>
                <a:srgbClr val="ED7D31"/>
              </a:solidFill>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hlinkClick r:id="rId4"/>
              </a:rPr>
              <a:t>https://devsecops.web.boeing.com/trainings.html </a:t>
            </a:r>
            <a:endParaRPr lang="en-US" sz="1400" u="sng" dirty="0">
              <a:solidFill>
                <a:srgbClr val="0563C1"/>
              </a:solidFill>
              <a:latin typeface="Calibri" panose="020F0502020204030204" pitchFamily="34" charset="0"/>
              <a:ea typeface="Calibri" panose="020F0502020204030204" pitchFamily="34" charset="0"/>
            </a:endParaRPr>
          </a:p>
          <a:p>
            <a:pPr marL="457200"/>
            <a:r>
              <a:rPr lang="en-US" sz="1400" u="sng" dirty="0">
                <a:solidFill>
                  <a:srgbClr val="0070C0"/>
                </a:solidFill>
                <a:latin typeface="Calibri" panose="020F0502020204030204" pitchFamily="34" charset="0"/>
                <a:ea typeface="Calibri" panose="020F0502020204030204" pitchFamily="34" charset="0"/>
                <a:hlinkClick r:id="rId5"/>
              </a:rPr>
              <a:t>https://insite.web.boeing.com/culture/viewMedia.do?mediaId=428840</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Insite: </a:t>
            </a:r>
            <a:r>
              <a:rPr lang="en-US" sz="1400" u="sng" dirty="0">
                <a:solidFill>
                  <a:srgbClr val="0563C1"/>
                </a:solidFill>
                <a:latin typeface="Calibri" panose="020F0502020204030204" pitchFamily="34" charset="0"/>
                <a:ea typeface="Calibri" panose="020F0502020204030204" pitchFamily="34" charset="0"/>
                <a:hlinkClick r:id="rId6"/>
              </a:rPr>
              <a:t>DevSecOps related video series</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Degreed: </a:t>
            </a:r>
            <a:r>
              <a:rPr lang="en-US" sz="1400" u="sng" dirty="0">
                <a:solidFill>
                  <a:srgbClr val="0563C1"/>
                </a:solidFill>
                <a:latin typeface="Calibri" panose="020F0502020204030204" pitchFamily="34" charset="0"/>
                <a:ea typeface="Calibri" panose="020F0502020204030204" pitchFamily="34" charset="0"/>
                <a:hlinkClick r:id="rId7"/>
              </a:rPr>
              <a:t>https://degreed.com/pathway/mpl66o5r9d/pathway</a:t>
            </a:r>
            <a:endParaRPr lang="en-US" sz="1400" dirty="0">
              <a:latin typeface="Calibri" panose="020F0502020204030204" pitchFamily="34" charset="0"/>
              <a:ea typeface="Calibri" panose="020F0502020204030204" pitchFamily="34" charset="0"/>
            </a:endParaRPr>
          </a:p>
          <a:p>
            <a:pPr marL="457200" marR="0"/>
            <a:r>
              <a:rPr lang="en-US" sz="1400" u="sng" dirty="0" err="1">
                <a:solidFill>
                  <a:srgbClr val="0563C1"/>
                </a:solidFill>
                <a:latin typeface="Calibri" panose="020F0502020204030204" pitchFamily="34" charset="0"/>
                <a:ea typeface="Calibri" panose="020F0502020204030204" pitchFamily="34" charset="0"/>
              </a:rPr>
              <a:t>Oreilly</a:t>
            </a:r>
            <a:r>
              <a:rPr lang="en-US" sz="1400" u="sng" dirty="0">
                <a:solidFill>
                  <a:srgbClr val="0563C1"/>
                </a:solidFill>
                <a:latin typeface="Calibri" panose="020F0502020204030204" pitchFamily="34" charset="0"/>
                <a:ea typeface="Calibri" panose="020F0502020204030204" pitchFamily="34" charset="0"/>
              </a:rPr>
              <a:t>: </a:t>
            </a:r>
            <a:r>
              <a:rPr lang="en-US" sz="1400" u="sng" dirty="0">
                <a:solidFill>
                  <a:srgbClr val="0563C1"/>
                </a:solidFill>
                <a:latin typeface="Calibri" panose="020F0502020204030204" pitchFamily="34" charset="0"/>
                <a:ea typeface="Calibri" panose="020F0502020204030204" pitchFamily="34" charset="0"/>
                <a:hlinkClick r:id="rId8"/>
              </a:rPr>
              <a:t>https://learning.oreilly.com/library/view/the-devops-handbook/9781457191381/</a:t>
            </a:r>
            <a:endParaRPr lang="en-US" sz="1400" dirty="0">
              <a:solidFill>
                <a:srgbClr val="002060"/>
              </a:solidFill>
              <a:latin typeface="Calibri" panose="020F0502020204030204" pitchFamily="34" charset="0"/>
              <a:ea typeface="Calibri" panose="020F0502020204030204" pitchFamily="34" charset="0"/>
            </a:endParaRPr>
          </a:p>
        </p:txBody>
      </p:sp>
      <p:graphicFrame>
        <p:nvGraphicFramePr>
          <p:cNvPr id="5" name="Table 4">
            <a:extLst>
              <a:ext uri="{FF2B5EF4-FFF2-40B4-BE49-F238E27FC236}">
                <a16:creationId xmlns:a16="http://schemas.microsoft.com/office/drawing/2014/main" id="{D9758905-C7AC-412C-8FEB-3CC94D34AFD3}"/>
              </a:ext>
            </a:extLst>
          </p:cNvPr>
          <p:cNvGraphicFramePr>
            <a:graphicFrameLocks noGrp="1"/>
          </p:cNvGraphicFramePr>
          <p:nvPr>
            <p:extLst>
              <p:ext uri="{D42A27DB-BD31-4B8C-83A1-F6EECF244321}">
                <p14:modId xmlns:p14="http://schemas.microsoft.com/office/powerpoint/2010/main" val="513618099"/>
              </p:ext>
            </p:extLst>
          </p:nvPr>
        </p:nvGraphicFramePr>
        <p:xfrm>
          <a:off x="260859" y="3845614"/>
          <a:ext cx="10573593" cy="2508910"/>
        </p:xfrm>
        <a:graphic>
          <a:graphicData uri="http://schemas.openxmlformats.org/drawingml/2006/table">
            <a:tbl>
              <a:tblPr firstRow="1" firstCol="1" bandRow="1">
                <a:tableStyleId>{5C22544A-7EE6-4342-B048-85BDC9FD1C3A}</a:tableStyleId>
              </a:tblPr>
              <a:tblGrid>
                <a:gridCol w="1943611">
                  <a:extLst>
                    <a:ext uri="{9D8B030D-6E8A-4147-A177-3AD203B41FA5}">
                      <a16:colId xmlns:a16="http://schemas.microsoft.com/office/drawing/2014/main" val="807063744"/>
                    </a:ext>
                  </a:extLst>
                </a:gridCol>
                <a:gridCol w="5213806">
                  <a:extLst>
                    <a:ext uri="{9D8B030D-6E8A-4147-A177-3AD203B41FA5}">
                      <a16:colId xmlns:a16="http://schemas.microsoft.com/office/drawing/2014/main" val="1882489943"/>
                    </a:ext>
                  </a:extLst>
                </a:gridCol>
                <a:gridCol w="3416176">
                  <a:extLst>
                    <a:ext uri="{9D8B030D-6E8A-4147-A177-3AD203B41FA5}">
                      <a16:colId xmlns:a16="http://schemas.microsoft.com/office/drawing/2014/main" val="3173231289"/>
                    </a:ext>
                  </a:extLst>
                </a:gridCol>
              </a:tblGrid>
              <a:tr h="181694">
                <a:tc>
                  <a:txBody>
                    <a:bodyPr/>
                    <a:lstStyle/>
                    <a:p>
                      <a:pPr marL="0" marR="0">
                        <a:spcBef>
                          <a:spcPts val="0"/>
                        </a:spcBef>
                        <a:spcAft>
                          <a:spcPts val="0"/>
                        </a:spcAft>
                      </a:pPr>
                      <a:r>
                        <a:rPr lang="en-US" sz="800">
                          <a:effectLst/>
                        </a:rPr>
                        <a:t>DSO Support Systems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Description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URL</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4167678034"/>
                  </a:ext>
                </a:extLst>
              </a:tr>
              <a:tr h="239124">
                <a:tc>
                  <a:txBody>
                    <a:bodyPr/>
                    <a:lstStyle/>
                    <a:p>
                      <a:pPr marL="0" marR="0">
                        <a:spcBef>
                          <a:spcPts val="0"/>
                        </a:spcBef>
                        <a:spcAft>
                          <a:spcPts val="0"/>
                        </a:spcAft>
                      </a:pPr>
                      <a:r>
                        <a:rPr lang="en-US" sz="800">
                          <a:effectLst/>
                        </a:rPr>
                        <a:t>ATOMS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Platform to onboard to some of the commonly used tools like Coverity, Netsparker, SonarQube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9"/>
                        </a:rPr>
                        <a:t>https://atoms.web.boeing.com/home</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800875544"/>
                  </a:ext>
                </a:extLst>
              </a:tr>
              <a:tr h="324997">
                <a:tc>
                  <a:txBody>
                    <a:bodyPr/>
                    <a:lstStyle/>
                    <a:p>
                      <a:pPr marL="0" marR="0">
                        <a:spcBef>
                          <a:spcPts val="0"/>
                        </a:spcBef>
                        <a:spcAft>
                          <a:spcPts val="0"/>
                        </a:spcAft>
                      </a:pPr>
                      <a:r>
                        <a:rPr lang="en-US" sz="800">
                          <a:effectLst/>
                        </a:rPr>
                        <a:t>ATOMS-CI</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Saves your team time by generating an automated continuous integration pipeline and integrating different tools</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0"/>
                        </a:rPr>
                        <a:t>https://atoms-ci.web.boeing.com/ci</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67674782"/>
                  </a:ext>
                </a:extLst>
              </a:tr>
              <a:tr h="214035">
                <a:tc>
                  <a:txBody>
                    <a:bodyPr/>
                    <a:lstStyle/>
                    <a:p>
                      <a:pPr marL="0" marR="0">
                        <a:spcBef>
                          <a:spcPts val="0"/>
                        </a:spcBef>
                        <a:spcAft>
                          <a:spcPts val="0"/>
                        </a:spcAft>
                      </a:pPr>
                      <a:r>
                        <a:rPr lang="en-US" sz="800">
                          <a:effectLst/>
                        </a:rPr>
                        <a:t>DevSecOps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Official DevSecOps website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3"/>
                        </a:rPr>
                        <a:t>https://devsecops.web.boeing.com/index.html</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3066780032"/>
                  </a:ext>
                </a:extLst>
              </a:tr>
              <a:tr h="239124">
                <a:tc>
                  <a:txBody>
                    <a:bodyPr/>
                    <a:lstStyle/>
                    <a:p>
                      <a:pPr marL="0" marR="0">
                        <a:spcBef>
                          <a:spcPts val="0"/>
                        </a:spcBef>
                        <a:spcAft>
                          <a:spcPts val="0"/>
                        </a:spcAft>
                      </a:pPr>
                      <a:r>
                        <a:rPr lang="en-US" sz="800">
                          <a:effectLst/>
                        </a:rPr>
                        <a:t>AppDynamics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Monitoring tool documentation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1"/>
                        </a:rPr>
                        <a:t>https://itms.pages.boeing.com/wiki/appdynamics/</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383795686"/>
                  </a:ext>
                </a:extLst>
              </a:tr>
              <a:tr h="239124">
                <a:tc>
                  <a:txBody>
                    <a:bodyPr/>
                    <a:lstStyle/>
                    <a:p>
                      <a:pPr marL="0" marR="0">
                        <a:spcBef>
                          <a:spcPts val="0"/>
                        </a:spcBef>
                        <a:spcAft>
                          <a:spcPts val="0"/>
                        </a:spcAft>
                      </a:pPr>
                      <a:r>
                        <a:rPr lang="en-US" sz="800">
                          <a:effectLst/>
                        </a:rPr>
                        <a:t>Enablement kit</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Architecture Checklist to improve maturity </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2"/>
                        </a:rPr>
                        <a:t>https://devsecops.web.boeing.com/assessment/enablementKit.html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2500512"/>
                  </a:ext>
                </a:extLst>
              </a:tr>
              <a:tr h="239124">
                <a:tc>
                  <a:txBody>
                    <a:bodyPr/>
                    <a:lstStyle/>
                    <a:p>
                      <a:pPr marL="0" marR="0">
                        <a:spcBef>
                          <a:spcPts val="0"/>
                        </a:spcBef>
                        <a:spcAft>
                          <a:spcPts val="0"/>
                        </a:spcAft>
                      </a:pPr>
                      <a:r>
                        <a:rPr lang="en-US" sz="800">
                          <a:effectLst/>
                        </a:rPr>
                        <a:t>DSO Mattermost channel</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channel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3"/>
                        </a:rPr>
                        <a:t>https://mattermost.web.boeing.com/dso/channels/town-square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572966063"/>
                  </a:ext>
                </a:extLst>
              </a:tr>
              <a:tr h="181694">
                <a:tc>
                  <a:txBody>
                    <a:bodyPr/>
                    <a:lstStyle/>
                    <a:p>
                      <a:pPr marL="0" marR="0">
                        <a:spcBef>
                          <a:spcPts val="0"/>
                        </a:spcBef>
                        <a:spcAft>
                          <a:spcPts val="0"/>
                        </a:spcAft>
                      </a:pPr>
                      <a:r>
                        <a:rPr lang="en-US" sz="800">
                          <a:effectLst/>
                        </a:rPr>
                        <a:t>DSO Consultation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Connect with the experts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4"/>
                        </a:rPr>
                        <a:t>DL DSO Consulting</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032067331"/>
                  </a:ext>
                </a:extLst>
              </a:tr>
              <a:tr h="324997">
                <a:tc>
                  <a:txBody>
                    <a:bodyPr/>
                    <a:lstStyle/>
                    <a:p>
                      <a:pPr marL="0" marR="0">
                        <a:spcBef>
                          <a:spcPts val="0"/>
                        </a:spcBef>
                        <a:spcAft>
                          <a:spcPts val="0"/>
                        </a:spcAft>
                      </a:pPr>
                      <a:r>
                        <a:rPr lang="en-US" sz="800">
                          <a:effectLst/>
                        </a:rPr>
                        <a:t>DSO COE InSite Group</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group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5"/>
                        </a:rPr>
                        <a:t>https://insite.web.boeing.com/culture/viewGroup.do?groupId=168061</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707814212"/>
                  </a:ext>
                </a:extLst>
              </a:tr>
              <a:tr h="324997">
                <a:tc>
                  <a:txBody>
                    <a:bodyPr/>
                    <a:lstStyle/>
                    <a:p>
                      <a:pPr marL="0" marR="0">
                        <a:spcBef>
                          <a:spcPts val="0"/>
                        </a:spcBef>
                        <a:spcAft>
                          <a:spcPts val="0"/>
                        </a:spcAft>
                      </a:pPr>
                      <a:r>
                        <a:rPr lang="en-US" sz="800">
                          <a:effectLst/>
                        </a:rPr>
                        <a:t>DevSecOps Video Library</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Videos on different implementation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6"/>
                        </a:rPr>
                        <a:t>https://insite.web.boeing.com/culture/displayGroupMedia.do?groupId=168061</a:t>
                      </a:r>
                      <a:r>
                        <a:rPr lang="en-US" sz="800" dirty="0">
                          <a:effectLst/>
                        </a:rPr>
                        <a:t> </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39703474"/>
                  </a:ext>
                </a:extLst>
              </a:tr>
            </a:tbl>
          </a:graphicData>
        </a:graphic>
      </p:graphicFrame>
      <p:sp>
        <p:nvSpPr>
          <p:cNvPr id="3" name="Rectangle 2">
            <a:extLst>
              <a:ext uri="{FF2B5EF4-FFF2-40B4-BE49-F238E27FC236}">
                <a16:creationId xmlns:a16="http://schemas.microsoft.com/office/drawing/2014/main" id="{9EF24625-22BA-4838-B7EC-C69C8B35F6F8}"/>
              </a:ext>
            </a:extLst>
          </p:cNvPr>
          <p:cNvSpPr/>
          <p:nvPr/>
        </p:nvSpPr>
        <p:spPr>
          <a:xfrm>
            <a:off x="-298316" y="2769195"/>
            <a:ext cx="12286036" cy="954107"/>
          </a:xfrm>
          <a:prstGeom prst="rect">
            <a:avLst/>
          </a:prstGeom>
        </p:spPr>
        <p:txBody>
          <a:bodyPr wrap="square">
            <a:spAutoFit/>
          </a:bodyPr>
          <a:lstStyle/>
          <a:p>
            <a:pPr marL="457200" marR="0"/>
            <a:r>
              <a:rPr lang="en-US" sz="1400" b="1" u="sng" dirty="0">
                <a:solidFill>
                  <a:srgbClr val="ED7D31"/>
                </a:solidFill>
                <a:latin typeface="Calibri" panose="020F0502020204030204" pitchFamily="34" charset="0"/>
              </a:rPr>
              <a:t>Enterprise Support</a:t>
            </a: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In case of any queries interested teams can register themselves through </a:t>
            </a:r>
            <a:r>
              <a:rPr lang="en-US" sz="1400" u="sng" dirty="0">
                <a:solidFill>
                  <a:srgbClr val="0070C0"/>
                </a:solidFill>
                <a:latin typeface="Calibri" panose="020F0502020204030204" pitchFamily="34" charset="0"/>
                <a:ea typeface="Calibri" panose="020F0502020204030204" pitchFamily="34" charset="0"/>
                <a:hlinkClick r:id="rId17"/>
              </a:rPr>
              <a:t>EMC</a:t>
            </a:r>
            <a:r>
              <a:rPr lang="en-US" sz="1400" u="sng" dirty="0">
                <a:solidFill>
                  <a:srgbClr val="0070C0"/>
                </a:solidFill>
                <a:latin typeface="Calibri" panose="020F0502020204030204" pitchFamily="34" charset="0"/>
                <a:ea typeface="Calibri" panose="020F0502020204030204" pitchFamily="34" charset="0"/>
              </a:rPr>
              <a:t> </a:t>
            </a:r>
            <a:r>
              <a:rPr lang="en-US" sz="1400" u="sng" dirty="0">
                <a:solidFill>
                  <a:srgbClr val="002060"/>
                </a:solidFill>
                <a:latin typeface="Calibri" panose="020F0502020204030204" pitchFamily="34" charset="0"/>
                <a:ea typeface="Calibri" panose="020F0502020204030204" pitchFamily="34" charset="0"/>
              </a:rPr>
              <a:t>(check for the session with the name “DevSecOps Office Hours (India)”).</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US, </a:t>
            </a:r>
            <a:r>
              <a:rPr lang="en-US" sz="1400" u="sng" dirty="0">
                <a:solidFill>
                  <a:srgbClr val="0070C0"/>
                </a:solidFill>
                <a:latin typeface="Calibri" panose="020F0502020204030204" pitchFamily="34" charset="0"/>
                <a:ea typeface="Calibri" panose="020F0502020204030204" pitchFamily="34" charset="0"/>
                <a:hlinkClick r:id="rId18"/>
              </a:rPr>
              <a:t>Click </a:t>
            </a:r>
            <a:r>
              <a:rPr lang="en-US" sz="1400" u="sng" dirty="0">
                <a:solidFill>
                  <a:srgbClr val="000000"/>
                </a:solidFill>
                <a:latin typeface="Calibri" panose="020F0502020204030204" pitchFamily="34" charset="0"/>
                <a:ea typeface="Calibri" panose="020F0502020204030204" pitchFamily="34" charset="0"/>
                <a:hlinkClick r:id="rId18"/>
              </a:rPr>
              <a:t>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India, </a:t>
            </a:r>
            <a:r>
              <a:rPr lang="en-US" sz="1400" u="sng" dirty="0">
                <a:solidFill>
                  <a:srgbClr val="0070C0"/>
                </a:solidFill>
                <a:latin typeface="Calibri" panose="020F0502020204030204" pitchFamily="34" charset="0"/>
                <a:ea typeface="Calibri" panose="020F0502020204030204" pitchFamily="34" charset="0"/>
                <a:hlinkClick r:id="rId17"/>
              </a:rPr>
              <a:t>Click</a:t>
            </a:r>
            <a:r>
              <a:rPr lang="en-US" sz="1400" u="sng" dirty="0">
                <a:solidFill>
                  <a:srgbClr val="000000"/>
                </a:solidFill>
                <a:latin typeface="Calibri" panose="020F0502020204030204" pitchFamily="34" charset="0"/>
                <a:ea typeface="Calibri" panose="020F0502020204030204" pitchFamily="34" charset="0"/>
                <a:hlinkClick r:id="rId17"/>
              </a:rPr>
              <a:t> 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67879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C0DC-9FE4-4928-95A1-C12C76850FA2}"/>
              </a:ext>
            </a:extLst>
          </p:cNvPr>
          <p:cNvSpPr>
            <a:spLocks noGrp="1"/>
          </p:cNvSpPr>
          <p:nvPr>
            <p:ph type="title"/>
          </p:nvPr>
        </p:nvSpPr>
        <p:spPr>
          <a:xfrm>
            <a:off x="130347" y="257637"/>
            <a:ext cx="11150600" cy="623712"/>
          </a:xfrm>
        </p:spPr>
        <p:txBody>
          <a:bodyPr/>
          <a:lstStyle/>
          <a:p>
            <a:r>
              <a:rPr lang="en-US" dirty="0"/>
              <a:t>Assessment Process</a:t>
            </a:r>
          </a:p>
        </p:txBody>
      </p:sp>
      <p:sp>
        <p:nvSpPr>
          <p:cNvPr id="3" name="Rectangle 2">
            <a:extLst>
              <a:ext uri="{FF2B5EF4-FFF2-40B4-BE49-F238E27FC236}">
                <a16:creationId xmlns:a16="http://schemas.microsoft.com/office/drawing/2014/main" id="{3CAED5BA-C776-449D-A3C1-F6753F036E03}"/>
              </a:ext>
            </a:extLst>
          </p:cNvPr>
          <p:cNvSpPr/>
          <p:nvPr/>
        </p:nvSpPr>
        <p:spPr>
          <a:xfrm>
            <a:off x="391391" y="881349"/>
            <a:ext cx="11409218" cy="5909310"/>
          </a:xfrm>
          <a:prstGeom prst="rect">
            <a:avLst/>
          </a:prstGeom>
        </p:spPr>
        <p:txBody>
          <a:bodyPr wrap="square">
            <a:spAutoFit/>
          </a:bodyPr>
          <a:lstStyle/>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rPr>
              <a:t>DevSecOps Assessment Process Flow (Swimlane)</a:t>
            </a:r>
          </a:p>
          <a:p>
            <a:endParaRPr lang="en-US" dirty="0"/>
          </a:p>
          <a:p>
            <a:r>
              <a:rPr lang="en-US" dirty="0">
                <a:solidFill>
                  <a:srgbClr val="1F497D"/>
                </a:solidFill>
                <a:latin typeface="Calibri" panose="020F0502020204030204" pitchFamily="34" charset="0"/>
              </a:rPr>
              <a:t>Please refer to the attached PDF.</a:t>
            </a: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GSEP Process for Dashboard Access</a:t>
            </a:r>
          </a:p>
          <a:p>
            <a:endParaRPr lang="en-US" dirty="0">
              <a:solidFill>
                <a:srgbClr val="1F497D"/>
              </a:solidFill>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Please use the </a:t>
            </a:r>
            <a:r>
              <a:rPr lang="en-US" dirty="0">
                <a:solidFill>
                  <a:srgbClr val="1F497D"/>
                </a:solidFill>
                <a:latin typeface="Calibri" panose="020F0502020204030204" pitchFamily="34" charset="0"/>
                <a:ea typeface="Calibri" panose="020F0502020204030204" pitchFamily="34" charset="0"/>
                <a:hlinkClick r:id="rId4"/>
              </a:rPr>
              <a:t>link</a:t>
            </a:r>
            <a:r>
              <a:rPr lang="en-US" dirty="0">
                <a:solidFill>
                  <a:srgbClr val="1F497D"/>
                </a:solidFill>
                <a:latin typeface="Calibri" panose="020F0502020204030204" pitchFamily="34" charset="0"/>
                <a:ea typeface="Calibri" panose="020F0502020204030204" pitchFamily="34" charset="0"/>
              </a:rPr>
              <a:t> to get access to the assessment dashboard. This is an auto approval process. Please select the first option for Business Stakeholder group.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Try to access this </a:t>
            </a:r>
            <a:r>
              <a:rPr lang="en-US" dirty="0">
                <a:solidFill>
                  <a:srgbClr val="1F497D"/>
                </a:solidFill>
                <a:latin typeface="Calibri" panose="020F0502020204030204" pitchFamily="34" charset="0"/>
                <a:ea typeface="Calibri" panose="020F0502020204030204" pitchFamily="34" charset="0"/>
                <a:hlinkClick r:id="rId5"/>
              </a:rPr>
              <a:t>Dashboard Link </a:t>
            </a:r>
            <a:r>
              <a:rPr lang="en-US" dirty="0">
                <a:solidFill>
                  <a:srgbClr val="1F497D"/>
                </a:solidFill>
                <a:latin typeface="Calibri" panose="020F0502020204030204" pitchFamily="34" charset="0"/>
                <a:ea typeface="Calibri" panose="020F0502020204030204" pitchFamily="34" charset="0"/>
              </a:rPr>
              <a:t>after few minutes.</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Info center Dashboard </a:t>
            </a:r>
            <a:r>
              <a:rPr lang="en-US" b="1" dirty="0">
                <a:solidFill>
                  <a:srgbClr val="1F497D"/>
                </a:solidFill>
                <a:latin typeface="Calibri" panose="020F0502020204030204" pitchFamily="34" charset="0"/>
                <a:ea typeface="Calibri" panose="020F0502020204030204" pitchFamily="34" charset="0"/>
                <a:hlinkClick r:id="rId6"/>
              </a:rPr>
              <a:t>Link</a:t>
            </a:r>
            <a:endParaRPr lang="en-US" b="1"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latin typeface="Calibri" panose="020F0502020204030204" pitchFamily="34" charset="0"/>
              <a:ea typeface="Calibri" panose="020F0502020204030204" pitchFamily="34" charset="0"/>
            </a:endParaRPr>
          </a:p>
        </p:txBody>
      </p:sp>
      <p:sp>
        <p:nvSpPr>
          <p:cNvPr id="16" name="Rectangle 14">
            <a:extLst>
              <a:ext uri="{FF2B5EF4-FFF2-40B4-BE49-F238E27FC236}">
                <a16:creationId xmlns:a16="http://schemas.microsoft.com/office/drawing/2014/main" id="{32091B8A-AE8F-40E0-A33A-3AC338913148}"/>
              </a:ext>
            </a:extLst>
          </p:cNvPr>
          <p:cNvSpPr>
            <a:spLocks noChangeArrowheads="1"/>
          </p:cNvSpPr>
          <p:nvPr/>
        </p:nvSpPr>
        <p:spPr bwMode="auto">
          <a:xfrm>
            <a:off x="130347" y="4241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a:extLst>
              <a:ext uri="{FF2B5EF4-FFF2-40B4-BE49-F238E27FC236}">
                <a16:creationId xmlns:a16="http://schemas.microsoft.com/office/drawing/2014/main" id="{073B3B61-A369-4A4D-A109-D0E5A4743FC3}"/>
              </a:ext>
            </a:extLst>
          </p:cNvPr>
          <p:cNvGraphicFramePr>
            <a:graphicFrameLocks noChangeAspect="1"/>
          </p:cNvGraphicFramePr>
          <p:nvPr>
            <p:extLst>
              <p:ext uri="{D42A27DB-BD31-4B8C-83A1-F6EECF244321}">
                <p14:modId xmlns:p14="http://schemas.microsoft.com/office/powerpoint/2010/main" val="607327525"/>
              </p:ext>
            </p:extLst>
          </p:nvPr>
        </p:nvGraphicFramePr>
        <p:xfrm>
          <a:off x="4383088" y="1812925"/>
          <a:ext cx="577850" cy="1333500"/>
        </p:xfrm>
        <a:graphic>
          <a:graphicData uri="http://schemas.openxmlformats.org/presentationml/2006/ole">
            <mc:AlternateContent xmlns:mc="http://schemas.openxmlformats.org/markup-compatibility/2006">
              <mc:Choice xmlns:v="urn:schemas-microsoft-com:vml" Requires="v">
                <p:oleObj spid="_x0000_s18483" name="Acrobat Document" showAsIcon="1" r:id="rId7" imgW="380880" imgH="806400" progId="AcroExch.Document.DC">
                  <p:embed/>
                </p:oleObj>
              </mc:Choice>
              <mc:Fallback>
                <p:oleObj name="Acrobat Document" showAsIcon="1" r:id="rId7" imgW="380880" imgH="806400" progId="AcroExch.Document.DC">
                  <p:embed/>
                  <p:pic>
                    <p:nvPicPr>
                      <p:cNvPr id="17" name="Object 16">
                        <a:extLst>
                          <a:ext uri="{FF2B5EF4-FFF2-40B4-BE49-F238E27FC236}">
                            <a16:creationId xmlns:a16="http://schemas.microsoft.com/office/drawing/2014/main" id="{073B3B61-A369-4A4D-A109-D0E5A4743FC3}"/>
                          </a:ext>
                        </a:extLst>
                      </p:cNvPr>
                      <p:cNvPicPr>
                        <a:picLocks noChangeAspect="1" noChangeArrowheads="1"/>
                      </p:cNvPicPr>
                      <p:nvPr/>
                    </p:nvPicPr>
                    <p:blipFill>
                      <a:blip r:embed="rId8"/>
                      <a:srcRect/>
                      <a:stretch>
                        <a:fillRect/>
                      </a:stretch>
                    </p:blipFill>
                    <p:spPr bwMode="auto">
                      <a:xfrm>
                        <a:off x="4383088" y="1812925"/>
                        <a:ext cx="577850" cy="1333500"/>
                      </a:xfrm>
                      <a:prstGeom prst="rect">
                        <a:avLst/>
                      </a:prstGeom>
                      <a:noFill/>
                    </p:spPr>
                  </p:pic>
                </p:oleObj>
              </mc:Fallback>
            </mc:AlternateContent>
          </a:graphicData>
        </a:graphic>
      </p:graphicFrame>
    </p:spTree>
    <p:extLst>
      <p:ext uri="{BB962C8B-B14F-4D97-AF65-F5344CB8AC3E}">
        <p14:creationId xmlns:p14="http://schemas.microsoft.com/office/powerpoint/2010/main" val="2767276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8FDB-C611-4E31-8E64-55E1BF536C99}"/>
              </a:ext>
            </a:extLst>
          </p:cNvPr>
          <p:cNvSpPr>
            <a:spLocks noGrp="1"/>
          </p:cNvSpPr>
          <p:nvPr>
            <p:ph type="title"/>
          </p:nvPr>
        </p:nvSpPr>
        <p:spPr>
          <a:xfrm>
            <a:off x="181278" y="188255"/>
            <a:ext cx="11150600" cy="551047"/>
          </a:xfrm>
        </p:spPr>
        <p:txBody>
          <a:bodyPr/>
          <a:lstStyle/>
          <a:p>
            <a:r>
              <a:rPr lang="en-US" dirty="0"/>
              <a:t>Contact us</a:t>
            </a:r>
          </a:p>
        </p:txBody>
      </p:sp>
      <p:graphicFrame>
        <p:nvGraphicFramePr>
          <p:cNvPr id="11" name="Table 10">
            <a:extLst>
              <a:ext uri="{FF2B5EF4-FFF2-40B4-BE49-F238E27FC236}">
                <a16:creationId xmlns:a16="http://schemas.microsoft.com/office/drawing/2014/main" id="{C7823F92-EF8A-4B41-A0BF-4D2E3DDF8AE6}"/>
              </a:ext>
            </a:extLst>
          </p:cNvPr>
          <p:cNvGraphicFramePr>
            <a:graphicFrameLocks noGrp="1"/>
          </p:cNvGraphicFramePr>
          <p:nvPr>
            <p:extLst>
              <p:ext uri="{D42A27DB-BD31-4B8C-83A1-F6EECF244321}">
                <p14:modId xmlns:p14="http://schemas.microsoft.com/office/powerpoint/2010/main" val="3928253801"/>
              </p:ext>
            </p:extLst>
          </p:nvPr>
        </p:nvGraphicFramePr>
        <p:xfrm>
          <a:off x="181278" y="888596"/>
          <a:ext cx="11827108" cy="5687302"/>
        </p:xfrm>
        <a:graphic>
          <a:graphicData uri="http://schemas.openxmlformats.org/drawingml/2006/table">
            <a:tbl>
              <a:tblPr firstRow="1" bandRow="1">
                <a:tableStyleId>{5C22544A-7EE6-4342-B048-85BDC9FD1C3A}</a:tableStyleId>
              </a:tblPr>
              <a:tblGrid>
                <a:gridCol w="1139126">
                  <a:extLst>
                    <a:ext uri="{9D8B030D-6E8A-4147-A177-3AD203B41FA5}">
                      <a16:colId xmlns:a16="http://schemas.microsoft.com/office/drawing/2014/main" val="3597689954"/>
                    </a:ext>
                  </a:extLst>
                </a:gridCol>
                <a:gridCol w="1808386">
                  <a:extLst>
                    <a:ext uri="{9D8B030D-6E8A-4147-A177-3AD203B41FA5}">
                      <a16:colId xmlns:a16="http://schemas.microsoft.com/office/drawing/2014/main" val="238683764"/>
                    </a:ext>
                  </a:extLst>
                </a:gridCol>
                <a:gridCol w="2346593">
                  <a:extLst>
                    <a:ext uri="{9D8B030D-6E8A-4147-A177-3AD203B41FA5}">
                      <a16:colId xmlns:a16="http://schemas.microsoft.com/office/drawing/2014/main" val="1253331438"/>
                    </a:ext>
                  </a:extLst>
                </a:gridCol>
                <a:gridCol w="2802023">
                  <a:extLst>
                    <a:ext uri="{9D8B030D-6E8A-4147-A177-3AD203B41FA5}">
                      <a16:colId xmlns:a16="http://schemas.microsoft.com/office/drawing/2014/main" val="197751461"/>
                    </a:ext>
                  </a:extLst>
                </a:gridCol>
                <a:gridCol w="3730980">
                  <a:extLst>
                    <a:ext uri="{9D8B030D-6E8A-4147-A177-3AD203B41FA5}">
                      <a16:colId xmlns:a16="http://schemas.microsoft.com/office/drawing/2014/main" val="1621683907"/>
                    </a:ext>
                  </a:extLst>
                </a:gridCol>
              </a:tblGrid>
              <a:tr h="955849">
                <a:tc>
                  <a:txBody>
                    <a:bodyPr/>
                    <a:lstStyle/>
                    <a:p>
                      <a:endParaRPr lang="en-US" dirty="0"/>
                    </a:p>
                  </a:txBody>
                  <a:tcPr/>
                </a:tc>
                <a:tc>
                  <a:txBody>
                    <a:bodyPr/>
                    <a:lstStyle/>
                    <a:p>
                      <a:r>
                        <a:rPr lang="en-US" dirty="0"/>
                        <a:t>DRI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 Management</a:t>
                      </a:r>
                    </a:p>
                    <a:p>
                      <a:endParaRPr lang="en-US" dirty="0"/>
                    </a:p>
                  </a:txBody>
                  <a:tcPr/>
                </a:tc>
                <a:tc>
                  <a:txBody>
                    <a:bodyPr/>
                    <a:lstStyle/>
                    <a:p>
                      <a:r>
                        <a:rPr lang="en-US" dirty="0"/>
                        <a:t>Core Team Focal</a:t>
                      </a:r>
                    </a:p>
                  </a:txBody>
                  <a:tcPr/>
                </a:tc>
                <a:tc>
                  <a:txBody>
                    <a:bodyPr/>
                    <a:lstStyle/>
                    <a:p>
                      <a:r>
                        <a:rPr lang="en-US" dirty="0"/>
                        <a:t> Enterprise collaboration</a:t>
                      </a:r>
                    </a:p>
                  </a:txBody>
                  <a:tcPr/>
                </a:tc>
                <a:extLst>
                  <a:ext uri="{0D108BD9-81ED-4DB2-BD59-A6C34878D82A}">
                    <a16:rowId xmlns:a16="http://schemas.microsoft.com/office/drawing/2014/main" val="2933335979"/>
                  </a:ext>
                </a:extLst>
              </a:tr>
              <a:tr h="20311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DevSecOps</a:t>
                      </a:r>
                    </a:p>
                    <a:p>
                      <a:endParaRPr lang="en-US" sz="1200" b="1" dirty="0"/>
                    </a:p>
                  </a:txBody>
                  <a:tcPr/>
                </a:tc>
                <a:tc>
                  <a:txBody>
                    <a:bodyPr/>
                    <a:lstStyle/>
                    <a:p>
                      <a:r>
                        <a:rPr lang="de-DE" sz="1200" b="1" dirty="0">
                          <a:hlinkClick r:id="rId2"/>
                        </a:rPr>
                        <a:t>Abhishek Singh</a:t>
                      </a:r>
                      <a:endParaRPr lang="de-DE" sz="1200" b="1" dirty="0"/>
                    </a:p>
                    <a:p>
                      <a:endParaRPr lang="de-DE"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txBody>
                  <a:tcPr/>
                </a:tc>
                <a:tc>
                  <a:txBody>
                    <a:bodyPr/>
                    <a:lstStyle/>
                    <a:p>
                      <a:r>
                        <a:rPr lang="pt-BR" sz="1200" b="1" dirty="0"/>
                        <a:t>Pramithi R Karimpanakkal</a:t>
                      </a:r>
                      <a:endParaRPr lang="en-US" sz="1200" b="1" dirty="0"/>
                    </a:p>
                  </a:txBody>
                  <a:tcPr/>
                </a:tc>
                <a:tc rowSpan="2">
                  <a:txBody>
                    <a:bodyPr/>
                    <a:lstStyle/>
                    <a:p>
                      <a:pPr marL="228600" indent="-228600">
                        <a:buFont typeface="+mj-lt"/>
                        <a:buAutoNum type="arabicPeriod"/>
                      </a:pPr>
                      <a:r>
                        <a:rPr lang="en-US" sz="900" b="1" kern="1200" dirty="0">
                          <a:solidFill>
                            <a:schemeClr val="dk1"/>
                          </a:solidFill>
                          <a:effectLst/>
                          <a:latin typeface="+mn-lt"/>
                          <a:ea typeface="+mn-ea"/>
                          <a:cs typeface="+mn-cs"/>
                        </a:rPr>
                        <a:t>Singh, Abhishek K </a:t>
                      </a:r>
                    </a:p>
                    <a:p>
                      <a:pPr marL="228600" indent="-228600">
                        <a:buFont typeface="+mj-lt"/>
                        <a:buAutoNum type="arabicPeriod"/>
                      </a:pPr>
                      <a:r>
                        <a:rPr lang="en-US" sz="900" b="1" kern="1200" dirty="0">
                          <a:solidFill>
                            <a:schemeClr val="dk1"/>
                          </a:solidFill>
                          <a:effectLst/>
                          <a:latin typeface="+mn-lt"/>
                          <a:ea typeface="+mn-ea"/>
                          <a:cs typeface="+mn-cs"/>
                        </a:rPr>
                        <a:t>Valiyarayil, Siby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900" b="1" kern="1200" dirty="0">
                          <a:solidFill>
                            <a:schemeClr val="dk1"/>
                          </a:solidFill>
                          <a:effectLst/>
                          <a:latin typeface="+mn-lt"/>
                          <a:ea typeface="+mn-ea"/>
                          <a:cs typeface="+mn-cs"/>
                        </a:rPr>
                        <a:t>Pattanaik, Anup K </a:t>
                      </a:r>
                    </a:p>
                    <a:p>
                      <a:pPr marL="228600" indent="-228600">
                        <a:buFont typeface="+mj-lt"/>
                        <a:buAutoNum type="arabicPeriod"/>
                      </a:pPr>
                      <a:r>
                        <a:rPr lang="en-US" sz="900" kern="1200" dirty="0">
                          <a:solidFill>
                            <a:schemeClr val="dk1"/>
                          </a:solidFill>
                          <a:effectLst/>
                          <a:latin typeface="+mn-lt"/>
                          <a:ea typeface="+mn-ea"/>
                          <a:cs typeface="+mn-cs"/>
                        </a:rPr>
                        <a:t>Ammata, Sudhakar</a:t>
                      </a:r>
                    </a:p>
                    <a:p>
                      <a:pPr marL="228600" indent="-228600">
                        <a:buFont typeface="+mj-lt"/>
                        <a:buAutoNum type="arabicPeriod"/>
                      </a:pPr>
                      <a:r>
                        <a:rPr lang="en-US" sz="900" kern="1200" dirty="0">
                          <a:solidFill>
                            <a:schemeClr val="dk1"/>
                          </a:solidFill>
                          <a:effectLst/>
                          <a:latin typeface="+mn-lt"/>
                          <a:ea typeface="+mn-ea"/>
                          <a:cs typeface="+mn-cs"/>
                        </a:rPr>
                        <a:t>Bakhedi, Bharati Bahubali</a:t>
                      </a:r>
                    </a:p>
                    <a:p>
                      <a:pPr marL="228600" indent="-228600">
                        <a:buFont typeface="+mj-lt"/>
                        <a:buAutoNum type="arabicPeriod"/>
                      </a:pPr>
                      <a:r>
                        <a:rPr lang="en-US" sz="900" kern="1200" dirty="0">
                          <a:solidFill>
                            <a:schemeClr val="dk1"/>
                          </a:solidFill>
                          <a:effectLst/>
                          <a:latin typeface="+mn-lt"/>
                          <a:ea typeface="+mn-ea"/>
                          <a:cs typeface="+mn-cs"/>
                        </a:rPr>
                        <a:t>Balraj, Bharath K </a:t>
                      </a:r>
                    </a:p>
                    <a:p>
                      <a:pPr marL="228600" indent="-228600">
                        <a:buFont typeface="+mj-lt"/>
                        <a:buAutoNum type="arabicPeriod"/>
                      </a:pPr>
                      <a:r>
                        <a:rPr lang="en-US" sz="900" kern="1200" dirty="0">
                          <a:solidFill>
                            <a:schemeClr val="dk1"/>
                          </a:solidFill>
                          <a:effectLst/>
                          <a:latin typeface="+mn-lt"/>
                          <a:ea typeface="+mn-ea"/>
                          <a:cs typeface="+mn-cs"/>
                        </a:rPr>
                        <a:t>Ghosh, Saikat </a:t>
                      </a:r>
                    </a:p>
                    <a:p>
                      <a:pPr marL="228600" indent="-228600">
                        <a:buFont typeface="+mj-lt"/>
                        <a:buAutoNum type="arabicPeriod"/>
                      </a:pPr>
                      <a:r>
                        <a:rPr lang="en-US" sz="900" kern="1200" dirty="0">
                          <a:solidFill>
                            <a:schemeClr val="dk1"/>
                          </a:solidFill>
                          <a:effectLst/>
                          <a:latin typeface="+mn-lt"/>
                          <a:ea typeface="+mn-ea"/>
                          <a:cs typeface="+mn-cs"/>
                        </a:rPr>
                        <a:t>Ghosh, Subhabrata </a:t>
                      </a:r>
                    </a:p>
                    <a:p>
                      <a:pPr marL="228600" indent="-228600">
                        <a:buFont typeface="+mj-lt"/>
                        <a:buAutoNum type="arabicPeriod"/>
                      </a:pPr>
                      <a:r>
                        <a:rPr lang="en-US" sz="900" kern="1200" dirty="0">
                          <a:solidFill>
                            <a:schemeClr val="dk1"/>
                          </a:solidFill>
                          <a:effectLst/>
                          <a:latin typeface="+mn-lt"/>
                          <a:ea typeface="+mn-ea"/>
                          <a:cs typeface="+mn-cs"/>
                        </a:rPr>
                        <a:t>Gundupalli, Rajesh Reddy </a:t>
                      </a:r>
                    </a:p>
                    <a:p>
                      <a:pPr marL="228600" indent="-228600">
                        <a:buFont typeface="+mj-lt"/>
                        <a:buAutoNum type="arabicPeriod"/>
                      </a:pPr>
                      <a:r>
                        <a:rPr lang="en-US" sz="900" kern="1200" dirty="0">
                          <a:solidFill>
                            <a:schemeClr val="dk1"/>
                          </a:solidFill>
                          <a:effectLst/>
                          <a:latin typeface="+mn-lt"/>
                          <a:ea typeface="+mn-ea"/>
                          <a:cs typeface="+mn-cs"/>
                        </a:rPr>
                        <a:t>H D, Sarika </a:t>
                      </a:r>
                    </a:p>
                    <a:p>
                      <a:pPr marL="228600" indent="-228600">
                        <a:buFont typeface="+mj-lt"/>
                        <a:buAutoNum type="arabicPeriod"/>
                      </a:pPr>
                      <a:r>
                        <a:rPr lang="en-US" sz="900" kern="1200" dirty="0">
                          <a:solidFill>
                            <a:schemeClr val="dk1"/>
                          </a:solidFill>
                          <a:effectLst/>
                          <a:latin typeface="+mn-lt"/>
                          <a:ea typeface="+mn-ea"/>
                          <a:cs typeface="+mn-cs"/>
                        </a:rPr>
                        <a:t>K L, Bharath </a:t>
                      </a:r>
                    </a:p>
                    <a:p>
                      <a:pPr marL="228600" indent="-228600">
                        <a:buFont typeface="+mj-lt"/>
                        <a:buAutoNum type="arabicPeriod"/>
                      </a:pPr>
                      <a:r>
                        <a:rPr lang="en-US" sz="900" kern="1200" dirty="0">
                          <a:solidFill>
                            <a:schemeClr val="dk1"/>
                          </a:solidFill>
                          <a:effectLst/>
                          <a:latin typeface="+mn-lt"/>
                          <a:ea typeface="+mn-ea"/>
                          <a:cs typeface="+mn-cs"/>
                        </a:rPr>
                        <a:t>Karri, Ram Sai </a:t>
                      </a:r>
                    </a:p>
                    <a:p>
                      <a:pPr marL="228600" indent="-228600">
                        <a:buFont typeface="+mj-lt"/>
                        <a:buAutoNum type="arabicPeriod"/>
                      </a:pPr>
                      <a:r>
                        <a:rPr lang="en-US" sz="900" kern="1200" dirty="0">
                          <a:solidFill>
                            <a:schemeClr val="dk1"/>
                          </a:solidFill>
                          <a:effectLst/>
                          <a:latin typeface="+mn-lt"/>
                          <a:ea typeface="+mn-ea"/>
                          <a:cs typeface="+mn-cs"/>
                        </a:rPr>
                        <a:t>K-R, Rahul </a:t>
                      </a:r>
                    </a:p>
                    <a:p>
                      <a:pPr marL="228600" indent="-228600">
                        <a:buFont typeface="+mj-lt"/>
                        <a:buAutoNum type="arabicPeriod"/>
                      </a:pPr>
                      <a:r>
                        <a:rPr lang="en-US" sz="900" kern="1200" dirty="0">
                          <a:solidFill>
                            <a:schemeClr val="dk1"/>
                          </a:solidFill>
                          <a:effectLst/>
                          <a:latin typeface="+mn-lt"/>
                          <a:ea typeface="+mn-ea"/>
                          <a:cs typeface="+mn-cs"/>
                        </a:rPr>
                        <a:t>Kuriakose, Tintu M </a:t>
                      </a:r>
                    </a:p>
                    <a:p>
                      <a:pPr marL="228600" indent="-228600">
                        <a:buFont typeface="+mj-lt"/>
                        <a:buAutoNum type="arabicPeriod"/>
                      </a:pPr>
                      <a:r>
                        <a:rPr lang="en-US" sz="900" kern="1200" dirty="0">
                          <a:solidFill>
                            <a:schemeClr val="dk1"/>
                          </a:solidFill>
                          <a:effectLst/>
                          <a:latin typeface="+mn-lt"/>
                          <a:ea typeface="+mn-ea"/>
                          <a:cs typeface="+mn-cs"/>
                        </a:rPr>
                        <a:t>Kurian, Abhijith </a:t>
                      </a:r>
                    </a:p>
                    <a:p>
                      <a:pPr marL="228600" indent="-228600">
                        <a:buFont typeface="+mj-lt"/>
                        <a:buAutoNum type="arabicPeriod"/>
                      </a:pPr>
                      <a:r>
                        <a:rPr lang="en-US" sz="900" kern="1200" dirty="0">
                          <a:solidFill>
                            <a:schemeClr val="dk1"/>
                          </a:solidFill>
                          <a:effectLst/>
                          <a:latin typeface="+mn-lt"/>
                          <a:ea typeface="+mn-ea"/>
                          <a:cs typeface="+mn-cs"/>
                        </a:rPr>
                        <a:t>Kuruba Chandra Kumar </a:t>
                      </a:r>
                    </a:p>
                    <a:p>
                      <a:pPr marL="228600" indent="-228600">
                        <a:buFont typeface="+mj-lt"/>
                        <a:buAutoNum type="arabicPeriod"/>
                      </a:pPr>
                      <a:r>
                        <a:rPr lang="en-US" sz="900" kern="1200" dirty="0">
                          <a:solidFill>
                            <a:schemeClr val="dk1"/>
                          </a:solidFill>
                          <a:effectLst/>
                          <a:latin typeface="+mn-lt"/>
                          <a:ea typeface="+mn-ea"/>
                          <a:cs typeface="+mn-cs"/>
                        </a:rPr>
                        <a:t>Mistry, Ashok </a:t>
                      </a:r>
                    </a:p>
                    <a:p>
                      <a:pPr marL="228600" indent="-228600">
                        <a:buFont typeface="+mj-lt"/>
                        <a:buAutoNum type="arabicPeriod"/>
                      </a:pPr>
                      <a:r>
                        <a:rPr lang="en-US" sz="900" kern="1200" dirty="0">
                          <a:solidFill>
                            <a:schemeClr val="dk1"/>
                          </a:solidFill>
                          <a:effectLst/>
                          <a:latin typeface="+mn-lt"/>
                          <a:ea typeface="+mn-ea"/>
                          <a:cs typeface="+mn-cs"/>
                        </a:rPr>
                        <a:t>Nagaraju, Ganesh </a:t>
                      </a:r>
                    </a:p>
                    <a:p>
                      <a:pPr marL="228600" indent="-228600">
                        <a:buFont typeface="+mj-lt"/>
                        <a:buAutoNum type="arabicPeriod"/>
                      </a:pPr>
                      <a:r>
                        <a:rPr lang="en-US" sz="900" kern="1200" dirty="0">
                          <a:solidFill>
                            <a:schemeClr val="dk1"/>
                          </a:solidFill>
                          <a:effectLst/>
                          <a:latin typeface="+mn-lt"/>
                          <a:ea typeface="+mn-ea"/>
                          <a:cs typeface="+mn-cs"/>
                        </a:rPr>
                        <a:t>Nagziriya, Anshika </a:t>
                      </a:r>
                    </a:p>
                    <a:p>
                      <a:pPr marL="228600" indent="-228600">
                        <a:buFont typeface="+mj-lt"/>
                        <a:buAutoNum type="arabicPeriod"/>
                      </a:pPr>
                      <a:r>
                        <a:rPr lang="en-US" sz="900" kern="1200" dirty="0">
                          <a:solidFill>
                            <a:schemeClr val="dk1"/>
                          </a:solidFill>
                          <a:effectLst/>
                          <a:latin typeface="+mn-lt"/>
                          <a:ea typeface="+mn-ea"/>
                          <a:cs typeface="+mn-cs"/>
                        </a:rPr>
                        <a:t>Nair, Aathira Manikandan </a:t>
                      </a:r>
                    </a:p>
                    <a:p>
                      <a:pPr marL="228600" indent="-228600">
                        <a:buFont typeface="+mj-lt"/>
                        <a:buAutoNum type="arabicPeriod"/>
                      </a:pPr>
                      <a:r>
                        <a:rPr lang="en-US" sz="900" kern="1200" dirty="0">
                          <a:solidFill>
                            <a:schemeClr val="dk1"/>
                          </a:solidFill>
                          <a:effectLst/>
                          <a:latin typeface="+mn-lt"/>
                          <a:ea typeface="+mn-ea"/>
                          <a:cs typeface="+mn-cs"/>
                        </a:rPr>
                        <a:t>Padmanaban Shunmugam, Nihila </a:t>
                      </a:r>
                    </a:p>
                    <a:p>
                      <a:pPr marL="228600" indent="-228600">
                        <a:buFont typeface="+mj-lt"/>
                        <a:buAutoNum type="arabicPeriod"/>
                      </a:pPr>
                      <a:r>
                        <a:rPr lang="en-US" sz="900" kern="1200" dirty="0">
                          <a:solidFill>
                            <a:schemeClr val="dk1"/>
                          </a:solidFill>
                          <a:effectLst/>
                          <a:latin typeface="+mn-lt"/>
                          <a:ea typeface="+mn-ea"/>
                          <a:cs typeface="+mn-cs"/>
                        </a:rPr>
                        <a:t>Abhishek Kumar</a:t>
                      </a:r>
                    </a:p>
                    <a:p>
                      <a:pPr marL="228600" indent="-228600">
                        <a:buFont typeface="+mj-lt"/>
                        <a:buAutoNum type="arabicPeriod"/>
                      </a:pPr>
                      <a:r>
                        <a:rPr lang="en-US" sz="900" kern="1200" dirty="0">
                          <a:solidFill>
                            <a:schemeClr val="dk1"/>
                          </a:solidFill>
                          <a:effectLst/>
                          <a:latin typeface="+mn-lt"/>
                          <a:ea typeface="+mn-ea"/>
                          <a:cs typeface="+mn-cs"/>
                        </a:rPr>
                        <a:t>Prabhat, Kumar </a:t>
                      </a:r>
                    </a:p>
                    <a:p>
                      <a:pPr marL="228600" indent="-228600">
                        <a:buFont typeface="+mj-lt"/>
                        <a:buAutoNum type="arabicPeriod"/>
                      </a:pPr>
                      <a:r>
                        <a:rPr lang="en-US" sz="900" kern="1200" dirty="0">
                          <a:solidFill>
                            <a:schemeClr val="dk1"/>
                          </a:solidFill>
                          <a:effectLst/>
                          <a:latin typeface="+mn-lt"/>
                          <a:ea typeface="+mn-ea"/>
                          <a:cs typeface="+mn-cs"/>
                        </a:rPr>
                        <a:t>Radhakrishnan, Chinjumol </a:t>
                      </a:r>
                    </a:p>
                    <a:p>
                      <a:pPr marL="228600" indent="-228600">
                        <a:buFont typeface="+mj-lt"/>
                        <a:buAutoNum type="arabicPeriod"/>
                      </a:pPr>
                      <a:r>
                        <a:rPr lang="en-US" sz="900" kern="1200" dirty="0">
                          <a:solidFill>
                            <a:schemeClr val="dk1"/>
                          </a:solidFill>
                          <a:effectLst/>
                          <a:latin typeface="+mn-lt"/>
                          <a:ea typeface="+mn-ea"/>
                          <a:cs typeface="+mn-cs"/>
                        </a:rPr>
                        <a:t>Reddy, V Sanjeev </a:t>
                      </a:r>
                    </a:p>
                    <a:p>
                      <a:pPr marL="228600" indent="-228600">
                        <a:buFont typeface="+mj-lt"/>
                        <a:buAutoNum type="arabicPeriod"/>
                      </a:pPr>
                      <a:r>
                        <a:rPr lang="en-US" sz="900" kern="1200" dirty="0">
                          <a:solidFill>
                            <a:schemeClr val="dk1"/>
                          </a:solidFill>
                          <a:effectLst/>
                          <a:latin typeface="+mn-lt"/>
                          <a:ea typeface="+mn-ea"/>
                          <a:cs typeface="+mn-cs"/>
                        </a:rPr>
                        <a:t>Rompicherla, Rakesh </a:t>
                      </a:r>
                    </a:p>
                    <a:p>
                      <a:pPr marL="228600" indent="-228600">
                        <a:buFont typeface="+mj-lt"/>
                        <a:buAutoNum type="arabicPeriod"/>
                      </a:pPr>
                      <a:r>
                        <a:rPr lang="en-US" sz="900" kern="1200" dirty="0">
                          <a:solidFill>
                            <a:schemeClr val="dk1"/>
                          </a:solidFill>
                          <a:effectLst/>
                          <a:latin typeface="+mn-lt"/>
                          <a:ea typeface="+mn-ea"/>
                          <a:cs typeface="+mn-cs"/>
                        </a:rPr>
                        <a:t>Sawant, Swapnil Ravindra </a:t>
                      </a:r>
                    </a:p>
                    <a:p>
                      <a:pPr marL="228600" indent="-228600">
                        <a:buFont typeface="+mj-lt"/>
                        <a:buAutoNum type="arabicPeriod"/>
                      </a:pPr>
                      <a:r>
                        <a:rPr lang="en-US" sz="900" kern="1200" dirty="0">
                          <a:solidFill>
                            <a:schemeClr val="dk1"/>
                          </a:solidFill>
                          <a:effectLst/>
                          <a:latin typeface="+mn-lt"/>
                          <a:ea typeface="+mn-ea"/>
                          <a:cs typeface="+mn-cs"/>
                        </a:rPr>
                        <a:t>Varghese, Jessy </a:t>
                      </a:r>
                    </a:p>
                    <a:p>
                      <a:pPr marL="228600" indent="-228600">
                        <a:buFont typeface="+mj-lt"/>
                        <a:buAutoNum type="arabicPeriod"/>
                      </a:pPr>
                      <a:r>
                        <a:rPr lang="en-US" sz="900" kern="1200" dirty="0">
                          <a:solidFill>
                            <a:schemeClr val="dk1"/>
                          </a:solidFill>
                          <a:effectLst/>
                          <a:latin typeface="+mn-lt"/>
                          <a:ea typeface="+mn-ea"/>
                          <a:cs typeface="+mn-cs"/>
                        </a:rPr>
                        <a:t>Vinukonda, Basha </a:t>
                      </a:r>
                    </a:p>
                    <a:p>
                      <a:pPr marL="228600" indent="-228600">
                        <a:buFont typeface="+mj-lt"/>
                        <a:buAutoNum type="arabicPeriod"/>
                      </a:pPr>
                      <a:r>
                        <a:rPr lang="en-US" sz="900" kern="1200" dirty="0">
                          <a:solidFill>
                            <a:schemeClr val="dk1"/>
                          </a:solidFill>
                          <a:effectLst/>
                          <a:latin typeface="+mn-lt"/>
                          <a:ea typeface="+mn-ea"/>
                          <a:cs typeface="+mn-cs"/>
                        </a:rPr>
                        <a:t>Jayanta Mondal</a:t>
                      </a:r>
                    </a:p>
                    <a:p>
                      <a:pPr marL="228600" indent="-228600">
                        <a:buFont typeface="+mj-lt"/>
                        <a:buAutoNum type="arabicPeriod"/>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hlinkClick r:id="rId4"/>
                        </a:rPr>
                        <a:t>DL Product Systems - DevSecOps Core Team</a:t>
                      </a:r>
                      <a:endParaRPr lang="en-US" sz="1000" b="1" dirty="0"/>
                    </a:p>
                  </a:txBody>
                  <a:tcPr/>
                </a:tc>
                <a:tc rowSpan="2">
                  <a:txBody>
                    <a:bodyPr/>
                    <a:lstStyle/>
                    <a:p>
                      <a:pPr marL="228600" indent="-228600">
                        <a:buFont typeface="+mj-lt"/>
                        <a:buAutoNum type="arabicPeriod"/>
                      </a:pPr>
                      <a:r>
                        <a:rPr lang="en-US" sz="1000" dirty="0"/>
                        <a:t>Karthik Tirukkoylur Sekhar</a:t>
                      </a:r>
                    </a:p>
                    <a:p>
                      <a:pPr marL="228600" indent="-228600">
                        <a:buFont typeface="+mj-lt"/>
                        <a:buAutoNum type="arabicPeriod"/>
                      </a:pPr>
                      <a:r>
                        <a:rPr lang="en-US" sz="1000" dirty="0"/>
                        <a:t>Dolly Bhaskara</a:t>
                      </a:r>
                    </a:p>
                    <a:p>
                      <a:pPr marL="228600" indent="-228600">
                        <a:buFont typeface="+mj-lt"/>
                        <a:buAutoNum type="arabicPeriod"/>
                      </a:pPr>
                      <a:r>
                        <a:rPr lang="en-US" sz="1000" dirty="0"/>
                        <a:t>Arun Prakash Jeyaprakash</a:t>
                      </a:r>
                    </a:p>
                    <a:p>
                      <a:pPr marL="228600" indent="-228600">
                        <a:buFont typeface="+mj-lt"/>
                        <a:buAutoNum type="arabicPeriod"/>
                      </a:pPr>
                      <a:r>
                        <a:rPr lang="en-US" sz="1000" dirty="0"/>
                        <a:t>Anandapadmanabhan Gopalakrishnan</a:t>
                      </a:r>
                    </a:p>
                    <a:p>
                      <a:pPr marL="228600" indent="-228600">
                        <a:buFont typeface="+mj-lt"/>
                        <a:buAutoNum type="arabicPeriod"/>
                      </a:pPr>
                      <a:r>
                        <a:rPr lang="en-US" sz="1000" dirty="0"/>
                        <a:t>Sushil Mishra</a:t>
                      </a:r>
                    </a:p>
                    <a:p>
                      <a:pPr marL="228600" indent="-228600">
                        <a:buFont typeface="+mj-lt"/>
                        <a:buAutoNum type="arabicPeriod"/>
                      </a:pPr>
                      <a:r>
                        <a:rPr lang="en-US" sz="1000" dirty="0"/>
                        <a:t>Donald R Wellington</a:t>
                      </a:r>
                    </a:p>
                    <a:p>
                      <a:pPr marL="228600" indent="-228600">
                        <a:buFont typeface="+mj-lt"/>
                        <a:buAutoNum type="arabicPeriod"/>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dirty="0">
                          <a:hlinkClick r:id="rId5"/>
                        </a:rPr>
                        <a:t>DL DSO DRIs</a:t>
                      </a:r>
                      <a:endParaRPr lang="en-US" sz="1000" dirty="0"/>
                    </a:p>
                    <a:p>
                      <a:pPr marL="0" indent="0">
                        <a:buFont typeface="+mj-lt"/>
                        <a:buNone/>
                      </a:pPr>
                      <a:endParaRPr lang="en-US" sz="1000" dirty="0"/>
                    </a:p>
                  </a:txBody>
                  <a:tcPr/>
                </a:tc>
                <a:extLst>
                  <a:ext uri="{0D108BD9-81ED-4DB2-BD59-A6C34878D82A}">
                    <a16:rowId xmlns:a16="http://schemas.microsoft.com/office/drawing/2014/main" val="3918828972"/>
                  </a:ext>
                </a:extLst>
              </a:tr>
              <a:tr h="2700330">
                <a:tc>
                  <a:txBody>
                    <a:bodyPr/>
                    <a:lstStyle/>
                    <a:p>
                      <a:r>
                        <a:rPr lang="en-US" sz="1200" b="1" dirty="0"/>
                        <a:t>Automation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r>
                        <a:rPr lang="en-US" sz="1200" b="1" dirty="0">
                          <a:hlinkClick r:id="rId6"/>
                        </a:rPr>
                        <a:t>Naga Harsha Kaggallu</a:t>
                      </a:r>
                      <a:endParaRPr lang="en-US" sz="1200" b="1" dirty="0"/>
                    </a:p>
                  </a:txBody>
                  <a:tcPr/>
                </a:tc>
                <a:tc>
                  <a:txBody>
                    <a:bodyPr/>
                    <a:lstStyle/>
                    <a:p>
                      <a:r>
                        <a:rPr lang="en-US" sz="1200" b="1" dirty="0"/>
                        <a:t>Priyanka Dhanpal Chougule</a:t>
                      </a:r>
                    </a:p>
                  </a:txBody>
                  <a:tcPr/>
                </a:tc>
                <a:tc vMerge="1">
                  <a:txBody>
                    <a:bodyPr/>
                    <a:lstStyle/>
                    <a:p>
                      <a:endParaRPr lang="en-US" dirty="0"/>
                    </a:p>
                  </a:txBody>
                  <a:tcPr/>
                </a:tc>
                <a:tc vMerge="1">
                  <a:txBody>
                    <a:bodyPr/>
                    <a:lstStyle/>
                    <a:p>
                      <a:endParaRPr lang="en-US"/>
                    </a:p>
                  </a:txBody>
                  <a:tcPr/>
                </a:tc>
                <a:extLst>
                  <a:ext uri="{0D108BD9-81ED-4DB2-BD59-A6C34878D82A}">
                    <a16:rowId xmlns:a16="http://schemas.microsoft.com/office/drawing/2014/main" val="4002809953"/>
                  </a:ext>
                </a:extLst>
              </a:tr>
            </a:tbl>
          </a:graphicData>
        </a:graphic>
      </p:graphicFrame>
    </p:spTree>
    <p:extLst>
      <p:ext uri="{BB962C8B-B14F-4D97-AF65-F5344CB8AC3E}">
        <p14:creationId xmlns:p14="http://schemas.microsoft.com/office/powerpoint/2010/main" val="3189055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4BAD-C8DB-49F6-BBCC-15C0ABD00CEC}"/>
              </a:ext>
            </a:extLst>
          </p:cNvPr>
          <p:cNvSpPr>
            <a:spLocks noGrp="1"/>
          </p:cNvSpPr>
          <p:nvPr>
            <p:ph type="title"/>
          </p:nvPr>
        </p:nvSpPr>
        <p:spPr>
          <a:xfrm>
            <a:off x="3589879" y="2425617"/>
            <a:ext cx="4347891" cy="920336"/>
          </a:xfrm>
        </p:spPr>
        <p:txBody>
          <a:bodyPr/>
          <a:lstStyle/>
          <a:p>
            <a:pPr algn="ctr"/>
            <a:r>
              <a:rPr lang="en-US" dirty="0"/>
              <a:t>Thank You</a:t>
            </a:r>
          </a:p>
        </p:txBody>
      </p:sp>
    </p:spTree>
    <p:extLst>
      <p:ext uri="{BB962C8B-B14F-4D97-AF65-F5344CB8AC3E}">
        <p14:creationId xmlns:p14="http://schemas.microsoft.com/office/powerpoint/2010/main" val="3367523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5641-8C5A-435C-B9E3-8D20B02F8ADC}"/>
              </a:ext>
            </a:extLst>
          </p:cNvPr>
          <p:cNvSpPr>
            <a:spLocks noGrp="1"/>
          </p:cNvSpPr>
          <p:nvPr>
            <p:ph type="ctrTitle"/>
          </p:nvPr>
        </p:nvSpPr>
        <p:spPr>
          <a:xfrm>
            <a:off x="1524000" y="508001"/>
            <a:ext cx="7782560" cy="843280"/>
          </a:xfrm>
        </p:spPr>
        <p:txBody>
          <a:bodyPr/>
          <a:lstStyle/>
          <a:p>
            <a:r>
              <a:rPr lang="en-US" dirty="0"/>
              <a:t>	</a:t>
            </a:r>
            <a:r>
              <a:rPr lang="en-US" sz="3600" b="1" dirty="0"/>
              <a:t>CONTENTS</a:t>
            </a:r>
          </a:p>
        </p:txBody>
      </p:sp>
      <p:sp>
        <p:nvSpPr>
          <p:cNvPr id="8" name="Subtitle 7">
            <a:extLst>
              <a:ext uri="{FF2B5EF4-FFF2-40B4-BE49-F238E27FC236}">
                <a16:creationId xmlns:a16="http://schemas.microsoft.com/office/drawing/2014/main" id="{1DE63EA9-D7C2-4CFE-A916-CF3302D3693E}"/>
              </a:ext>
            </a:extLst>
          </p:cNvPr>
          <p:cNvSpPr>
            <a:spLocks noGrp="1"/>
          </p:cNvSpPr>
          <p:nvPr>
            <p:ph type="subTitle" idx="1"/>
          </p:nvPr>
        </p:nvSpPr>
        <p:spPr>
          <a:xfrm>
            <a:off x="1524000" y="1442720"/>
            <a:ext cx="9144000" cy="3493264"/>
          </a:xfrm>
        </p:spPr>
        <p:txBody>
          <a:bodyPr/>
          <a:lstStyle/>
          <a:p>
            <a:pPr algn="l"/>
            <a:endParaRPr lang="en-US" dirty="0"/>
          </a:p>
          <a:p>
            <a:pPr marL="457200" indent="-457200" algn="l">
              <a:buAutoNum type="arabicParenR"/>
            </a:pPr>
            <a:r>
              <a:rPr lang="en-US" dirty="0">
                <a:hlinkClick r:id="rId2" action="ppaction://hlinksldjump"/>
              </a:rPr>
              <a:t>Vision</a:t>
            </a:r>
            <a:endParaRPr lang="en-US" dirty="0">
              <a:hlinkClick r:id="rId3" action="ppaction://hlinksldjump"/>
            </a:endParaRPr>
          </a:p>
          <a:p>
            <a:pPr marL="457200" indent="-457200" algn="l">
              <a:buAutoNum type="arabicParenR"/>
            </a:pPr>
            <a:r>
              <a:rPr lang="en-US" dirty="0">
                <a:hlinkClick r:id="rId3" action="ppaction://hlinksldjump"/>
              </a:rPr>
              <a:t>2023 DevSecOps Progress</a:t>
            </a:r>
            <a:endParaRPr lang="en-US" dirty="0"/>
          </a:p>
          <a:p>
            <a:pPr marL="457200" indent="-457200" algn="l">
              <a:buAutoNum type="arabicParenR"/>
            </a:pPr>
            <a:r>
              <a:rPr lang="en-US" dirty="0">
                <a:hlinkClick r:id="rId4" action="ppaction://hlinksldjump"/>
              </a:rPr>
              <a:t>Automation Progress</a:t>
            </a:r>
            <a:endParaRPr lang="en-US" dirty="0"/>
          </a:p>
          <a:p>
            <a:pPr marL="457200" indent="-457200" algn="l">
              <a:buAutoNum type="arabicParenR"/>
            </a:pPr>
            <a:r>
              <a:rPr lang="en-US" dirty="0">
                <a:hlinkClick r:id="rId5" action="ppaction://hlinksldjump"/>
              </a:rPr>
              <a:t>Training and references</a:t>
            </a:r>
            <a:endParaRPr lang="en-US" dirty="0">
              <a:hlinkClick r:id="" action="ppaction://noaction"/>
            </a:endParaRPr>
          </a:p>
          <a:p>
            <a:pPr marL="457200" indent="-457200" algn="l">
              <a:buAutoNum type="arabicParenR"/>
            </a:pPr>
            <a:endParaRPr lang="en-US" dirty="0">
              <a:hlinkClick r:id="" action="ppaction://noaction"/>
            </a:endParaRPr>
          </a:p>
          <a:p>
            <a:pPr marL="457200" indent="-457200" algn="l">
              <a:buAutoNum type="arabicParenR"/>
            </a:pPr>
            <a:endParaRPr lang="en-US" dirty="0">
              <a:hlinkClick r:id="rId6" action="ppaction://hlinksldjump"/>
            </a:endParaRPr>
          </a:p>
          <a:p>
            <a:pPr marL="457200" indent="-457200" algn="l">
              <a:buAutoNum type="arabicParenR"/>
            </a:pPr>
            <a:endParaRPr lang="en-US" dirty="0">
              <a:hlinkClick r:id="rId6" action="ppaction://hlinksldjump"/>
            </a:endParaRPr>
          </a:p>
        </p:txBody>
      </p:sp>
    </p:spTree>
    <p:extLst>
      <p:ext uri="{BB962C8B-B14F-4D97-AF65-F5344CB8AC3E}">
        <p14:creationId xmlns:p14="http://schemas.microsoft.com/office/powerpoint/2010/main" val="1175070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36D5A-6292-4B58-B1BC-CEFE09DAA5E4}"/>
              </a:ext>
            </a:extLst>
          </p:cNvPr>
          <p:cNvSpPr>
            <a:spLocks noGrp="1"/>
          </p:cNvSpPr>
          <p:nvPr>
            <p:ph type="title"/>
          </p:nvPr>
        </p:nvSpPr>
        <p:spPr>
          <a:xfrm>
            <a:off x="165742" y="272359"/>
            <a:ext cx="11150600" cy="920336"/>
          </a:xfrm>
        </p:spPr>
        <p:txBody>
          <a:bodyPr/>
          <a:lstStyle/>
          <a:p>
            <a:r>
              <a:rPr lang="en-US" dirty="0"/>
              <a:t>Vision</a:t>
            </a:r>
          </a:p>
        </p:txBody>
      </p:sp>
      <p:sp>
        <p:nvSpPr>
          <p:cNvPr id="4" name="Rectangle 3">
            <a:extLst>
              <a:ext uri="{FF2B5EF4-FFF2-40B4-BE49-F238E27FC236}">
                <a16:creationId xmlns:a16="http://schemas.microsoft.com/office/drawing/2014/main" id="{30E296B2-73A9-4546-A6A8-EEA7632EC61C}"/>
              </a:ext>
            </a:extLst>
          </p:cNvPr>
          <p:cNvSpPr/>
          <p:nvPr/>
        </p:nvSpPr>
        <p:spPr>
          <a:xfrm>
            <a:off x="1235785" y="1964726"/>
            <a:ext cx="8637788" cy="369332"/>
          </a:xfrm>
          <a:prstGeom prst="rect">
            <a:avLst/>
          </a:prstGeom>
        </p:spPr>
        <p:txBody>
          <a:bodyPr wrap="square">
            <a:spAutoFit/>
          </a:bodyPr>
          <a:lstStyle/>
          <a:p>
            <a:r>
              <a:rPr lang="en-US" b="1" dirty="0"/>
              <a:t>Implement Lean practices through DSO maturity coverage and IT Automation.</a:t>
            </a:r>
            <a:endParaRPr lang="en-US" dirty="0"/>
          </a:p>
        </p:txBody>
      </p:sp>
      <p:pic>
        <p:nvPicPr>
          <p:cNvPr id="19458" name="Picture 2" descr="https://insite.web.boeing.com/culture/pi/1550387-53893-125w.jpg">
            <a:extLst>
              <a:ext uri="{FF2B5EF4-FFF2-40B4-BE49-F238E27FC236}">
                <a16:creationId xmlns:a16="http://schemas.microsoft.com/office/drawing/2014/main" id="{80C2CD95-520B-4181-8DE8-F38C11952E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8526" y="246621"/>
            <a:ext cx="1190625" cy="16668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8C21F8C-F059-484C-B21B-B25FAD635FB4}"/>
              </a:ext>
            </a:extLst>
          </p:cNvPr>
          <p:cNvSpPr/>
          <p:nvPr/>
        </p:nvSpPr>
        <p:spPr>
          <a:xfrm>
            <a:off x="1235785" y="2971800"/>
            <a:ext cx="8637789" cy="1200329"/>
          </a:xfrm>
          <a:prstGeom prst="rect">
            <a:avLst/>
          </a:prstGeom>
        </p:spPr>
        <p:txBody>
          <a:bodyPr wrap="square">
            <a:spAutoFit/>
          </a:bodyPr>
          <a:lstStyle/>
          <a:p>
            <a:r>
              <a:rPr lang="en-US" b="1" dirty="0">
                <a:solidFill>
                  <a:srgbClr val="212529"/>
                </a:solidFill>
                <a:latin typeface="Arial" panose="020B0604020202020204" pitchFamily="34" charset="0"/>
              </a:rPr>
              <a:t>Increased operating speed and flexibility, release-on-demand, and first-time quality of secure-by-design applications.</a:t>
            </a:r>
          </a:p>
          <a:p>
            <a:br>
              <a:rPr lang="en-US" b="1" dirty="0">
                <a:solidFill>
                  <a:srgbClr val="212529"/>
                </a:solidFill>
                <a:latin typeface="-apple-system"/>
              </a:rPr>
            </a:br>
            <a:endParaRPr lang="en-US" b="1" dirty="0">
              <a:solidFill>
                <a:srgbClr val="212529"/>
              </a:solidFill>
              <a:latin typeface="Arial" panose="020B0604020202020204" pitchFamily="34" charset="0"/>
            </a:endParaRPr>
          </a:p>
        </p:txBody>
      </p:sp>
      <p:pic>
        <p:nvPicPr>
          <p:cNvPr id="7" name="Graphic 6" descr="Bar graph with upward trend">
            <a:extLst>
              <a:ext uri="{FF2B5EF4-FFF2-40B4-BE49-F238E27FC236}">
                <a16:creationId xmlns:a16="http://schemas.microsoft.com/office/drawing/2014/main" id="{73E13213-52E0-4DC0-A53C-A024BFB2C6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2477" y="2884251"/>
            <a:ext cx="914400" cy="914400"/>
          </a:xfrm>
          <a:prstGeom prst="rect">
            <a:avLst/>
          </a:prstGeom>
        </p:spPr>
      </p:pic>
      <p:pic>
        <p:nvPicPr>
          <p:cNvPr id="9" name="Graphic 8" descr="Bullseye">
            <a:extLst>
              <a:ext uri="{FF2B5EF4-FFF2-40B4-BE49-F238E27FC236}">
                <a16:creationId xmlns:a16="http://schemas.microsoft.com/office/drawing/2014/main" id="{07575156-ED5C-4CB6-B496-7516F29E625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2477" y="1724815"/>
            <a:ext cx="914400" cy="914400"/>
          </a:xfrm>
          <a:prstGeom prst="rect">
            <a:avLst/>
          </a:prstGeom>
        </p:spPr>
      </p:pic>
      <p:pic>
        <p:nvPicPr>
          <p:cNvPr id="13" name="Graphic 12" descr="Gauge">
            <a:extLst>
              <a:ext uri="{FF2B5EF4-FFF2-40B4-BE49-F238E27FC236}">
                <a16:creationId xmlns:a16="http://schemas.microsoft.com/office/drawing/2014/main" id="{1DABB08A-5F78-4B8D-8A96-E5340D7023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9032" y="3942555"/>
            <a:ext cx="914400" cy="914400"/>
          </a:xfrm>
          <a:prstGeom prst="rect">
            <a:avLst/>
          </a:prstGeom>
        </p:spPr>
      </p:pic>
      <p:sp>
        <p:nvSpPr>
          <p:cNvPr id="15" name="Rectangle 14">
            <a:extLst>
              <a:ext uri="{FF2B5EF4-FFF2-40B4-BE49-F238E27FC236}">
                <a16:creationId xmlns:a16="http://schemas.microsoft.com/office/drawing/2014/main" id="{9466F3F4-EE26-4D8B-96F5-847DA11DD47D}"/>
              </a:ext>
            </a:extLst>
          </p:cNvPr>
          <p:cNvSpPr/>
          <p:nvPr/>
        </p:nvSpPr>
        <p:spPr>
          <a:xfrm>
            <a:off x="1333061" y="4218780"/>
            <a:ext cx="10697183" cy="923330"/>
          </a:xfrm>
          <a:prstGeom prst="rect">
            <a:avLst/>
          </a:prstGeom>
        </p:spPr>
        <p:txBody>
          <a:bodyPr wrap="square">
            <a:spAutoFit/>
          </a:bodyPr>
          <a:lstStyle/>
          <a:p>
            <a:r>
              <a:rPr lang="en-US" b="1" dirty="0">
                <a:solidFill>
                  <a:srgbClr val="212529"/>
                </a:solidFill>
                <a:latin typeface="Arial" panose="020B0604020202020204" pitchFamily="34" charset="0"/>
              </a:rPr>
              <a:t>Reduced hours and improved efficiency through automation </a:t>
            </a:r>
          </a:p>
          <a:p>
            <a:br>
              <a:rPr lang="en-US" b="1" dirty="0">
                <a:solidFill>
                  <a:srgbClr val="212529"/>
                </a:solidFill>
                <a:latin typeface="-apple-system"/>
              </a:rPr>
            </a:br>
            <a:endParaRPr lang="en-US" b="1" dirty="0">
              <a:solidFill>
                <a:srgbClr val="212529"/>
              </a:solidFill>
              <a:latin typeface="Arial" panose="020B0604020202020204" pitchFamily="34" charset="0"/>
            </a:endParaRPr>
          </a:p>
        </p:txBody>
      </p:sp>
    </p:spTree>
    <p:extLst>
      <p:ext uri="{BB962C8B-B14F-4D97-AF65-F5344CB8AC3E}">
        <p14:creationId xmlns:p14="http://schemas.microsoft.com/office/powerpoint/2010/main" val="1814250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AED16-930D-45E5-8932-E4596661740D}"/>
              </a:ext>
            </a:extLst>
          </p:cNvPr>
          <p:cNvSpPr>
            <a:spLocks noGrp="1"/>
          </p:cNvSpPr>
          <p:nvPr>
            <p:ph type="title"/>
          </p:nvPr>
        </p:nvSpPr>
        <p:spPr>
          <a:xfrm>
            <a:off x="363538" y="2603741"/>
            <a:ext cx="11150600" cy="920336"/>
          </a:xfrm>
        </p:spPr>
        <p:txBody>
          <a:bodyPr/>
          <a:lstStyle/>
          <a:p>
            <a:pPr algn="ctr"/>
            <a:r>
              <a:rPr lang="en-US" sz="4000" dirty="0"/>
              <a:t>2023 DevSecOps progress</a:t>
            </a:r>
          </a:p>
        </p:txBody>
      </p:sp>
    </p:spTree>
    <p:extLst>
      <p:ext uri="{BB962C8B-B14F-4D97-AF65-F5344CB8AC3E}">
        <p14:creationId xmlns:p14="http://schemas.microsoft.com/office/powerpoint/2010/main" val="3135871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B5D0-4C5E-42C1-B77B-B2BA0B08ACE8}"/>
              </a:ext>
            </a:extLst>
          </p:cNvPr>
          <p:cNvSpPr>
            <a:spLocks noGrp="1"/>
          </p:cNvSpPr>
          <p:nvPr>
            <p:ph type="title"/>
          </p:nvPr>
        </p:nvSpPr>
        <p:spPr>
          <a:xfrm>
            <a:off x="515938" y="246621"/>
            <a:ext cx="11150600" cy="623712"/>
          </a:xfrm>
        </p:spPr>
        <p:txBody>
          <a:bodyPr/>
          <a:lstStyle/>
          <a:p>
            <a:r>
              <a:rPr lang="en-US" dirty="0">
                <a:solidFill>
                  <a:srgbClr val="002060"/>
                </a:solidFill>
                <a:latin typeface="Segoe UI" panose="020B0502040204020203" pitchFamily="34" charset="0"/>
                <a:cs typeface="Segoe UI" panose="020B0502040204020203" pitchFamily="34" charset="0"/>
              </a:rPr>
              <a:t>DevSecOps 2023</a:t>
            </a:r>
            <a:endParaRPr lang="en-US" dirty="0"/>
          </a:p>
        </p:txBody>
      </p:sp>
      <p:sp>
        <p:nvSpPr>
          <p:cNvPr id="3" name="TextBox 2">
            <a:extLst>
              <a:ext uri="{FF2B5EF4-FFF2-40B4-BE49-F238E27FC236}">
                <a16:creationId xmlns:a16="http://schemas.microsoft.com/office/drawing/2014/main" id="{D3568DE8-8C30-475C-96AF-2E7A3BEDAB71}"/>
              </a:ext>
            </a:extLst>
          </p:cNvPr>
          <p:cNvSpPr txBox="1"/>
          <p:nvPr/>
        </p:nvSpPr>
        <p:spPr>
          <a:xfrm>
            <a:off x="314314" y="1545815"/>
            <a:ext cx="11877686" cy="830997"/>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rPr>
              <a:t>Implement Lean practices through DSO maturity coverage for </a:t>
            </a:r>
            <a:r>
              <a:rPr kumimoji="0" lang="en-US" sz="2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rPr>
              <a:t>70% of High ROI products</a:t>
            </a:r>
            <a:endPar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endParaRPr>
          </a:p>
        </p:txBody>
      </p:sp>
      <p:sp>
        <p:nvSpPr>
          <p:cNvPr id="4" name="Title 5">
            <a:extLst>
              <a:ext uri="{FF2B5EF4-FFF2-40B4-BE49-F238E27FC236}">
                <a16:creationId xmlns:a16="http://schemas.microsoft.com/office/drawing/2014/main" id="{7DC60930-7FFB-4DA0-A22D-465C3A0A63CF}"/>
              </a:ext>
            </a:extLst>
          </p:cNvPr>
          <p:cNvSpPr txBox="1">
            <a:spLocks/>
          </p:cNvSpPr>
          <p:nvPr/>
        </p:nvSpPr>
        <p:spPr bwMode="auto">
          <a:xfrm>
            <a:off x="817615" y="1221309"/>
            <a:ext cx="3238943" cy="341880"/>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pPr marL="0" marR="0" lvl="0" indent="0" algn="l" defTabSz="1020763" rtl="0" eaLnBrk="1" fontAlgn="base" latinLnBrk="0" hangingPunct="1">
              <a:lnSpc>
                <a:spcPct val="9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81BC00"/>
                </a:solidFill>
                <a:effectLst/>
                <a:uLnTx/>
                <a:uFillTx/>
                <a:latin typeface="Arial"/>
                <a:ea typeface="+mj-ea"/>
                <a:cs typeface="+mj-cs"/>
              </a:rPr>
              <a:t>OKR</a:t>
            </a:r>
            <a:r>
              <a:rPr kumimoji="0" lang="en-US" sz="1800" b="0" i="0" u="none" strike="noStrike" kern="0" cap="none" spc="0" normalizeH="0" baseline="0" noProof="0" dirty="0">
                <a:ln>
                  <a:noFill/>
                </a:ln>
                <a:solidFill>
                  <a:srgbClr val="81BC00"/>
                </a:solidFill>
                <a:effectLst/>
                <a:uLnTx/>
                <a:uFillTx/>
                <a:latin typeface="Arial"/>
                <a:ea typeface="+mj-ea"/>
                <a:cs typeface="+mj-cs"/>
              </a:rPr>
              <a:t> </a:t>
            </a:r>
          </a:p>
        </p:txBody>
      </p:sp>
      <p:sp>
        <p:nvSpPr>
          <p:cNvPr id="5" name="Freeform 1676" descr="Icon of check box. ">
            <a:extLst>
              <a:ext uri="{FF2B5EF4-FFF2-40B4-BE49-F238E27FC236}">
                <a16:creationId xmlns:a16="http://schemas.microsoft.com/office/drawing/2014/main" id="{B59059CA-A34F-4F9C-BA0E-355EF05E1541}"/>
              </a:ext>
            </a:extLst>
          </p:cNvPr>
          <p:cNvSpPr>
            <a:spLocks noEditPoints="1"/>
          </p:cNvSpPr>
          <p:nvPr/>
        </p:nvSpPr>
        <p:spPr bwMode="auto">
          <a:xfrm>
            <a:off x="259427" y="1200057"/>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Freeform 4346" descr="Icon of box and whisker chart. ">
            <a:extLst>
              <a:ext uri="{FF2B5EF4-FFF2-40B4-BE49-F238E27FC236}">
                <a16:creationId xmlns:a16="http://schemas.microsoft.com/office/drawing/2014/main" id="{5BB267A1-B8E3-445B-8C70-7047CFE07967}"/>
              </a:ext>
            </a:extLst>
          </p:cNvPr>
          <p:cNvSpPr>
            <a:spLocks noEditPoints="1"/>
          </p:cNvSpPr>
          <p:nvPr/>
        </p:nvSpPr>
        <p:spPr bwMode="auto">
          <a:xfrm>
            <a:off x="281832" y="2484021"/>
            <a:ext cx="345758" cy="3295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7" name="TextBox 6">
            <a:extLst>
              <a:ext uri="{FF2B5EF4-FFF2-40B4-BE49-F238E27FC236}">
                <a16:creationId xmlns:a16="http://schemas.microsoft.com/office/drawing/2014/main" id="{2EF1000C-B926-403E-97EC-6F0B0F49EDFD}"/>
              </a:ext>
            </a:extLst>
          </p:cNvPr>
          <p:cNvSpPr txBox="1"/>
          <p:nvPr/>
        </p:nvSpPr>
        <p:spPr>
          <a:xfrm>
            <a:off x="454711" y="2988076"/>
            <a:ext cx="10801137" cy="341119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Complete DSO Assessments for new applications </a:t>
            </a:r>
            <a:r>
              <a:rPr kumimoji="0" lang="en-US" sz="2400" b="1" i="0" u="none" strike="noStrike" kern="1200" cap="none" spc="0" normalizeH="0" baseline="0" noProof="0" dirty="0">
                <a:ln>
                  <a:noFill/>
                </a:ln>
                <a:solidFill>
                  <a:srgbClr val="0070C0"/>
                </a:solidFill>
                <a:effectLst/>
                <a:uLnTx/>
                <a:uFillTx/>
                <a:latin typeface="Arial"/>
                <a:ea typeface="+mn-ea"/>
                <a:cs typeface="+mn-cs"/>
              </a:rPr>
              <a:t>120 Apps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     </a:t>
            </a:r>
            <a:r>
              <a:rPr kumimoji="0" lang="en-US" sz="2400" b="0" i="1" u="none" strike="noStrike" kern="1200" cap="none" spc="0" normalizeH="0" baseline="0" noProof="0" dirty="0">
                <a:ln>
                  <a:noFill/>
                </a:ln>
                <a:solidFill>
                  <a:srgbClr val="0070C0"/>
                </a:solidFill>
                <a:effectLst/>
                <a:uLnTx/>
                <a:uFillTx/>
                <a:latin typeface="Arial"/>
                <a:ea typeface="+mn-ea"/>
                <a:cs typeface="+mn-cs"/>
              </a:rPr>
              <a:t>[Overall – 280 apps (~30%)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Re-Assessments - </a:t>
            </a:r>
            <a:r>
              <a:rPr lang="en-US" sz="2400" b="1" dirty="0">
                <a:solidFill>
                  <a:srgbClr val="0070C0"/>
                </a:solidFill>
                <a:latin typeface="Arial"/>
              </a:rPr>
              <a:t>4</a:t>
            </a:r>
            <a:r>
              <a:rPr kumimoji="0" lang="en-US" sz="2400" b="1" i="0" u="none" strike="noStrike" kern="1200" cap="none" spc="0" normalizeH="0" baseline="0" noProof="0" dirty="0">
                <a:ln>
                  <a:noFill/>
                </a:ln>
                <a:solidFill>
                  <a:srgbClr val="0070C0"/>
                </a:solidFill>
                <a:effectLst/>
                <a:uLnTx/>
                <a:uFillTx/>
                <a:latin typeface="Arial"/>
                <a:ea typeface="+mn-ea"/>
                <a:cs typeface="+mn-cs"/>
              </a:rPr>
              <a:t>0 apps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Implementation roadmap for 40% Applications - </a:t>
            </a:r>
            <a:r>
              <a:rPr kumimoji="0" lang="en-US" sz="2400" b="1" i="0" u="none" strike="noStrike" kern="1200" cap="none" spc="0" normalizeH="0" baseline="0" noProof="0" dirty="0">
                <a:ln>
                  <a:noFill/>
                </a:ln>
                <a:solidFill>
                  <a:srgbClr val="0070C0"/>
                </a:solidFill>
                <a:effectLst/>
                <a:uLnTx/>
                <a:uFillTx/>
                <a:latin typeface="Arial"/>
                <a:ea typeface="+mn-ea"/>
                <a:cs typeface="+mn-cs"/>
              </a:rPr>
              <a:t>120 apps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    </a:t>
            </a:r>
            <a:r>
              <a:rPr kumimoji="0" lang="en-US" sz="2400" b="0" i="1" u="none" strike="noStrike" kern="1200" cap="none" spc="0" normalizeH="0" baseline="0" noProof="0" dirty="0">
                <a:ln>
                  <a:noFill/>
                </a:ln>
                <a:solidFill>
                  <a:srgbClr val="0070C0"/>
                </a:solidFill>
                <a:effectLst/>
                <a:uLnTx/>
                <a:uFillTx/>
                <a:latin typeface="Arial"/>
                <a:ea typeface="+mn-ea"/>
                <a:cs typeface="+mn-cs"/>
              </a:rPr>
              <a:t>[Overall – 200 (~20%)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Improved overall maturity to </a:t>
            </a:r>
            <a:r>
              <a:rPr kumimoji="0" lang="en-US" sz="2400" b="1" i="0" u="none" strike="noStrike" kern="1200" cap="none" spc="0" normalizeH="0" baseline="0" noProof="0" dirty="0">
                <a:ln>
                  <a:noFill/>
                </a:ln>
                <a:solidFill>
                  <a:srgbClr val="0070C0"/>
                </a:solidFill>
                <a:effectLst/>
                <a:uLnTx/>
                <a:uFillTx/>
                <a:latin typeface="Arial"/>
                <a:ea typeface="+mn-ea"/>
                <a:cs typeface="+mn-cs"/>
              </a:rPr>
              <a:t>3.0</a:t>
            </a:r>
            <a:r>
              <a:rPr kumimoji="0" lang="en-US" sz="2400" b="0" i="0" u="none" strike="noStrike" kern="1200" cap="none" spc="0" normalizeH="0" baseline="0" noProof="0" dirty="0">
                <a:ln>
                  <a:noFill/>
                </a:ln>
                <a:solidFill>
                  <a:srgbClr val="000000"/>
                </a:solidFill>
                <a:effectLst/>
                <a:uLnTx/>
                <a:uFillTx/>
                <a:latin typeface="Arial"/>
                <a:ea typeface="+mn-ea"/>
                <a:cs typeface="+mn-cs"/>
              </a:rPr>
              <a:t> from </a:t>
            </a:r>
            <a:r>
              <a:rPr kumimoji="0" lang="en-US" sz="2400" b="1" i="0" u="none" strike="noStrike" kern="1200" cap="none" spc="0" normalizeH="0" baseline="0" noProof="0" dirty="0">
                <a:ln>
                  <a:noFill/>
                </a:ln>
                <a:solidFill>
                  <a:srgbClr val="FFA200"/>
                </a:solidFill>
                <a:effectLst/>
                <a:uLnTx/>
                <a:uFillTx/>
                <a:latin typeface="Arial"/>
                <a:ea typeface="+mn-ea"/>
                <a:cs typeface="+mn-cs"/>
              </a:rPr>
              <a:t>2.8. </a:t>
            </a:r>
            <a:r>
              <a:rPr kumimoji="0" lang="en-US" sz="2400" b="0" i="0" u="none" strike="noStrike" kern="1200" cap="none" spc="0" normalizeH="0" baseline="0" noProof="0" dirty="0">
                <a:ln>
                  <a:noFill/>
                </a:ln>
                <a:solidFill>
                  <a:srgbClr val="000000"/>
                </a:solidFill>
                <a:effectLst/>
                <a:uLnTx/>
                <a:uFillTx/>
                <a:latin typeface="Arial"/>
                <a:ea typeface="+mn-ea"/>
                <a:cs typeface="+mn-cs"/>
              </a:rPr>
              <a:t>Focus on High ROI and business critical Applications.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ROI Calculation - </a:t>
            </a:r>
            <a:r>
              <a:rPr kumimoji="0" lang="en-US" sz="2400" b="0" i="0" u="none" strike="noStrike" kern="1200" cap="none" spc="0" normalizeH="0" baseline="0" noProof="0" dirty="0">
                <a:ln>
                  <a:noFill/>
                </a:ln>
                <a:solidFill>
                  <a:srgbClr val="0070C0"/>
                </a:solidFill>
                <a:effectLst/>
                <a:uLnTx/>
                <a:uFillTx/>
                <a:latin typeface="Arial"/>
                <a:ea typeface="+mn-ea"/>
                <a:cs typeface="+mn-cs"/>
              </a:rPr>
              <a:t>50 Apps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70C0"/>
              </a:solidFill>
              <a:effectLst/>
              <a:uLnTx/>
              <a:uFillTx/>
              <a:latin typeface="Arial"/>
              <a:ea typeface="+mn-ea"/>
              <a:cs typeface="+mn-cs"/>
            </a:endParaRPr>
          </a:p>
        </p:txBody>
      </p:sp>
      <p:sp>
        <p:nvSpPr>
          <p:cNvPr id="8" name="Title 5">
            <a:extLst>
              <a:ext uri="{FF2B5EF4-FFF2-40B4-BE49-F238E27FC236}">
                <a16:creationId xmlns:a16="http://schemas.microsoft.com/office/drawing/2014/main" id="{F9A39287-763B-46E2-A9FB-D1ECA24E2FCF}"/>
              </a:ext>
            </a:extLst>
          </p:cNvPr>
          <p:cNvSpPr txBox="1">
            <a:spLocks/>
          </p:cNvSpPr>
          <p:nvPr/>
        </p:nvSpPr>
        <p:spPr bwMode="auto">
          <a:xfrm>
            <a:off x="817615" y="2498348"/>
            <a:ext cx="3238943" cy="341880"/>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pPr marL="0" marR="0" lvl="0" indent="0" algn="l" defTabSz="1020763" rtl="0" eaLnBrk="1" fontAlgn="base" latinLnBrk="0" hangingPunct="1">
              <a:lnSpc>
                <a:spcPct val="9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81BC00"/>
                </a:solidFill>
                <a:effectLst/>
                <a:uLnTx/>
                <a:uFillTx/>
                <a:latin typeface="Arial"/>
                <a:ea typeface="+mj-ea"/>
                <a:cs typeface="+mj-cs"/>
              </a:rPr>
              <a:t>Target</a:t>
            </a:r>
            <a:r>
              <a:rPr kumimoji="0" lang="en-US" sz="1800" b="0" i="0" u="none" strike="noStrike" kern="0" cap="none" spc="0" normalizeH="0" baseline="0" noProof="0" dirty="0">
                <a:ln>
                  <a:noFill/>
                </a:ln>
                <a:solidFill>
                  <a:srgbClr val="81BC00"/>
                </a:solidFill>
                <a:effectLst/>
                <a:uLnTx/>
                <a:uFillTx/>
                <a:latin typeface="Arial"/>
                <a:ea typeface="+mj-ea"/>
                <a:cs typeface="+mj-cs"/>
              </a:rPr>
              <a:t> </a:t>
            </a:r>
          </a:p>
        </p:txBody>
      </p:sp>
    </p:spTree>
    <p:extLst>
      <p:ext uri="{BB962C8B-B14F-4D97-AF65-F5344CB8AC3E}">
        <p14:creationId xmlns:p14="http://schemas.microsoft.com/office/powerpoint/2010/main" val="3499235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F29BE-00B4-405A-9FAA-F8B9E1BFF7A3}"/>
              </a:ext>
            </a:extLst>
          </p:cNvPr>
          <p:cNvSpPr>
            <a:spLocks noGrp="1"/>
          </p:cNvSpPr>
          <p:nvPr>
            <p:ph type="title"/>
          </p:nvPr>
        </p:nvSpPr>
        <p:spPr>
          <a:xfrm>
            <a:off x="130348" y="0"/>
            <a:ext cx="9198471" cy="537121"/>
          </a:xfrm>
        </p:spPr>
        <p:txBody>
          <a:bodyPr/>
          <a:lstStyle/>
          <a:p>
            <a:r>
              <a:rPr lang="en-US" sz="2800" dirty="0"/>
              <a:t>Progress</a:t>
            </a:r>
          </a:p>
        </p:txBody>
      </p:sp>
      <p:sp>
        <p:nvSpPr>
          <p:cNvPr id="12" name="Rectangle: Rounded Corners 11">
            <a:extLst>
              <a:ext uri="{FF2B5EF4-FFF2-40B4-BE49-F238E27FC236}">
                <a16:creationId xmlns:a16="http://schemas.microsoft.com/office/drawing/2014/main" id="{9AF8A51F-06AE-4BE1-9CEC-53CDC6211ED2}"/>
              </a:ext>
            </a:extLst>
          </p:cNvPr>
          <p:cNvSpPr/>
          <p:nvPr/>
        </p:nvSpPr>
        <p:spPr>
          <a:xfrm>
            <a:off x="4784578" y="1148306"/>
            <a:ext cx="872159" cy="433936"/>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Q1</a:t>
            </a:r>
          </a:p>
        </p:txBody>
      </p:sp>
      <p:sp>
        <p:nvSpPr>
          <p:cNvPr id="14" name="Rectangle: Rounded Corners 13">
            <a:extLst>
              <a:ext uri="{FF2B5EF4-FFF2-40B4-BE49-F238E27FC236}">
                <a16:creationId xmlns:a16="http://schemas.microsoft.com/office/drawing/2014/main" id="{C79ACE31-C2C1-4BB2-A85C-60D9BF7510B0}"/>
              </a:ext>
            </a:extLst>
          </p:cNvPr>
          <p:cNvSpPr/>
          <p:nvPr/>
        </p:nvSpPr>
        <p:spPr>
          <a:xfrm>
            <a:off x="7297456" y="1180666"/>
            <a:ext cx="872160" cy="441724"/>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Q2</a:t>
            </a:r>
          </a:p>
        </p:txBody>
      </p:sp>
      <p:cxnSp>
        <p:nvCxnSpPr>
          <p:cNvPr id="10" name="Straight Connector 9">
            <a:extLst>
              <a:ext uri="{FF2B5EF4-FFF2-40B4-BE49-F238E27FC236}">
                <a16:creationId xmlns:a16="http://schemas.microsoft.com/office/drawing/2014/main" id="{D95D8D93-A610-4F78-B37E-E0E9255B6E80}"/>
              </a:ext>
            </a:extLst>
          </p:cNvPr>
          <p:cNvCxnSpPr>
            <a:cxnSpLocks/>
          </p:cNvCxnSpPr>
          <p:nvPr/>
        </p:nvCxnSpPr>
        <p:spPr>
          <a:xfrm>
            <a:off x="6609992" y="1970341"/>
            <a:ext cx="0" cy="5008752"/>
          </a:xfrm>
          <a:prstGeom prst="line">
            <a:avLst/>
          </a:prstGeom>
          <a:ln w="31750">
            <a:prstDash val="dash"/>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2A0705-D658-4983-9D4B-E585BC7C88AB}"/>
              </a:ext>
            </a:extLst>
          </p:cNvPr>
          <p:cNvCxnSpPr>
            <a:cxnSpLocks/>
          </p:cNvCxnSpPr>
          <p:nvPr/>
        </p:nvCxnSpPr>
        <p:spPr>
          <a:xfrm>
            <a:off x="3839464" y="1956863"/>
            <a:ext cx="0" cy="4901137"/>
          </a:xfrm>
          <a:prstGeom prst="line">
            <a:avLst/>
          </a:prstGeom>
          <a:ln w="31750">
            <a:prstDash val="dash"/>
            <a:tailEnd type="non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9577F25D-CC75-4978-8A96-A09582497009}"/>
              </a:ext>
            </a:extLst>
          </p:cNvPr>
          <p:cNvSpPr/>
          <p:nvPr/>
        </p:nvSpPr>
        <p:spPr>
          <a:xfrm>
            <a:off x="780530" y="1173921"/>
            <a:ext cx="2266544" cy="433936"/>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2023 OKR Targets</a:t>
            </a:r>
          </a:p>
        </p:txBody>
      </p:sp>
      <p:sp>
        <p:nvSpPr>
          <p:cNvPr id="19" name="Rectangle 18">
            <a:extLst>
              <a:ext uri="{FF2B5EF4-FFF2-40B4-BE49-F238E27FC236}">
                <a16:creationId xmlns:a16="http://schemas.microsoft.com/office/drawing/2014/main" id="{3F53AAF5-4DBA-4240-988B-7F25AF1E1138}"/>
              </a:ext>
            </a:extLst>
          </p:cNvPr>
          <p:cNvSpPr/>
          <p:nvPr/>
        </p:nvSpPr>
        <p:spPr>
          <a:xfrm>
            <a:off x="71534" y="1950544"/>
            <a:ext cx="3728932" cy="646331"/>
          </a:xfrm>
          <a:prstGeom prst="rect">
            <a:avLst/>
          </a:prstGeom>
        </p:spPr>
        <p:txBody>
          <a:bodyPr wrap="square">
            <a:spAutoFit/>
          </a:bodyPr>
          <a:lstStyle/>
          <a:p>
            <a:pPr lvl="0">
              <a:defRPr/>
            </a:pPr>
            <a:r>
              <a:rPr lang="en-US" dirty="0">
                <a:solidFill>
                  <a:srgbClr val="000000"/>
                </a:solidFill>
              </a:rPr>
              <a:t>Complete DSO Assessments for new applications </a:t>
            </a:r>
            <a:r>
              <a:rPr lang="en-US" b="1" dirty="0">
                <a:solidFill>
                  <a:srgbClr val="0070C0"/>
                </a:solidFill>
              </a:rPr>
              <a:t>120 Apps</a:t>
            </a:r>
            <a:endParaRPr lang="en-US" i="1" dirty="0">
              <a:solidFill>
                <a:srgbClr val="0070C0"/>
              </a:solidFill>
            </a:endParaRPr>
          </a:p>
        </p:txBody>
      </p:sp>
      <p:sp>
        <p:nvSpPr>
          <p:cNvPr id="20" name="Rectangle 19">
            <a:extLst>
              <a:ext uri="{FF2B5EF4-FFF2-40B4-BE49-F238E27FC236}">
                <a16:creationId xmlns:a16="http://schemas.microsoft.com/office/drawing/2014/main" id="{7ED12D83-C2CD-4F49-B54E-12DDA02C50BB}"/>
              </a:ext>
            </a:extLst>
          </p:cNvPr>
          <p:cNvSpPr/>
          <p:nvPr/>
        </p:nvSpPr>
        <p:spPr>
          <a:xfrm>
            <a:off x="81191" y="2862802"/>
            <a:ext cx="4100906" cy="1200329"/>
          </a:xfrm>
          <a:prstGeom prst="rect">
            <a:avLst/>
          </a:prstGeom>
        </p:spPr>
        <p:txBody>
          <a:bodyPr wrap="square">
            <a:spAutoFit/>
          </a:bodyPr>
          <a:lstStyle/>
          <a:p>
            <a:pPr>
              <a:defRPr/>
            </a:pPr>
            <a:r>
              <a:rPr lang="en-US" dirty="0">
                <a:solidFill>
                  <a:srgbClr val="000000"/>
                </a:solidFill>
              </a:rPr>
              <a:t>Implementation roadmap for Applications that have completed assessments- </a:t>
            </a:r>
            <a:r>
              <a:rPr lang="en-US" b="1" dirty="0">
                <a:solidFill>
                  <a:srgbClr val="0070C0"/>
                </a:solidFill>
              </a:rPr>
              <a:t>90 Apps  </a:t>
            </a:r>
          </a:p>
          <a:p>
            <a:pPr>
              <a:defRPr/>
            </a:pPr>
            <a:r>
              <a:rPr lang="en-US" b="1" dirty="0">
                <a:solidFill>
                  <a:srgbClr val="0070C0"/>
                </a:solidFill>
              </a:rPr>
              <a:t>    </a:t>
            </a:r>
            <a:r>
              <a:rPr lang="en-US" dirty="0">
                <a:solidFill>
                  <a:srgbClr val="000000"/>
                </a:solidFill>
              </a:rPr>
              <a:t> </a:t>
            </a:r>
          </a:p>
        </p:txBody>
      </p:sp>
      <p:sp>
        <p:nvSpPr>
          <p:cNvPr id="21" name="Rectangle 20">
            <a:extLst>
              <a:ext uri="{FF2B5EF4-FFF2-40B4-BE49-F238E27FC236}">
                <a16:creationId xmlns:a16="http://schemas.microsoft.com/office/drawing/2014/main" id="{AA8ECE8E-8E13-4C05-AAA7-A0855D12CC9E}"/>
              </a:ext>
            </a:extLst>
          </p:cNvPr>
          <p:cNvSpPr/>
          <p:nvPr/>
        </p:nvSpPr>
        <p:spPr>
          <a:xfrm>
            <a:off x="58756" y="3999614"/>
            <a:ext cx="3500304" cy="1200329"/>
          </a:xfrm>
          <a:prstGeom prst="rect">
            <a:avLst/>
          </a:prstGeom>
        </p:spPr>
        <p:txBody>
          <a:bodyPr wrap="square">
            <a:spAutoFit/>
          </a:bodyPr>
          <a:lstStyle/>
          <a:p>
            <a:pPr>
              <a:defRPr/>
            </a:pPr>
            <a:r>
              <a:rPr lang="en-US" dirty="0">
                <a:solidFill>
                  <a:srgbClr val="000000"/>
                </a:solidFill>
              </a:rPr>
              <a:t>Roadmap implementation ,  Re-Assessment &amp; ROI calculation for 15% Apps with roadmap created:  - </a:t>
            </a:r>
            <a:r>
              <a:rPr lang="en-US" b="1" dirty="0">
                <a:solidFill>
                  <a:srgbClr val="0070C0"/>
                </a:solidFill>
              </a:rPr>
              <a:t>40 apps</a:t>
            </a:r>
          </a:p>
        </p:txBody>
      </p:sp>
      <p:sp>
        <p:nvSpPr>
          <p:cNvPr id="23" name="Rectangle 22">
            <a:extLst>
              <a:ext uri="{FF2B5EF4-FFF2-40B4-BE49-F238E27FC236}">
                <a16:creationId xmlns:a16="http://schemas.microsoft.com/office/drawing/2014/main" id="{80366D2E-955D-4E93-863B-CFD12D520CE9}"/>
              </a:ext>
            </a:extLst>
          </p:cNvPr>
          <p:cNvSpPr/>
          <p:nvPr/>
        </p:nvSpPr>
        <p:spPr>
          <a:xfrm>
            <a:off x="81190" y="5427913"/>
            <a:ext cx="3641717" cy="646331"/>
          </a:xfrm>
          <a:prstGeom prst="rect">
            <a:avLst/>
          </a:prstGeom>
        </p:spPr>
        <p:txBody>
          <a:bodyPr wrap="square">
            <a:spAutoFit/>
          </a:bodyPr>
          <a:lstStyle/>
          <a:p>
            <a:pPr lvl="0">
              <a:defRPr/>
            </a:pPr>
            <a:r>
              <a:rPr lang="en-US" dirty="0">
                <a:solidFill>
                  <a:srgbClr val="000000"/>
                </a:solidFill>
              </a:rPr>
              <a:t>Maturity improvement and maintain Score </a:t>
            </a:r>
            <a:r>
              <a:rPr lang="en-US" b="1" dirty="0">
                <a:solidFill>
                  <a:srgbClr val="0070C0"/>
                </a:solidFill>
              </a:rPr>
              <a:t>3.0+</a:t>
            </a:r>
            <a:r>
              <a:rPr lang="en-US" dirty="0">
                <a:solidFill>
                  <a:srgbClr val="0070C0"/>
                </a:solidFill>
              </a:rPr>
              <a:t> </a:t>
            </a:r>
          </a:p>
        </p:txBody>
      </p:sp>
      <p:sp>
        <p:nvSpPr>
          <p:cNvPr id="26" name="Rectangle 25">
            <a:extLst>
              <a:ext uri="{FF2B5EF4-FFF2-40B4-BE49-F238E27FC236}">
                <a16:creationId xmlns:a16="http://schemas.microsoft.com/office/drawing/2014/main" id="{723A5F38-BC34-4F42-8D20-181F1EDDD21D}"/>
              </a:ext>
            </a:extLst>
          </p:cNvPr>
          <p:cNvSpPr/>
          <p:nvPr/>
        </p:nvSpPr>
        <p:spPr>
          <a:xfrm>
            <a:off x="4504384" y="2360986"/>
            <a:ext cx="541780"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a:t>
            </a:r>
            <a:endParaRPr lang="en-US" sz="1600" dirty="0"/>
          </a:p>
        </p:txBody>
      </p:sp>
      <p:sp>
        <p:nvSpPr>
          <p:cNvPr id="27" name="Rectangle 26">
            <a:extLst>
              <a:ext uri="{FF2B5EF4-FFF2-40B4-BE49-F238E27FC236}">
                <a16:creationId xmlns:a16="http://schemas.microsoft.com/office/drawing/2014/main" id="{AA5B1371-868D-4792-857B-8FC47B60DEB0}"/>
              </a:ext>
            </a:extLst>
          </p:cNvPr>
          <p:cNvSpPr/>
          <p:nvPr/>
        </p:nvSpPr>
        <p:spPr>
          <a:xfrm>
            <a:off x="8030876" y="2325441"/>
            <a:ext cx="1447704"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25 + 60 AMaaS</a:t>
            </a:r>
            <a:endParaRPr lang="en-US" sz="1600" dirty="0"/>
          </a:p>
        </p:txBody>
      </p:sp>
      <p:sp>
        <p:nvSpPr>
          <p:cNvPr id="29" name="Rectangle 28">
            <a:extLst>
              <a:ext uri="{FF2B5EF4-FFF2-40B4-BE49-F238E27FC236}">
                <a16:creationId xmlns:a16="http://schemas.microsoft.com/office/drawing/2014/main" id="{DA14FEBF-F0AA-45E8-B5C5-89B6FF5608CF}"/>
              </a:ext>
            </a:extLst>
          </p:cNvPr>
          <p:cNvSpPr/>
          <p:nvPr/>
        </p:nvSpPr>
        <p:spPr>
          <a:xfrm>
            <a:off x="4537408" y="3235321"/>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a:t>
            </a:r>
            <a:endParaRPr lang="en-US" sz="1600" dirty="0"/>
          </a:p>
        </p:txBody>
      </p:sp>
      <p:sp>
        <p:nvSpPr>
          <p:cNvPr id="30" name="Rectangle 29">
            <a:extLst>
              <a:ext uri="{FF2B5EF4-FFF2-40B4-BE49-F238E27FC236}">
                <a16:creationId xmlns:a16="http://schemas.microsoft.com/office/drawing/2014/main" id="{B6B8924B-3BAD-4757-B74D-D92ACA7CD5B9}"/>
              </a:ext>
            </a:extLst>
          </p:cNvPr>
          <p:cNvSpPr/>
          <p:nvPr/>
        </p:nvSpPr>
        <p:spPr>
          <a:xfrm>
            <a:off x="10537236" y="126952"/>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1" name="Rectangle 30">
            <a:extLst>
              <a:ext uri="{FF2B5EF4-FFF2-40B4-BE49-F238E27FC236}">
                <a16:creationId xmlns:a16="http://schemas.microsoft.com/office/drawing/2014/main" id="{0D9E9634-4CFA-481C-8E6C-83F4EA8CC8B8}"/>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2" name="Rectangle 31">
            <a:extLst>
              <a:ext uri="{FF2B5EF4-FFF2-40B4-BE49-F238E27FC236}">
                <a16:creationId xmlns:a16="http://schemas.microsoft.com/office/drawing/2014/main" id="{E228D771-6B2E-47EE-BA7F-7A321C876BBC}"/>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3" name="Rectangle 32">
            <a:extLst>
              <a:ext uri="{FF2B5EF4-FFF2-40B4-BE49-F238E27FC236}">
                <a16:creationId xmlns:a16="http://schemas.microsoft.com/office/drawing/2014/main" id="{0E8A0A40-41D0-4149-A76F-82ED594160C0}"/>
              </a:ext>
            </a:extLst>
          </p:cNvPr>
          <p:cNvSpPr/>
          <p:nvPr/>
        </p:nvSpPr>
        <p:spPr>
          <a:xfrm>
            <a:off x="9658107" y="2420216"/>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4" name="TextBox 33">
            <a:extLst>
              <a:ext uri="{FF2B5EF4-FFF2-40B4-BE49-F238E27FC236}">
                <a16:creationId xmlns:a16="http://schemas.microsoft.com/office/drawing/2014/main" id="{CCE849DE-56BD-4CA3-842B-702C3D77596D}"/>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35" name="TextBox 34">
            <a:extLst>
              <a:ext uri="{FF2B5EF4-FFF2-40B4-BE49-F238E27FC236}">
                <a16:creationId xmlns:a16="http://schemas.microsoft.com/office/drawing/2014/main" id="{AB6624D8-904C-4D0B-AEB2-E6B7EC69E808}"/>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36" name="TextBox 35">
            <a:extLst>
              <a:ext uri="{FF2B5EF4-FFF2-40B4-BE49-F238E27FC236}">
                <a16:creationId xmlns:a16="http://schemas.microsoft.com/office/drawing/2014/main" id="{D34297B1-A232-4F28-AE00-03E4DE5094C6}"/>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sp>
        <p:nvSpPr>
          <p:cNvPr id="37" name="Rectangle 36">
            <a:extLst>
              <a:ext uri="{FF2B5EF4-FFF2-40B4-BE49-F238E27FC236}">
                <a16:creationId xmlns:a16="http://schemas.microsoft.com/office/drawing/2014/main" id="{31CE10EB-A36E-45E7-82B3-E4BF99E0E3E6}"/>
              </a:ext>
            </a:extLst>
          </p:cNvPr>
          <p:cNvSpPr/>
          <p:nvPr/>
        </p:nvSpPr>
        <p:spPr>
          <a:xfrm>
            <a:off x="4148923" y="3326771"/>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0" name="Rectangle 39">
            <a:extLst>
              <a:ext uri="{FF2B5EF4-FFF2-40B4-BE49-F238E27FC236}">
                <a16:creationId xmlns:a16="http://schemas.microsoft.com/office/drawing/2014/main" id="{6A86D83B-62AC-4264-870A-C306A94602B7}"/>
              </a:ext>
            </a:extLst>
          </p:cNvPr>
          <p:cNvSpPr/>
          <p:nvPr/>
        </p:nvSpPr>
        <p:spPr>
          <a:xfrm>
            <a:off x="10018794" y="3133978"/>
            <a:ext cx="39034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 </a:t>
            </a:r>
            <a:endParaRPr lang="en-US" sz="1600" dirty="0"/>
          </a:p>
        </p:txBody>
      </p:sp>
      <p:sp>
        <p:nvSpPr>
          <p:cNvPr id="43" name="Rectangle 42">
            <a:extLst>
              <a:ext uri="{FF2B5EF4-FFF2-40B4-BE49-F238E27FC236}">
                <a16:creationId xmlns:a16="http://schemas.microsoft.com/office/drawing/2014/main" id="{5E8D0AC3-AB17-4083-AE71-9543BFBBB886}"/>
              </a:ext>
            </a:extLst>
          </p:cNvPr>
          <p:cNvSpPr/>
          <p:nvPr/>
        </p:nvSpPr>
        <p:spPr>
          <a:xfrm>
            <a:off x="4133050" y="4415123"/>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6" name="Rectangle 45">
            <a:extLst>
              <a:ext uri="{FF2B5EF4-FFF2-40B4-BE49-F238E27FC236}">
                <a16:creationId xmlns:a16="http://schemas.microsoft.com/office/drawing/2014/main" id="{41BCE272-90EA-4F69-BBA1-A4449E2E0117}"/>
              </a:ext>
            </a:extLst>
          </p:cNvPr>
          <p:cNvSpPr/>
          <p:nvPr/>
        </p:nvSpPr>
        <p:spPr>
          <a:xfrm>
            <a:off x="4504384" y="4846796"/>
            <a:ext cx="2132023" cy="276999"/>
          </a:xfrm>
          <a:prstGeom prst="rect">
            <a:avLst/>
          </a:prstGeom>
        </p:spPr>
        <p:txBody>
          <a:bodyPr wrap="square">
            <a:spAutoFit/>
          </a:bodyPr>
          <a:lstStyle/>
          <a:p>
            <a:r>
              <a:rPr lang="en-US" sz="1200" dirty="0">
                <a:latin typeface="Calibri" panose="020F0502020204030204" pitchFamily="34" charset="0"/>
              </a:rPr>
              <a:t>*DSO Improvements pending</a:t>
            </a:r>
            <a:endParaRPr lang="en-US" sz="1200" dirty="0"/>
          </a:p>
        </p:txBody>
      </p:sp>
      <p:sp>
        <p:nvSpPr>
          <p:cNvPr id="47" name="Rectangle 46">
            <a:extLst>
              <a:ext uri="{FF2B5EF4-FFF2-40B4-BE49-F238E27FC236}">
                <a16:creationId xmlns:a16="http://schemas.microsoft.com/office/drawing/2014/main" id="{BB4B8199-5BBA-4326-A29D-3768791F2251}"/>
              </a:ext>
            </a:extLst>
          </p:cNvPr>
          <p:cNvSpPr/>
          <p:nvPr/>
        </p:nvSpPr>
        <p:spPr>
          <a:xfrm>
            <a:off x="4140464" y="5545083"/>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9" name="Rectangle 48">
            <a:extLst>
              <a:ext uri="{FF2B5EF4-FFF2-40B4-BE49-F238E27FC236}">
                <a16:creationId xmlns:a16="http://schemas.microsoft.com/office/drawing/2014/main" id="{E6EDAB47-25F7-4794-92CB-B092A0260413}"/>
              </a:ext>
            </a:extLst>
          </p:cNvPr>
          <p:cNvSpPr/>
          <p:nvPr/>
        </p:nvSpPr>
        <p:spPr>
          <a:xfrm>
            <a:off x="4775274" y="5467443"/>
            <a:ext cx="2317055"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Maturity Score 3</a:t>
            </a:r>
            <a:endParaRPr lang="en-US" sz="1600" dirty="0"/>
          </a:p>
        </p:txBody>
      </p:sp>
      <p:sp>
        <p:nvSpPr>
          <p:cNvPr id="50" name="Rectangle 49">
            <a:extLst>
              <a:ext uri="{FF2B5EF4-FFF2-40B4-BE49-F238E27FC236}">
                <a16:creationId xmlns:a16="http://schemas.microsoft.com/office/drawing/2014/main" id="{022E3000-9DDD-4836-91CC-0BAE8D0BD19D}"/>
              </a:ext>
            </a:extLst>
          </p:cNvPr>
          <p:cNvSpPr/>
          <p:nvPr/>
        </p:nvSpPr>
        <p:spPr>
          <a:xfrm>
            <a:off x="6936065" y="5545083"/>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1" name="Rectangle 50">
            <a:extLst>
              <a:ext uri="{FF2B5EF4-FFF2-40B4-BE49-F238E27FC236}">
                <a16:creationId xmlns:a16="http://schemas.microsoft.com/office/drawing/2014/main" id="{D45FD05E-89E4-4E4F-9B2D-63952D66849A}"/>
              </a:ext>
            </a:extLst>
          </p:cNvPr>
          <p:cNvSpPr/>
          <p:nvPr/>
        </p:nvSpPr>
        <p:spPr>
          <a:xfrm>
            <a:off x="7565433" y="5463664"/>
            <a:ext cx="2317055"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Maturity Score 3</a:t>
            </a:r>
            <a:endParaRPr lang="en-US" sz="1600" dirty="0"/>
          </a:p>
        </p:txBody>
      </p:sp>
      <p:cxnSp>
        <p:nvCxnSpPr>
          <p:cNvPr id="57" name="Straight Connector 56">
            <a:extLst>
              <a:ext uri="{FF2B5EF4-FFF2-40B4-BE49-F238E27FC236}">
                <a16:creationId xmlns:a16="http://schemas.microsoft.com/office/drawing/2014/main" id="{709042FD-7737-475E-A622-F1C513C57D8C}"/>
              </a:ext>
            </a:extLst>
          </p:cNvPr>
          <p:cNvCxnSpPr/>
          <p:nvPr/>
        </p:nvCxnSpPr>
        <p:spPr>
          <a:xfrm>
            <a:off x="81190" y="2862582"/>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15E9A8-E296-45CE-9C59-83E0ACB4E8A2}"/>
              </a:ext>
            </a:extLst>
          </p:cNvPr>
          <p:cNvCxnSpPr/>
          <p:nvPr/>
        </p:nvCxnSpPr>
        <p:spPr>
          <a:xfrm>
            <a:off x="288489" y="3954481"/>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50222ED-2858-42B8-AAD3-BDD80BFD2774}"/>
              </a:ext>
            </a:extLst>
          </p:cNvPr>
          <p:cNvCxnSpPr/>
          <p:nvPr/>
        </p:nvCxnSpPr>
        <p:spPr>
          <a:xfrm>
            <a:off x="233464" y="5286429"/>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1BAACA11-3354-425F-84AD-7C028A0DE3F2}"/>
              </a:ext>
            </a:extLst>
          </p:cNvPr>
          <p:cNvSpPr/>
          <p:nvPr/>
        </p:nvSpPr>
        <p:spPr>
          <a:xfrm>
            <a:off x="3967922" y="1803673"/>
            <a:ext cx="1252736"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tx1"/>
                </a:solidFill>
              </a:rPr>
              <a:t>Target</a:t>
            </a:r>
          </a:p>
        </p:txBody>
      </p:sp>
      <p:sp>
        <p:nvSpPr>
          <p:cNvPr id="65" name="Rectangle: Rounded Corners 64">
            <a:extLst>
              <a:ext uri="{FF2B5EF4-FFF2-40B4-BE49-F238E27FC236}">
                <a16:creationId xmlns:a16="http://schemas.microsoft.com/office/drawing/2014/main" id="{C0ED3B65-174B-44D9-A797-261E85A77C08}"/>
              </a:ext>
            </a:extLst>
          </p:cNvPr>
          <p:cNvSpPr/>
          <p:nvPr/>
        </p:nvSpPr>
        <p:spPr>
          <a:xfrm>
            <a:off x="5273026" y="1811714"/>
            <a:ext cx="1229904"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tx1"/>
                </a:solidFill>
              </a:rPr>
              <a:t>Completed</a:t>
            </a:r>
          </a:p>
        </p:txBody>
      </p:sp>
      <p:sp>
        <p:nvSpPr>
          <p:cNvPr id="66" name="Rectangle: Rounded Corners 65">
            <a:extLst>
              <a:ext uri="{FF2B5EF4-FFF2-40B4-BE49-F238E27FC236}">
                <a16:creationId xmlns:a16="http://schemas.microsoft.com/office/drawing/2014/main" id="{1AB19E0D-61DF-4E97-9B84-134C6EC9A4B2}"/>
              </a:ext>
            </a:extLst>
          </p:cNvPr>
          <p:cNvSpPr/>
          <p:nvPr/>
        </p:nvSpPr>
        <p:spPr>
          <a:xfrm>
            <a:off x="6693187" y="1841370"/>
            <a:ext cx="1252736"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tx1"/>
                </a:solidFill>
              </a:rPr>
              <a:t>Target</a:t>
            </a:r>
          </a:p>
        </p:txBody>
      </p:sp>
      <p:sp>
        <p:nvSpPr>
          <p:cNvPr id="67" name="Rectangle: Rounded Corners 66">
            <a:extLst>
              <a:ext uri="{FF2B5EF4-FFF2-40B4-BE49-F238E27FC236}">
                <a16:creationId xmlns:a16="http://schemas.microsoft.com/office/drawing/2014/main" id="{573148E1-C960-439E-87E9-4A002C0BA3B7}"/>
              </a:ext>
            </a:extLst>
          </p:cNvPr>
          <p:cNvSpPr/>
          <p:nvPr/>
        </p:nvSpPr>
        <p:spPr>
          <a:xfrm>
            <a:off x="8054386" y="1837236"/>
            <a:ext cx="1252461"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tx1"/>
                </a:solidFill>
              </a:rPr>
              <a:t>Completed</a:t>
            </a:r>
          </a:p>
        </p:txBody>
      </p:sp>
      <p:sp>
        <p:nvSpPr>
          <p:cNvPr id="68" name="Rectangle 67">
            <a:extLst>
              <a:ext uri="{FF2B5EF4-FFF2-40B4-BE49-F238E27FC236}">
                <a16:creationId xmlns:a16="http://schemas.microsoft.com/office/drawing/2014/main" id="{66732A25-9E85-4842-88BE-EAEA9F652C4F}"/>
              </a:ext>
            </a:extLst>
          </p:cNvPr>
          <p:cNvSpPr/>
          <p:nvPr/>
        </p:nvSpPr>
        <p:spPr>
          <a:xfrm>
            <a:off x="10957392" y="2333891"/>
            <a:ext cx="541780" cy="338554"/>
          </a:xfrm>
          <a:prstGeom prst="rect">
            <a:avLst/>
          </a:prstGeom>
        </p:spPr>
        <p:txBody>
          <a:bodyPr wrap="square">
            <a:spAutoFit/>
          </a:bodyPr>
          <a:lstStyle/>
          <a:p>
            <a:r>
              <a:rPr lang="en-US" sz="1600" dirty="0"/>
              <a:t> 8</a:t>
            </a:r>
          </a:p>
        </p:txBody>
      </p:sp>
      <p:sp>
        <p:nvSpPr>
          <p:cNvPr id="69" name="Rectangle 68">
            <a:extLst>
              <a:ext uri="{FF2B5EF4-FFF2-40B4-BE49-F238E27FC236}">
                <a16:creationId xmlns:a16="http://schemas.microsoft.com/office/drawing/2014/main" id="{8717EC03-FD89-441F-8377-D4F6029DDF77}"/>
              </a:ext>
            </a:extLst>
          </p:cNvPr>
          <p:cNvSpPr/>
          <p:nvPr/>
        </p:nvSpPr>
        <p:spPr>
          <a:xfrm>
            <a:off x="5669649" y="3211326"/>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28</a:t>
            </a:r>
            <a:endParaRPr lang="en-US" sz="1600" dirty="0"/>
          </a:p>
        </p:txBody>
      </p:sp>
      <p:sp>
        <p:nvSpPr>
          <p:cNvPr id="70" name="Rectangle 69">
            <a:extLst>
              <a:ext uri="{FF2B5EF4-FFF2-40B4-BE49-F238E27FC236}">
                <a16:creationId xmlns:a16="http://schemas.microsoft.com/office/drawing/2014/main" id="{52DDC966-53D8-4CBD-8AFC-226BB1F95A03}"/>
              </a:ext>
            </a:extLst>
          </p:cNvPr>
          <p:cNvSpPr/>
          <p:nvPr/>
        </p:nvSpPr>
        <p:spPr>
          <a:xfrm>
            <a:off x="4564163" y="4327229"/>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10</a:t>
            </a:r>
            <a:endParaRPr lang="en-US" sz="1600" dirty="0"/>
          </a:p>
        </p:txBody>
      </p:sp>
      <p:sp>
        <p:nvSpPr>
          <p:cNvPr id="71" name="Rectangle 70">
            <a:extLst>
              <a:ext uri="{FF2B5EF4-FFF2-40B4-BE49-F238E27FC236}">
                <a16:creationId xmlns:a16="http://schemas.microsoft.com/office/drawing/2014/main" id="{22D2F741-D1AF-4B3F-BC94-FD1B39E7E4A4}"/>
              </a:ext>
            </a:extLst>
          </p:cNvPr>
          <p:cNvSpPr/>
          <p:nvPr/>
        </p:nvSpPr>
        <p:spPr>
          <a:xfrm>
            <a:off x="5748511" y="4305440"/>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0</a:t>
            </a:r>
            <a:endParaRPr lang="en-US" sz="1600" dirty="0"/>
          </a:p>
        </p:txBody>
      </p:sp>
      <p:sp>
        <p:nvSpPr>
          <p:cNvPr id="72" name="Rectangle 71">
            <a:extLst>
              <a:ext uri="{FF2B5EF4-FFF2-40B4-BE49-F238E27FC236}">
                <a16:creationId xmlns:a16="http://schemas.microsoft.com/office/drawing/2014/main" id="{F73AEFEF-7A91-4731-A918-6235671C34C8}"/>
              </a:ext>
            </a:extLst>
          </p:cNvPr>
          <p:cNvSpPr/>
          <p:nvPr/>
        </p:nvSpPr>
        <p:spPr>
          <a:xfrm>
            <a:off x="10036493" y="4273799"/>
            <a:ext cx="601436" cy="338554"/>
          </a:xfrm>
          <a:prstGeom prst="rect">
            <a:avLst/>
          </a:prstGeom>
        </p:spPr>
        <p:txBody>
          <a:bodyPr wrap="square">
            <a:spAutoFit/>
          </a:bodyPr>
          <a:lstStyle/>
          <a:p>
            <a:r>
              <a:rPr lang="en-US" sz="1600" dirty="0">
                <a:latin typeface="Calibri" panose="020F0502020204030204" pitchFamily="34" charset="0"/>
              </a:rPr>
              <a:t>10</a:t>
            </a:r>
            <a:endParaRPr lang="en-US" sz="1600" dirty="0"/>
          </a:p>
        </p:txBody>
      </p:sp>
      <p:sp>
        <p:nvSpPr>
          <p:cNvPr id="73" name="Rectangle 72">
            <a:extLst>
              <a:ext uri="{FF2B5EF4-FFF2-40B4-BE49-F238E27FC236}">
                <a16:creationId xmlns:a16="http://schemas.microsoft.com/office/drawing/2014/main" id="{9494B571-009D-458E-9DA9-E2C91DC7BB8D}"/>
              </a:ext>
            </a:extLst>
          </p:cNvPr>
          <p:cNvSpPr/>
          <p:nvPr/>
        </p:nvSpPr>
        <p:spPr>
          <a:xfrm>
            <a:off x="11062304" y="4290850"/>
            <a:ext cx="601436" cy="338554"/>
          </a:xfrm>
          <a:prstGeom prst="rect">
            <a:avLst/>
          </a:prstGeom>
        </p:spPr>
        <p:txBody>
          <a:bodyPr wrap="square">
            <a:spAutoFit/>
          </a:bodyPr>
          <a:lstStyle/>
          <a:p>
            <a:r>
              <a:rPr lang="en-US" sz="1600" dirty="0">
                <a:latin typeface="Calibri" panose="020F0502020204030204" pitchFamily="34" charset="0"/>
              </a:rPr>
              <a:t>13</a:t>
            </a:r>
            <a:endParaRPr lang="en-US" sz="1600" dirty="0"/>
          </a:p>
        </p:txBody>
      </p:sp>
      <p:sp>
        <p:nvSpPr>
          <p:cNvPr id="74" name="Rectangle 73">
            <a:extLst>
              <a:ext uri="{FF2B5EF4-FFF2-40B4-BE49-F238E27FC236}">
                <a16:creationId xmlns:a16="http://schemas.microsoft.com/office/drawing/2014/main" id="{0A9746A8-0561-49D2-87B0-DD0C37DDF3EB}"/>
              </a:ext>
            </a:extLst>
          </p:cNvPr>
          <p:cNvSpPr/>
          <p:nvPr/>
        </p:nvSpPr>
        <p:spPr>
          <a:xfrm>
            <a:off x="7118174" y="4826245"/>
            <a:ext cx="2317055" cy="276999"/>
          </a:xfrm>
          <a:prstGeom prst="rect">
            <a:avLst/>
          </a:prstGeom>
        </p:spPr>
        <p:txBody>
          <a:bodyPr wrap="square">
            <a:spAutoFit/>
          </a:bodyPr>
          <a:lstStyle/>
          <a:p>
            <a:r>
              <a:rPr lang="en-US" sz="1200" dirty="0">
                <a:latin typeface="Calibri" panose="020F0502020204030204" pitchFamily="34" charset="0"/>
              </a:rPr>
              <a:t>*40 app reassessment in pipeline</a:t>
            </a:r>
            <a:endParaRPr lang="en-US" sz="1200" dirty="0"/>
          </a:p>
        </p:txBody>
      </p:sp>
      <p:sp>
        <p:nvSpPr>
          <p:cNvPr id="75" name="Rectangle 74">
            <a:extLst>
              <a:ext uri="{FF2B5EF4-FFF2-40B4-BE49-F238E27FC236}">
                <a16:creationId xmlns:a16="http://schemas.microsoft.com/office/drawing/2014/main" id="{52B282D5-2608-4777-98D9-96510CF4BEBC}"/>
              </a:ext>
            </a:extLst>
          </p:cNvPr>
          <p:cNvSpPr/>
          <p:nvPr/>
        </p:nvSpPr>
        <p:spPr>
          <a:xfrm>
            <a:off x="8030876" y="3207581"/>
            <a:ext cx="1788937"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21 + 57 AMaaS</a:t>
            </a:r>
            <a:endParaRPr lang="en-US" sz="1600" dirty="0"/>
          </a:p>
        </p:txBody>
      </p:sp>
      <p:sp>
        <p:nvSpPr>
          <p:cNvPr id="76" name="Rectangle 75">
            <a:extLst>
              <a:ext uri="{FF2B5EF4-FFF2-40B4-BE49-F238E27FC236}">
                <a16:creationId xmlns:a16="http://schemas.microsoft.com/office/drawing/2014/main" id="{69B2EEFC-D949-45E9-8B3F-20DCDB01D8AD}"/>
              </a:ext>
            </a:extLst>
          </p:cNvPr>
          <p:cNvSpPr/>
          <p:nvPr/>
        </p:nvSpPr>
        <p:spPr>
          <a:xfrm>
            <a:off x="10007937" y="2334158"/>
            <a:ext cx="494421" cy="338554"/>
          </a:xfrm>
          <a:prstGeom prst="rect">
            <a:avLst/>
          </a:prstGeom>
        </p:spPr>
        <p:txBody>
          <a:bodyPr wrap="square">
            <a:spAutoFit/>
          </a:bodyPr>
          <a:lstStyle/>
          <a:p>
            <a:r>
              <a:rPr lang="en-US" sz="1600" dirty="0">
                <a:latin typeface="Calibri" panose="020F0502020204030204" pitchFamily="34" charset="0"/>
              </a:rPr>
              <a:t>30</a:t>
            </a:r>
            <a:endParaRPr lang="en-US" sz="1600" dirty="0"/>
          </a:p>
        </p:txBody>
      </p:sp>
      <p:sp>
        <p:nvSpPr>
          <p:cNvPr id="52" name="Rectangle 51">
            <a:extLst>
              <a:ext uri="{FF2B5EF4-FFF2-40B4-BE49-F238E27FC236}">
                <a16:creationId xmlns:a16="http://schemas.microsoft.com/office/drawing/2014/main" id="{F2F28670-FB12-4AC7-B42E-3CCDA297063B}"/>
              </a:ext>
            </a:extLst>
          </p:cNvPr>
          <p:cNvSpPr/>
          <p:nvPr/>
        </p:nvSpPr>
        <p:spPr>
          <a:xfrm>
            <a:off x="6944142" y="2406860"/>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3" name="Rectangle 52">
            <a:extLst>
              <a:ext uri="{FF2B5EF4-FFF2-40B4-BE49-F238E27FC236}">
                <a16:creationId xmlns:a16="http://schemas.microsoft.com/office/drawing/2014/main" id="{CC465D71-7662-4BB0-ADB1-C2B067D1AF92}"/>
              </a:ext>
            </a:extLst>
          </p:cNvPr>
          <p:cNvSpPr/>
          <p:nvPr/>
        </p:nvSpPr>
        <p:spPr>
          <a:xfrm>
            <a:off x="6938713" y="326606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cxnSp>
        <p:nvCxnSpPr>
          <p:cNvPr id="54" name="Straight Connector 53">
            <a:extLst>
              <a:ext uri="{FF2B5EF4-FFF2-40B4-BE49-F238E27FC236}">
                <a16:creationId xmlns:a16="http://schemas.microsoft.com/office/drawing/2014/main" id="{351F09C9-9BF4-4F3F-AB3E-9A86DFE1F8D3}"/>
              </a:ext>
            </a:extLst>
          </p:cNvPr>
          <p:cNvCxnSpPr>
            <a:cxnSpLocks/>
          </p:cNvCxnSpPr>
          <p:nvPr/>
        </p:nvCxnSpPr>
        <p:spPr>
          <a:xfrm>
            <a:off x="9432352" y="1837236"/>
            <a:ext cx="0" cy="5008752"/>
          </a:xfrm>
          <a:prstGeom prst="line">
            <a:avLst/>
          </a:prstGeom>
          <a:ln w="31750">
            <a:prstDash val="dash"/>
            <a:tailEnd type="none"/>
          </a:ln>
        </p:spPr>
        <p:style>
          <a:lnRef idx="1">
            <a:schemeClr val="accent1"/>
          </a:lnRef>
          <a:fillRef idx="0">
            <a:schemeClr val="accent1"/>
          </a:fillRef>
          <a:effectRef idx="0">
            <a:schemeClr val="accent1"/>
          </a:effectRef>
          <a:fontRef idx="minor">
            <a:schemeClr val="tx1"/>
          </a:fontRef>
        </p:style>
      </p:cxnSp>
      <p:sp>
        <p:nvSpPr>
          <p:cNvPr id="55" name="Rectangle: Rounded Corners 54">
            <a:extLst>
              <a:ext uri="{FF2B5EF4-FFF2-40B4-BE49-F238E27FC236}">
                <a16:creationId xmlns:a16="http://schemas.microsoft.com/office/drawing/2014/main" id="{CC500849-213B-43E3-AD35-DB7DC4661165}"/>
              </a:ext>
            </a:extLst>
          </p:cNvPr>
          <p:cNvSpPr/>
          <p:nvPr/>
        </p:nvSpPr>
        <p:spPr>
          <a:xfrm>
            <a:off x="10377011" y="1171697"/>
            <a:ext cx="872160" cy="441724"/>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Q3</a:t>
            </a:r>
          </a:p>
        </p:txBody>
      </p:sp>
      <p:sp>
        <p:nvSpPr>
          <p:cNvPr id="56" name="Rectangle: Rounded Corners 55">
            <a:extLst>
              <a:ext uri="{FF2B5EF4-FFF2-40B4-BE49-F238E27FC236}">
                <a16:creationId xmlns:a16="http://schemas.microsoft.com/office/drawing/2014/main" id="{82BE9EB5-1714-44BF-B66A-AA73D97709FA}"/>
              </a:ext>
            </a:extLst>
          </p:cNvPr>
          <p:cNvSpPr/>
          <p:nvPr/>
        </p:nvSpPr>
        <p:spPr>
          <a:xfrm>
            <a:off x="9534809" y="1841370"/>
            <a:ext cx="1252736"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tx1"/>
                </a:solidFill>
              </a:rPr>
              <a:t>Target</a:t>
            </a:r>
          </a:p>
        </p:txBody>
      </p:sp>
      <p:sp>
        <p:nvSpPr>
          <p:cNvPr id="59" name="Rectangle: Rounded Corners 58">
            <a:extLst>
              <a:ext uri="{FF2B5EF4-FFF2-40B4-BE49-F238E27FC236}">
                <a16:creationId xmlns:a16="http://schemas.microsoft.com/office/drawing/2014/main" id="{00F8E7E0-759D-440E-99B8-0E95D4C7DFAE}"/>
              </a:ext>
            </a:extLst>
          </p:cNvPr>
          <p:cNvSpPr/>
          <p:nvPr/>
        </p:nvSpPr>
        <p:spPr>
          <a:xfrm>
            <a:off x="10896008" y="1837236"/>
            <a:ext cx="1252461"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tx1"/>
                </a:solidFill>
              </a:rPr>
              <a:t>Completed</a:t>
            </a:r>
          </a:p>
        </p:txBody>
      </p:sp>
      <p:sp>
        <p:nvSpPr>
          <p:cNvPr id="61" name="Rectangle 60">
            <a:extLst>
              <a:ext uri="{FF2B5EF4-FFF2-40B4-BE49-F238E27FC236}">
                <a16:creationId xmlns:a16="http://schemas.microsoft.com/office/drawing/2014/main" id="{7D625205-602B-4A59-9304-46256F89E568}"/>
              </a:ext>
            </a:extLst>
          </p:cNvPr>
          <p:cNvSpPr/>
          <p:nvPr/>
        </p:nvSpPr>
        <p:spPr>
          <a:xfrm>
            <a:off x="7269826" y="2344406"/>
            <a:ext cx="494421" cy="338554"/>
          </a:xfrm>
          <a:prstGeom prst="rect">
            <a:avLst/>
          </a:prstGeom>
        </p:spPr>
        <p:txBody>
          <a:bodyPr wrap="square">
            <a:spAutoFit/>
          </a:bodyPr>
          <a:lstStyle/>
          <a:p>
            <a:r>
              <a:rPr lang="en-US" sz="1600" dirty="0">
                <a:latin typeface="Calibri" panose="020F0502020204030204" pitchFamily="34" charset="0"/>
              </a:rPr>
              <a:t>30</a:t>
            </a:r>
            <a:endParaRPr lang="en-US" sz="1600" dirty="0"/>
          </a:p>
        </p:txBody>
      </p:sp>
      <p:sp>
        <p:nvSpPr>
          <p:cNvPr id="62" name="Rectangle 61">
            <a:extLst>
              <a:ext uri="{FF2B5EF4-FFF2-40B4-BE49-F238E27FC236}">
                <a16:creationId xmlns:a16="http://schemas.microsoft.com/office/drawing/2014/main" id="{2A7BE73C-55F5-4C57-B0B7-E514CC5BCE8E}"/>
              </a:ext>
            </a:extLst>
          </p:cNvPr>
          <p:cNvSpPr/>
          <p:nvPr/>
        </p:nvSpPr>
        <p:spPr>
          <a:xfrm>
            <a:off x="4137892" y="245154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63" name="Rectangle 62">
            <a:extLst>
              <a:ext uri="{FF2B5EF4-FFF2-40B4-BE49-F238E27FC236}">
                <a16:creationId xmlns:a16="http://schemas.microsoft.com/office/drawing/2014/main" id="{8716D944-2567-4F72-B87E-678B84815F10}"/>
              </a:ext>
            </a:extLst>
          </p:cNvPr>
          <p:cNvSpPr/>
          <p:nvPr/>
        </p:nvSpPr>
        <p:spPr>
          <a:xfrm>
            <a:off x="9679782" y="3212311"/>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77" name="Rectangle 76">
            <a:extLst>
              <a:ext uri="{FF2B5EF4-FFF2-40B4-BE49-F238E27FC236}">
                <a16:creationId xmlns:a16="http://schemas.microsoft.com/office/drawing/2014/main" id="{F9DEAEFF-0064-48CB-98C4-34A979A95A2E}"/>
              </a:ext>
            </a:extLst>
          </p:cNvPr>
          <p:cNvSpPr/>
          <p:nvPr/>
        </p:nvSpPr>
        <p:spPr>
          <a:xfrm>
            <a:off x="7285092" y="3197848"/>
            <a:ext cx="39034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 </a:t>
            </a:r>
            <a:endParaRPr lang="en-US" sz="1600" dirty="0"/>
          </a:p>
        </p:txBody>
      </p:sp>
      <p:sp>
        <p:nvSpPr>
          <p:cNvPr id="78" name="Rectangle 77">
            <a:extLst>
              <a:ext uri="{FF2B5EF4-FFF2-40B4-BE49-F238E27FC236}">
                <a16:creationId xmlns:a16="http://schemas.microsoft.com/office/drawing/2014/main" id="{8A20C1A8-D6CE-4EC2-BDCD-EB47C03F7429}"/>
              </a:ext>
            </a:extLst>
          </p:cNvPr>
          <p:cNvSpPr/>
          <p:nvPr/>
        </p:nvSpPr>
        <p:spPr>
          <a:xfrm>
            <a:off x="6946814" y="4355218"/>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79" name="Rectangle 78">
            <a:extLst>
              <a:ext uri="{FF2B5EF4-FFF2-40B4-BE49-F238E27FC236}">
                <a16:creationId xmlns:a16="http://schemas.microsoft.com/office/drawing/2014/main" id="{45FA7F2A-25AF-405D-A153-CD3542E91182}"/>
              </a:ext>
            </a:extLst>
          </p:cNvPr>
          <p:cNvSpPr/>
          <p:nvPr/>
        </p:nvSpPr>
        <p:spPr>
          <a:xfrm>
            <a:off x="7303525" y="4273799"/>
            <a:ext cx="601436" cy="338554"/>
          </a:xfrm>
          <a:prstGeom prst="rect">
            <a:avLst/>
          </a:prstGeom>
        </p:spPr>
        <p:txBody>
          <a:bodyPr wrap="square">
            <a:spAutoFit/>
          </a:bodyPr>
          <a:lstStyle/>
          <a:p>
            <a:r>
              <a:rPr lang="en-US" sz="1600" dirty="0">
                <a:latin typeface="Calibri" panose="020F0502020204030204" pitchFamily="34" charset="0"/>
              </a:rPr>
              <a:t>10</a:t>
            </a:r>
            <a:endParaRPr lang="en-US" sz="1600" dirty="0"/>
          </a:p>
        </p:txBody>
      </p:sp>
      <p:sp>
        <p:nvSpPr>
          <p:cNvPr id="80" name="Rectangle 79">
            <a:extLst>
              <a:ext uri="{FF2B5EF4-FFF2-40B4-BE49-F238E27FC236}">
                <a16:creationId xmlns:a16="http://schemas.microsoft.com/office/drawing/2014/main" id="{0A8F1530-3233-4287-A652-512C6465BC19}"/>
              </a:ext>
            </a:extLst>
          </p:cNvPr>
          <p:cNvSpPr/>
          <p:nvPr/>
        </p:nvSpPr>
        <p:spPr>
          <a:xfrm>
            <a:off x="8329336" y="4290850"/>
            <a:ext cx="601436" cy="338554"/>
          </a:xfrm>
          <a:prstGeom prst="rect">
            <a:avLst/>
          </a:prstGeom>
        </p:spPr>
        <p:txBody>
          <a:bodyPr wrap="square">
            <a:spAutoFit/>
          </a:bodyPr>
          <a:lstStyle/>
          <a:p>
            <a:r>
              <a:rPr lang="en-US" sz="1600" dirty="0">
                <a:latin typeface="Calibri" panose="020F0502020204030204" pitchFamily="34" charset="0"/>
              </a:rPr>
              <a:t>4</a:t>
            </a:r>
            <a:endParaRPr lang="en-US" sz="1600" dirty="0"/>
          </a:p>
        </p:txBody>
      </p:sp>
      <p:sp>
        <p:nvSpPr>
          <p:cNvPr id="84" name="Rectangle 83">
            <a:extLst>
              <a:ext uri="{FF2B5EF4-FFF2-40B4-BE49-F238E27FC236}">
                <a16:creationId xmlns:a16="http://schemas.microsoft.com/office/drawing/2014/main" id="{679CC2B2-864E-4655-B6D5-0FF47597AA40}"/>
              </a:ext>
            </a:extLst>
          </p:cNvPr>
          <p:cNvSpPr/>
          <p:nvPr/>
        </p:nvSpPr>
        <p:spPr>
          <a:xfrm>
            <a:off x="9689591" y="4826245"/>
            <a:ext cx="2317055" cy="276999"/>
          </a:xfrm>
          <a:prstGeom prst="rect">
            <a:avLst/>
          </a:prstGeom>
        </p:spPr>
        <p:txBody>
          <a:bodyPr wrap="square">
            <a:spAutoFit/>
          </a:bodyPr>
          <a:lstStyle/>
          <a:p>
            <a:r>
              <a:rPr lang="en-US" sz="1200" dirty="0">
                <a:latin typeface="Calibri" panose="020F0502020204030204" pitchFamily="34" charset="0"/>
              </a:rPr>
              <a:t>*28 app reassessment in pipeline</a:t>
            </a:r>
            <a:endParaRPr lang="en-US" sz="1200" dirty="0"/>
          </a:p>
        </p:txBody>
      </p:sp>
      <p:sp>
        <p:nvSpPr>
          <p:cNvPr id="85" name="Rectangle 84">
            <a:extLst>
              <a:ext uri="{FF2B5EF4-FFF2-40B4-BE49-F238E27FC236}">
                <a16:creationId xmlns:a16="http://schemas.microsoft.com/office/drawing/2014/main" id="{55B910E1-6A62-4D18-8CA2-A1F3FA999B79}"/>
              </a:ext>
            </a:extLst>
          </p:cNvPr>
          <p:cNvSpPr/>
          <p:nvPr/>
        </p:nvSpPr>
        <p:spPr>
          <a:xfrm>
            <a:off x="9695288" y="4348573"/>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81" name="Rectangle 80">
            <a:extLst>
              <a:ext uri="{FF2B5EF4-FFF2-40B4-BE49-F238E27FC236}">
                <a16:creationId xmlns:a16="http://schemas.microsoft.com/office/drawing/2014/main" id="{3794F0E8-79A4-4AEF-8260-E1E71659D6C6}"/>
              </a:ext>
            </a:extLst>
          </p:cNvPr>
          <p:cNvSpPr/>
          <p:nvPr/>
        </p:nvSpPr>
        <p:spPr>
          <a:xfrm>
            <a:off x="5686750" y="2372952"/>
            <a:ext cx="541780"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34</a:t>
            </a:r>
            <a:endParaRPr lang="en-US" sz="1600" dirty="0"/>
          </a:p>
        </p:txBody>
      </p:sp>
      <p:sp>
        <p:nvSpPr>
          <p:cNvPr id="82" name="Rectangle 81">
            <a:extLst>
              <a:ext uri="{FF2B5EF4-FFF2-40B4-BE49-F238E27FC236}">
                <a16:creationId xmlns:a16="http://schemas.microsoft.com/office/drawing/2014/main" id="{83D9829A-43AE-4AB2-8678-FD844A49F37B}"/>
              </a:ext>
            </a:extLst>
          </p:cNvPr>
          <p:cNvSpPr/>
          <p:nvPr/>
        </p:nvSpPr>
        <p:spPr>
          <a:xfrm>
            <a:off x="10995581" y="3140856"/>
            <a:ext cx="541780" cy="338554"/>
          </a:xfrm>
          <a:prstGeom prst="rect">
            <a:avLst/>
          </a:prstGeom>
        </p:spPr>
        <p:txBody>
          <a:bodyPr wrap="square">
            <a:spAutoFit/>
          </a:bodyPr>
          <a:lstStyle/>
          <a:p>
            <a:r>
              <a:rPr lang="en-US" sz="1600" dirty="0">
                <a:latin typeface="Calibri" panose="020F0502020204030204" pitchFamily="34" charset="0"/>
              </a:rPr>
              <a:t> 4</a:t>
            </a:r>
            <a:endParaRPr lang="en-US" sz="1600" dirty="0"/>
          </a:p>
        </p:txBody>
      </p:sp>
      <p:sp>
        <p:nvSpPr>
          <p:cNvPr id="83" name="Rectangle 82">
            <a:extLst>
              <a:ext uri="{FF2B5EF4-FFF2-40B4-BE49-F238E27FC236}">
                <a16:creationId xmlns:a16="http://schemas.microsoft.com/office/drawing/2014/main" id="{E358AB5D-0D12-4B21-A4F2-1AE631D16441}"/>
              </a:ext>
            </a:extLst>
          </p:cNvPr>
          <p:cNvSpPr/>
          <p:nvPr/>
        </p:nvSpPr>
        <p:spPr>
          <a:xfrm>
            <a:off x="9709082" y="555749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 name="Rectangle 2">
            <a:extLst>
              <a:ext uri="{FF2B5EF4-FFF2-40B4-BE49-F238E27FC236}">
                <a16:creationId xmlns:a16="http://schemas.microsoft.com/office/drawing/2014/main" id="{A9670A16-B165-40D4-8490-8C4528BC8EBF}"/>
              </a:ext>
            </a:extLst>
          </p:cNvPr>
          <p:cNvSpPr/>
          <p:nvPr/>
        </p:nvSpPr>
        <p:spPr>
          <a:xfrm>
            <a:off x="9815581" y="5471241"/>
            <a:ext cx="2376420" cy="492443"/>
          </a:xfrm>
          <a:prstGeom prst="rect">
            <a:avLst/>
          </a:prstGeom>
        </p:spPr>
        <p:txBody>
          <a:bodyPr wrap="square">
            <a:spAutoFit/>
          </a:bodyPr>
          <a:lstStyle/>
          <a:p>
            <a:r>
              <a:rPr lang="en-US" sz="1400" dirty="0">
                <a:latin typeface="Calibri" panose="020F0502020204030204" pitchFamily="34" charset="0"/>
                <a:ea typeface="Times New Roman" panose="02020603050405020304" pitchFamily="18" charset="0"/>
              </a:rPr>
              <a:t>Maturity Score 3.0 </a:t>
            </a:r>
            <a:r>
              <a:rPr lang="en-US" sz="1100" dirty="0">
                <a:latin typeface="Calibri" panose="020F0502020204030204" pitchFamily="34" charset="0"/>
                <a:ea typeface="Times New Roman" panose="02020603050405020304" pitchFamily="18" charset="0"/>
              </a:rPr>
              <a:t>(Non-AMaaS)</a:t>
            </a:r>
          </a:p>
          <a:p>
            <a:r>
              <a:rPr lang="en-US" sz="1200" dirty="0">
                <a:latin typeface="Calibri" panose="020F0502020204030204" pitchFamily="34" charset="0"/>
              </a:rPr>
              <a:t>Overall Score with </a:t>
            </a:r>
            <a:r>
              <a:rPr lang="en-US" sz="1200" dirty="0" err="1">
                <a:latin typeface="Calibri" panose="020F0502020204030204" pitchFamily="34" charset="0"/>
              </a:rPr>
              <a:t>AMaaS</a:t>
            </a:r>
            <a:r>
              <a:rPr lang="en-US" sz="1200" dirty="0">
                <a:latin typeface="Calibri" panose="020F0502020204030204" pitchFamily="34" charset="0"/>
              </a:rPr>
              <a:t> 2.82</a:t>
            </a:r>
            <a:endParaRPr lang="en-US" sz="1600" dirty="0"/>
          </a:p>
        </p:txBody>
      </p:sp>
    </p:spTree>
    <p:extLst>
      <p:ext uri="{BB962C8B-B14F-4D97-AF65-F5344CB8AC3E}">
        <p14:creationId xmlns:p14="http://schemas.microsoft.com/office/powerpoint/2010/main" val="1585614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39042-E582-4CA3-8418-2EAD40D01CBA}"/>
              </a:ext>
            </a:extLst>
          </p:cNvPr>
          <p:cNvSpPr>
            <a:spLocks noGrp="1"/>
          </p:cNvSpPr>
          <p:nvPr>
            <p:ph type="title"/>
          </p:nvPr>
        </p:nvSpPr>
        <p:spPr/>
        <p:txBody>
          <a:bodyPr/>
          <a:lstStyle/>
          <a:p>
            <a:r>
              <a:rPr lang="en-US" dirty="0"/>
              <a:t>Overall Assessment progress</a:t>
            </a:r>
          </a:p>
        </p:txBody>
      </p:sp>
      <p:sp>
        <p:nvSpPr>
          <p:cNvPr id="4" name="Rectangle 3">
            <a:extLst>
              <a:ext uri="{FF2B5EF4-FFF2-40B4-BE49-F238E27FC236}">
                <a16:creationId xmlns:a16="http://schemas.microsoft.com/office/drawing/2014/main" id="{F4404C7B-0137-4968-B7D9-30FB7291DAF1}"/>
              </a:ext>
            </a:extLst>
          </p:cNvPr>
          <p:cNvSpPr/>
          <p:nvPr/>
        </p:nvSpPr>
        <p:spPr>
          <a:xfrm>
            <a:off x="726090" y="3835398"/>
            <a:ext cx="5250617" cy="2031325"/>
          </a:xfrm>
          <a:prstGeom prst="rect">
            <a:avLst/>
          </a:prstGeom>
        </p:spPr>
        <p:txBody>
          <a:bodyPr wrap="square">
            <a:spAutoFit/>
          </a:bodyPr>
          <a:lstStyle/>
          <a:p>
            <a:r>
              <a:rPr lang="en-US" sz="1400" b="1" dirty="0">
                <a:solidFill>
                  <a:srgbClr val="2E2E2E"/>
                </a:solidFill>
                <a:latin typeface="SourceSansPro"/>
              </a:rPr>
              <a:t>Open (Blue):</a:t>
            </a:r>
            <a:r>
              <a:rPr lang="en-US" sz="1400" dirty="0">
                <a:solidFill>
                  <a:srgbClr val="2E2E2E"/>
                </a:solidFill>
                <a:latin typeface="SourceSansPro"/>
              </a:rPr>
              <a:t>  Assessment has been sent to the Application Manager but has not been completed.</a:t>
            </a:r>
          </a:p>
          <a:p>
            <a:endParaRPr lang="en-US" sz="1400" dirty="0">
              <a:solidFill>
                <a:srgbClr val="2E2E2E"/>
              </a:solidFill>
              <a:latin typeface="SourceSansPro"/>
            </a:endParaRPr>
          </a:p>
          <a:p>
            <a:r>
              <a:rPr lang="en-US" sz="1400" b="1" dirty="0">
                <a:solidFill>
                  <a:srgbClr val="2E2E2E"/>
                </a:solidFill>
                <a:latin typeface="SourceSansPro"/>
              </a:rPr>
              <a:t>Pending (Yellow):</a:t>
            </a:r>
            <a:r>
              <a:rPr lang="en-US" sz="1400" dirty="0">
                <a:solidFill>
                  <a:srgbClr val="2E2E2E"/>
                </a:solidFill>
                <a:latin typeface="SourceSansPro"/>
              </a:rPr>
              <a:t>  Assessment has been sent to the Application Manager and has been completed without a roadmap..</a:t>
            </a:r>
          </a:p>
          <a:p>
            <a:endParaRPr lang="en-US" sz="1400" dirty="0">
              <a:solidFill>
                <a:srgbClr val="2E2E2E"/>
              </a:solidFill>
              <a:latin typeface="SourceSansPro"/>
            </a:endParaRPr>
          </a:p>
          <a:p>
            <a:r>
              <a:rPr lang="en-US" sz="1400" b="1" dirty="0">
                <a:solidFill>
                  <a:srgbClr val="2E2E2E"/>
                </a:solidFill>
                <a:latin typeface="SourceSansPro"/>
              </a:rPr>
              <a:t>Closed Complete (Green): </a:t>
            </a:r>
            <a:r>
              <a:rPr lang="en-US" sz="1400" dirty="0">
                <a:solidFill>
                  <a:srgbClr val="2E2E2E"/>
                </a:solidFill>
                <a:latin typeface="SourceSansPro"/>
              </a:rPr>
              <a:t> Assessment has been sent to the Application Manager and has been completed and the roadmap added</a:t>
            </a:r>
            <a:r>
              <a:rPr lang="en-US" sz="1200" dirty="0">
                <a:solidFill>
                  <a:srgbClr val="2E2E2E"/>
                </a:solidFill>
                <a:latin typeface="SourceSansPro"/>
              </a:rPr>
              <a:t>.</a:t>
            </a:r>
            <a:endParaRPr lang="en-US" sz="1200" b="0" i="0" dirty="0">
              <a:solidFill>
                <a:srgbClr val="2E2E2E"/>
              </a:solidFill>
              <a:effectLst/>
              <a:latin typeface="SourceSansPro"/>
            </a:endParaRPr>
          </a:p>
        </p:txBody>
      </p:sp>
      <p:pic>
        <p:nvPicPr>
          <p:cNvPr id="7" name="Picture 6">
            <a:extLst>
              <a:ext uri="{FF2B5EF4-FFF2-40B4-BE49-F238E27FC236}">
                <a16:creationId xmlns:a16="http://schemas.microsoft.com/office/drawing/2014/main" id="{38B998A4-AFF1-4E1C-9FAA-6F239A39112A}"/>
              </a:ext>
            </a:extLst>
          </p:cNvPr>
          <p:cNvPicPr>
            <a:picLocks noChangeAspect="1"/>
          </p:cNvPicPr>
          <p:nvPr/>
        </p:nvPicPr>
        <p:blipFill>
          <a:blip r:embed="rId2"/>
          <a:stretch>
            <a:fillRect/>
          </a:stretch>
        </p:blipFill>
        <p:spPr>
          <a:xfrm>
            <a:off x="227314" y="1166956"/>
            <a:ext cx="5707819" cy="2744643"/>
          </a:xfrm>
          <a:prstGeom prst="rect">
            <a:avLst/>
          </a:prstGeom>
        </p:spPr>
      </p:pic>
      <p:sp>
        <p:nvSpPr>
          <p:cNvPr id="3" name="TextBox 2">
            <a:extLst>
              <a:ext uri="{FF2B5EF4-FFF2-40B4-BE49-F238E27FC236}">
                <a16:creationId xmlns:a16="http://schemas.microsoft.com/office/drawing/2014/main" id="{E8201B29-E37B-4DA6-A800-410A1A1C9DE3}"/>
              </a:ext>
            </a:extLst>
          </p:cNvPr>
          <p:cNvSpPr txBox="1"/>
          <p:nvPr/>
        </p:nvSpPr>
        <p:spPr>
          <a:xfrm>
            <a:off x="6587069" y="2095498"/>
            <a:ext cx="5250617" cy="3632201"/>
          </a:xfrm>
          <a:prstGeom prst="rect">
            <a:avLst/>
          </a:prstGeom>
          <a:ln w="6350">
            <a:noFill/>
            <a:miter lim="800000"/>
          </a:ln>
        </p:spPr>
        <p:txBody>
          <a:bodyPr vert="horz" wrap="none" lIns="0" tIns="0" rIns="0" bIns="0" rtlCol="0">
            <a:noAutofit/>
          </a:bodyPr>
          <a:lstStyle/>
          <a:p>
            <a:pPr>
              <a:spcBef>
                <a:spcPts val="300"/>
              </a:spcBef>
              <a:spcAft>
                <a:spcPts val="300"/>
              </a:spcAft>
              <a:buNone/>
            </a:pPr>
            <a:r>
              <a:rPr lang="en-US" sz="1600" dirty="0"/>
              <a:t>                             </a:t>
            </a:r>
            <a:r>
              <a:rPr lang="en-US" sz="2800" b="1" dirty="0">
                <a:solidFill>
                  <a:schemeClr val="accent2">
                    <a:lumMod val="50000"/>
                  </a:schemeClr>
                </a:solidFill>
                <a:latin typeface="SourceSansPro"/>
              </a:rPr>
              <a:t>Look Ahead</a:t>
            </a:r>
          </a:p>
          <a:p>
            <a:pPr marL="285750" indent="-285750">
              <a:spcBef>
                <a:spcPts val="300"/>
              </a:spcBef>
              <a:spcAft>
                <a:spcPts val="300"/>
              </a:spcAft>
              <a:buFont typeface="Arial" panose="020B0604020202020204" pitchFamily="34" charset="0"/>
              <a:buChar char="•"/>
            </a:pPr>
            <a:r>
              <a:rPr lang="en-US" sz="1400" dirty="0">
                <a:solidFill>
                  <a:srgbClr val="2E2E2E"/>
                </a:solidFill>
                <a:latin typeface="SourceSansPro"/>
              </a:rPr>
              <a:t>Prioritize the application list for 2024 and initiate assessment </a:t>
            </a:r>
          </a:p>
          <a:p>
            <a:pPr>
              <a:spcBef>
                <a:spcPts val="300"/>
              </a:spcBef>
              <a:spcAft>
                <a:spcPts val="300"/>
              </a:spcAft>
            </a:pPr>
            <a:r>
              <a:rPr lang="en-US" sz="1400" dirty="0">
                <a:solidFill>
                  <a:srgbClr val="2E2E2E"/>
                </a:solidFill>
                <a:latin typeface="SourceSansPro"/>
              </a:rPr>
              <a:t>       for all the applications.</a:t>
            </a:r>
          </a:p>
          <a:p>
            <a:pPr marL="171450" indent="-171450">
              <a:spcBef>
                <a:spcPts val="300"/>
              </a:spcBef>
              <a:spcAft>
                <a:spcPts val="300"/>
              </a:spcAft>
              <a:buFont typeface="Arial" panose="020B0604020202020204" pitchFamily="34" charset="0"/>
              <a:buChar char="•"/>
            </a:pPr>
            <a:r>
              <a:rPr lang="en-US" sz="1400" dirty="0">
                <a:solidFill>
                  <a:srgbClr val="2E2E2E"/>
                </a:solidFill>
                <a:latin typeface="SourceSansPro"/>
              </a:rPr>
              <a:t>   Strategy and best practices of DevSecOps for  supporting </a:t>
            </a:r>
          </a:p>
          <a:p>
            <a:pPr>
              <a:spcBef>
                <a:spcPts val="300"/>
              </a:spcBef>
              <a:spcAft>
                <a:spcPts val="300"/>
              </a:spcAft>
            </a:pPr>
            <a:r>
              <a:rPr lang="en-US" sz="1400" dirty="0">
                <a:solidFill>
                  <a:srgbClr val="2E2E2E"/>
                </a:solidFill>
                <a:latin typeface="SourceSansPro"/>
              </a:rPr>
              <a:t>        Tech Debt and Compliance.</a:t>
            </a:r>
          </a:p>
          <a:p>
            <a:pPr marL="171450" indent="-171450">
              <a:spcBef>
                <a:spcPts val="300"/>
              </a:spcBef>
              <a:spcAft>
                <a:spcPts val="300"/>
              </a:spcAft>
              <a:buFont typeface="Arial" panose="020B0604020202020204" pitchFamily="34" charset="0"/>
              <a:buChar char="•"/>
            </a:pPr>
            <a:r>
              <a:rPr lang="en-US" sz="1400" dirty="0">
                <a:solidFill>
                  <a:srgbClr val="2E2E2E"/>
                </a:solidFill>
                <a:latin typeface="SourceSansPro"/>
              </a:rPr>
              <a:t>    Focus on re-assessment  for improved DevSecOps maturity and</a:t>
            </a:r>
          </a:p>
          <a:p>
            <a:pPr>
              <a:spcBef>
                <a:spcPts val="300"/>
              </a:spcBef>
              <a:spcAft>
                <a:spcPts val="300"/>
              </a:spcAft>
            </a:pPr>
            <a:r>
              <a:rPr lang="en-US" sz="1400" dirty="0">
                <a:solidFill>
                  <a:srgbClr val="2E2E2E"/>
                </a:solidFill>
                <a:latin typeface="SourceSansPro"/>
              </a:rPr>
              <a:t>        automations h savings.  </a:t>
            </a:r>
          </a:p>
          <a:p>
            <a:pPr marL="171450" indent="-171450">
              <a:spcBef>
                <a:spcPts val="300"/>
              </a:spcBef>
              <a:spcAft>
                <a:spcPts val="300"/>
              </a:spcAft>
              <a:buFont typeface="Arial" panose="020B0604020202020204" pitchFamily="34" charset="0"/>
              <a:buChar char="•"/>
            </a:pPr>
            <a:r>
              <a:rPr lang="en-US" sz="1400" dirty="0">
                <a:solidFill>
                  <a:srgbClr val="2E2E2E"/>
                </a:solidFill>
                <a:latin typeface="SourceSansPro"/>
              </a:rPr>
              <a:t>    Bringing success stories, case study and training for</a:t>
            </a:r>
          </a:p>
          <a:p>
            <a:pPr>
              <a:spcBef>
                <a:spcPts val="300"/>
              </a:spcBef>
              <a:spcAft>
                <a:spcPts val="300"/>
              </a:spcAft>
            </a:pPr>
            <a:r>
              <a:rPr lang="en-US" sz="1400" dirty="0">
                <a:solidFill>
                  <a:srgbClr val="2E2E2E"/>
                </a:solidFill>
                <a:latin typeface="SourceSansPro"/>
              </a:rPr>
              <a:t>        application teams.</a:t>
            </a:r>
          </a:p>
          <a:p>
            <a:pPr marL="171450" indent="-171450">
              <a:spcBef>
                <a:spcPts val="300"/>
              </a:spcBef>
              <a:spcAft>
                <a:spcPts val="300"/>
              </a:spcAft>
              <a:buFont typeface="Arial" panose="020B0604020202020204" pitchFamily="34" charset="0"/>
              <a:buChar char="•"/>
            </a:pPr>
            <a:r>
              <a:rPr lang="en-US" sz="1400" dirty="0">
                <a:solidFill>
                  <a:srgbClr val="2E2E2E"/>
                </a:solidFill>
                <a:latin typeface="SourceSansPro"/>
              </a:rPr>
              <a:t>    Tableau dashboard rollout with integrated view from </a:t>
            </a:r>
            <a:r>
              <a:rPr lang="en-US" sz="1400" dirty="0" err="1">
                <a:solidFill>
                  <a:srgbClr val="2E2E2E"/>
                </a:solidFill>
                <a:latin typeface="SourceSansPro"/>
              </a:rPr>
              <a:t>Infocenter</a:t>
            </a:r>
            <a:endParaRPr lang="en-US" sz="1400" dirty="0">
              <a:solidFill>
                <a:srgbClr val="2E2E2E"/>
              </a:solidFill>
              <a:latin typeface="SourceSansPro"/>
            </a:endParaRPr>
          </a:p>
          <a:p>
            <a:pPr>
              <a:spcBef>
                <a:spcPts val="300"/>
              </a:spcBef>
              <a:spcAft>
                <a:spcPts val="300"/>
              </a:spcAft>
            </a:pPr>
            <a:r>
              <a:rPr lang="en-US" sz="1400" dirty="0">
                <a:solidFill>
                  <a:srgbClr val="2E2E2E"/>
                </a:solidFill>
                <a:latin typeface="SourceSansPro"/>
              </a:rPr>
              <a:t>         and GSEP.</a:t>
            </a:r>
          </a:p>
        </p:txBody>
      </p:sp>
    </p:spTree>
    <p:extLst>
      <p:ext uri="{BB962C8B-B14F-4D97-AF65-F5344CB8AC3E}">
        <p14:creationId xmlns:p14="http://schemas.microsoft.com/office/powerpoint/2010/main" val="3310667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0F4D0-EAD3-4A3C-BB28-BFBC2338C11B}"/>
              </a:ext>
            </a:extLst>
          </p:cNvPr>
          <p:cNvSpPr>
            <a:spLocks noGrp="1"/>
          </p:cNvSpPr>
          <p:nvPr>
            <p:ph type="title"/>
          </p:nvPr>
        </p:nvSpPr>
        <p:spPr>
          <a:xfrm>
            <a:off x="515938" y="246621"/>
            <a:ext cx="11150600" cy="608128"/>
          </a:xfrm>
        </p:spPr>
        <p:txBody>
          <a:bodyPr/>
          <a:lstStyle/>
          <a:p>
            <a:r>
              <a:rPr lang="en-US" dirty="0">
                <a:solidFill>
                  <a:srgbClr val="002060"/>
                </a:solidFill>
                <a:latin typeface="Segoe UI" panose="020B0502040204020203" pitchFamily="34" charset="0"/>
                <a:cs typeface="Segoe UI" panose="020B0502040204020203" pitchFamily="34" charset="0"/>
              </a:rPr>
              <a:t>Savings identified after reassessment 2023 </a:t>
            </a:r>
            <a:endParaRPr lang="en-US" dirty="0"/>
          </a:p>
        </p:txBody>
      </p:sp>
      <p:graphicFrame>
        <p:nvGraphicFramePr>
          <p:cNvPr id="5" name="Chart 4">
            <a:extLst>
              <a:ext uri="{FF2B5EF4-FFF2-40B4-BE49-F238E27FC236}">
                <a16:creationId xmlns:a16="http://schemas.microsoft.com/office/drawing/2014/main" id="{303B9C2D-CC7D-4E81-8211-BC36321967A3}"/>
              </a:ext>
            </a:extLst>
          </p:cNvPr>
          <p:cNvGraphicFramePr/>
          <p:nvPr>
            <p:extLst>
              <p:ext uri="{D42A27DB-BD31-4B8C-83A1-F6EECF244321}">
                <p14:modId xmlns:p14="http://schemas.microsoft.com/office/powerpoint/2010/main" val="425260225"/>
              </p:ext>
            </p:extLst>
          </p:nvPr>
        </p:nvGraphicFramePr>
        <p:xfrm>
          <a:off x="5237018" y="1672936"/>
          <a:ext cx="6699827" cy="4330315"/>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5">
            <a:extLst>
              <a:ext uri="{FF2B5EF4-FFF2-40B4-BE49-F238E27FC236}">
                <a16:creationId xmlns:a16="http://schemas.microsoft.com/office/drawing/2014/main" id="{EBCEB22B-634B-402F-BEE9-BD12EDA1CCCD}"/>
              </a:ext>
            </a:extLst>
          </p:cNvPr>
          <p:cNvPicPr>
            <a:picLocks noChangeAspect="1"/>
          </p:cNvPicPr>
          <p:nvPr/>
        </p:nvPicPr>
        <p:blipFill>
          <a:blip r:embed="rId4"/>
          <a:stretch>
            <a:fillRect/>
          </a:stretch>
        </p:blipFill>
        <p:spPr>
          <a:xfrm>
            <a:off x="409134" y="954647"/>
            <a:ext cx="1090431" cy="1090431"/>
          </a:xfrm>
          <a:prstGeom prst="rect">
            <a:avLst/>
          </a:prstGeom>
        </p:spPr>
      </p:pic>
      <p:sp>
        <p:nvSpPr>
          <p:cNvPr id="7" name="TextBox 6">
            <a:extLst>
              <a:ext uri="{FF2B5EF4-FFF2-40B4-BE49-F238E27FC236}">
                <a16:creationId xmlns:a16="http://schemas.microsoft.com/office/drawing/2014/main" id="{B08AE83D-D7B8-4804-8FF8-930CB2AC6A1E}"/>
              </a:ext>
            </a:extLst>
          </p:cNvPr>
          <p:cNvSpPr txBox="1"/>
          <p:nvPr/>
        </p:nvSpPr>
        <p:spPr>
          <a:xfrm>
            <a:off x="1545603" y="1109311"/>
            <a:ext cx="4721164" cy="923330"/>
          </a:xfrm>
          <a:prstGeom prst="rect">
            <a:avLst/>
          </a:prstGeom>
          <a:noFill/>
        </p:spPr>
        <p:txBody>
          <a:bodyPr wrap="none" rtlCol="0">
            <a:spAutoFit/>
          </a:bodyPr>
          <a:lstStyle/>
          <a:p>
            <a:r>
              <a:rPr lang="en-US" sz="5400" dirty="0"/>
              <a:t>9512 Hrs. </a:t>
            </a:r>
            <a:r>
              <a:rPr lang="en-US" sz="1400" dirty="0"/>
              <a:t>(As of Sep 2023)</a:t>
            </a:r>
          </a:p>
        </p:txBody>
      </p:sp>
      <p:graphicFrame>
        <p:nvGraphicFramePr>
          <p:cNvPr id="8" name="Chart 7">
            <a:extLst>
              <a:ext uri="{FF2B5EF4-FFF2-40B4-BE49-F238E27FC236}">
                <a16:creationId xmlns:a16="http://schemas.microsoft.com/office/drawing/2014/main" id="{6AD709EC-6415-48E2-A897-B887B69443CB}"/>
              </a:ext>
            </a:extLst>
          </p:cNvPr>
          <p:cNvGraphicFramePr/>
          <p:nvPr>
            <p:extLst/>
          </p:nvPr>
        </p:nvGraphicFramePr>
        <p:xfrm>
          <a:off x="255155" y="2351809"/>
          <a:ext cx="4854632" cy="2891727"/>
        </p:xfrm>
        <a:graphic>
          <a:graphicData uri="http://schemas.openxmlformats.org/drawingml/2006/chart">
            <c:chart xmlns:c="http://schemas.openxmlformats.org/drawingml/2006/chart" xmlns:r="http://schemas.openxmlformats.org/officeDocument/2006/relationships" r:id="rId5"/>
          </a:graphicData>
        </a:graphic>
      </p:graphicFrame>
      <mc:AlternateContent xmlns:mc="http://schemas.openxmlformats.org/markup-compatibility/2006" xmlns:cx1="http://schemas.microsoft.com/office/drawing/2015/9/8/chartex">
        <mc:Choice Requires="cx1">
          <p:graphicFrame>
            <p:nvGraphicFramePr>
              <p:cNvPr id="9" name="Chart 8">
                <a:extLst>
                  <a:ext uri="{FF2B5EF4-FFF2-40B4-BE49-F238E27FC236}">
                    <a16:creationId xmlns:a16="http://schemas.microsoft.com/office/drawing/2014/main" id="{1CA697C1-5D22-4AD8-BE6E-44120FE413AE}"/>
                  </a:ext>
                </a:extLst>
              </p:cNvPr>
              <p:cNvGraphicFramePr/>
              <p:nvPr>
                <p:extLst>
                  <p:ext uri="{D42A27DB-BD31-4B8C-83A1-F6EECF244321}">
                    <p14:modId xmlns:p14="http://schemas.microsoft.com/office/powerpoint/2010/main" val="2146034659"/>
                  </p:ext>
                </p:extLst>
              </p:nvPr>
            </p:nvGraphicFramePr>
            <p:xfrm>
              <a:off x="393931" y="2086694"/>
              <a:ext cx="4564149" cy="3115226"/>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9" name="Chart 8">
                <a:extLst>
                  <a:ext uri="{FF2B5EF4-FFF2-40B4-BE49-F238E27FC236}">
                    <a16:creationId xmlns:a16="http://schemas.microsoft.com/office/drawing/2014/main" id="{1CA697C1-5D22-4AD8-BE6E-44120FE413AE}"/>
                  </a:ext>
                </a:extLst>
              </p:cNvPr>
              <p:cNvPicPr>
                <a:picLocks noGrp="1" noRot="1" noChangeAspect="1" noMove="1" noResize="1" noEditPoints="1" noAdjustHandles="1" noChangeArrowheads="1" noChangeShapeType="1"/>
              </p:cNvPicPr>
              <p:nvPr/>
            </p:nvPicPr>
            <p:blipFill>
              <a:blip r:embed="rId7"/>
              <a:stretch>
                <a:fillRect/>
              </a:stretch>
            </p:blipFill>
            <p:spPr>
              <a:xfrm>
                <a:off x="393931" y="2086694"/>
                <a:ext cx="4564149" cy="3115226"/>
              </a:xfrm>
              <a:prstGeom prst="rect">
                <a:avLst/>
              </a:prstGeom>
            </p:spPr>
          </p:pic>
        </mc:Fallback>
      </mc:AlternateContent>
      <p:sp>
        <p:nvSpPr>
          <p:cNvPr id="3" name="TextBox 2">
            <a:extLst>
              <a:ext uri="{FF2B5EF4-FFF2-40B4-BE49-F238E27FC236}">
                <a16:creationId xmlns:a16="http://schemas.microsoft.com/office/drawing/2014/main" id="{4EC22FA4-49A9-4F28-B2D3-4D60F9189EBF}"/>
              </a:ext>
            </a:extLst>
          </p:cNvPr>
          <p:cNvSpPr txBox="1"/>
          <p:nvPr/>
        </p:nvSpPr>
        <p:spPr>
          <a:xfrm>
            <a:off x="255155" y="5436609"/>
            <a:ext cx="6419965" cy="566641"/>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3600" b="1" dirty="0">
                <a:solidFill>
                  <a:schemeClr val="accent1">
                    <a:lumMod val="75000"/>
                  </a:schemeClr>
                </a:solidFill>
              </a:rPr>
              <a:t>28</a:t>
            </a:r>
            <a:r>
              <a:rPr lang="en-US" sz="2000" dirty="0"/>
              <a:t> Applications in pipeline for reassessment in 2023 </a:t>
            </a:r>
          </a:p>
        </p:txBody>
      </p:sp>
      <p:graphicFrame>
        <p:nvGraphicFramePr>
          <p:cNvPr id="13" name="Chart 12">
            <a:extLst>
              <a:ext uri="{FF2B5EF4-FFF2-40B4-BE49-F238E27FC236}">
                <a16:creationId xmlns:a16="http://schemas.microsoft.com/office/drawing/2014/main" id="{2DC4B2DE-9C6D-4B75-9F59-7739AC65FA55}"/>
              </a:ext>
            </a:extLst>
          </p:cNvPr>
          <p:cNvGraphicFramePr/>
          <p:nvPr>
            <p:extLst>
              <p:ext uri="{D42A27DB-BD31-4B8C-83A1-F6EECF244321}">
                <p14:modId xmlns:p14="http://schemas.microsoft.com/office/powerpoint/2010/main" val="1709025227"/>
              </p:ext>
            </p:extLst>
          </p:nvPr>
        </p:nvGraphicFramePr>
        <p:xfrm>
          <a:off x="73315" y="2214786"/>
          <a:ext cx="5163703" cy="3180207"/>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592410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515938" y="246621"/>
            <a:ext cx="5741043" cy="540456"/>
          </a:xfrm>
        </p:spPr>
        <p:txBody>
          <a:bodyPr/>
          <a:lstStyle/>
          <a:p>
            <a:r>
              <a:rPr lang="en-US" dirty="0"/>
              <a:t> Engineering Products</a:t>
            </a:r>
          </a:p>
        </p:txBody>
      </p:sp>
      <p:graphicFrame>
        <p:nvGraphicFramePr>
          <p:cNvPr id="3" name="Chart 2">
            <a:extLst>
              <a:ext uri="{FF2B5EF4-FFF2-40B4-BE49-F238E27FC236}">
                <a16:creationId xmlns:a16="http://schemas.microsoft.com/office/drawing/2014/main" id="{B4925C15-C7FC-4E6F-9349-64B9078387F2}"/>
              </a:ext>
            </a:extLst>
          </p:cNvPr>
          <p:cNvGraphicFramePr/>
          <p:nvPr>
            <p:extLst>
              <p:ext uri="{D42A27DB-BD31-4B8C-83A1-F6EECF244321}">
                <p14:modId xmlns:p14="http://schemas.microsoft.com/office/powerpoint/2010/main" val="2216457365"/>
              </p:ext>
            </p:extLst>
          </p:nvPr>
        </p:nvGraphicFramePr>
        <p:xfrm>
          <a:off x="6096000" y="95065"/>
          <a:ext cx="6096000" cy="28682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155E92A9-82D3-4968-AA52-74CA314673DB}"/>
              </a:ext>
            </a:extLst>
          </p:cNvPr>
          <p:cNvGraphicFramePr/>
          <p:nvPr>
            <p:extLst>
              <p:ext uri="{D42A27DB-BD31-4B8C-83A1-F6EECF244321}">
                <p14:modId xmlns:p14="http://schemas.microsoft.com/office/powerpoint/2010/main" val="3151304618"/>
              </p:ext>
            </p:extLst>
          </p:nvPr>
        </p:nvGraphicFramePr>
        <p:xfrm>
          <a:off x="316174" y="1408145"/>
          <a:ext cx="4298159" cy="39173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1707C33E-2CC6-44DF-BA11-8848D039905D}"/>
              </a:ext>
            </a:extLst>
          </p:cNvPr>
          <p:cNvGraphicFramePr/>
          <p:nvPr>
            <p:extLst>
              <p:ext uri="{D42A27DB-BD31-4B8C-83A1-F6EECF244321}">
                <p14:modId xmlns:p14="http://schemas.microsoft.com/office/powerpoint/2010/main" val="1851454975"/>
              </p:ext>
            </p:extLst>
          </p:nvPr>
        </p:nvGraphicFramePr>
        <p:xfrm>
          <a:off x="6096000" y="3039533"/>
          <a:ext cx="6095999" cy="3302687"/>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a:extLst>
              <a:ext uri="{FF2B5EF4-FFF2-40B4-BE49-F238E27FC236}">
                <a16:creationId xmlns:a16="http://schemas.microsoft.com/office/drawing/2014/main" id="{AB451D95-5BB6-4196-B676-5A4DBC28E36A}"/>
              </a:ext>
            </a:extLst>
          </p:cNvPr>
          <p:cNvSpPr txBox="1"/>
          <p:nvPr/>
        </p:nvSpPr>
        <p:spPr>
          <a:xfrm>
            <a:off x="2794000" y="3251200"/>
            <a:ext cx="914400" cy="914400"/>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153</a:t>
            </a:r>
          </a:p>
        </p:txBody>
      </p:sp>
    </p:spTree>
    <p:extLst>
      <p:ext uri="{BB962C8B-B14F-4D97-AF65-F5344CB8AC3E}">
        <p14:creationId xmlns:p14="http://schemas.microsoft.com/office/powerpoint/2010/main" val="8457982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5. Source"/>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5. Source"/>
</p:tagLst>
</file>

<file path=ppt/tags/tag1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6.xml><?xml version="1.0" encoding="utf-8"?>
<p:tagLst xmlns:a="http://schemas.openxmlformats.org/drawingml/2006/main" xmlns:r="http://schemas.openxmlformats.org/officeDocument/2006/relationships" xmlns:p="http://schemas.openxmlformats.org/presentationml/2006/main">
  <p:tag name="SHAPENAME" val="5. Source"/>
</p:tagLst>
</file>

<file path=ppt/tags/tag1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1.xml><?xml version="1.0" encoding="utf-8"?>
<p:tagLst xmlns:a="http://schemas.openxmlformats.org/drawingml/2006/main" xmlns:r="http://schemas.openxmlformats.org/officeDocument/2006/relationships" xmlns:p="http://schemas.openxmlformats.org/presentationml/2006/main">
  <p:tag name="SHAPENAME" val="Subtitle"/>
</p:tagLst>
</file>

<file path=ppt/tags/tag32.xml><?xml version="1.0" encoding="utf-8"?>
<p:tagLst xmlns:a="http://schemas.openxmlformats.org/drawingml/2006/main" xmlns:r="http://schemas.openxmlformats.org/officeDocument/2006/relationships" xmlns:p="http://schemas.openxmlformats.org/presentationml/2006/main">
  <p:tag name="SHAPENAME" val="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9.xml><?xml version="1.0" encoding="utf-8"?>
<p:tagLst xmlns:a="http://schemas.openxmlformats.org/drawingml/2006/main" xmlns:r="http://schemas.openxmlformats.org/officeDocument/2006/relationships" xmlns:p="http://schemas.openxmlformats.org/presentationml/2006/main">
  <p:tag name="SHAPENAME" val="5. Sourc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87.xml><?xml version="1.0" encoding="utf-8"?>
<p:tagLst xmlns:a="http://schemas.openxmlformats.org/drawingml/2006/main" xmlns:r="http://schemas.openxmlformats.org/officeDocument/2006/relationships" xmlns:p="http://schemas.openxmlformats.org/presentationml/2006/main">
  <p:tag name="SHAPENAME" val="5. Source"/>
</p:tagLst>
</file>

<file path=ppt/tags/tag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1_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9522CN_OFF.potx" id="{CDAD63ED-85B0-44BA-8B54-8A0CE672CB50}" vid="{C250968A-D2EE-46A3-AC48-C65E176B11D6}"/>
    </a:ext>
  </a:extLst>
</a:theme>
</file>

<file path=ppt/theme/theme3.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e5f5a6fe-4a1b-4af0-bdf3-973ca2ac5c9b">
      <UserInfo>
        <DisplayName>Shew (US), Kenneth C</DisplayName>
        <AccountId>131</AccountId>
        <AccountType/>
      </UserInfo>
      <UserInfo>
        <DisplayName>Mondal, Jayanta</DisplayName>
        <AccountId>386</AccountId>
        <AccountType/>
      </UserInfo>
      <UserInfo>
        <DisplayName>Kaggallu, Naga Harsha</DisplayName>
        <AccountId>53</AccountId>
        <AccountType/>
      </UserInfo>
      <UserInfo>
        <DisplayName>Chetty, Poornima</DisplayName>
        <AccountId>19</AccountId>
        <AccountType/>
      </UserInfo>
      <UserInfo>
        <DisplayName>Wellington (US), Donald R</DisplayName>
        <AccountId>151</AccountId>
        <AccountType/>
      </UserInfo>
      <UserInfo>
        <DisplayName>Sankar, Santhana</DisplayName>
        <AccountId>384</AccountId>
        <AccountType/>
      </UserInfo>
      <UserInfo>
        <DisplayName>Karimpanakkal, Pramithi R</DisplayName>
        <AccountId>132</AccountId>
        <AccountType/>
      </UserInfo>
      <UserInfo>
        <DisplayName>Valiyarayil, Siby</DisplayName>
        <AccountId>379</AccountId>
        <AccountType/>
      </UserInfo>
      <UserInfo>
        <DisplayName>Chougule, Priyanka Dhanpal</DisplayName>
        <AccountId>389</AccountId>
        <AccountType/>
      </UserInfo>
      <UserInfo>
        <DisplayName>Mishra, Sushil</DisplayName>
        <AccountId>98</AccountId>
        <AccountType/>
      </UserInfo>
      <UserInfo>
        <DisplayName>Tirukkoylur Sekhar, Karthik</DisplayName>
        <AccountId>320</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4DD916514DBCE43A7BCB05C4F272DDA" ma:contentTypeVersion="1" ma:contentTypeDescription="Create a new document." ma:contentTypeScope="" ma:versionID="dccf5012829a92ec4f707f83e327a4dd">
  <xsd:schema xmlns:xsd="http://www.w3.org/2001/XMLSchema" xmlns:xs="http://www.w3.org/2001/XMLSchema" xmlns:p="http://schemas.microsoft.com/office/2006/metadata/properties" xmlns:ns2="e5f5a6fe-4a1b-4af0-bdf3-973ca2ac5c9b" targetNamespace="http://schemas.microsoft.com/office/2006/metadata/properties" ma:root="true" ma:fieldsID="9de14cfc8f2e987b84a6cb75e1dd3bd3" ns2:_="">
    <xsd:import namespace="e5f5a6fe-4a1b-4af0-bdf3-973ca2ac5c9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f5a6fe-4a1b-4af0-bdf3-973ca2ac5c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F09412-24D7-4F10-8E82-FC9CF48FEBC3}">
  <ds:schemaRefs>
    <ds:schemaRef ds:uri="http://schemas.microsoft.com/sharepoint/v3/contenttype/forms"/>
  </ds:schemaRefs>
</ds:datastoreItem>
</file>

<file path=customXml/itemProps2.xml><?xml version="1.0" encoding="utf-8"?>
<ds:datastoreItem xmlns:ds="http://schemas.openxmlformats.org/officeDocument/2006/customXml" ds:itemID="{FCB39F72-E109-4DC6-8649-D2A538E61541}">
  <ds:schemaRefs>
    <ds:schemaRef ds:uri="http://schemas.microsoft.com/office/2006/documentManagement/types"/>
    <ds:schemaRef ds:uri="http://purl.org/dc/elements/1.1/"/>
    <ds:schemaRef ds:uri="http://schemas.microsoft.com/office/infopath/2007/PartnerControls"/>
    <ds:schemaRef ds:uri="e5f5a6fe-4a1b-4af0-bdf3-973ca2ac5c9b"/>
    <ds:schemaRef ds:uri="http://purl.org/dc/dcmitype/"/>
    <ds:schemaRef ds:uri="http://www.w3.org/XML/1998/namespace"/>
    <ds:schemaRef ds:uri="http://schemas.openxmlformats.org/package/2006/metadata/core-propertie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A977FAD1-A139-434C-A27B-1C024F70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f5a6fe-4a1b-4af0-bdf3-973ca2ac5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9293</TotalTime>
  <Words>1371</Words>
  <Application>Microsoft Office PowerPoint</Application>
  <PresentationFormat>Widescreen</PresentationFormat>
  <Paragraphs>275</Paragraphs>
  <Slides>19</Slides>
  <Notes>5</Notes>
  <HiddenSlides>0</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2</vt:i4>
      </vt:variant>
      <vt:variant>
        <vt:lpstr>Slide Titles</vt:lpstr>
      </vt:variant>
      <vt:variant>
        <vt:i4>19</vt:i4>
      </vt:variant>
    </vt:vector>
  </HeadingPairs>
  <TitlesOfParts>
    <vt:vector size="35" baseType="lpstr">
      <vt:lpstr>ＭＳ Ｐゴシック</vt:lpstr>
      <vt:lpstr>-apple-system</vt:lpstr>
      <vt:lpstr>Arial</vt:lpstr>
      <vt:lpstr>Calibri</vt:lpstr>
      <vt:lpstr>Courier New</vt:lpstr>
      <vt:lpstr>Georgia</vt:lpstr>
      <vt:lpstr>Segoe UI</vt:lpstr>
      <vt:lpstr>SourceSansPro</vt:lpstr>
      <vt:lpstr>Symbol</vt:lpstr>
      <vt:lpstr>Times New Roman</vt:lpstr>
      <vt:lpstr>Wingdings</vt:lpstr>
      <vt:lpstr>1_EO&amp;T Slide Master</vt:lpstr>
      <vt:lpstr>1_White</vt:lpstr>
      <vt:lpstr>EO&amp;T Slide Master</vt:lpstr>
      <vt:lpstr>think-cell Slide</vt:lpstr>
      <vt:lpstr>Acrobat Document</vt:lpstr>
      <vt:lpstr>DevSecOps &amp; Automation – EP&amp;S    Monthly Report Out - September 2023</vt:lpstr>
      <vt:lpstr> CONTENTS</vt:lpstr>
      <vt:lpstr>Vision</vt:lpstr>
      <vt:lpstr>2023 DevSecOps progress</vt:lpstr>
      <vt:lpstr>DevSecOps 2023</vt:lpstr>
      <vt:lpstr>Progress</vt:lpstr>
      <vt:lpstr>Overall Assessment progress</vt:lpstr>
      <vt:lpstr>Savings identified after reassessment 2023 </vt:lpstr>
      <vt:lpstr> Engineering Products</vt:lpstr>
      <vt:lpstr>Product support and services</vt:lpstr>
      <vt:lpstr>AUTOMATION PROGRESS</vt:lpstr>
      <vt:lpstr>Automation 2023</vt:lpstr>
      <vt:lpstr>Automation Status - 2023</vt:lpstr>
      <vt:lpstr>Automation success story</vt:lpstr>
      <vt:lpstr>Training and references</vt:lpstr>
      <vt:lpstr>                          Training and support</vt:lpstr>
      <vt:lpstr>Assessment Process</vt:lpstr>
      <vt:lpstr>Contact us</vt:lpstr>
      <vt:lpstr>Thank You</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&amp; Automation – EP&amp;S</dc:title>
  <dc:creator>Karimpanakkal,Pramithi R</dc:creator>
  <cp:lastModifiedBy>Singh, Abhishek K</cp:lastModifiedBy>
  <cp:revision>545</cp:revision>
  <dcterms:created xsi:type="dcterms:W3CDTF">2022-04-18T05:47:46Z</dcterms:created>
  <dcterms:modified xsi:type="dcterms:W3CDTF">2023-10-06T07:30:18Z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0x010100F4DD916514DBCE43A7BCB05C4F272DDA</vt:lpwstr>
  </property>
</Properties>
</file>