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57" r:id="rId5"/>
    <p:sldMasterId id="2147483780" r:id="rId6"/>
  </p:sldMasterIdLst>
  <p:notesMasterIdLst>
    <p:notesMasterId r:id="rId16"/>
  </p:notesMasterIdLst>
  <p:sldIdLst>
    <p:sldId id="259" r:id="rId7"/>
    <p:sldId id="2147471572" r:id="rId8"/>
    <p:sldId id="2147471585" r:id="rId9"/>
    <p:sldId id="2147471580" r:id="rId10"/>
    <p:sldId id="2147471593" r:id="rId11"/>
    <p:sldId id="2147471586" r:id="rId12"/>
    <p:sldId id="2147471587" r:id="rId13"/>
    <p:sldId id="2147471588" r:id="rId14"/>
    <p:sldId id="214747155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572"/>
            <p14:sldId id="2147471585"/>
            <p14:sldId id="2147471580"/>
            <p14:sldId id="2147471593"/>
            <p14:sldId id="2147471586"/>
            <p14:sldId id="2147471587"/>
            <p14:sldId id="2147471588"/>
            <p14:sldId id="2147471554"/>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68" autoAdjust="0"/>
    <p:restoredTop sz="85638" autoAdjust="0"/>
  </p:normalViewPr>
  <p:slideViewPr>
    <p:cSldViewPr snapToGrid="0">
      <p:cViewPr varScale="1">
        <p:scale>
          <a:sx n="74" d="100"/>
          <a:sy n="74" d="100"/>
        </p:scale>
        <p:origin x="1498"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a:t>
            </a:fld>
            <a:endParaRPr lang="en-US"/>
          </a:p>
        </p:txBody>
      </p:sp>
    </p:spTree>
    <p:extLst>
      <p:ext uri="{BB962C8B-B14F-4D97-AF65-F5344CB8AC3E}">
        <p14:creationId xmlns:p14="http://schemas.microsoft.com/office/powerpoint/2010/main" val="51614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3</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4</a:t>
            </a:fld>
            <a:endParaRPr lang="en-US"/>
          </a:p>
        </p:txBody>
      </p:sp>
    </p:spTree>
    <p:extLst>
      <p:ext uri="{BB962C8B-B14F-4D97-AF65-F5344CB8AC3E}">
        <p14:creationId xmlns:p14="http://schemas.microsoft.com/office/powerpoint/2010/main" val="344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2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93"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41"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65"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89"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1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3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8/16/2023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8/16/2023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8/16/2023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8/16/2023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8/16/2023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8/16/2023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7"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01"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25"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9"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7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97"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4"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8/16/2023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14.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hyperlink" Target="https://emc.web.boeing.com/#!/semsummary/11455" TargetMode="External"/><Relationship Id="rId13" Type="http://schemas.openxmlformats.org/officeDocument/2006/relationships/hyperlink" Target="https://itms.pages.boeing.com/wiki/appdynamics/" TargetMode="External"/><Relationship Id="rId18" Type="http://schemas.openxmlformats.org/officeDocument/2006/relationships/hyperlink" Target="https://insite.web.boeing.com/culture/displayGroupMedia.do?groupId=168061" TargetMode="External"/><Relationship Id="rId3" Type="http://schemas.openxmlformats.org/officeDocument/2006/relationships/hyperlink" Target="https://insite.web.boeing.com/culture/viewMedia.do?mediaId=428840" TargetMode="External"/><Relationship Id="rId7" Type="http://schemas.openxmlformats.org/officeDocument/2006/relationships/hyperlink" Target="https://emc.web.boeing.com/#!/semsummary/11048" TargetMode="External"/><Relationship Id="rId12" Type="http://schemas.openxmlformats.org/officeDocument/2006/relationships/hyperlink" Target="https://dev-sec-docs.web.boeing.com/" TargetMode="External"/><Relationship Id="rId17" Type="http://schemas.openxmlformats.org/officeDocument/2006/relationships/hyperlink" Target="https://insite.web.boeing.com/culture/viewGroup.do?groupId=168061" TargetMode="External"/><Relationship Id="rId2" Type="http://schemas.openxmlformats.org/officeDocument/2006/relationships/hyperlink" Target="https://devsecops.web.boeing.com/trainings.html" TargetMode="External"/><Relationship Id="rId16" Type="http://schemas.openxmlformats.org/officeDocument/2006/relationships/hyperlink" Target="mailto:DL-DSOConsulting@exchange.boeing.com" TargetMode="External"/><Relationship Id="rId1" Type="http://schemas.openxmlformats.org/officeDocument/2006/relationships/slideLayout" Target="../slideLayouts/slideLayout114.xml"/><Relationship Id="rId6" Type="http://schemas.openxmlformats.org/officeDocument/2006/relationships/hyperlink" Target="https://learning.oreilly.com/library/view/the-devops-handbook/9781457191381/" TargetMode="External"/><Relationship Id="rId11" Type="http://schemas.openxmlformats.org/officeDocument/2006/relationships/hyperlink" Target="https://devsecops.web.boeing.com/index.html" TargetMode="External"/><Relationship Id="rId5" Type="http://schemas.openxmlformats.org/officeDocument/2006/relationships/hyperlink" Target="https://degreed.com/pathway/mpl66o5r9d/pathway" TargetMode="External"/><Relationship Id="rId15" Type="http://schemas.openxmlformats.org/officeDocument/2006/relationships/hyperlink" Target="https://mattermost.web.boeing.com/dso/channels/town-square" TargetMode="External"/><Relationship Id="rId10" Type="http://schemas.openxmlformats.org/officeDocument/2006/relationships/hyperlink" Target="https://atoms-ci.web.boeing.com/ci" TargetMode="External"/><Relationship Id="rId4" Type="http://schemas.openxmlformats.org/officeDocument/2006/relationships/hyperlink" Target="https://insite.web.boeing.com/culture/viewArticle.do?articleId=816985&amp;groupId=168061" TargetMode="External"/><Relationship Id="rId9" Type="http://schemas.openxmlformats.org/officeDocument/2006/relationships/hyperlink" Target="https://atoms.web.boeing.com/home" TargetMode="External"/><Relationship Id="rId14" Type="http://schemas.openxmlformats.org/officeDocument/2006/relationships/hyperlink" Target="https://devsecops.web.boeing.com/assessment/enablementKi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328AF9D-49E8-4134-8B76-B0D6D69899D0}"/>
              </a:ext>
            </a:extLst>
          </p:cNvPr>
          <p:cNvSpPr>
            <a:spLocks noGrp="1"/>
          </p:cNvSpPr>
          <p:nvPr>
            <p:ph type="subTitle" sz="quarter" idx="1"/>
          </p:nvPr>
        </p:nvSpPr>
        <p:spPr>
          <a:xfrm>
            <a:off x="289983" y="4853774"/>
            <a:ext cx="11002433" cy="646331"/>
          </a:xfrm>
        </p:spPr>
        <p:txBody>
          <a:bodyPr/>
          <a:lstStyle/>
          <a:p>
            <a:r>
              <a:rPr lang="en-US" sz="2000" dirty="0"/>
              <a:t>Naga Harsha Kaggallu</a:t>
            </a:r>
          </a:p>
          <a:p>
            <a:r>
              <a:rPr lang="en-US" sz="2000" dirty="0"/>
              <a:t>Priyanka Chougule</a:t>
            </a:r>
          </a:p>
        </p:txBody>
      </p:sp>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609600" y="2529450"/>
            <a:ext cx="10363200" cy="710964"/>
          </a:xfrm>
        </p:spPr>
        <p:txBody>
          <a:bodyPr/>
          <a:lstStyle/>
          <a:p>
            <a:r>
              <a:rPr lang="en-US" dirty="0"/>
              <a:t>DevSecOps &amp; Automation- 2023</a:t>
            </a:r>
          </a:p>
        </p:txBody>
      </p:sp>
      <p:sp>
        <p:nvSpPr>
          <p:cNvPr id="2" name="TextBox 1">
            <a:extLst>
              <a:ext uri="{FF2B5EF4-FFF2-40B4-BE49-F238E27FC236}">
                <a16:creationId xmlns:a16="http://schemas.microsoft.com/office/drawing/2014/main" id="{7402C50A-B1FA-455E-BF0D-9802AB7EFE0D}"/>
              </a:ext>
            </a:extLst>
          </p:cNvPr>
          <p:cNvSpPr txBox="1"/>
          <p:nvPr/>
        </p:nvSpPr>
        <p:spPr>
          <a:xfrm>
            <a:off x="8493067" y="6322674"/>
            <a:ext cx="3861881" cy="369332"/>
          </a:xfrm>
          <a:prstGeom prst="rect">
            <a:avLst/>
          </a:prstGeom>
          <a:noFill/>
        </p:spPr>
        <p:txBody>
          <a:bodyPr wrap="square" rtlCol="0">
            <a:spAutoFit/>
          </a:bodyPr>
          <a:lstStyle/>
          <a:p>
            <a:r>
              <a:rPr lang="en-US" dirty="0">
                <a:solidFill>
                  <a:schemeClr val="bg1"/>
                </a:solidFill>
              </a:rPr>
              <a:t>Last updated date:  21-June-2023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err="1">
                <a:solidFill>
                  <a:srgbClr val="002060"/>
                </a:solidFill>
                <a:latin typeface="Segoe UI" panose="020B0502040204020203" pitchFamily="34" charset="0"/>
                <a:cs typeface="Segoe UI" panose="020B0502040204020203" pitchFamily="34" charset="0"/>
              </a:rPr>
              <a:t>DevSecOps</a:t>
            </a:r>
            <a:r>
              <a:rPr lang="en-US" dirty="0">
                <a:solidFill>
                  <a:srgbClr val="002060"/>
                </a:solidFill>
                <a:latin typeface="Segoe UI" panose="020B0502040204020203" pitchFamily="34" charset="0"/>
                <a:cs typeface="Segoe UI" panose="020B0502040204020203" pitchFamily="34" charset="0"/>
              </a:rPr>
              <a:t>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977055" y="1940732"/>
            <a:ext cx="10340502" cy="923330"/>
          </a:xfrm>
          <a:prstGeom prst="rect">
            <a:avLst/>
          </a:prstGeom>
          <a:noFill/>
        </p:spPr>
        <p:txBody>
          <a:bodyPr wrap="square" rtlCol="0">
            <a:spAutoFit/>
          </a:bodyPr>
          <a:lstStyle/>
          <a:p>
            <a:pPr lvl="0"/>
            <a:r>
              <a:rPr lang="en-US" b="1" dirty="0"/>
              <a:t>Implement Lean practices through DSO maturity coverage for 70% of high ROI products (~120 applications)and achieve overall DSO maturity level of 3+ . Complete assessments &amp; re- assessments for 180+ applications for benchmarking and adding value to applications.</a:t>
            </a:r>
            <a:endParaRPr lang="en-US" dirty="0"/>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1333182" y="1345073"/>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804176" y="123459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7148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700830"/>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7627977" y="1095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10171284" y="1113147"/>
            <a:ext cx="1055313"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9429392" y="1801064"/>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8164" y="1801064"/>
            <a:ext cx="0" cy="505838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1643975" y="1173604"/>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63635" y="2278180"/>
            <a:ext cx="6455276" cy="369332"/>
          </a:xfrm>
          <a:prstGeom prst="rect">
            <a:avLst/>
          </a:prstGeom>
        </p:spPr>
        <p:txBody>
          <a:bodyPr wrap="square">
            <a:spAutoFit/>
          </a:bodyPr>
          <a:lstStyle/>
          <a:p>
            <a:pPr lvl="0">
              <a:defRPr/>
            </a:pPr>
            <a:r>
              <a:rPr lang="en-US" dirty="0">
                <a:solidFill>
                  <a:srgbClr val="000000"/>
                </a:solidFill>
              </a:rPr>
              <a:t>Complete DSO Assessments for new applications </a:t>
            </a:r>
            <a:r>
              <a:rPr lang="en-US" b="1" dirty="0">
                <a:solidFill>
                  <a:srgbClr val="0070C0"/>
                </a:solidFill>
              </a:rPr>
              <a:t>24 Apps</a:t>
            </a:r>
            <a:endParaRPr lang="en-US"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14382" y="3182285"/>
            <a:ext cx="6455276" cy="923330"/>
          </a:xfrm>
          <a:prstGeom prst="rect">
            <a:avLst/>
          </a:prstGeom>
        </p:spPr>
        <p:txBody>
          <a:bodyPr wrap="square">
            <a:spAutoFit/>
          </a:bodyPr>
          <a:lstStyle/>
          <a:p>
            <a:pPr>
              <a:defRPr/>
            </a:pPr>
            <a:r>
              <a:rPr lang="en-US" dirty="0">
                <a:solidFill>
                  <a:srgbClr val="000000"/>
                </a:solidFill>
              </a:rPr>
              <a:t>Implementation roadmap for Applications that have completed assessments- </a:t>
            </a:r>
            <a:r>
              <a:rPr lang="en-US" b="1" dirty="0">
                <a:solidFill>
                  <a:srgbClr val="0070C0"/>
                </a:solidFill>
              </a:rPr>
              <a:t>10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38951" y="4272016"/>
            <a:ext cx="6455276" cy="646331"/>
          </a:xfrm>
          <a:prstGeom prst="rect">
            <a:avLst/>
          </a:prstGeom>
        </p:spPr>
        <p:txBody>
          <a:bodyPr wrap="square">
            <a:spAutoFit/>
          </a:bodyPr>
          <a:lstStyle/>
          <a:p>
            <a:pPr>
              <a:defRPr/>
            </a:pPr>
            <a:r>
              <a:rPr lang="en-US" dirty="0">
                <a:solidFill>
                  <a:srgbClr val="000000"/>
                </a:solidFill>
              </a:rPr>
              <a:t>Roadmap implementation, Re-Assessment &amp; ROI calculation for 15% Apps with roadmap created:  - </a:t>
            </a:r>
            <a:r>
              <a:rPr lang="en-US"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0" y="5427913"/>
            <a:ext cx="6455276" cy="369332"/>
          </a:xfrm>
          <a:prstGeom prst="rect">
            <a:avLst/>
          </a:prstGeom>
        </p:spPr>
        <p:txBody>
          <a:bodyPr wrap="square">
            <a:spAutoFit/>
          </a:bodyPr>
          <a:lstStyle/>
          <a:p>
            <a:pPr lvl="0">
              <a:defRPr/>
            </a:pPr>
            <a:r>
              <a:rPr lang="en-US" dirty="0">
                <a:solidFill>
                  <a:srgbClr val="000000"/>
                </a:solidFill>
              </a:rPr>
              <a:t>Maturity improvement and maintain Score </a:t>
            </a:r>
            <a:r>
              <a:rPr lang="en-US" b="1" dirty="0">
                <a:solidFill>
                  <a:srgbClr val="0070C0"/>
                </a:solidFill>
              </a:rPr>
              <a:t>3.0+</a:t>
            </a:r>
            <a:r>
              <a:rPr lang="en-US"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147092" y="2383855"/>
            <a:ext cx="541780" cy="338554"/>
          </a:xfrm>
          <a:prstGeom prst="rect">
            <a:avLst/>
          </a:prstGeom>
        </p:spPr>
        <p:txBody>
          <a:bodyPr wrap="square">
            <a:spAutoFit/>
          </a:bodyPr>
          <a:lstStyle/>
          <a:p>
            <a:r>
              <a:rPr lang="en-US" sz="1600" dirty="0">
                <a:latin typeface="Calibri" panose="020F0502020204030204" pitchFamily="34" charset="0"/>
              </a:rPr>
              <a:t>8</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11382164" y="2455046"/>
            <a:ext cx="492326" cy="338554"/>
          </a:xfrm>
          <a:prstGeom prst="rect">
            <a:avLst/>
          </a:prstGeom>
        </p:spPr>
        <p:txBody>
          <a:bodyPr wrap="square">
            <a:spAutoFit/>
          </a:bodyPr>
          <a:lstStyle/>
          <a:p>
            <a:r>
              <a:rPr lang="en-US" sz="1600" dirty="0"/>
              <a:t>4</a:t>
            </a:r>
          </a:p>
        </p:txBody>
      </p:sp>
      <p:sp>
        <p:nvSpPr>
          <p:cNvPr id="29" name="Rectangle 28">
            <a:extLst>
              <a:ext uri="{FF2B5EF4-FFF2-40B4-BE49-F238E27FC236}">
                <a16:creationId xmlns:a16="http://schemas.microsoft.com/office/drawing/2014/main" id="{DA14FEBF-F0AA-45E8-B5C5-89B6FF5608CF}"/>
              </a:ext>
            </a:extLst>
          </p:cNvPr>
          <p:cNvSpPr/>
          <p:nvPr/>
        </p:nvSpPr>
        <p:spPr>
          <a:xfrm>
            <a:off x="7117264" y="3278529"/>
            <a:ext cx="601436" cy="338554"/>
          </a:xfrm>
          <a:prstGeom prst="rect">
            <a:avLst/>
          </a:prstGeom>
        </p:spPr>
        <p:txBody>
          <a:bodyPr wrap="square">
            <a:spAutoFit/>
          </a:bodyPr>
          <a:lstStyle/>
          <a:p>
            <a:r>
              <a:rPr lang="en-US" sz="1600" dirty="0">
                <a:latin typeface="Calibri" panose="020F0502020204030204" pitchFamily="34" charset="0"/>
              </a:rPr>
              <a:t>5</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6727181" y="247550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6727181" y="3347675"/>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9893266" y="3308703"/>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5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6735539" y="4349573"/>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5" name="Rectangle 44">
            <a:extLst>
              <a:ext uri="{FF2B5EF4-FFF2-40B4-BE49-F238E27FC236}">
                <a16:creationId xmlns:a16="http://schemas.microsoft.com/office/drawing/2014/main" id="{B1D6E96E-008C-4FB4-8797-384BFD3D710D}"/>
              </a:ext>
            </a:extLst>
          </p:cNvPr>
          <p:cNvSpPr/>
          <p:nvPr/>
        </p:nvSpPr>
        <p:spPr>
          <a:xfrm>
            <a:off x="9577268" y="4320790"/>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7374201" y="4716883"/>
            <a:ext cx="2132023"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47" name="Rectangle 46">
            <a:extLst>
              <a:ext uri="{FF2B5EF4-FFF2-40B4-BE49-F238E27FC236}">
                <a16:creationId xmlns:a16="http://schemas.microsoft.com/office/drawing/2014/main" id="{BB4B8199-5BBA-4326-A29D-3768791F2251}"/>
              </a:ext>
            </a:extLst>
          </p:cNvPr>
          <p:cNvSpPr/>
          <p:nvPr/>
        </p:nvSpPr>
        <p:spPr>
          <a:xfrm>
            <a:off x="6754783" y="539816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7267258" y="5316747"/>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sp>
        <p:nvSpPr>
          <p:cNvPr id="50" name="Rectangle 49">
            <a:extLst>
              <a:ext uri="{FF2B5EF4-FFF2-40B4-BE49-F238E27FC236}">
                <a16:creationId xmlns:a16="http://schemas.microsoft.com/office/drawing/2014/main" id="{022E3000-9DDD-4836-91CC-0BAE8D0BD19D}"/>
              </a:ext>
            </a:extLst>
          </p:cNvPr>
          <p:cNvSpPr/>
          <p:nvPr/>
        </p:nvSpPr>
        <p:spPr>
          <a:xfrm>
            <a:off x="9599328" y="5379594"/>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9939144" y="5298166"/>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233464" y="298251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137206"/>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6729226" y="1719846"/>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070005" y="1737289"/>
            <a:ext cx="1229904"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6" name="Rectangle: Rounded Corners 65">
            <a:extLst>
              <a:ext uri="{FF2B5EF4-FFF2-40B4-BE49-F238E27FC236}">
                <a16:creationId xmlns:a16="http://schemas.microsoft.com/office/drawing/2014/main" id="{1AB19E0D-61DF-4E97-9B84-134C6EC9A4B2}"/>
              </a:ext>
            </a:extLst>
          </p:cNvPr>
          <p:cNvSpPr/>
          <p:nvPr/>
        </p:nvSpPr>
        <p:spPr>
          <a:xfrm>
            <a:off x="9555194" y="1750145"/>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7" name="Rectangle: Rounded Corners 66">
            <a:extLst>
              <a:ext uri="{FF2B5EF4-FFF2-40B4-BE49-F238E27FC236}">
                <a16:creationId xmlns:a16="http://schemas.microsoft.com/office/drawing/2014/main" id="{573148E1-C960-439E-87E9-4A002C0BA3B7}"/>
              </a:ext>
            </a:extLst>
          </p:cNvPr>
          <p:cNvSpPr/>
          <p:nvPr/>
        </p:nvSpPr>
        <p:spPr>
          <a:xfrm>
            <a:off x="10908675" y="1743465"/>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8538476" y="2374556"/>
            <a:ext cx="541780" cy="338554"/>
          </a:xfrm>
          <a:prstGeom prst="rect">
            <a:avLst/>
          </a:prstGeom>
        </p:spPr>
        <p:txBody>
          <a:bodyPr wrap="square">
            <a:spAutoFit/>
          </a:bodyPr>
          <a:lstStyle/>
          <a:p>
            <a:r>
              <a:rPr lang="en-US" sz="1600" dirty="0">
                <a:latin typeface="Calibri" panose="020F0502020204030204" pitchFamily="34" charset="0"/>
              </a:rPr>
              <a:t>6</a:t>
            </a:r>
            <a:endParaRPr lang="en-US" sz="1600" dirty="0"/>
          </a:p>
        </p:txBody>
      </p:sp>
      <p:sp>
        <p:nvSpPr>
          <p:cNvPr id="69" name="Rectangle 68">
            <a:extLst>
              <a:ext uri="{FF2B5EF4-FFF2-40B4-BE49-F238E27FC236}">
                <a16:creationId xmlns:a16="http://schemas.microsoft.com/office/drawing/2014/main" id="{8717EC03-FD89-441F-8377-D4F6029DDF77}"/>
              </a:ext>
            </a:extLst>
          </p:cNvPr>
          <p:cNvSpPr/>
          <p:nvPr/>
        </p:nvSpPr>
        <p:spPr>
          <a:xfrm>
            <a:off x="8518498" y="3321820"/>
            <a:ext cx="601436" cy="338554"/>
          </a:xfrm>
          <a:prstGeom prst="rect">
            <a:avLst/>
          </a:prstGeom>
        </p:spPr>
        <p:txBody>
          <a:bodyPr wrap="square">
            <a:spAutoFit/>
          </a:bodyPr>
          <a:lstStyle/>
          <a:p>
            <a:r>
              <a:rPr lang="en-US" sz="1600" dirty="0">
                <a:latin typeface="Calibri" panose="020F0502020204030204" pitchFamily="34" charset="0"/>
              </a:rPr>
              <a:t>4</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113032" y="4263757"/>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14</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8601177" y="4252896"/>
            <a:ext cx="601436" cy="338554"/>
          </a:xfrm>
          <a:prstGeom prst="rect">
            <a:avLst/>
          </a:prstGeom>
        </p:spPr>
        <p:txBody>
          <a:bodyPr wrap="square">
            <a:spAutoFit/>
          </a:bodyPr>
          <a:lstStyle/>
          <a:p>
            <a:r>
              <a:rPr lang="en-US" sz="1600" dirty="0">
                <a:latin typeface="Calibri" panose="020F0502020204030204" pitchFamily="34" charset="0"/>
              </a:rPr>
              <a:t>6</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9900663" y="4238955"/>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11382164" y="4247429"/>
            <a:ext cx="601436" cy="338554"/>
          </a:xfrm>
          <a:prstGeom prst="rect">
            <a:avLst/>
          </a:prstGeom>
        </p:spPr>
        <p:txBody>
          <a:bodyPr wrap="square">
            <a:spAutoFit/>
          </a:bodyPr>
          <a:lstStyle/>
          <a:p>
            <a:r>
              <a:rPr lang="en-US" sz="1600" dirty="0">
                <a:latin typeface="Calibri" panose="020F0502020204030204" pitchFamily="34" charset="0"/>
              </a:rPr>
              <a:t>3</a:t>
            </a:r>
            <a:endParaRPr lang="en-US" sz="1600" dirty="0"/>
          </a:p>
        </p:txBody>
      </p:sp>
      <p:sp>
        <p:nvSpPr>
          <p:cNvPr id="74" name="Rectangle 73">
            <a:extLst>
              <a:ext uri="{FF2B5EF4-FFF2-40B4-BE49-F238E27FC236}">
                <a16:creationId xmlns:a16="http://schemas.microsoft.com/office/drawing/2014/main" id="{0A9746A8-0561-49D2-87B0-DD0C37DDF3EB}"/>
              </a:ext>
            </a:extLst>
          </p:cNvPr>
          <p:cNvSpPr/>
          <p:nvPr/>
        </p:nvSpPr>
        <p:spPr>
          <a:xfrm>
            <a:off x="10235429" y="4750777"/>
            <a:ext cx="2020770"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75" name="Rectangle 74">
            <a:extLst>
              <a:ext uri="{FF2B5EF4-FFF2-40B4-BE49-F238E27FC236}">
                <a16:creationId xmlns:a16="http://schemas.microsoft.com/office/drawing/2014/main" id="{52B282D5-2608-4777-98D9-96510CF4BEBC}"/>
              </a:ext>
            </a:extLst>
          </p:cNvPr>
          <p:cNvSpPr/>
          <p:nvPr/>
        </p:nvSpPr>
        <p:spPr>
          <a:xfrm>
            <a:off x="11382164" y="3317513"/>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4 </a:t>
            </a:r>
            <a:endParaRPr lang="en-US" sz="1600" dirty="0"/>
          </a:p>
        </p:txBody>
      </p:sp>
      <p:sp>
        <p:nvSpPr>
          <p:cNvPr id="76" name="Rectangle 75">
            <a:extLst>
              <a:ext uri="{FF2B5EF4-FFF2-40B4-BE49-F238E27FC236}">
                <a16:creationId xmlns:a16="http://schemas.microsoft.com/office/drawing/2014/main" id="{69B2EEFC-D949-45E9-8B3F-20DCDB01D8AD}"/>
              </a:ext>
            </a:extLst>
          </p:cNvPr>
          <p:cNvSpPr/>
          <p:nvPr/>
        </p:nvSpPr>
        <p:spPr>
          <a:xfrm>
            <a:off x="9900663" y="2414817"/>
            <a:ext cx="494421"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52" name="Rectangle 51">
            <a:extLst>
              <a:ext uri="{FF2B5EF4-FFF2-40B4-BE49-F238E27FC236}">
                <a16:creationId xmlns:a16="http://schemas.microsoft.com/office/drawing/2014/main" id="{DA9AC474-40D9-4814-B9CD-6E018437F22D}"/>
              </a:ext>
            </a:extLst>
          </p:cNvPr>
          <p:cNvSpPr/>
          <p:nvPr/>
        </p:nvSpPr>
        <p:spPr>
          <a:xfrm>
            <a:off x="9578718" y="250671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Rectangle 52">
            <a:extLst>
              <a:ext uri="{FF2B5EF4-FFF2-40B4-BE49-F238E27FC236}">
                <a16:creationId xmlns:a16="http://schemas.microsoft.com/office/drawing/2014/main" id="{E62B884E-692C-4FD1-91D0-97B971C9974A}"/>
              </a:ext>
            </a:extLst>
          </p:cNvPr>
          <p:cNvSpPr/>
          <p:nvPr/>
        </p:nvSpPr>
        <p:spPr>
          <a:xfrm>
            <a:off x="9578718" y="33788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159000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239405" y="23036"/>
            <a:ext cx="11150600" cy="700830"/>
          </a:xfrm>
        </p:spPr>
        <p:txBody>
          <a:bodyPr/>
          <a:lstStyle/>
          <a:p>
            <a:r>
              <a:rPr lang="en-US" dirty="0"/>
              <a:t>Status</a:t>
            </a:r>
          </a:p>
        </p:txBody>
      </p:sp>
      <p:sp>
        <p:nvSpPr>
          <p:cNvPr id="3" name="TextBox 2">
            <a:extLst>
              <a:ext uri="{FF2B5EF4-FFF2-40B4-BE49-F238E27FC236}">
                <a16:creationId xmlns:a16="http://schemas.microsoft.com/office/drawing/2014/main" id="{25B2BE37-0569-4BE5-B406-F21B67D8DAA3}"/>
              </a:ext>
            </a:extLst>
          </p:cNvPr>
          <p:cNvSpPr txBox="1"/>
          <p:nvPr/>
        </p:nvSpPr>
        <p:spPr>
          <a:xfrm>
            <a:off x="6337110" y="1632243"/>
            <a:ext cx="5714211" cy="1881737"/>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Wingdings" panose="05000000000000000000" pitchFamily="2" charset="2"/>
              <a:buChar char="q"/>
            </a:pPr>
            <a:r>
              <a:rPr lang="en-US" sz="1600" dirty="0"/>
              <a:t>Monthly News letter for </a:t>
            </a:r>
            <a:r>
              <a:rPr lang="en-US" sz="1600" dirty="0" err="1"/>
              <a:t>DevSecOps</a:t>
            </a:r>
            <a:r>
              <a:rPr lang="en-US" sz="1600" dirty="0"/>
              <a:t> </a:t>
            </a:r>
          </a:p>
          <a:p>
            <a:pPr marL="285750" indent="-285750" algn="l">
              <a:spcBef>
                <a:spcPts val="300"/>
              </a:spcBef>
              <a:spcAft>
                <a:spcPts val="300"/>
              </a:spcAft>
              <a:buFont typeface="Wingdings" panose="05000000000000000000" pitchFamily="2" charset="2"/>
              <a:buChar char="q"/>
            </a:pPr>
            <a:r>
              <a:rPr lang="en-US" sz="1600" dirty="0"/>
              <a:t>Bi-Weekly Sessions with Product managers – </a:t>
            </a:r>
          </a:p>
          <a:p>
            <a:pPr algn="l">
              <a:spcBef>
                <a:spcPts val="300"/>
              </a:spcBef>
              <a:spcAft>
                <a:spcPts val="300"/>
              </a:spcAft>
            </a:pPr>
            <a:r>
              <a:rPr lang="en-US" sz="1600" dirty="0"/>
              <a:t>     Sharing learnings and progress</a:t>
            </a:r>
          </a:p>
          <a:p>
            <a:pPr marL="285750" indent="-285750">
              <a:spcBef>
                <a:spcPts val="300"/>
              </a:spcBef>
              <a:spcAft>
                <a:spcPts val="300"/>
              </a:spcAft>
              <a:buFont typeface="Wingdings" panose="05000000000000000000" pitchFamily="2" charset="2"/>
              <a:buChar char="q"/>
            </a:pPr>
            <a:r>
              <a:rPr lang="en-US" sz="1600" dirty="0"/>
              <a:t>Release the integrated version of Tableau dashboard.</a:t>
            </a:r>
          </a:p>
          <a:p>
            <a:pPr marL="285750" indent="-285750">
              <a:spcBef>
                <a:spcPts val="300"/>
              </a:spcBef>
              <a:spcAft>
                <a:spcPts val="300"/>
              </a:spcAft>
              <a:buFont typeface="Wingdings" panose="05000000000000000000" pitchFamily="2" charset="2"/>
              <a:buChar char="q"/>
            </a:pPr>
            <a:r>
              <a:rPr lang="en-US" sz="1600" dirty="0"/>
              <a:t>GSEP Dashboard improvements</a:t>
            </a:r>
          </a:p>
          <a:p>
            <a:pPr marL="285750" indent="-285750">
              <a:spcBef>
                <a:spcPts val="300"/>
              </a:spcBef>
              <a:spcAft>
                <a:spcPts val="300"/>
              </a:spcAft>
              <a:buFont typeface="Wingdings" panose="05000000000000000000" pitchFamily="2" charset="2"/>
              <a:buChar char="q"/>
            </a:pPr>
            <a:r>
              <a:rPr lang="en-US" sz="1600" dirty="0"/>
              <a:t>DSO Savings benchmarking and calculations for Applications </a:t>
            </a:r>
          </a:p>
          <a:p>
            <a:pPr algn="l">
              <a:spcBef>
                <a:spcPts val="300"/>
              </a:spcBef>
              <a:spcAft>
                <a:spcPts val="300"/>
              </a:spcAft>
            </a:pPr>
            <a:r>
              <a:rPr lang="en-US" sz="1600" dirty="0"/>
              <a:t>   </a:t>
            </a:r>
          </a:p>
        </p:txBody>
      </p:sp>
      <p:pic>
        <p:nvPicPr>
          <p:cNvPr id="10" name="Picture 9">
            <a:extLst>
              <a:ext uri="{FF2B5EF4-FFF2-40B4-BE49-F238E27FC236}">
                <a16:creationId xmlns:a16="http://schemas.microsoft.com/office/drawing/2014/main" id="{8FC997A5-17AC-4C64-A6EF-B376AC02E34D}"/>
              </a:ext>
            </a:extLst>
          </p:cNvPr>
          <p:cNvPicPr>
            <a:picLocks noChangeAspect="1"/>
          </p:cNvPicPr>
          <p:nvPr/>
        </p:nvPicPr>
        <p:blipFill>
          <a:blip r:embed="rId3"/>
          <a:stretch>
            <a:fillRect/>
          </a:stretch>
        </p:blipFill>
        <p:spPr>
          <a:xfrm>
            <a:off x="238239" y="4830057"/>
            <a:ext cx="2481161" cy="1022722"/>
          </a:xfrm>
          <a:prstGeom prst="rect">
            <a:avLst/>
          </a:prstGeom>
        </p:spPr>
      </p:pic>
      <p:pic>
        <p:nvPicPr>
          <p:cNvPr id="28" name="Picture 27">
            <a:extLst>
              <a:ext uri="{FF2B5EF4-FFF2-40B4-BE49-F238E27FC236}">
                <a16:creationId xmlns:a16="http://schemas.microsoft.com/office/drawing/2014/main" id="{AF0D7E09-931F-46FA-B92C-A76D5638E613}"/>
              </a:ext>
            </a:extLst>
          </p:cNvPr>
          <p:cNvPicPr>
            <a:picLocks noChangeAspect="1"/>
          </p:cNvPicPr>
          <p:nvPr/>
        </p:nvPicPr>
        <p:blipFill>
          <a:blip r:embed="rId4"/>
          <a:stretch>
            <a:fillRect/>
          </a:stretch>
        </p:blipFill>
        <p:spPr>
          <a:xfrm>
            <a:off x="2824173" y="4823320"/>
            <a:ext cx="2393969" cy="1022722"/>
          </a:xfrm>
          <a:prstGeom prst="rect">
            <a:avLst/>
          </a:prstGeom>
        </p:spPr>
      </p:pic>
      <p:sp>
        <p:nvSpPr>
          <p:cNvPr id="29" name="TextBox 28">
            <a:extLst>
              <a:ext uri="{FF2B5EF4-FFF2-40B4-BE49-F238E27FC236}">
                <a16:creationId xmlns:a16="http://schemas.microsoft.com/office/drawing/2014/main" id="{9E9F678C-4D04-4B3D-B746-16EE50D157C2}"/>
              </a:ext>
            </a:extLst>
          </p:cNvPr>
          <p:cNvSpPr txBox="1"/>
          <p:nvPr/>
        </p:nvSpPr>
        <p:spPr>
          <a:xfrm>
            <a:off x="316761" y="1390398"/>
            <a:ext cx="5972783" cy="2840080"/>
          </a:xfrm>
          <a:prstGeom prst="rect">
            <a:avLst/>
          </a:prstGeom>
          <a:ln w="6350">
            <a:noFill/>
            <a:miter lim="800000"/>
          </a:ln>
        </p:spPr>
        <p:txBody>
          <a:bodyPr vert="horz" wrap="none" lIns="0" tIns="0" rIns="0" bIns="0" rtlCol="0">
            <a:noAutofit/>
          </a:bodyPr>
          <a:lstStyle/>
          <a:p>
            <a:pPr marL="285750" indent="-285750">
              <a:spcBef>
                <a:spcPts val="300"/>
              </a:spcBef>
              <a:spcAft>
                <a:spcPts val="300"/>
              </a:spcAft>
              <a:buFont typeface="Wingdings" panose="05000000000000000000" pitchFamily="2" charset="2"/>
              <a:buChar char="q"/>
            </a:pPr>
            <a:r>
              <a:rPr lang="en-US" sz="1600" dirty="0"/>
              <a:t>On- track with DSO assessments and overall Maturity </a:t>
            </a:r>
          </a:p>
          <a:p>
            <a:pPr marL="285750" indent="-285750">
              <a:spcBef>
                <a:spcPts val="300"/>
              </a:spcBef>
              <a:spcAft>
                <a:spcPts val="300"/>
              </a:spcAft>
              <a:buFont typeface="Wingdings" panose="05000000000000000000" pitchFamily="2" charset="2"/>
              <a:buChar char="q"/>
            </a:pPr>
            <a:endParaRPr lang="en-US" sz="1600" dirty="0"/>
          </a:p>
          <a:p>
            <a:pPr marL="285750" indent="-285750">
              <a:spcBef>
                <a:spcPts val="300"/>
              </a:spcBef>
              <a:spcAft>
                <a:spcPts val="300"/>
              </a:spcAft>
              <a:buFont typeface="Wingdings" panose="05000000000000000000" pitchFamily="2" charset="2"/>
              <a:buChar char="q"/>
            </a:pPr>
            <a:endParaRPr lang="en-US" sz="1600" dirty="0"/>
          </a:p>
          <a:p>
            <a:pPr marL="285750" indent="-285750">
              <a:spcBef>
                <a:spcPts val="300"/>
              </a:spcBef>
              <a:spcAft>
                <a:spcPts val="300"/>
              </a:spcAft>
              <a:buFont typeface="Wingdings" panose="05000000000000000000" pitchFamily="2" charset="2"/>
              <a:buChar char="q"/>
            </a:pPr>
            <a:endParaRPr lang="en-US" sz="1600" dirty="0"/>
          </a:p>
          <a:p>
            <a:pPr marL="285750" indent="-285750">
              <a:spcBef>
                <a:spcPts val="300"/>
              </a:spcBef>
              <a:spcAft>
                <a:spcPts val="300"/>
              </a:spcAft>
              <a:buFont typeface="Wingdings" panose="05000000000000000000" pitchFamily="2" charset="2"/>
              <a:buChar char="q"/>
            </a:pPr>
            <a:endParaRPr lang="en-US" sz="1600" dirty="0"/>
          </a:p>
          <a:p>
            <a:pPr marL="285750" indent="-285750">
              <a:spcBef>
                <a:spcPts val="300"/>
              </a:spcBef>
              <a:spcAft>
                <a:spcPts val="300"/>
              </a:spcAft>
              <a:buFont typeface="Wingdings" panose="05000000000000000000" pitchFamily="2" charset="2"/>
              <a:buChar char="q"/>
            </a:pPr>
            <a:endParaRPr lang="en-US" sz="1600" dirty="0"/>
          </a:p>
          <a:p>
            <a:pPr marL="285750" indent="-285750">
              <a:spcBef>
                <a:spcPts val="300"/>
              </a:spcBef>
              <a:spcAft>
                <a:spcPts val="300"/>
              </a:spcAft>
              <a:buFont typeface="Wingdings" panose="05000000000000000000" pitchFamily="2" charset="2"/>
              <a:buChar char="q"/>
            </a:pPr>
            <a:endParaRPr lang="en-US" sz="1600" dirty="0"/>
          </a:p>
          <a:p>
            <a:pPr marL="285750" indent="-285750">
              <a:spcBef>
                <a:spcPts val="300"/>
              </a:spcBef>
              <a:spcAft>
                <a:spcPts val="300"/>
              </a:spcAft>
              <a:buFont typeface="Wingdings" panose="05000000000000000000" pitchFamily="2" charset="2"/>
              <a:buChar char="q"/>
            </a:pPr>
            <a:r>
              <a:rPr lang="en-US" sz="1600" dirty="0"/>
              <a:t>DSO Savings benchmarking in progress to calculate</a:t>
            </a:r>
          </a:p>
          <a:p>
            <a:pPr algn="l">
              <a:spcBef>
                <a:spcPts val="300"/>
              </a:spcBef>
              <a:spcAft>
                <a:spcPts val="300"/>
              </a:spcAft>
            </a:pPr>
            <a:r>
              <a:rPr lang="en-US" sz="1600" dirty="0"/>
              <a:t>   </a:t>
            </a:r>
          </a:p>
        </p:txBody>
      </p:sp>
      <p:cxnSp>
        <p:nvCxnSpPr>
          <p:cNvPr id="30" name="Straight Connector 29">
            <a:extLst>
              <a:ext uri="{FF2B5EF4-FFF2-40B4-BE49-F238E27FC236}">
                <a16:creationId xmlns:a16="http://schemas.microsoft.com/office/drawing/2014/main" id="{47A86AF6-A5D0-4E42-856C-07DED1C860EF}"/>
              </a:ext>
            </a:extLst>
          </p:cNvPr>
          <p:cNvCxnSpPr>
            <a:cxnSpLocks/>
          </p:cNvCxnSpPr>
          <p:nvPr/>
        </p:nvCxnSpPr>
        <p:spPr>
          <a:xfrm>
            <a:off x="6078538" y="1244483"/>
            <a:ext cx="0" cy="505838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3DDE3C1-1B3F-4DA5-A275-4102651FA774}"/>
              </a:ext>
            </a:extLst>
          </p:cNvPr>
          <p:cNvSpPr/>
          <p:nvPr/>
        </p:nvSpPr>
        <p:spPr>
          <a:xfrm>
            <a:off x="7797845" y="739075"/>
            <a:ext cx="1812356" cy="4616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sz="2400" dirty="0"/>
              <a:t>Look Ahead</a:t>
            </a:r>
          </a:p>
        </p:txBody>
      </p:sp>
      <p:sp>
        <p:nvSpPr>
          <p:cNvPr id="32" name="Rectangle 31">
            <a:extLst>
              <a:ext uri="{FF2B5EF4-FFF2-40B4-BE49-F238E27FC236}">
                <a16:creationId xmlns:a16="http://schemas.microsoft.com/office/drawing/2014/main" id="{3E21E759-60E2-4FCF-A0CB-36D23DF2A96B}"/>
              </a:ext>
            </a:extLst>
          </p:cNvPr>
          <p:cNvSpPr/>
          <p:nvPr/>
        </p:nvSpPr>
        <p:spPr>
          <a:xfrm>
            <a:off x="1763949" y="798129"/>
            <a:ext cx="1539204" cy="4616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sz="2400" dirty="0"/>
              <a:t>Highlights</a:t>
            </a:r>
          </a:p>
        </p:txBody>
      </p:sp>
      <p:sp>
        <p:nvSpPr>
          <p:cNvPr id="12" name="Rectangle 11">
            <a:extLst>
              <a:ext uri="{FF2B5EF4-FFF2-40B4-BE49-F238E27FC236}">
                <a16:creationId xmlns:a16="http://schemas.microsoft.com/office/drawing/2014/main" id="{B9E4E4BF-036B-4540-B8B4-1A599E313E3C}"/>
              </a:ext>
            </a:extLst>
          </p:cNvPr>
          <p:cNvSpPr/>
          <p:nvPr/>
        </p:nvSpPr>
        <p:spPr>
          <a:xfrm>
            <a:off x="7356558" y="3686230"/>
            <a:ext cx="2994731" cy="4616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sz="2400" dirty="0"/>
              <a:t>Risks/Help Required</a:t>
            </a:r>
          </a:p>
        </p:txBody>
      </p:sp>
      <p:sp>
        <p:nvSpPr>
          <p:cNvPr id="4" name="Rectangle 3">
            <a:extLst>
              <a:ext uri="{FF2B5EF4-FFF2-40B4-BE49-F238E27FC236}">
                <a16:creationId xmlns:a16="http://schemas.microsoft.com/office/drawing/2014/main" id="{9C298ADD-D652-4CFA-8222-B63CCDBDC6D7}"/>
              </a:ext>
            </a:extLst>
          </p:cNvPr>
          <p:cNvSpPr/>
          <p:nvPr/>
        </p:nvSpPr>
        <p:spPr>
          <a:xfrm>
            <a:off x="6289544" y="4422357"/>
            <a:ext cx="6096000" cy="1338828"/>
          </a:xfrm>
          <a:prstGeom prst="rect">
            <a:avLst/>
          </a:prstGeom>
        </p:spPr>
        <p:txBody>
          <a:bodyPr>
            <a:spAutoFit/>
          </a:bodyPr>
          <a:lstStyle/>
          <a:p>
            <a:pPr marL="285750" indent="-285750">
              <a:spcBef>
                <a:spcPts val="300"/>
              </a:spcBef>
              <a:spcAft>
                <a:spcPts val="300"/>
              </a:spcAft>
              <a:buFont typeface="Wingdings" panose="05000000000000000000" pitchFamily="2" charset="2"/>
              <a:buChar char="q"/>
            </a:pPr>
            <a:r>
              <a:rPr lang="en-US" sz="1600" dirty="0"/>
              <a:t>Application team to prioritize  DSO implementation </a:t>
            </a:r>
          </a:p>
          <a:p>
            <a:pPr>
              <a:spcBef>
                <a:spcPts val="300"/>
              </a:spcBef>
              <a:spcAft>
                <a:spcPts val="300"/>
              </a:spcAft>
            </a:pPr>
            <a:r>
              <a:rPr lang="en-US" sz="1600" dirty="0"/>
              <a:t>as per the roadmap . This is important to bring Quality, ROI </a:t>
            </a:r>
          </a:p>
          <a:p>
            <a:pPr>
              <a:spcBef>
                <a:spcPts val="300"/>
              </a:spcBef>
              <a:spcAft>
                <a:spcPts val="300"/>
              </a:spcAft>
            </a:pPr>
            <a:r>
              <a:rPr lang="en-US" sz="1600" dirty="0"/>
              <a:t>Maturity improvement &amp; automation savings </a:t>
            </a:r>
          </a:p>
          <a:p>
            <a:pPr>
              <a:spcBef>
                <a:spcPts val="300"/>
              </a:spcBef>
              <a:spcAft>
                <a:spcPts val="300"/>
              </a:spcAft>
            </a:pPr>
            <a:endParaRPr lang="en-US" dirty="0"/>
          </a:p>
        </p:txBody>
      </p:sp>
      <p:pic>
        <p:nvPicPr>
          <p:cNvPr id="18434" name="Picture 1" descr="image001">
            <a:extLst>
              <a:ext uri="{FF2B5EF4-FFF2-40B4-BE49-F238E27FC236}">
                <a16:creationId xmlns:a16="http://schemas.microsoft.com/office/drawing/2014/main" id="{3A31CAA9-E218-4C0D-8A6F-EB4B1CF16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01" y="1632243"/>
            <a:ext cx="304165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68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err="1"/>
              <a:t>DevSecops</a:t>
            </a:r>
            <a:r>
              <a:rPr lang="en-US" dirty="0"/>
              <a:t> Resources</a:t>
            </a:r>
          </a:p>
        </p:txBody>
      </p:sp>
      <p:sp>
        <p:nvSpPr>
          <p:cNvPr id="4" name="Rectangle 3">
            <a:extLst>
              <a:ext uri="{FF2B5EF4-FFF2-40B4-BE49-F238E27FC236}">
                <a16:creationId xmlns:a16="http://schemas.microsoft.com/office/drawing/2014/main" id="{0902F806-9094-4E6A-B4CF-AE85465B7FBE}"/>
              </a:ext>
            </a:extLst>
          </p:cNvPr>
          <p:cNvSpPr/>
          <p:nvPr/>
        </p:nvSpPr>
        <p:spPr>
          <a:xfrm>
            <a:off x="-359925" y="739302"/>
            <a:ext cx="10476689" cy="3046988"/>
          </a:xfrm>
          <a:prstGeom prst="rect">
            <a:avLst/>
          </a:prstGeom>
        </p:spPr>
        <p:txBody>
          <a:bodyPr wrap="square">
            <a:spAutoFit/>
          </a:bodyPr>
          <a:lstStyle/>
          <a:p>
            <a:pPr marR="0" lvl="0">
              <a:spcBef>
                <a:spcPts val="0"/>
              </a:spcBef>
              <a:spcAft>
                <a:spcPts val="0"/>
              </a:spcAft>
            </a:pPr>
            <a:r>
              <a:rPr lang="en-US" sz="1600" b="1" dirty="0">
                <a:solidFill>
                  <a:srgbClr val="ED7D31"/>
                </a:solidFill>
                <a:latin typeface="Calibri" panose="020F0502020204030204" pitchFamily="34" charset="0"/>
                <a:ea typeface="Times New Roman" panose="02020603050405020304" pitchFamily="18" charset="0"/>
              </a:rPr>
              <a:t>        T</a:t>
            </a:r>
            <a:r>
              <a:rPr lang="en-US" sz="1600" b="1" u="sng" dirty="0">
                <a:solidFill>
                  <a:srgbClr val="ED7D31"/>
                </a:solidFill>
                <a:latin typeface="Calibri" panose="020F0502020204030204" pitchFamily="34" charset="0"/>
                <a:ea typeface="Times New Roman" panose="02020603050405020304" pitchFamily="18" charset="0"/>
              </a:rPr>
              <a:t>raining:</a:t>
            </a:r>
            <a:endParaRPr lang="en-US" sz="1600" dirty="0">
              <a:solidFill>
                <a:srgbClr val="ED7D31"/>
              </a:solidFill>
              <a:latin typeface="Calibri" panose="020F0502020204030204" pitchFamily="34" charset="0"/>
              <a:ea typeface="Calibri" panose="020F0502020204030204" pitchFamily="34" charset="0"/>
            </a:endParaRPr>
          </a:p>
          <a:p>
            <a:pPr marL="457200" marR="0"/>
            <a:r>
              <a:rPr lang="en-US" sz="1600" u="sng" dirty="0">
                <a:solidFill>
                  <a:srgbClr val="0563C1"/>
                </a:solidFill>
                <a:latin typeface="Calibri" panose="020F0502020204030204" pitchFamily="34" charset="0"/>
                <a:ea typeface="Calibri" panose="020F0502020204030204" pitchFamily="34" charset="0"/>
                <a:hlinkClick r:id="rId2"/>
              </a:rPr>
              <a:t>https://devsecops.web.boeing.com/trainings.html </a:t>
            </a:r>
            <a:endParaRPr lang="en-US" sz="1600" u="sng" dirty="0">
              <a:solidFill>
                <a:srgbClr val="0563C1"/>
              </a:solidFill>
              <a:latin typeface="Calibri" panose="020F0502020204030204" pitchFamily="34" charset="0"/>
              <a:ea typeface="Calibri" panose="020F0502020204030204" pitchFamily="34" charset="0"/>
            </a:endParaRPr>
          </a:p>
          <a:p>
            <a:pPr marL="457200"/>
            <a:r>
              <a:rPr lang="en-US" sz="1600" u="sng" dirty="0">
                <a:solidFill>
                  <a:srgbClr val="0070C0"/>
                </a:solidFill>
                <a:latin typeface="Calibri" panose="020F0502020204030204" pitchFamily="34" charset="0"/>
                <a:ea typeface="Calibri" panose="020F0502020204030204" pitchFamily="34" charset="0"/>
                <a:hlinkClick r:id="rId3"/>
              </a:rPr>
              <a:t>https://insite.web.boeing.com/culture/viewMedia.do?mediaId=428840</a:t>
            </a:r>
            <a:endParaRPr lang="en-US" sz="1600" dirty="0">
              <a:latin typeface="Calibri" panose="020F0502020204030204" pitchFamily="34" charset="0"/>
              <a:ea typeface="Calibri" panose="020F0502020204030204" pitchFamily="34" charset="0"/>
            </a:endParaRPr>
          </a:p>
          <a:p>
            <a:pPr marL="457200" marR="0"/>
            <a:r>
              <a:rPr lang="en-US" sz="1600" u="sng" dirty="0">
                <a:solidFill>
                  <a:srgbClr val="0563C1"/>
                </a:solidFill>
                <a:latin typeface="Calibri" panose="020F0502020204030204" pitchFamily="34" charset="0"/>
                <a:ea typeface="Calibri" panose="020F0502020204030204" pitchFamily="34" charset="0"/>
              </a:rPr>
              <a:t>Insite: </a:t>
            </a:r>
            <a:r>
              <a:rPr lang="en-US" sz="1600" u="sng" dirty="0" err="1">
                <a:solidFill>
                  <a:srgbClr val="0563C1"/>
                </a:solidFill>
                <a:latin typeface="Calibri" panose="020F0502020204030204" pitchFamily="34" charset="0"/>
                <a:ea typeface="Calibri" panose="020F0502020204030204" pitchFamily="34" charset="0"/>
                <a:hlinkClick r:id="rId4"/>
              </a:rPr>
              <a:t>DevSecOps</a:t>
            </a:r>
            <a:r>
              <a:rPr lang="en-US" sz="1600" u="sng" dirty="0">
                <a:solidFill>
                  <a:srgbClr val="0563C1"/>
                </a:solidFill>
                <a:latin typeface="Calibri" panose="020F0502020204030204" pitchFamily="34" charset="0"/>
                <a:ea typeface="Calibri" panose="020F0502020204030204" pitchFamily="34" charset="0"/>
                <a:hlinkClick r:id="rId4"/>
              </a:rPr>
              <a:t> related video series</a:t>
            </a:r>
            <a:endParaRPr lang="en-US" sz="1600" dirty="0">
              <a:latin typeface="Calibri" panose="020F0502020204030204" pitchFamily="34" charset="0"/>
              <a:ea typeface="Calibri" panose="020F0502020204030204" pitchFamily="34" charset="0"/>
            </a:endParaRPr>
          </a:p>
          <a:p>
            <a:pPr marL="457200" marR="0"/>
            <a:r>
              <a:rPr lang="en-US" sz="1600" u="sng" dirty="0">
                <a:solidFill>
                  <a:srgbClr val="0563C1"/>
                </a:solidFill>
                <a:latin typeface="Calibri" panose="020F0502020204030204" pitchFamily="34" charset="0"/>
                <a:ea typeface="Calibri" panose="020F0502020204030204" pitchFamily="34" charset="0"/>
              </a:rPr>
              <a:t>Degreed: </a:t>
            </a:r>
            <a:r>
              <a:rPr lang="en-US" sz="1600" u="sng" dirty="0">
                <a:solidFill>
                  <a:srgbClr val="0563C1"/>
                </a:solidFill>
                <a:latin typeface="Calibri" panose="020F0502020204030204" pitchFamily="34" charset="0"/>
                <a:ea typeface="Calibri" panose="020F0502020204030204" pitchFamily="34" charset="0"/>
                <a:hlinkClick r:id="rId5"/>
              </a:rPr>
              <a:t>https://degreed.com/pathway/mpl66o5r9d/pathway</a:t>
            </a:r>
            <a:endParaRPr lang="en-US" sz="1600" dirty="0">
              <a:latin typeface="Calibri" panose="020F0502020204030204" pitchFamily="34" charset="0"/>
              <a:ea typeface="Calibri" panose="020F0502020204030204" pitchFamily="34" charset="0"/>
            </a:endParaRPr>
          </a:p>
          <a:p>
            <a:pPr marL="457200" marR="0"/>
            <a:r>
              <a:rPr lang="en-US" sz="1600" u="sng" dirty="0" err="1">
                <a:solidFill>
                  <a:srgbClr val="0563C1"/>
                </a:solidFill>
                <a:latin typeface="Calibri" panose="020F0502020204030204" pitchFamily="34" charset="0"/>
                <a:ea typeface="Calibri" panose="020F0502020204030204" pitchFamily="34" charset="0"/>
              </a:rPr>
              <a:t>Oreilly</a:t>
            </a:r>
            <a:r>
              <a:rPr lang="en-US" sz="1600" u="sng" dirty="0">
                <a:solidFill>
                  <a:srgbClr val="0563C1"/>
                </a:solidFill>
                <a:latin typeface="Calibri" panose="020F0502020204030204" pitchFamily="34" charset="0"/>
                <a:ea typeface="Calibri" panose="020F0502020204030204" pitchFamily="34" charset="0"/>
              </a:rPr>
              <a:t>: </a:t>
            </a:r>
            <a:r>
              <a:rPr lang="en-US" sz="1600" u="sng" dirty="0">
                <a:solidFill>
                  <a:srgbClr val="0563C1"/>
                </a:solidFill>
                <a:latin typeface="Calibri" panose="020F0502020204030204" pitchFamily="34" charset="0"/>
                <a:ea typeface="Calibri" panose="020F0502020204030204" pitchFamily="34" charset="0"/>
                <a:hlinkClick r:id="rId6"/>
              </a:rPr>
              <a:t>https://learning.oreilly.com/library/view/the-devops-handbook/9781457191381/</a:t>
            </a:r>
            <a:endParaRPr lang="en-US" sz="1600" dirty="0">
              <a:latin typeface="Calibri" panose="020F0502020204030204" pitchFamily="34" charset="0"/>
              <a:ea typeface="Calibri" panose="020F0502020204030204" pitchFamily="34" charset="0"/>
            </a:endParaRPr>
          </a:p>
          <a:p>
            <a:pPr marL="457200" marR="0">
              <a:spcBef>
                <a:spcPts val="0"/>
              </a:spcBef>
              <a:spcAft>
                <a:spcPts val="0"/>
              </a:spcAft>
            </a:pPr>
            <a:endParaRPr lang="en-US" sz="1600" dirty="0">
              <a:solidFill>
                <a:srgbClr val="002060"/>
              </a:solidFill>
              <a:latin typeface="Calibri" panose="020F0502020204030204" pitchFamily="34" charset="0"/>
            </a:endParaRPr>
          </a:p>
          <a:p>
            <a:pPr marL="457200" marR="0">
              <a:spcBef>
                <a:spcPts val="0"/>
              </a:spcBef>
              <a:spcAft>
                <a:spcPts val="0"/>
              </a:spcAft>
            </a:pPr>
            <a:r>
              <a:rPr lang="en-US" sz="1600" b="1" u="sng" dirty="0">
                <a:solidFill>
                  <a:srgbClr val="ED7D31"/>
                </a:solidFill>
                <a:latin typeface="Calibri" panose="020F0502020204030204" pitchFamily="34" charset="0"/>
              </a:rPr>
              <a:t>Support</a:t>
            </a:r>
          </a:p>
          <a:p>
            <a:pPr marL="457200" marR="0">
              <a:spcBef>
                <a:spcPts val="0"/>
              </a:spcBef>
              <a:spcAft>
                <a:spcPts val="0"/>
              </a:spcAft>
            </a:pPr>
            <a:r>
              <a:rPr lang="en-US" sz="16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600" u="sng" dirty="0">
                <a:solidFill>
                  <a:srgbClr val="0070C0"/>
                </a:solidFill>
                <a:latin typeface="Calibri" panose="020F0502020204030204" pitchFamily="34" charset="0"/>
                <a:ea typeface="Calibri" panose="020F0502020204030204" pitchFamily="34" charset="0"/>
                <a:hlinkClick r:id="rId7"/>
              </a:rPr>
              <a:t>EMC</a:t>
            </a:r>
            <a:r>
              <a:rPr lang="en-US" sz="1600" u="sng" dirty="0">
                <a:solidFill>
                  <a:srgbClr val="0070C0"/>
                </a:solidFill>
                <a:latin typeface="Calibri" panose="020F0502020204030204" pitchFamily="34" charset="0"/>
                <a:ea typeface="Calibri" panose="020F0502020204030204" pitchFamily="34" charset="0"/>
              </a:rPr>
              <a:t> </a:t>
            </a:r>
            <a:r>
              <a:rPr lang="en-US" sz="1600" u="sng" dirty="0">
                <a:solidFill>
                  <a:srgbClr val="002060"/>
                </a:solidFill>
                <a:latin typeface="Calibri" panose="020F0502020204030204" pitchFamily="34" charset="0"/>
                <a:ea typeface="Calibri" panose="020F0502020204030204" pitchFamily="34" charset="0"/>
              </a:rPr>
              <a:t>(check for the session with the name “</a:t>
            </a:r>
            <a:r>
              <a:rPr lang="en-US" sz="1600" u="sng" dirty="0" err="1">
                <a:solidFill>
                  <a:srgbClr val="002060"/>
                </a:solidFill>
                <a:latin typeface="Calibri" panose="020F0502020204030204" pitchFamily="34" charset="0"/>
                <a:ea typeface="Calibri" panose="020F0502020204030204" pitchFamily="34" charset="0"/>
              </a:rPr>
              <a:t>DevSecOps</a:t>
            </a:r>
            <a:r>
              <a:rPr lang="en-US" sz="1600" u="sng" dirty="0">
                <a:solidFill>
                  <a:srgbClr val="002060"/>
                </a:solidFill>
                <a:latin typeface="Calibri" panose="020F0502020204030204" pitchFamily="34" charset="0"/>
                <a:ea typeface="Calibri" panose="020F0502020204030204" pitchFamily="34" charset="0"/>
              </a:rPr>
              <a:t> Office Hours (India)”).</a:t>
            </a:r>
            <a:endParaRPr lang="en-US" sz="1600" dirty="0">
              <a:latin typeface="Calibri" panose="020F0502020204030204" pitchFamily="34" charset="0"/>
              <a:ea typeface="Calibri" panose="020F0502020204030204" pitchFamily="34" charset="0"/>
            </a:endParaRPr>
          </a:p>
          <a:p>
            <a:pPr marL="457200" marR="0">
              <a:spcBef>
                <a:spcPts val="0"/>
              </a:spcBef>
              <a:spcAft>
                <a:spcPts val="0"/>
              </a:spcAft>
            </a:pPr>
            <a:r>
              <a:rPr lang="en-US" sz="1600" dirty="0">
                <a:solidFill>
                  <a:srgbClr val="002060"/>
                </a:solidFill>
                <a:latin typeface="Calibri" panose="020F0502020204030204" pitchFamily="34" charset="0"/>
                <a:ea typeface="Calibri" panose="020F0502020204030204" pitchFamily="34" charset="0"/>
              </a:rPr>
              <a:t>For Product Teams in US, </a:t>
            </a:r>
            <a:r>
              <a:rPr lang="en-US" sz="1600" u="sng" dirty="0">
                <a:solidFill>
                  <a:srgbClr val="0070C0"/>
                </a:solidFill>
                <a:latin typeface="Calibri" panose="020F0502020204030204" pitchFamily="34" charset="0"/>
                <a:ea typeface="Calibri" panose="020F0502020204030204" pitchFamily="34" charset="0"/>
                <a:hlinkClick r:id="rId8"/>
              </a:rPr>
              <a:t>Click </a:t>
            </a:r>
            <a:r>
              <a:rPr lang="en-US" sz="1600" u="sng" dirty="0">
                <a:solidFill>
                  <a:srgbClr val="000000"/>
                </a:solidFill>
                <a:latin typeface="Calibri" panose="020F0502020204030204" pitchFamily="34" charset="0"/>
                <a:ea typeface="Calibri" panose="020F0502020204030204" pitchFamily="34" charset="0"/>
                <a:hlinkClick r:id="rId8"/>
              </a:rPr>
              <a:t>Here </a:t>
            </a:r>
            <a:r>
              <a:rPr lang="en-US" sz="1600" u="sng" dirty="0">
                <a:solidFill>
                  <a:srgbClr val="002060"/>
                </a:solidFill>
                <a:latin typeface="Calibri" panose="020F0502020204030204" pitchFamily="34" charset="0"/>
                <a:ea typeface="Calibri" panose="020F0502020204030204" pitchFamily="34" charset="0"/>
              </a:rPr>
              <a:t>to block your slot </a:t>
            </a:r>
            <a:r>
              <a:rPr lang="en-US" sz="1600" dirty="0">
                <a:solidFill>
                  <a:srgbClr val="002060"/>
                </a:solidFill>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marL="457200" marR="0">
              <a:spcBef>
                <a:spcPts val="0"/>
              </a:spcBef>
              <a:spcAft>
                <a:spcPts val="0"/>
              </a:spcAft>
            </a:pPr>
            <a:r>
              <a:rPr lang="en-US" sz="1600" dirty="0">
                <a:solidFill>
                  <a:srgbClr val="002060"/>
                </a:solidFill>
                <a:latin typeface="Calibri" panose="020F0502020204030204" pitchFamily="34" charset="0"/>
                <a:ea typeface="Calibri" panose="020F0502020204030204" pitchFamily="34" charset="0"/>
              </a:rPr>
              <a:t>For Product Teams in India, </a:t>
            </a:r>
            <a:r>
              <a:rPr lang="en-US" sz="1600" u="sng" dirty="0">
                <a:solidFill>
                  <a:srgbClr val="0070C0"/>
                </a:solidFill>
                <a:latin typeface="Calibri" panose="020F0502020204030204" pitchFamily="34" charset="0"/>
                <a:ea typeface="Calibri" panose="020F0502020204030204" pitchFamily="34" charset="0"/>
                <a:hlinkClick r:id="rId7"/>
              </a:rPr>
              <a:t>Click</a:t>
            </a:r>
            <a:r>
              <a:rPr lang="en-US" sz="1600" u="sng" dirty="0">
                <a:solidFill>
                  <a:srgbClr val="000000"/>
                </a:solidFill>
                <a:latin typeface="Calibri" panose="020F0502020204030204" pitchFamily="34" charset="0"/>
                <a:ea typeface="Calibri" panose="020F0502020204030204" pitchFamily="34" charset="0"/>
                <a:hlinkClick r:id="rId7"/>
              </a:rPr>
              <a:t> Here </a:t>
            </a:r>
            <a:r>
              <a:rPr lang="en-US" sz="1600" u="sng" dirty="0">
                <a:solidFill>
                  <a:srgbClr val="002060"/>
                </a:solidFill>
                <a:latin typeface="Calibri" panose="020F0502020204030204" pitchFamily="34" charset="0"/>
                <a:ea typeface="Calibri" panose="020F0502020204030204" pitchFamily="34" charset="0"/>
              </a:rPr>
              <a:t>to block your slot </a:t>
            </a:r>
            <a:r>
              <a:rPr lang="en-US" sz="1600" dirty="0">
                <a:solidFill>
                  <a:srgbClr val="002060"/>
                </a:solidFill>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33837" y="3866504"/>
          <a:ext cx="10573593" cy="2715693"/>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URL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a:t>
                      </a:r>
                      <a:r>
                        <a:rPr lang="en-US" sz="800" dirty="0" err="1">
                          <a:effectLst/>
                        </a:rPr>
                        <a:t>Coverity</a:t>
                      </a:r>
                      <a:r>
                        <a:rPr lang="en-US" sz="800" dirty="0">
                          <a:effectLst/>
                        </a:rPr>
                        <a:t>, </a:t>
                      </a:r>
                      <a:r>
                        <a:rPr lang="en-US" sz="800" dirty="0" err="1">
                          <a:effectLst/>
                        </a:rPr>
                        <a:t>Netsparker</a:t>
                      </a:r>
                      <a:r>
                        <a:rPr lang="en-US" sz="800" dirty="0">
                          <a:effectLst/>
                        </a:rPr>
                        <a:t>,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Saves your team time by generating an automated continuous integration pipeline and integrating different tools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181694">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Official DevSecOps website</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1"/>
                        </a:rPr>
                        <a:t>https://devsecops.web.boeing.com/index.html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Boeing Application Security - Docs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Official Infosec website</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https://dev-sec-docs.web.boeing.com</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294007904"/>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Monitoring tool documentation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https://itms.pages.boeing.com/wiki/appdynamics/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6"/>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7"/>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8"/>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Tree>
    <p:extLst>
      <p:ext uri="{BB962C8B-B14F-4D97-AF65-F5344CB8AC3E}">
        <p14:creationId xmlns:p14="http://schemas.microsoft.com/office/powerpoint/2010/main" val="36787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p:txBody>
          <a:bodyPr/>
          <a:lstStyle/>
          <a:p>
            <a:r>
              <a:rPr lang="en-US" dirty="0"/>
              <a:t>Automation Status - 2023</a:t>
            </a:r>
          </a:p>
        </p:txBody>
      </p:sp>
      <p:sp>
        <p:nvSpPr>
          <p:cNvPr id="6" name="TextBox 5">
            <a:extLst>
              <a:ext uri="{FF2B5EF4-FFF2-40B4-BE49-F238E27FC236}">
                <a16:creationId xmlns:a16="http://schemas.microsoft.com/office/drawing/2014/main" id="{15BF7E8D-62B8-4B35-8AE5-F006088DB027}"/>
              </a:ext>
            </a:extLst>
          </p:cNvPr>
          <p:cNvSpPr txBox="1"/>
          <p:nvPr/>
        </p:nvSpPr>
        <p:spPr>
          <a:xfrm>
            <a:off x="259228" y="1876320"/>
            <a:ext cx="10107643" cy="830997"/>
          </a:xfrm>
          <a:prstGeom prst="rect">
            <a:avLst/>
          </a:prstGeom>
          <a:noFill/>
        </p:spPr>
        <p:txBody>
          <a:bodyPr wrap="square" rtlCol="0">
            <a:spAutoFit/>
          </a:bodyPr>
          <a:lstStyle/>
          <a:p>
            <a:pPr marL="171450" indent="-171450">
              <a:spcBef>
                <a:spcPts val="600"/>
              </a:spcBef>
              <a:spcAft>
                <a:spcPts val="0"/>
              </a:spcAft>
              <a:buFont typeface="Wingdings" panose="05000000000000000000" pitchFamily="2" charset="2"/>
              <a:buChar char="§"/>
            </a:pPr>
            <a:r>
              <a:rPr lang="en-US" sz="2400" dirty="0">
                <a:solidFill>
                  <a:srgbClr val="000000"/>
                </a:solidFill>
                <a:latin typeface="Arial" panose="020B0604020202020204" pitchFamily="34" charset="0"/>
                <a:sym typeface=""/>
              </a:rPr>
              <a:t>Implement automation capabilities through out the applications and achieve 80000 automation hours</a:t>
            </a:r>
          </a:p>
        </p:txBody>
      </p:sp>
      <p:sp>
        <p:nvSpPr>
          <p:cNvPr id="7" name="Title 5">
            <a:extLst>
              <a:ext uri="{FF2B5EF4-FFF2-40B4-BE49-F238E27FC236}">
                <a16:creationId xmlns:a16="http://schemas.microsoft.com/office/drawing/2014/main" id="{37D5B122-6CD2-4423-B16D-31BB28EBA60B}"/>
              </a:ext>
            </a:extLst>
          </p:cNvPr>
          <p:cNvSpPr txBox="1">
            <a:spLocks/>
          </p:cNvSpPr>
          <p:nvPr/>
        </p:nvSpPr>
        <p:spPr bwMode="auto">
          <a:xfrm>
            <a:off x="762530" y="1551814"/>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8" name="Freeform 1676" descr="Icon of check box. ">
            <a:extLst>
              <a:ext uri="{FF2B5EF4-FFF2-40B4-BE49-F238E27FC236}">
                <a16:creationId xmlns:a16="http://schemas.microsoft.com/office/drawing/2014/main" id="{A8592A0F-30A2-4E31-8492-3A99B640C315}"/>
              </a:ext>
            </a:extLst>
          </p:cNvPr>
          <p:cNvSpPr>
            <a:spLocks noEditPoints="1"/>
          </p:cNvSpPr>
          <p:nvPr/>
        </p:nvSpPr>
        <p:spPr bwMode="auto">
          <a:xfrm>
            <a:off x="204342" y="153056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54560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ED53-B8F1-4CD5-85C7-9E6B5E945844}"/>
              </a:ext>
            </a:extLst>
          </p:cNvPr>
          <p:cNvSpPr>
            <a:spLocks noGrp="1"/>
          </p:cNvSpPr>
          <p:nvPr>
            <p:ph type="title"/>
          </p:nvPr>
        </p:nvSpPr>
        <p:spPr/>
        <p:txBody>
          <a:bodyPr/>
          <a:lstStyle/>
          <a:p>
            <a:r>
              <a:rPr lang="en-US" dirty="0"/>
              <a:t>Automation status and progress till date</a:t>
            </a:r>
          </a:p>
        </p:txBody>
      </p:sp>
      <p:pic>
        <p:nvPicPr>
          <p:cNvPr id="4" name="Picture 3">
            <a:extLst>
              <a:ext uri="{FF2B5EF4-FFF2-40B4-BE49-F238E27FC236}">
                <a16:creationId xmlns:a16="http://schemas.microsoft.com/office/drawing/2014/main" id="{359CD9F5-B4FA-4E8B-816F-2ABE3C3AD204}"/>
              </a:ext>
            </a:extLst>
          </p:cNvPr>
          <p:cNvPicPr>
            <a:picLocks noChangeAspect="1"/>
          </p:cNvPicPr>
          <p:nvPr/>
        </p:nvPicPr>
        <p:blipFill>
          <a:blip r:embed="rId2"/>
          <a:stretch>
            <a:fillRect/>
          </a:stretch>
        </p:blipFill>
        <p:spPr>
          <a:xfrm>
            <a:off x="433387" y="1204912"/>
            <a:ext cx="11325225" cy="44481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756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F0B4-9B20-4884-9569-DC0F4CAC6A59}"/>
              </a:ext>
            </a:extLst>
          </p:cNvPr>
          <p:cNvSpPr>
            <a:spLocks noGrp="1"/>
          </p:cNvSpPr>
          <p:nvPr>
            <p:ph type="title"/>
          </p:nvPr>
        </p:nvSpPr>
        <p:spPr>
          <a:xfrm>
            <a:off x="515938" y="213570"/>
            <a:ext cx="11150600" cy="920336"/>
          </a:xfrm>
        </p:spPr>
        <p:txBody>
          <a:bodyPr/>
          <a:lstStyle/>
          <a:p>
            <a:r>
              <a:rPr lang="en-US" dirty="0"/>
              <a:t>Next steps</a:t>
            </a:r>
          </a:p>
        </p:txBody>
      </p:sp>
      <p:sp>
        <p:nvSpPr>
          <p:cNvPr id="3" name="TextBox 2">
            <a:extLst>
              <a:ext uri="{FF2B5EF4-FFF2-40B4-BE49-F238E27FC236}">
                <a16:creationId xmlns:a16="http://schemas.microsoft.com/office/drawing/2014/main" id="{835332E5-715D-4895-AAD7-8FE224185FAC}"/>
              </a:ext>
            </a:extLst>
          </p:cNvPr>
          <p:cNvSpPr txBox="1"/>
          <p:nvPr/>
        </p:nvSpPr>
        <p:spPr>
          <a:xfrm>
            <a:off x="259228" y="1876320"/>
            <a:ext cx="11407309" cy="2941574"/>
          </a:xfrm>
          <a:prstGeom prst="rect">
            <a:avLst/>
          </a:prstGeom>
          <a:noFill/>
        </p:spPr>
        <p:txBody>
          <a:bodyPr wrap="square" rtlCol="0">
            <a:spAutoFit/>
          </a:bodyPr>
          <a:lstStyle/>
          <a:p>
            <a:pPr marL="171450" indent="-171450">
              <a:lnSpc>
                <a:spcPct val="150000"/>
              </a:lnSpc>
              <a:spcBef>
                <a:spcPct val="10000"/>
              </a:spcBef>
              <a:buFont typeface="Arial" panose="020B0604020202020204" pitchFamily="34" charset="0"/>
              <a:buChar char="•"/>
              <a:defRPr/>
            </a:pPr>
            <a:r>
              <a:rPr lang="en-US" sz="2400" dirty="0"/>
              <a:t>Achieve the targets of 20000 hours for each Director</a:t>
            </a:r>
          </a:p>
          <a:p>
            <a:pPr marL="171450" indent="-171450">
              <a:lnSpc>
                <a:spcPct val="150000"/>
              </a:lnSpc>
              <a:spcBef>
                <a:spcPct val="10000"/>
              </a:spcBef>
              <a:buFont typeface="Arial" panose="020B0604020202020204" pitchFamily="34" charset="0"/>
              <a:buChar char="•"/>
              <a:defRPr/>
            </a:pPr>
            <a:r>
              <a:rPr lang="en-US" sz="2400" dirty="0"/>
              <a:t>Continue to assess the Q2 applications and update CoP accordingly</a:t>
            </a:r>
          </a:p>
          <a:p>
            <a:pPr marL="171450" indent="-171450">
              <a:lnSpc>
                <a:spcPct val="150000"/>
              </a:lnSpc>
              <a:spcBef>
                <a:spcPct val="10000"/>
              </a:spcBef>
              <a:buFont typeface="Arial" panose="020B0604020202020204" pitchFamily="34" charset="0"/>
              <a:buChar char="•"/>
              <a:defRPr/>
            </a:pPr>
            <a:r>
              <a:rPr lang="en-US" sz="2400" dirty="0"/>
              <a:t>Automation CoP review and update </a:t>
            </a:r>
          </a:p>
          <a:p>
            <a:pPr marL="171450" indent="-171450">
              <a:lnSpc>
                <a:spcPct val="150000"/>
              </a:lnSpc>
              <a:spcBef>
                <a:spcPct val="10000"/>
              </a:spcBef>
              <a:buFont typeface="Arial" panose="020B0604020202020204" pitchFamily="34" charset="0"/>
              <a:buChar char="•"/>
              <a:defRPr/>
            </a:pPr>
            <a:r>
              <a:rPr lang="en-US" sz="2400" dirty="0"/>
              <a:t>Help teams to improve in Automation </a:t>
            </a:r>
          </a:p>
          <a:p>
            <a:pPr marL="171450" indent="-171450">
              <a:lnSpc>
                <a:spcPct val="150000"/>
              </a:lnSpc>
              <a:spcBef>
                <a:spcPct val="10000"/>
              </a:spcBef>
              <a:buFont typeface="Arial" panose="020B0604020202020204" pitchFamily="34" charset="0"/>
              <a:buChar char="•"/>
              <a:defRPr/>
            </a:pPr>
            <a:r>
              <a:rPr lang="en-US" sz="2400" dirty="0"/>
              <a:t>Create awareness of Automation across all teams</a:t>
            </a:r>
            <a:endParaRPr lang="en-US" sz="2400" dirty="0">
              <a:solidFill>
                <a:srgbClr val="000000"/>
              </a:solidFill>
              <a:latin typeface="Arial" panose="020B0604020202020204" pitchFamily="34" charset="0"/>
              <a:sym typeface=""/>
            </a:endParaRPr>
          </a:p>
        </p:txBody>
      </p:sp>
    </p:spTree>
    <p:extLst>
      <p:ext uri="{BB962C8B-B14F-4D97-AF65-F5344CB8AC3E}">
        <p14:creationId xmlns:p14="http://schemas.microsoft.com/office/powerpoint/2010/main" val="299579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3367523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schemas.openxmlformats.org/package/2006/metadata/core-properties"/>
    <ds:schemaRef ds:uri="http://purl.org/dc/elements/1.1/"/>
    <ds:schemaRef ds:uri="http://schemas.microsoft.com/office/2006/documentManagement/types"/>
    <ds:schemaRef ds:uri="http://purl.org/dc/dcmitype/"/>
    <ds:schemaRef ds:uri="http://purl.org/dc/terms/"/>
    <ds:schemaRef ds:uri="http://schemas.microsoft.com/office/2006/metadata/properties"/>
    <ds:schemaRef ds:uri="http://schemas.microsoft.com/office/infopath/2007/PartnerControls"/>
    <ds:schemaRef ds:uri="e5f5a6fe-4a1b-4af0-bdf3-973ca2ac5c9b"/>
    <ds:schemaRef ds:uri="http://www.w3.org/XML/1998/namespace"/>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6003</TotalTime>
  <Words>655</Words>
  <Application>Microsoft Office PowerPoint</Application>
  <PresentationFormat>Widescreen</PresentationFormat>
  <Paragraphs>122</Paragraphs>
  <Slides>9</Slides>
  <Notes>4</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22" baseType="lpstr">
      <vt:lpstr>ＭＳ Ｐゴシック</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DevSecOps &amp; Automation- 2023</vt:lpstr>
      <vt:lpstr>DevSecOps 2023</vt:lpstr>
      <vt:lpstr>Progress</vt:lpstr>
      <vt:lpstr>Status</vt:lpstr>
      <vt:lpstr>DevSecops Resources</vt:lpstr>
      <vt:lpstr>Automation Status - 2023</vt:lpstr>
      <vt:lpstr>Automation status and progress till date</vt:lpstr>
      <vt:lpstr>Next steps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Adoption Strategy  Working Deck</dc:title>
  <dc:creator>Dey, Sohini</dc:creator>
  <cp:lastModifiedBy>Singh, Abhishek K</cp:lastModifiedBy>
  <cp:revision>359</cp:revision>
  <dcterms:created xsi:type="dcterms:W3CDTF">2022-04-18T05:47:46Z</dcterms:created>
  <dcterms:modified xsi:type="dcterms:W3CDTF">2023-08-16T05:22:41Z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