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4"/>
    <p:sldMasterId id="2147483757" r:id="rId5"/>
    <p:sldMasterId id="2147483780" r:id="rId6"/>
  </p:sldMasterIdLst>
  <p:notesMasterIdLst>
    <p:notesMasterId r:id="rId25"/>
  </p:notesMasterIdLst>
  <p:sldIdLst>
    <p:sldId id="259" r:id="rId7"/>
    <p:sldId id="2147471602" r:id="rId8"/>
    <p:sldId id="2147473640" r:id="rId9"/>
    <p:sldId id="2147473655" r:id="rId10"/>
    <p:sldId id="2147473646" r:id="rId11"/>
    <p:sldId id="2147473645" r:id="rId12"/>
    <p:sldId id="2147473654" r:id="rId13"/>
    <p:sldId id="2147473657" r:id="rId14"/>
    <p:sldId id="2147473642" r:id="rId15"/>
    <p:sldId id="2147473656" r:id="rId16"/>
    <p:sldId id="2147473612" r:id="rId17"/>
    <p:sldId id="2147473648" r:id="rId18"/>
    <p:sldId id="2147473649" r:id="rId19"/>
    <p:sldId id="2147473615" r:id="rId20"/>
    <p:sldId id="2147473616" r:id="rId21"/>
    <p:sldId id="2147473617" r:id="rId22"/>
    <p:sldId id="2147473618" r:id="rId23"/>
    <p:sldId id="214747361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59"/>
            <p14:sldId id="2147471602"/>
            <p14:sldId id="2147473640"/>
            <p14:sldId id="2147473655"/>
            <p14:sldId id="2147473646"/>
            <p14:sldId id="2147473645"/>
            <p14:sldId id="2147473654"/>
            <p14:sldId id="2147473657"/>
            <p14:sldId id="2147473642"/>
            <p14:sldId id="2147473656"/>
            <p14:sldId id="2147473612"/>
            <p14:sldId id="2147473648"/>
            <p14:sldId id="2147473649"/>
            <p14:sldId id="2147473615"/>
            <p14:sldId id="2147473616"/>
            <p14:sldId id="2147473617"/>
            <p14:sldId id="2147473618"/>
            <p14:sldId id="2147473619"/>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5337" autoAdjust="0"/>
  </p:normalViewPr>
  <p:slideViewPr>
    <p:cSldViewPr snapToGrid="0">
      <p:cViewPr varScale="1">
        <p:scale>
          <a:sx n="86" d="100"/>
          <a:sy n="86" d="100"/>
        </p:scale>
        <p:origin x="715" y="91"/>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Automation Assessment</a:t>
            </a:r>
            <a:r>
              <a:rPr lang="en-US" sz="1100" baseline="0" dirty="0"/>
              <a:t> Matrix</a:t>
            </a:r>
            <a:endParaRPr lang="en-US" sz="11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Planned</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35</c:v>
                </c:pt>
                <c:pt idx="1">
                  <c:v>35</c:v>
                </c:pt>
                <c:pt idx="2">
                  <c:v>35</c:v>
                </c:pt>
                <c:pt idx="3">
                  <c:v>35</c:v>
                </c:pt>
              </c:numCache>
            </c:numRef>
          </c:val>
          <c:extLst>
            <c:ext xmlns:c16="http://schemas.microsoft.com/office/drawing/2014/chart" uri="{C3380CC4-5D6E-409C-BE32-E72D297353CC}">
              <c16:uniqueId val="{00000000-7730-4633-AFC7-967808F2FCC8}"/>
            </c:ext>
          </c:extLst>
        </c:ser>
        <c:ser>
          <c:idx val="1"/>
          <c:order val="1"/>
          <c:tx>
            <c:strRef>
              <c:f>Sheet1!$C$1</c:f>
              <c:strCache>
                <c:ptCount val="1"/>
                <c:pt idx="0">
                  <c:v>Completed</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18.5</c:v>
                </c:pt>
              </c:numCache>
            </c:numRef>
          </c:val>
          <c:extLst>
            <c:ext xmlns:c16="http://schemas.microsoft.com/office/drawing/2014/chart" uri="{C3380CC4-5D6E-409C-BE32-E72D297353CC}">
              <c16:uniqueId val="{00000001-7730-4633-AFC7-967808F2FCC8}"/>
            </c:ext>
          </c:extLst>
        </c:ser>
        <c:dLbls>
          <c:showLegendKey val="0"/>
          <c:showVal val="0"/>
          <c:showCatName val="0"/>
          <c:showSerName val="0"/>
          <c:showPercent val="0"/>
          <c:showBubbleSize val="0"/>
        </c:dLbls>
        <c:gapWidth val="219"/>
        <c:overlap val="-27"/>
        <c:axId val="1720871695"/>
        <c:axId val="1407039071"/>
      </c:barChart>
      <c:catAx>
        <c:axId val="1720871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7039071"/>
        <c:crosses val="autoZero"/>
        <c:auto val="1"/>
        <c:lblAlgn val="ctr"/>
        <c:lblOffset val="100"/>
        <c:noMultiLvlLbl val="0"/>
      </c:catAx>
      <c:valAx>
        <c:axId val="1407039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08716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5/3/2024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a:t>
            </a:fld>
            <a:endParaRPr lang="en-US"/>
          </a:p>
        </p:txBody>
      </p:sp>
    </p:spTree>
    <p:extLst>
      <p:ext uri="{BB962C8B-B14F-4D97-AF65-F5344CB8AC3E}">
        <p14:creationId xmlns:p14="http://schemas.microsoft.com/office/powerpoint/2010/main" val="2918553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16</a:t>
            </a:fld>
            <a:endParaRPr lang="en-US"/>
          </a:p>
        </p:txBody>
      </p:sp>
    </p:spTree>
    <p:extLst>
      <p:ext uri="{BB962C8B-B14F-4D97-AF65-F5344CB8AC3E}">
        <p14:creationId xmlns:p14="http://schemas.microsoft.com/office/powerpoint/2010/main" val="142368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3.emf"/><Relationship Id="rId2" Type="http://schemas.openxmlformats.org/officeDocument/2006/relationships/tags" Target="../tags/tag58.xml"/><Relationship Id="rId1" Type="http://schemas.openxmlformats.org/officeDocument/2006/relationships/vmlDrawing" Target="../drawings/vmlDrawing8.vml"/><Relationship Id="rId6" Type="http://schemas.openxmlformats.org/officeDocument/2006/relationships/tags" Target="../tags/tag62.xml"/><Relationship Id="rId11" Type="http://schemas.openxmlformats.org/officeDocument/2006/relationships/oleObject" Target="../embeddings/oleObject8.bin"/><Relationship Id="rId5" Type="http://schemas.openxmlformats.org/officeDocument/2006/relationships/tags" Target="../tags/tag61.xml"/><Relationship Id="rId10" Type="http://schemas.openxmlformats.org/officeDocument/2006/relationships/slideMaster" Target="../slideMasters/slideMaster2.xml"/><Relationship Id="rId4" Type="http://schemas.openxmlformats.org/officeDocument/2006/relationships/tags" Target="../tags/tag60.xml"/><Relationship Id="rId9" Type="http://schemas.openxmlformats.org/officeDocument/2006/relationships/tags" Target="../tags/tag65.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image" Target="../media/image3.emf"/><Relationship Id="rId2" Type="http://schemas.openxmlformats.org/officeDocument/2006/relationships/tags" Target="../tags/tag66.xml"/><Relationship Id="rId1" Type="http://schemas.openxmlformats.org/officeDocument/2006/relationships/vmlDrawing" Target="../drawings/vmlDrawing9.vml"/><Relationship Id="rId6" Type="http://schemas.openxmlformats.org/officeDocument/2006/relationships/tags" Target="../tags/tag70.xml"/><Relationship Id="rId11" Type="http://schemas.openxmlformats.org/officeDocument/2006/relationships/oleObject" Target="../embeddings/oleObject9.bin"/><Relationship Id="rId5" Type="http://schemas.openxmlformats.org/officeDocument/2006/relationships/tags" Target="../tags/tag69.xml"/><Relationship Id="rId10" Type="http://schemas.openxmlformats.org/officeDocument/2006/relationships/slideMaster" Target="../slideMasters/slideMaster2.xml"/><Relationship Id="rId4" Type="http://schemas.openxmlformats.org/officeDocument/2006/relationships/tags" Target="../tags/tag68.xml"/><Relationship Id="rId9" Type="http://schemas.openxmlformats.org/officeDocument/2006/relationships/tags" Target="../tags/tag73.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image" Target="../media/image3.emf"/><Relationship Id="rId2" Type="http://schemas.openxmlformats.org/officeDocument/2006/relationships/tags" Target="../tags/tag74.xml"/><Relationship Id="rId1" Type="http://schemas.openxmlformats.org/officeDocument/2006/relationships/vmlDrawing" Target="../drawings/vmlDrawing10.vml"/><Relationship Id="rId6" Type="http://schemas.openxmlformats.org/officeDocument/2006/relationships/tags" Target="../tags/tag78.xml"/><Relationship Id="rId11" Type="http://schemas.openxmlformats.org/officeDocument/2006/relationships/oleObject" Target="../embeddings/oleObject10.bin"/><Relationship Id="rId5" Type="http://schemas.openxmlformats.org/officeDocument/2006/relationships/tags" Target="../tags/tag77.xml"/><Relationship Id="rId10" Type="http://schemas.openxmlformats.org/officeDocument/2006/relationships/slideMaster" Target="../slideMasters/slideMaster2.xml"/><Relationship Id="rId4" Type="http://schemas.openxmlformats.org/officeDocument/2006/relationships/tags" Target="../tags/tag76.xml"/><Relationship Id="rId9" Type="http://schemas.openxmlformats.org/officeDocument/2006/relationships/tags" Target="../tags/tag81.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image" Target="../media/image9.emf"/><Relationship Id="rId2" Type="http://schemas.openxmlformats.org/officeDocument/2006/relationships/tags" Target="../tags/tag82.xml"/><Relationship Id="rId1" Type="http://schemas.openxmlformats.org/officeDocument/2006/relationships/vmlDrawing" Target="../drawings/vmlDrawing11.vml"/><Relationship Id="rId6" Type="http://schemas.openxmlformats.org/officeDocument/2006/relationships/tags" Target="../tags/tag86.xml"/><Relationship Id="rId11" Type="http://schemas.openxmlformats.org/officeDocument/2006/relationships/oleObject" Target="../embeddings/oleObject11.bin"/><Relationship Id="rId5" Type="http://schemas.openxmlformats.org/officeDocument/2006/relationships/tags" Target="../tags/tag85.xml"/><Relationship Id="rId10" Type="http://schemas.openxmlformats.org/officeDocument/2006/relationships/slideMaster" Target="../slideMasters/slideMaster2.xml"/><Relationship Id="rId4" Type="http://schemas.openxmlformats.org/officeDocument/2006/relationships/tags" Target="../tags/tag84.xml"/><Relationship Id="rId9" Type="http://schemas.openxmlformats.org/officeDocument/2006/relationships/tags" Target="../tags/tag89.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image" Target="../media/image3.emf"/><Relationship Id="rId2" Type="http://schemas.openxmlformats.org/officeDocument/2006/relationships/tags" Target="../tags/tag90.xml"/><Relationship Id="rId1" Type="http://schemas.openxmlformats.org/officeDocument/2006/relationships/vmlDrawing" Target="../drawings/vmlDrawing12.vml"/><Relationship Id="rId6" Type="http://schemas.openxmlformats.org/officeDocument/2006/relationships/tags" Target="../tags/tag94.xml"/><Relationship Id="rId11" Type="http://schemas.openxmlformats.org/officeDocument/2006/relationships/oleObject" Target="../embeddings/oleObject12.bin"/><Relationship Id="rId5" Type="http://schemas.openxmlformats.org/officeDocument/2006/relationships/tags" Target="../tags/tag93.xml"/><Relationship Id="rId10" Type="http://schemas.openxmlformats.org/officeDocument/2006/relationships/slideMaster" Target="../slideMasters/slideMaster2.xml"/><Relationship Id="rId4" Type="http://schemas.openxmlformats.org/officeDocument/2006/relationships/tags" Target="../tags/tag92.xml"/><Relationship Id="rId9" Type="http://schemas.openxmlformats.org/officeDocument/2006/relationships/tags" Target="../tags/tag97.xml"/></Relationships>
</file>

<file path=ppt/slideLayouts/_rels/slideLayout105.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vmlDrawing" Target="../drawings/vmlDrawing13.vml"/><Relationship Id="rId6" Type="http://schemas.openxmlformats.org/officeDocument/2006/relationships/tags" Target="../tags/tag102.xml"/><Relationship Id="rId11" Type="http://schemas.openxmlformats.org/officeDocument/2006/relationships/image" Target="../media/image4.png"/><Relationship Id="rId5" Type="http://schemas.openxmlformats.org/officeDocument/2006/relationships/tags" Target="../tags/tag101.xml"/><Relationship Id="rId10" Type="http://schemas.openxmlformats.org/officeDocument/2006/relationships/image" Target="../media/image5.emf"/><Relationship Id="rId4" Type="http://schemas.openxmlformats.org/officeDocument/2006/relationships/tags" Target="../tags/tag100.xml"/><Relationship Id="rId9" Type="http://schemas.openxmlformats.org/officeDocument/2006/relationships/oleObject" Target="../embeddings/oleObject13.bin"/></Relationships>
</file>

<file path=ppt/slideLayouts/_rels/slideLayout10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05.xml"/><Relationship Id="rId7" Type="http://schemas.openxmlformats.org/officeDocument/2006/relationships/oleObject" Target="../embeddings/oleObject14.bin"/><Relationship Id="rId2" Type="http://schemas.openxmlformats.org/officeDocument/2006/relationships/tags" Target="../tags/tag104.xml"/><Relationship Id="rId1" Type="http://schemas.openxmlformats.org/officeDocument/2006/relationships/vmlDrawing" Target="../drawings/vmlDrawing14.vml"/><Relationship Id="rId6" Type="http://schemas.openxmlformats.org/officeDocument/2006/relationships/slideMaster" Target="../slideMasters/slideMaster2.xml"/><Relationship Id="rId5" Type="http://schemas.openxmlformats.org/officeDocument/2006/relationships/tags" Target="../tags/tag107.xml"/><Relationship Id="rId4" Type="http://schemas.openxmlformats.org/officeDocument/2006/relationships/tags" Target="../tags/tag106.xml"/></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09.xml"/><Relationship Id="rId7" Type="http://schemas.openxmlformats.org/officeDocument/2006/relationships/image" Target="../media/image10.jpeg"/><Relationship Id="rId2" Type="http://schemas.openxmlformats.org/officeDocument/2006/relationships/tags" Target="../tags/tag108.xml"/><Relationship Id="rId1" Type="http://schemas.openxmlformats.org/officeDocument/2006/relationships/vmlDrawing" Target="../drawings/vmlDrawing15.vml"/><Relationship Id="rId6" Type="http://schemas.openxmlformats.org/officeDocument/2006/relationships/image" Target="../media/image5.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8" Type="http://schemas.openxmlformats.org/officeDocument/2006/relationships/tags" Target="../tags/tag116.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16.vml"/><Relationship Id="rId6" Type="http://schemas.openxmlformats.org/officeDocument/2006/relationships/tags" Target="../tags/tag114.xml"/><Relationship Id="rId11" Type="http://schemas.openxmlformats.org/officeDocument/2006/relationships/image" Target="../media/image3.emf"/><Relationship Id="rId5" Type="http://schemas.openxmlformats.org/officeDocument/2006/relationships/tags" Target="../tags/tag113.xml"/><Relationship Id="rId10" Type="http://schemas.openxmlformats.org/officeDocument/2006/relationships/oleObject" Target="../embeddings/oleObject16.bin"/><Relationship Id="rId4" Type="http://schemas.openxmlformats.org/officeDocument/2006/relationships/tags" Target="../tags/tag112.xml"/><Relationship Id="rId9"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8" Type="http://schemas.openxmlformats.org/officeDocument/2006/relationships/tags" Target="../tags/tag127.xml"/><Relationship Id="rId3" Type="http://schemas.openxmlformats.org/officeDocument/2006/relationships/tags" Target="../tags/tag122.xml"/><Relationship Id="rId7" Type="http://schemas.openxmlformats.org/officeDocument/2006/relationships/tags" Target="../tags/tag126.xml"/><Relationship Id="rId2" Type="http://schemas.openxmlformats.org/officeDocument/2006/relationships/tags" Target="../tags/tag121.xml"/><Relationship Id="rId1" Type="http://schemas.openxmlformats.org/officeDocument/2006/relationships/vmlDrawing" Target="../drawings/vmlDrawing17.vml"/><Relationship Id="rId6" Type="http://schemas.openxmlformats.org/officeDocument/2006/relationships/tags" Target="../tags/tag125.xml"/><Relationship Id="rId11" Type="http://schemas.openxmlformats.org/officeDocument/2006/relationships/image" Target="../media/image3.emf"/><Relationship Id="rId5" Type="http://schemas.openxmlformats.org/officeDocument/2006/relationships/tags" Target="../tags/tag124.xml"/><Relationship Id="rId10" Type="http://schemas.openxmlformats.org/officeDocument/2006/relationships/oleObject" Target="../embeddings/oleObject17.bin"/><Relationship Id="rId4" Type="http://schemas.openxmlformats.org/officeDocument/2006/relationships/tags" Target="../tags/tag123.xml"/><Relationship Id="rId9"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vmlDrawing" Target="../drawings/vmlDrawing2.vml"/><Relationship Id="rId6" Type="http://schemas.openxmlformats.org/officeDocument/2006/relationships/tags" Target="../tags/tag25.xml"/><Relationship Id="rId11" Type="http://schemas.openxmlformats.org/officeDocument/2006/relationships/image" Target="../media/image3.emf"/><Relationship Id="rId5" Type="http://schemas.openxmlformats.org/officeDocument/2006/relationships/tags" Target="../tags/tag24.xml"/><Relationship Id="rId10" Type="http://schemas.openxmlformats.org/officeDocument/2006/relationships/oleObject" Target="../embeddings/oleObject2.bin"/><Relationship Id="rId4" Type="http://schemas.openxmlformats.org/officeDocument/2006/relationships/tags" Target="../tags/tag23.xml"/><Relationship Id="rId9"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29.xml"/><Relationship Id="rId7" Type="http://schemas.openxmlformats.org/officeDocument/2006/relationships/slideMaster" Target="../slideMasters/slideMaster2.xml"/><Relationship Id="rId12" Type="http://schemas.openxmlformats.org/officeDocument/2006/relationships/image" Target="../media/image8.png"/><Relationship Id="rId2" Type="http://schemas.openxmlformats.org/officeDocument/2006/relationships/tags" Target="../tags/tag28.xml"/><Relationship Id="rId1" Type="http://schemas.openxmlformats.org/officeDocument/2006/relationships/vmlDrawing" Target="../drawings/vmlDrawing3.vml"/><Relationship Id="rId6" Type="http://schemas.openxmlformats.org/officeDocument/2006/relationships/tags" Target="../tags/tag32.xml"/><Relationship Id="rId11" Type="http://schemas.openxmlformats.org/officeDocument/2006/relationships/image" Target="../media/image7.emf"/><Relationship Id="rId5" Type="http://schemas.openxmlformats.org/officeDocument/2006/relationships/tags" Target="../tags/tag31.xml"/><Relationship Id="rId10" Type="http://schemas.openxmlformats.org/officeDocument/2006/relationships/image" Target="../media/image6.jpeg"/><Relationship Id="rId4" Type="http://schemas.openxmlformats.org/officeDocument/2006/relationships/tags" Target="../tags/tag30.xml"/><Relationship Id="rId9" Type="http://schemas.openxmlformats.org/officeDocument/2006/relationships/image" Target="../media/image5.emf"/></Relationships>
</file>

<file path=ppt/slideLayouts/_rels/slideLayout9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4.v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image" Target="../media/image5.emf"/><Relationship Id="rId4" Type="http://schemas.openxmlformats.org/officeDocument/2006/relationships/tags" Target="../tags/tag35.xml"/><Relationship Id="rId9" Type="http://schemas.openxmlformats.org/officeDocument/2006/relationships/oleObject" Target="../embeddings/oleObject4.bin"/></Relationships>
</file>

<file path=ppt/slideLayouts/_rels/slideLayout9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vmlDrawing" Target="../drawings/vmlDrawing5.v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5.emf"/><Relationship Id="rId4" Type="http://schemas.openxmlformats.org/officeDocument/2006/relationships/tags" Target="../tags/tag41.xml"/><Relationship Id="rId9" Type="http://schemas.openxmlformats.org/officeDocument/2006/relationships/oleObject" Target="../embeddings/oleObject5.bin"/></Relationships>
</file>

<file path=ppt/slideLayouts/_rels/slideLayout98.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vmlDrawing" Target="../drawings/vmlDrawing6.vml"/><Relationship Id="rId6" Type="http://schemas.openxmlformats.org/officeDocument/2006/relationships/tags" Target="../tags/tag49.xml"/><Relationship Id="rId5" Type="http://schemas.openxmlformats.org/officeDocument/2006/relationships/tags" Target="../tags/tag48.xml"/><Relationship Id="rId10" Type="http://schemas.openxmlformats.org/officeDocument/2006/relationships/image" Target="../media/image5.emf"/><Relationship Id="rId4" Type="http://schemas.openxmlformats.org/officeDocument/2006/relationships/tags" Target="../tags/tag47.xml"/><Relationship Id="rId9" Type="http://schemas.openxmlformats.org/officeDocument/2006/relationships/oleObject" Target="../embeddings/oleObject6.bin"/></Relationships>
</file>

<file path=ppt/slideLayouts/_rels/slideLayout99.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vmlDrawing" Target="../drawings/vmlDrawing7.vml"/><Relationship Id="rId6" Type="http://schemas.openxmlformats.org/officeDocument/2006/relationships/tags" Target="../tags/tag55.xml"/><Relationship Id="rId11" Type="http://schemas.openxmlformats.org/officeDocument/2006/relationships/image" Target="../media/image5.emf"/><Relationship Id="rId5" Type="http://schemas.openxmlformats.org/officeDocument/2006/relationships/tags" Target="../tags/tag54.xml"/><Relationship Id="rId10" Type="http://schemas.openxmlformats.org/officeDocument/2006/relationships/oleObject" Target="../embeddings/oleObject7.bin"/><Relationship Id="rId4" Type="http://schemas.openxmlformats.org/officeDocument/2006/relationships/tags" Target="../tags/tag53.xml"/><Relationship Id="rId9"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45"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5"/>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6"/>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8"/>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69"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5"/>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6"/>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8"/>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93"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17" name="think-cell Slide" r:id="rId11" imgW="572" imgH="588" progId="TCLayout.ActiveDocument.1">
                  <p:embed/>
                </p:oleObj>
              </mc:Choice>
              <mc:Fallback>
                <p:oleObj name="think-cell Slide" r:id="rId11"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6"/>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7"/>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441"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465"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1"/>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4"/>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89" name="think-cell Slide" r:id="rId7" imgW="592" imgH="591" progId="TCLayout.ActiveDocument.1">
                  <p:embed/>
                </p:oleObj>
              </mc:Choice>
              <mc:Fallback>
                <p:oleObj name="think-cell Slide" r:id="rId7"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4"/>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513" name="think-cell Slide" r:id="rId5" imgW="592" imgH="591" progId="TCLayout.ActiveDocument.1">
                  <p:embed/>
                </p:oleObj>
              </mc:Choice>
              <mc:Fallback>
                <p:oleObj name="think-cell Slide" r:id="rId5"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7"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537"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8"/>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561"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5BEF-1A6D-42CC-BD9E-8E0A9375B8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97215C-FAA0-4302-9875-BDE61B835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066A78-BD16-4C67-B913-44F8297D62FC}"/>
              </a:ext>
            </a:extLst>
          </p:cNvPr>
          <p:cNvSpPr>
            <a:spLocks noGrp="1"/>
          </p:cNvSpPr>
          <p:nvPr>
            <p:ph type="dt" sz="half" idx="10"/>
          </p:nvPr>
        </p:nvSpPr>
        <p:spPr/>
        <p:txBody>
          <a:bodyPr/>
          <a:lstStyle/>
          <a:p>
            <a:pPr fontAlgn="base">
              <a:spcBef>
                <a:spcPct val="0"/>
              </a:spcBef>
              <a:spcAft>
                <a:spcPct val="0"/>
              </a:spcAft>
            </a:pPr>
            <a:fld id="{EFB7DE5B-2B5B-44EA-A4F5-EB3BF8ABDC76}" type="datetimeFigureOut">
              <a:rPr lang="en-US">
                <a:solidFill>
                  <a:srgbClr val="000000"/>
                </a:solidFill>
              </a:rPr>
              <a:pPr fontAlgn="base">
                <a:spcBef>
                  <a:spcPct val="0"/>
                </a:spcBef>
                <a:spcAft>
                  <a:spcPct val="0"/>
                </a:spcAft>
              </a:pPr>
              <a:t>5/3/2024</a:t>
            </a:fld>
            <a:endParaRPr lang="en-US">
              <a:solidFill>
                <a:srgbClr val="000000"/>
              </a:solidFill>
            </a:endParaRPr>
          </a:p>
        </p:txBody>
      </p:sp>
      <p:sp>
        <p:nvSpPr>
          <p:cNvPr id="5" name="Footer Placeholder 4">
            <a:extLst>
              <a:ext uri="{FF2B5EF4-FFF2-40B4-BE49-F238E27FC236}">
                <a16:creationId xmlns:a16="http://schemas.microsoft.com/office/drawing/2014/main" id="{916D67A0-C698-4B93-AE5A-EC9DB43B38E9}"/>
              </a:ext>
            </a:extLst>
          </p:cNvPr>
          <p:cNvSpPr>
            <a:spLocks noGrp="1"/>
          </p:cNvSpPr>
          <p:nvPr>
            <p:ph type="ftr" sz="quarter" idx="11"/>
          </p:nvPr>
        </p:nvSpPr>
        <p:spPr/>
        <p:txBody>
          <a:bodyPr/>
          <a:lstStyle/>
          <a:p>
            <a:pPr fontAlgn="base">
              <a:spcBef>
                <a:spcPct val="0"/>
              </a:spcBef>
              <a:spcAft>
                <a:spcPct val="0"/>
              </a:spcAft>
            </a:pPr>
            <a:endParaRPr lang="en-US">
              <a:solidFill>
                <a:srgbClr val="000000"/>
              </a:solidFill>
            </a:endParaRPr>
          </a:p>
        </p:txBody>
      </p:sp>
      <p:sp>
        <p:nvSpPr>
          <p:cNvPr id="6" name="Slide Number Placeholder 5">
            <a:extLst>
              <a:ext uri="{FF2B5EF4-FFF2-40B4-BE49-F238E27FC236}">
                <a16:creationId xmlns:a16="http://schemas.microsoft.com/office/drawing/2014/main" id="{5C6A629B-A689-4D69-BF8A-E383B7B799A4}"/>
              </a:ext>
            </a:extLst>
          </p:cNvPr>
          <p:cNvSpPr>
            <a:spLocks noGrp="1"/>
          </p:cNvSpPr>
          <p:nvPr>
            <p:ph type="sldNum" sz="quarter" idx="12"/>
          </p:nvPr>
        </p:nvSpPr>
        <p:spPr/>
        <p:txBody>
          <a:bodyPr/>
          <a:lstStyle/>
          <a:p>
            <a:fld id="{5E0ABE80-92D9-4332-9D26-8EB7E3CE9050}" type="slidenum">
              <a:rPr lang="en-US" smtClean="0"/>
              <a:pPr/>
              <a:t>‹#›</a:t>
            </a:fld>
            <a:endParaRPr lang="en-US"/>
          </a:p>
        </p:txBody>
      </p:sp>
    </p:spTree>
    <p:extLst>
      <p:ext uri="{BB962C8B-B14F-4D97-AF65-F5344CB8AC3E}">
        <p14:creationId xmlns:p14="http://schemas.microsoft.com/office/powerpoint/2010/main" val="10161963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5/3/2024</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5/3/2024</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35518"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64253" name="Rectangle 61"/>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2023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66488"/>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3" name="TextBox 2"/>
          <p:cNvSpPr txBox="1"/>
          <p:nvPr userDrawn="1"/>
        </p:nvSpPr>
        <p:spPr>
          <a:xfrm>
            <a:off x="4495219" y="539499"/>
            <a:ext cx="6401931"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6" name="Footer Placeholder 5"/>
          <p:cNvSpPr>
            <a:spLocks noGrp="1"/>
          </p:cNvSpPr>
          <p:nvPr>
            <p:ph type="ftr" sz="quarter" idx="10"/>
          </p:nvPr>
        </p:nvSpPr>
        <p:spPr>
          <a:xfrm>
            <a:off x="3962400" y="6583680"/>
            <a:ext cx="3860800" cy="173736"/>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BOEING PROPRIETARY</a:t>
            </a:r>
          </a:p>
        </p:txBody>
      </p:sp>
      <p:sp>
        <p:nvSpPr>
          <p:cNvPr id="2" name="Slide Number Placeholder 1"/>
          <p:cNvSpPr>
            <a:spLocks noGrp="1"/>
          </p:cNvSpPr>
          <p:nvPr>
            <p:ph type="sldNum" sz="quarter" idx="11"/>
          </p:nvPr>
        </p:nvSpPr>
        <p:spPr>
          <a:xfrm>
            <a:off x="9260419" y="6532563"/>
            <a:ext cx="2377016" cy="246062"/>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Author, </a:t>
            </a:r>
            <a:fld id="{D72BAC86-7CA1-47DD-8EAD-39EA91178256}" type="datetime1">
              <a:rPr lang="en-US" smtClean="0">
                <a:solidFill>
                  <a:srgbClr val="FFFFFF"/>
                </a:solidFill>
              </a:rPr>
              <a:pPr fontAlgn="base">
                <a:spcBef>
                  <a:spcPct val="0"/>
                </a:spcBef>
                <a:spcAft>
                  <a:spcPct val="0"/>
                </a:spcAft>
              </a:pPr>
              <a:t>5/3/2024</a:t>
            </a:fld>
            <a:r>
              <a:rPr lang="en-US" dirty="0">
                <a:solidFill>
                  <a:srgbClr val="FFFFFF"/>
                </a:solidFill>
              </a:rPr>
              <a:t>, Filename.ppt </a:t>
            </a:r>
            <a:r>
              <a:rPr lang="en-US" sz="1000" dirty="0">
                <a:solidFill>
                  <a:srgbClr val="FFFFFF"/>
                </a:solidFill>
              </a:rPr>
              <a:t>| </a:t>
            </a:r>
            <a:fld id="{689318A1-174D-4DEE-8106-03A37B9BCF15}" type="slidenum">
              <a:rPr lang="en-US" sz="1000" smtClean="0">
                <a:solidFill>
                  <a:srgbClr val="FFFFFF"/>
                </a:solidFill>
              </a:rPr>
              <a:pPr fontAlgn="base">
                <a:spcBef>
                  <a:spcPct val="0"/>
                </a:spcBef>
                <a:spcAft>
                  <a:spcPct val="0"/>
                </a:spcAft>
              </a:pPr>
              <a:t>‹#›</a:t>
            </a:fld>
            <a:endParaRPr lang="en-US" sz="1000" dirty="0">
              <a:solidFill>
                <a:srgbClr val="FFFFFF"/>
              </a:solidFill>
            </a:endParaRPr>
          </a:p>
        </p:txBody>
      </p:sp>
    </p:spTree>
    <p:extLst>
      <p:ext uri="{BB962C8B-B14F-4D97-AF65-F5344CB8AC3E}">
        <p14:creationId xmlns:p14="http://schemas.microsoft.com/office/powerpoint/2010/main" val="206565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01"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25" name="think-cell Slide" r:id="rId8" imgW="592" imgH="591" progId="TCLayout.ActiveDocument.1">
                  <p:embed/>
                </p:oleObj>
              </mc:Choice>
              <mc:Fallback>
                <p:oleObj name="think-cell Slide" r:id="rId8"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1"/>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4"/>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5"/>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6"/>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249" name="think-cell Slide" r:id="rId9" imgW="592" imgH="591" progId="TCLayout.ActiveDocument.1">
                  <p:embed/>
                </p:oleObj>
              </mc:Choice>
              <mc:Fallback>
                <p:oleObj name="think-cell Slide" r:id="rId9"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73" name="think-cell Slide" r:id="rId9" imgW="592" imgH="591" progId="TCLayout.ActiveDocument.1">
                  <p:embed/>
                </p:oleObj>
              </mc:Choice>
              <mc:Fallback>
                <p:oleObj name="think-cell Slide" r:id="rId9"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97"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321" name="think-cell Slide" r:id="rId10" imgW="592" imgH="591" progId="TCLayout.ActiveDocument.1">
                  <p:embed/>
                </p:oleObj>
              </mc:Choice>
              <mc:Fallback>
                <p:oleObj name="think-cell Slide" r:id="rId10"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ags" Target="../tags/tag3.xml"/><Relationship Id="rId39" Type="http://schemas.openxmlformats.org/officeDocument/2006/relationships/tags" Target="../tags/tag16.xml"/><Relationship Id="rId21" Type="http://schemas.openxmlformats.org/officeDocument/2006/relationships/slideLayout" Target="../slideLayouts/slideLayout114.xml"/><Relationship Id="rId34" Type="http://schemas.openxmlformats.org/officeDocument/2006/relationships/tags" Target="../tags/tag11.xml"/><Relationship Id="rId42" Type="http://schemas.openxmlformats.org/officeDocument/2006/relationships/tags" Target="../tags/tag19.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tags" Target="../tags/tag6.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ags" Target="../tags/tag1.xml"/><Relationship Id="rId32" Type="http://schemas.openxmlformats.org/officeDocument/2006/relationships/tags" Target="../tags/tag9.xml"/><Relationship Id="rId37" Type="http://schemas.openxmlformats.org/officeDocument/2006/relationships/tags" Target="../tags/tag14.xml"/><Relationship Id="rId40" Type="http://schemas.openxmlformats.org/officeDocument/2006/relationships/tags" Target="../tags/tag17.xml"/><Relationship Id="rId45" Type="http://schemas.openxmlformats.org/officeDocument/2006/relationships/image" Target="../media/image3.emf"/><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vmlDrawing" Target="../drawings/vmlDrawing1.vml"/><Relationship Id="rId28" Type="http://schemas.openxmlformats.org/officeDocument/2006/relationships/tags" Target="../tags/tag5.xml"/><Relationship Id="rId36" Type="http://schemas.openxmlformats.org/officeDocument/2006/relationships/tags" Target="../tags/tag13.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tags" Target="../tags/tag8.xml"/><Relationship Id="rId44" Type="http://schemas.openxmlformats.org/officeDocument/2006/relationships/oleObject" Target="../embeddings/oleObject1.bin"/><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theme" Target="../theme/theme2.xml"/><Relationship Id="rId27" Type="http://schemas.openxmlformats.org/officeDocument/2006/relationships/tags" Target="../tags/tag4.xml"/><Relationship Id="rId30" Type="http://schemas.openxmlformats.org/officeDocument/2006/relationships/tags" Target="../tags/tag7.xml"/><Relationship Id="rId35" Type="http://schemas.openxmlformats.org/officeDocument/2006/relationships/tags" Target="../tags/tag12.xml"/><Relationship Id="rId43" Type="http://schemas.openxmlformats.org/officeDocument/2006/relationships/tags" Target="../tags/tag20.xml"/><Relationship Id="rId8" Type="http://schemas.openxmlformats.org/officeDocument/2006/relationships/slideLayout" Target="../slideLayouts/slideLayout101.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ags" Target="../tags/tag2.xml"/><Relationship Id="rId33" Type="http://schemas.openxmlformats.org/officeDocument/2006/relationships/tags" Target="../tags/tag10.xml"/><Relationship Id="rId38" Type="http://schemas.openxmlformats.org/officeDocument/2006/relationships/tags" Target="../tags/tag15.xml"/><Relationship Id="rId46" Type="http://schemas.openxmlformats.org/officeDocument/2006/relationships/image" Target="../media/image4.png"/><Relationship Id="rId20" Type="http://schemas.openxmlformats.org/officeDocument/2006/relationships/slideLayout" Target="../slideLayouts/slideLayout113.xml"/><Relationship Id="rId41" Type="http://schemas.openxmlformats.org/officeDocument/2006/relationships/tags" Target="../tags/tag1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26" Type="http://schemas.openxmlformats.org/officeDocument/2006/relationships/slideLayout" Target="../slideLayouts/slideLayout140.xml"/><Relationship Id="rId39" Type="http://schemas.openxmlformats.org/officeDocument/2006/relationships/slideLayout" Target="../slideLayouts/slideLayout153.xml"/><Relationship Id="rId21" Type="http://schemas.openxmlformats.org/officeDocument/2006/relationships/slideLayout" Target="../slideLayouts/slideLayout135.xml"/><Relationship Id="rId34" Type="http://schemas.openxmlformats.org/officeDocument/2006/relationships/slideLayout" Target="../slideLayouts/slideLayout148.xml"/><Relationship Id="rId42" Type="http://schemas.openxmlformats.org/officeDocument/2006/relationships/slideLayout" Target="../slideLayouts/slideLayout156.xml"/><Relationship Id="rId7" Type="http://schemas.openxmlformats.org/officeDocument/2006/relationships/slideLayout" Target="../slideLayouts/slideLayout121.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slideLayout" Target="../slideLayouts/slideLayout134.xml"/><Relationship Id="rId29" Type="http://schemas.openxmlformats.org/officeDocument/2006/relationships/slideLayout" Target="../slideLayouts/slideLayout143.xml"/><Relationship Id="rId41" Type="http://schemas.openxmlformats.org/officeDocument/2006/relationships/slideLayout" Target="../slideLayouts/slideLayout155.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24" Type="http://schemas.openxmlformats.org/officeDocument/2006/relationships/slideLayout" Target="../slideLayouts/slideLayout138.xml"/><Relationship Id="rId32" Type="http://schemas.openxmlformats.org/officeDocument/2006/relationships/slideLayout" Target="../slideLayouts/slideLayout146.xml"/><Relationship Id="rId37" Type="http://schemas.openxmlformats.org/officeDocument/2006/relationships/slideLayout" Target="../slideLayouts/slideLayout151.xml"/><Relationship Id="rId40" Type="http://schemas.openxmlformats.org/officeDocument/2006/relationships/slideLayout" Target="../slideLayouts/slideLayout154.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23" Type="http://schemas.openxmlformats.org/officeDocument/2006/relationships/slideLayout" Target="../slideLayouts/slideLayout137.xml"/><Relationship Id="rId28" Type="http://schemas.openxmlformats.org/officeDocument/2006/relationships/slideLayout" Target="../slideLayouts/slideLayout142.xml"/><Relationship Id="rId36" Type="http://schemas.openxmlformats.org/officeDocument/2006/relationships/slideLayout" Target="../slideLayouts/slideLayout150.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31" Type="http://schemas.openxmlformats.org/officeDocument/2006/relationships/slideLayout" Target="../slideLayouts/slideLayout145.xml"/><Relationship Id="rId44" Type="http://schemas.openxmlformats.org/officeDocument/2006/relationships/theme" Target="../theme/theme3.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 Id="rId22" Type="http://schemas.openxmlformats.org/officeDocument/2006/relationships/slideLayout" Target="../slideLayouts/slideLayout136.xml"/><Relationship Id="rId27" Type="http://schemas.openxmlformats.org/officeDocument/2006/relationships/slideLayout" Target="../slideLayouts/slideLayout141.xml"/><Relationship Id="rId30" Type="http://schemas.openxmlformats.org/officeDocument/2006/relationships/slideLayout" Target="../slideLayouts/slideLayout144.xml"/><Relationship Id="rId35" Type="http://schemas.openxmlformats.org/officeDocument/2006/relationships/slideLayout" Target="../slideLayouts/slideLayout149.xml"/><Relationship Id="rId43" Type="http://schemas.openxmlformats.org/officeDocument/2006/relationships/slideLayout" Target="../slideLayouts/slideLayout157.xml"/><Relationship Id="rId8" Type="http://schemas.openxmlformats.org/officeDocument/2006/relationships/slideLayout" Target="../slideLayouts/slideLayout122.xml"/><Relationship Id="rId3" Type="http://schemas.openxmlformats.org/officeDocument/2006/relationships/slideLayout" Target="../slideLayouts/slideLayout117.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5" Type="http://schemas.openxmlformats.org/officeDocument/2006/relationships/slideLayout" Target="../slideLayouts/slideLayout139.xml"/><Relationship Id="rId33" Type="http://schemas.openxmlformats.org/officeDocument/2006/relationships/slideLayout" Target="../slideLayouts/slideLayout147.xml"/><Relationship Id="rId38" Type="http://schemas.openxmlformats.org/officeDocument/2006/relationships/slideLayout" Target="../slideLayouts/slideLayout1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5" r:id="rId9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4"/>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77" name="think-cell Slide" r:id="rId44" imgW="413" imgH="416" progId="TCLayout.ActiveDocument.1">
                  <p:embed/>
                </p:oleObj>
              </mc:Choice>
              <mc:Fallback>
                <p:oleObj name="think-cell Slide" r:id="rId44"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5"/>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6"/>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5"/>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6"/>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7"/>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8"/>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29"/>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3"/>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30"/>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4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41"/>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31"/>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2"/>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7"/>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3"/>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5"/>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5/3/2024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hyperlink" Target="https://boeing.rev.vbrick.com/sharevideo/d0b35f75-174c-486f-a1e0-54a1ddc7c292" TargetMode="External"/><Relationship Id="rId2" Type="http://schemas.openxmlformats.org/officeDocument/2006/relationships/hyperlink" Target="https://boeing.rev.vbrick.com/sharevideo/c8bbf55f-4d9f-4edd-84f2-b6a60b483018" TargetMode="External"/><Relationship Id="rId1" Type="http://schemas.openxmlformats.org/officeDocument/2006/relationships/slideLayout" Target="../slideLayouts/slideLayout114.xml"/><Relationship Id="rId5" Type="http://schemas.openxmlformats.org/officeDocument/2006/relationships/hyperlink" Target="https://emc.web.boeing.com/home.aspx#!/semsummary/16819" TargetMode="External"/><Relationship Id="rId4" Type="http://schemas.openxmlformats.org/officeDocument/2006/relationships/hyperlink" Target="https://boeing.rev.vbrick.com/sharevideo/9a7bebb7-3b6f-491e-b762-8c4f1d85d6d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chart" Target="../charts/chart1.xml"/><Relationship Id="rId1" Type="http://schemas.openxmlformats.org/officeDocument/2006/relationships/slideLayout" Target="../slideLayouts/slideLayout114.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1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5.xml.rels><?xml version="1.0" encoding="UTF-8" standalone="yes"?>
<Relationships xmlns="http://schemas.openxmlformats.org/package/2006/relationships"><Relationship Id="rId8" Type="http://schemas.openxmlformats.org/officeDocument/2006/relationships/hyperlink" Target="https://learning.oreilly.com/library/view/the-devops-handbook/9781457191381/" TargetMode="External"/><Relationship Id="rId13" Type="http://schemas.openxmlformats.org/officeDocument/2006/relationships/hyperlink" Target="https://mattermost.web.boeing.com/dso/channels/town-square" TargetMode="External"/><Relationship Id="rId18" Type="http://schemas.openxmlformats.org/officeDocument/2006/relationships/hyperlink" Target="https://emc.web.boeing.com/#!/semsummary/11455" TargetMode="External"/><Relationship Id="rId3" Type="http://schemas.openxmlformats.org/officeDocument/2006/relationships/hyperlink" Target="https://devsecops.web.boeing.com/index.html" TargetMode="External"/><Relationship Id="rId7" Type="http://schemas.openxmlformats.org/officeDocument/2006/relationships/hyperlink" Target="https://degreed.com/pathway/mpl66o5r9d/pathway" TargetMode="External"/><Relationship Id="rId12" Type="http://schemas.openxmlformats.org/officeDocument/2006/relationships/hyperlink" Target="https://devsecops.web.boeing.com/assessment/enablementKit.html" TargetMode="External"/><Relationship Id="rId17" Type="http://schemas.openxmlformats.org/officeDocument/2006/relationships/hyperlink" Target="https://emc.web.boeing.com/#!/semsummary/11048" TargetMode="External"/><Relationship Id="rId2" Type="http://schemas.openxmlformats.org/officeDocument/2006/relationships/hyperlink" Target="https://automationcop.web.boeing.com/managerview" TargetMode="External"/><Relationship Id="rId16" Type="http://schemas.openxmlformats.org/officeDocument/2006/relationships/hyperlink" Target="https://insite.web.boeing.com/culture/displayGroupMedia.do?groupId=168061" TargetMode="External"/><Relationship Id="rId1" Type="http://schemas.openxmlformats.org/officeDocument/2006/relationships/slideLayout" Target="../slideLayouts/slideLayout114.xml"/><Relationship Id="rId6" Type="http://schemas.openxmlformats.org/officeDocument/2006/relationships/hyperlink" Target="https://insite.web.boeing.com/culture/viewArticle.do?articleId=816985&amp;groupId=168061" TargetMode="External"/><Relationship Id="rId11" Type="http://schemas.openxmlformats.org/officeDocument/2006/relationships/hyperlink" Target="https://itms.pages.boeing.com/wiki/appdynamics/" TargetMode="External"/><Relationship Id="rId5" Type="http://schemas.openxmlformats.org/officeDocument/2006/relationships/hyperlink" Target="https://insite.web.boeing.com/culture/viewMedia.do?mediaId=428840" TargetMode="External"/><Relationship Id="rId15" Type="http://schemas.openxmlformats.org/officeDocument/2006/relationships/hyperlink" Target="https://insite.web.boeing.com/culture/viewGroup.do?groupId=168061" TargetMode="External"/><Relationship Id="rId10" Type="http://schemas.openxmlformats.org/officeDocument/2006/relationships/hyperlink" Target="https://atoms-ci.web.boeing.com/ci" TargetMode="External"/><Relationship Id="rId4" Type="http://schemas.openxmlformats.org/officeDocument/2006/relationships/hyperlink" Target="https://devsecops.web.boeing.com/trainings.html" TargetMode="External"/><Relationship Id="rId9" Type="http://schemas.openxmlformats.org/officeDocument/2006/relationships/hyperlink" Target="https://atoms.web.boeing.com/home" TargetMode="External"/><Relationship Id="rId14" Type="http://schemas.openxmlformats.org/officeDocument/2006/relationships/hyperlink" Target="mailto:DL-DSOConsulting@exchange.boeing.com"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notesSlide" Target="../notesSlides/notesSlide2.xml"/><Relationship Id="rId7" Type="http://schemas.openxmlformats.org/officeDocument/2006/relationships/oleObject" Target="../embeddings/oleObject18.bin"/><Relationship Id="rId2" Type="http://schemas.openxmlformats.org/officeDocument/2006/relationships/slideLayout" Target="../slideLayouts/slideLayout114.xml"/><Relationship Id="rId1" Type="http://schemas.openxmlformats.org/officeDocument/2006/relationships/vmlDrawing" Target="../drawings/vmlDrawing18.vml"/><Relationship Id="rId6" Type="http://schemas.openxmlformats.org/officeDocument/2006/relationships/hyperlink" Target="https://icng.apps.boeing.com/Application/UserView?appId=7358467739" TargetMode="External"/><Relationship Id="rId5" Type="http://schemas.openxmlformats.org/officeDocument/2006/relationships/hyperlink" Target="https://boeing.service-now.com/now/nav/ui/classic/params/target/%24pa_dashboard.do%3Fsysparm_dashboard%3D7a28c2f91bf9799c1e62ec22b24bcb70" TargetMode="External"/><Relationship Id="rId4" Type="http://schemas.openxmlformats.org/officeDocument/2006/relationships/hyperlink" Target="https://boeing.service-now.com/sp?id=sc_cat_item&amp;sys_id=6b56695f1bef8c543ddd777e0a4bcb91"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mailto:kenneth.c.shew@boeing.com" TargetMode="External"/><Relationship Id="rId2" Type="http://schemas.openxmlformats.org/officeDocument/2006/relationships/hyperlink" Target="mailto:abhishek.singh5@boeing.com" TargetMode="External"/><Relationship Id="rId1" Type="http://schemas.openxmlformats.org/officeDocument/2006/relationships/slideLayout" Target="../slideLayouts/slideLayout114.xml"/><Relationship Id="rId6" Type="http://schemas.openxmlformats.org/officeDocument/2006/relationships/hyperlink" Target="mailto:nagaharsha.kaggallu@boeing.com" TargetMode="External"/><Relationship Id="rId5" Type="http://schemas.openxmlformats.org/officeDocument/2006/relationships/hyperlink" Target="mailto:DL-DSODRIs@exchange.boeing.com" TargetMode="External"/><Relationship Id="rId4" Type="http://schemas.openxmlformats.org/officeDocument/2006/relationships/hyperlink" Target="mailto:DL-ProductSystemsDevSecOpsCoreTeam@exchange.boeing.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113.xml"/><Relationship Id="rId6" Type="http://schemas.openxmlformats.org/officeDocument/2006/relationships/slide" Target="slide14.xml"/><Relationship Id="rId5" Type="http://schemas.openxmlformats.org/officeDocument/2006/relationships/slide" Target="slide11.xml"/><Relationship Id="rId4" Type="http://schemas.openxmlformats.org/officeDocument/2006/relationships/slide" Target="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xml.rels><?xml version="1.0" encoding="UTF-8" standalone="yes"?>
<Relationships xmlns="http://schemas.openxmlformats.org/package/2006/relationships"><Relationship Id="rId2" Type="http://schemas.openxmlformats.org/officeDocument/2006/relationships/hyperlink" Target="https://eaas-tableau-production.web.boeing.com/#/site/BIETC/views/DSOAssessment_test_17085880858610/DSOAssessmentDashboard2?:display_count=n&amp;:iid=1&amp;:origin=viz_share_link&amp;:showAppBanner=false&amp;:showVizHome=n" TargetMode="External"/><Relationship Id="rId1" Type="http://schemas.openxmlformats.org/officeDocument/2006/relationships/slideLayout" Target="../slideLayouts/slideLayout114.xml"/></Relationships>
</file>

<file path=ppt/slides/_rels/slide5.xml.rels><?xml version="1.0" encoding="UTF-8" standalone="yes"?>
<Relationships xmlns="http://schemas.openxmlformats.org/package/2006/relationships"><Relationship Id="rId8" Type="http://schemas.openxmlformats.org/officeDocument/2006/relationships/hyperlink" Target="mailto:aathiramanikandan.nair@boeing.com" TargetMode="External"/><Relationship Id="rId13" Type="http://schemas.openxmlformats.org/officeDocument/2006/relationships/hyperlink" Target="mailto:kumar.prabhat@boeing.com" TargetMode="External"/><Relationship Id="rId3" Type="http://schemas.openxmlformats.org/officeDocument/2006/relationships/hyperlink" Target="mailto:abhishek.k.singh@boeing.com" TargetMode="External"/><Relationship Id="rId7" Type="http://schemas.openxmlformats.org/officeDocument/2006/relationships/hyperlink" Target="mailto:priyankadhanpal.chougule@boeing.com" TargetMode="External"/><Relationship Id="rId12" Type="http://schemas.openxmlformats.org/officeDocument/2006/relationships/hyperlink" Target="mailto:ashwini.p@boeing.com" TargetMode="External"/><Relationship Id="rId2" Type="http://schemas.openxmlformats.org/officeDocument/2006/relationships/hyperlink" Target="mailto:chinjumol.radhakrishnan@boeing.com" TargetMode="External"/><Relationship Id="rId1" Type="http://schemas.openxmlformats.org/officeDocument/2006/relationships/slideLayout" Target="../slideLayouts/slideLayout114.xml"/><Relationship Id="rId6" Type="http://schemas.openxmlformats.org/officeDocument/2006/relationships/hyperlink" Target="mailto:sreenivasulu.urimindi@boeing.com" TargetMode="External"/><Relationship Id="rId11" Type="http://schemas.openxmlformats.org/officeDocument/2006/relationships/hyperlink" Target="mailto:mahammedgulam.mohiddinbasha@boeing.com," TargetMode="External"/><Relationship Id="rId5" Type="http://schemas.openxmlformats.org/officeDocument/2006/relationships/hyperlink" Target="mailto:omjikunjbihari.singh@boeing.com" TargetMode="External"/><Relationship Id="rId10" Type="http://schemas.openxmlformats.org/officeDocument/2006/relationships/hyperlink" Target="mailto:bharath.kl@boeing.com" TargetMode="External"/><Relationship Id="rId4" Type="http://schemas.openxmlformats.org/officeDocument/2006/relationships/hyperlink" Target="mailto:ravi.n.jha@boeing.com" TargetMode="External"/><Relationship Id="rId9" Type="http://schemas.openxmlformats.org/officeDocument/2006/relationships/hyperlink" Target="mailto:harmeet.kaur@boeing.com" TargetMode="External"/><Relationship Id="rId14" Type="http://schemas.openxmlformats.org/officeDocument/2006/relationships/hyperlink" Target="mailto:rakesh.rompicherla@boeing.com"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mailto:brendan.a.fink@boeing.com" TargetMode="External"/><Relationship Id="rId3" Type="http://schemas.openxmlformats.org/officeDocument/2006/relationships/hyperlink" Target="mailto:bharath.k.balraj@boeing.com" TargetMode="External"/><Relationship Id="rId7" Type="http://schemas.openxmlformats.org/officeDocument/2006/relationships/hyperlink" Target="mailto:renee.m.jenkins@boeing.com" TargetMode="External"/><Relationship Id="rId2" Type="http://schemas.openxmlformats.org/officeDocument/2006/relationships/hyperlink" Target="mailto:john.popeck@boeing.com" TargetMode="External"/><Relationship Id="rId1" Type="http://schemas.openxmlformats.org/officeDocument/2006/relationships/slideLayout" Target="../slideLayouts/slideLayout114.xml"/><Relationship Id="rId6" Type="http://schemas.openxmlformats.org/officeDocument/2006/relationships/hyperlink" Target="mailto:sarika.hd@boeing.com" TargetMode="External"/><Relationship Id="rId5" Type="http://schemas.openxmlformats.org/officeDocument/2006/relationships/hyperlink" Target="mailto:padmaprasad.rooge@boeing.com" TargetMode="External"/><Relationship Id="rId10" Type="http://schemas.openxmlformats.org/officeDocument/2006/relationships/hyperlink" Target="mailto:jessy.varghese@boeing.com" TargetMode="External"/><Relationship Id="rId4" Type="http://schemas.openxmlformats.org/officeDocument/2006/relationships/hyperlink" Target="mailto:narendran.kandan2@boeing.com" TargetMode="External"/><Relationship Id="rId9" Type="http://schemas.openxmlformats.org/officeDocument/2006/relationships/hyperlink" Target="mailto:lavanya.nadampallikumarraju@boeing.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330BB-934C-43D2-8AE1-A059F9DE8364}"/>
              </a:ext>
            </a:extLst>
          </p:cNvPr>
          <p:cNvSpPr>
            <a:spLocks noGrp="1"/>
          </p:cNvSpPr>
          <p:nvPr>
            <p:ph type="ctrTitle" sz="quarter"/>
          </p:nvPr>
        </p:nvSpPr>
        <p:spPr>
          <a:xfrm>
            <a:off x="823608" y="2235962"/>
            <a:ext cx="10363200" cy="1375761"/>
          </a:xfrm>
        </p:spPr>
        <p:txBody>
          <a:bodyPr/>
          <a:lstStyle/>
          <a:p>
            <a:r>
              <a:rPr lang="en-US" dirty="0"/>
              <a:t>DevSecOps &amp; Automation – EP&amp;S</a:t>
            </a:r>
            <a:br>
              <a:rPr lang="en-US" dirty="0"/>
            </a:br>
            <a:r>
              <a:rPr lang="en-US" dirty="0"/>
              <a:t>			</a:t>
            </a:r>
            <a:r>
              <a:rPr lang="en-US" sz="2400" dirty="0"/>
              <a:t>Monthly Report Out - April 2024</a:t>
            </a:r>
          </a:p>
        </p:txBody>
      </p:sp>
    </p:spTree>
    <p:extLst>
      <p:ext uri="{BB962C8B-B14F-4D97-AF65-F5344CB8AC3E}">
        <p14:creationId xmlns:p14="http://schemas.microsoft.com/office/powerpoint/2010/main" val="28547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9AE5-487C-45E7-80EC-266A5E8D3DC2}"/>
              </a:ext>
            </a:extLst>
          </p:cNvPr>
          <p:cNvSpPr>
            <a:spLocks noGrp="1"/>
          </p:cNvSpPr>
          <p:nvPr>
            <p:ph type="title"/>
          </p:nvPr>
        </p:nvSpPr>
        <p:spPr>
          <a:xfrm>
            <a:off x="520700" y="82792"/>
            <a:ext cx="8702431" cy="920336"/>
          </a:xfrm>
        </p:spPr>
        <p:txBody>
          <a:bodyPr/>
          <a:lstStyle/>
          <a:p>
            <a:r>
              <a:rPr lang="en-US" dirty="0"/>
              <a:t>              Technical Upskill sessions</a:t>
            </a:r>
          </a:p>
        </p:txBody>
      </p:sp>
      <p:sp>
        <p:nvSpPr>
          <p:cNvPr id="3" name="TextBox 2">
            <a:extLst>
              <a:ext uri="{FF2B5EF4-FFF2-40B4-BE49-F238E27FC236}">
                <a16:creationId xmlns:a16="http://schemas.microsoft.com/office/drawing/2014/main" id="{9FA89A40-4793-4A8D-91C5-E40C2186F94C}"/>
              </a:ext>
            </a:extLst>
          </p:cNvPr>
          <p:cNvSpPr txBox="1"/>
          <p:nvPr/>
        </p:nvSpPr>
        <p:spPr>
          <a:xfrm>
            <a:off x="1225118" y="2050742"/>
            <a:ext cx="9685538" cy="316045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graphicFrame>
        <p:nvGraphicFramePr>
          <p:cNvPr id="5" name="Table 4">
            <a:extLst>
              <a:ext uri="{FF2B5EF4-FFF2-40B4-BE49-F238E27FC236}">
                <a16:creationId xmlns:a16="http://schemas.microsoft.com/office/drawing/2014/main" id="{1F71B326-CF97-47C6-927F-79E78ECE7A46}"/>
              </a:ext>
            </a:extLst>
          </p:cNvPr>
          <p:cNvGraphicFramePr>
            <a:graphicFrameLocks noGrp="1"/>
          </p:cNvGraphicFramePr>
          <p:nvPr>
            <p:extLst>
              <p:ext uri="{D42A27DB-BD31-4B8C-83A1-F6EECF244321}">
                <p14:modId xmlns:p14="http://schemas.microsoft.com/office/powerpoint/2010/main" val="1290251738"/>
              </p:ext>
            </p:extLst>
          </p:nvPr>
        </p:nvGraphicFramePr>
        <p:xfrm>
          <a:off x="796428" y="1312700"/>
          <a:ext cx="10085210" cy="3950892"/>
        </p:xfrm>
        <a:graphic>
          <a:graphicData uri="http://schemas.openxmlformats.org/drawingml/2006/table">
            <a:tbl>
              <a:tblPr firstRow="1" bandRow="1">
                <a:tableStyleId>{5C22544A-7EE6-4342-B048-85BDC9FD1C3A}</a:tableStyleId>
              </a:tblPr>
              <a:tblGrid>
                <a:gridCol w="894926">
                  <a:extLst>
                    <a:ext uri="{9D8B030D-6E8A-4147-A177-3AD203B41FA5}">
                      <a16:colId xmlns:a16="http://schemas.microsoft.com/office/drawing/2014/main" val="1494682258"/>
                    </a:ext>
                  </a:extLst>
                </a:gridCol>
                <a:gridCol w="3337326">
                  <a:extLst>
                    <a:ext uri="{9D8B030D-6E8A-4147-A177-3AD203B41FA5}">
                      <a16:colId xmlns:a16="http://schemas.microsoft.com/office/drawing/2014/main" val="3068451420"/>
                    </a:ext>
                  </a:extLst>
                </a:gridCol>
                <a:gridCol w="1887228">
                  <a:extLst>
                    <a:ext uri="{9D8B030D-6E8A-4147-A177-3AD203B41FA5}">
                      <a16:colId xmlns:a16="http://schemas.microsoft.com/office/drawing/2014/main" val="2813001011"/>
                    </a:ext>
                  </a:extLst>
                </a:gridCol>
                <a:gridCol w="1940243">
                  <a:extLst>
                    <a:ext uri="{9D8B030D-6E8A-4147-A177-3AD203B41FA5}">
                      <a16:colId xmlns:a16="http://schemas.microsoft.com/office/drawing/2014/main" val="3399994150"/>
                    </a:ext>
                  </a:extLst>
                </a:gridCol>
                <a:gridCol w="2025487">
                  <a:extLst>
                    <a:ext uri="{9D8B030D-6E8A-4147-A177-3AD203B41FA5}">
                      <a16:colId xmlns:a16="http://schemas.microsoft.com/office/drawing/2014/main" val="433293699"/>
                    </a:ext>
                  </a:extLst>
                </a:gridCol>
              </a:tblGrid>
              <a:tr h="472849">
                <a:tc>
                  <a:txBody>
                    <a:bodyPr/>
                    <a:lstStyle/>
                    <a:p>
                      <a:r>
                        <a:rPr lang="en-US" dirty="0"/>
                        <a:t>No.</a:t>
                      </a:r>
                    </a:p>
                  </a:txBody>
                  <a:tcPr/>
                </a:tc>
                <a:tc>
                  <a:txBody>
                    <a:bodyPr/>
                    <a:lstStyle/>
                    <a:p>
                      <a:r>
                        <a:rPr lang="en-US" dirty="0"/>
                        <a:t>Topic</a:t>
                      </a:r>
                    </a:p>
                  </a:txBody>
                  <a:tcPr/>
                </a:tc>
                <a:tc>
                  <a:txBody>
                    <a:bodyPr/>
                    <a:lstStyle/>
                    <a:p>
                      <a:r>
                        <a:rPr lang="en-US" dirty="0"/>
                        <a:t>Presenter Name</a:t>
                      </a:r>
                    </a:p>
                  </a:txBody>
                  <a:tcPr/>
                </a:tc>
                <a:tc>
                  <a:txBody>
                    <a:bodyPr/>
                    <a:lstStyle/>
                    <a:p>
                      <a:r>
                        <a:rPr lang="en-US" dirty="0"/>
                        <a:t>Date</a:t>
                      </a:r>
                    </a:p>
                  </a:txBody>
                  <a:tcPr/>
                </a:tc>
                <a:tc>
                  <a:txBody>
                    <a:bodyPr/>
                    <a:lstStyle/>
                    <a:p>
                      <a:r>
                        <a:rPr lang="en-US" dirty="0"/>
                        <a:t>Trainings Links</a:t>
                      </a:r>
                    </a:p>
                  </a:txBody>
                  <a:tcPr/>
                </a:tc>
                <a:extLst>
                  <a:ext uri="{0D108BD9-81ED-4DB2-BD59-A6C34878D82A}">
                    <a16:rowId xmlns:a16="http://schemas.microsoft.com/office/drawing/2014/main" val="4151148109"/>
                  </a:ext>
                </a:extLst>
              </a:tr>
              <a:tr h="558126">
                <a:tc>
                  <a:txBody>
                    <a:bodyPr/>
                    <a:lstStyle/>
                    <a:p>
                      <a:r>
                        <a:rPr lang="en-US" dirty="0"/>
                        <a:t>1</a:t>
                      </a:r>
                    </a:p>
                  </a:txBody>
                  <a:tcPr/>
                </a:tc>
                <a:tc>
                  <a:txBody>
                    <a:bodyPr/>
                    <a:lstStyle/>
                    <a:p>
                      <a:r>
                        <a:rPr lang="en-US" dirty="0"/>
                        <a:t>Software Composition Analysis</a:t>
                      </a:r>
                    </a:p>
                  </a:txBody>
                  <a:tcPr/>
                </a:tc>
                <a:tc>
                  <a:txBody>
                    <a:bodyPr/>
                    <a:lstStyle/>
                    <a:p>
                      <a:r>
                        <a:rPr lang="en-US" dirty="0"/>
                        <a:t>Sushil Mishra</a:t>
                      </a:r>
                    </a:p>
                  </a:txBody>
                  <a:tcPr/>
                </a:tc>
                <a:tc>
                  <a:txBody>
                    <a:bodyPr/>
                    <a:lstStyle/>
                    <a:p>
                      <a:r>
                        <a:rPr lang="en-US" sz="1800" kern="1200" dirty="0">
                          <a:solidFill>
                            <a:schemeClr val="dk1"/>
                          </a:solidFill>
                          <a:latin typeface="+mn-lt"/>
                          <a:ea typeface="+mn-ea"/>
                          <a:cs typeface="+mn-cs"/>
                        </a:rPr>
                        <a:t>12</a:t>
                      </a:r>
                      <a:r>
                        <a:rPr lang="en-US" sz="1800" kern="1200" baseline="30000" dirty="0">
                          <a:solidFill>
                            <a:schemeClr val="dk1"/>
                          </a:solidFill>
                          <a:latin typeface="+mn-lt"/>
                          <a:ea typeface="+mn-ea"/>
                          <a:cs typeface="+mn-cs"/>
                        </a:rPr>
                        <a:t>th </a:t>
                      </a:r>
                      <a:r>
                        <a:rPr lang="en-US" dirty="0"/>
                        <a:t>March, 2024</a:t>
                      </a:r>
                    </a:p>
                  </a:txBody>
                  <a:tcPr/>
                </a:tc>
                <a:tc>
                  <a:txBody>
                    <a:bodyPr/>
                    <a:lstStyle/>
                    <a:p>
                      <a:r>
                        <a:rPr lang="en-US" sz="1800" u="sng" kern="1200" dirty="0">
                          <a:solidFill>
                            <a:schemeClr val="dk1"/>
                          </a:solidFill>
                          <a:effectLst/>
                          <a:latin typeface="+mn-lt"/>
                          <a:ea typeface="+mn-ea"/>
                          <a:cs typeface="+mn-cs"/>
                          <a:hlinkClick r:id="rId2"/>
                        </a:rPr>
                        <a:t>Click Here</a:t>
                      </a:r>
                      <a:endParaRPr lang="en-US" dirty="0"/>
                    </a:p>
                  </a:txBody>
                  <a:tcPr/>
                </a:tc>
                <a:extLst>
                  <a:ext uri="{0D108BD9-81ED-4DB2-BD59-A6C34878D82A}">
                    <a16:rowId xmlns:a16="http://schemas.microsoft.com/office/drawing/2014/main" val="2707243196"/>
                  </a:ext>
                </a:extLst>
              </a:tr>
              <a:tr h="558126">
                <a:tc>
                  <a:txBody>
                    <a:bodyPr/>
                    <a:lstStyle/>
                    <a:p>
                      <a:r>
                        <a:rPr lang="en-US" dirty="0"/>
                        <a:t>2</a:t>
                      </a:r>
                    </a:p>
                  </a:txBody>
                  <a:tcPr/>
                </a:tc>
                <a:tc>
                  <a:txBody>
                    <a:bodyPr/>
                    <a:lstStyle/>
                    <a:p>
                      <a:r>
                        <a:rPr lang="en-US" sz="1800" kern="1200" dirty="0">
                          <a:solidFill>
                            <a:schemeClr val="dk1"/>
                          </a:solidFill>
                          <a:effectLst/>
                          <a:latin typeface="+mn-lt"/>
                          <a:ea typeface="+mn-ea"/>
                          <a:cs typeface="+mn-cs"/>
                        </a:rPr>
                        <a:t>Containerization, Dockers and Deployment on Cloud</a:t>
                      </a:r>
                      <a:endParaRPr lang="en-US" dirty="0"/>
                    </a:p>
                  </a:txBody>
                  <a:tcPr/>
                </a:tc>
                <a:tc>
                  <a:txBody>
                    <a:bodyPr/>
                    <a:lstStyle/>
                    <a:p>
                      <a:r>
                        <a:rPr lang="en-US" dirty="0"/>
                        <a:t>Siddharth Muttin</a:t>
                      </a:r>
                    </a:p>
                  </a:txBody>
                  <a:tcPr/>
                </a:tc>
                <a:tc>
                  <a:txBody>
                    <a:bodyPr/>
                    <a:lstStyle/>
                    <a:p>
                      <a:r>
                        <a:rPr lang="en-US" dirty="0"/>
                        <a:t>20</a:t>
                      </a:r>
                      <a:r>
                        <a:rPr lang="en-US" baseline="30000" dirty="0"/>
                        <a:t>th </a:t>
                      </a:r>
                      <a:r>
                        <a:rPr lang="en-US" dirty="0"/>
                        <a:t>March, 2024</a:t>
                      </a:r>
                    </a:p>
                  </a:txBody>
                  <a:tcPr/>
                </a:tc>
                <a:tc>
                  <a:txBody>
                    <a:bodyPr/>
                    <a:lstStyle/>
                    <a:p>
                      <a:r>
                        <a:rPr lang="en-US" sz="1800" u="sng" kern="1200" dirty="0">
                          <a:solidFill>
                            <a:schemeClr val="dk1"/>
                          </a:solidFill>
                          <a:effectLst/>
                          <a:latin typeface="+mn-lt"/>
                          <a:ea typeface="+mn-ea"/>
                          <a:cs typeface="+mn-cs"/>
                          <a:hlinkClick r:id="rId3"/>
                        </a:rPr>
                        <a:t>Click Here</a:t>
                      </a:r>
                      <a:endParaRPr lang="en-US" dirty="0"/>
                    </a:p>
                  </a:txBody>
                  <a:tcPr/>
                </a:tc>
                <a:extLst>
                  <a:ext uri="{0D108BD9-81ED-4DB2-BD59-A6C34878D82A}">
                    <a16:rowId xmlns:a16="http://schemas.microsoft.com/office/drawing/2014/main" val="665149627"/>
                  </a:ext>
                </a:extLst>
              </a:tr>
              <a:tr h="558126">
                <a:tc>
                  <a:txBody>
                    <a:bodyPr/>
                    <a:lstStyle/>
                    <a:p>
                      <a:r>
                        <a:rPr lang="en-US" dirty="0"/>
                        <a:t>3</a:t>
                      </a:r>
                    </a:p>
                  </a:txBody>
                  <a:tcPr/>
                </a:tc>
                <a:tc>
                  <a:txBody>
                    <a:bodyPr/>
                    <a:lstStyle/>
                    <a:p>
                      <a:r>
                        <a:rPr lang="en-US" sz="1800" kern="1200" dirty="0">
                          <a:solidFill>
                            <a:schemeClr val="dk1"/>
                          </a:solidFill>
                          <a:effectLst/>
                          <a:latin typeface="+mn-lt"/>
                          <a:ea typeface="+mn-ea"/>
                          <a:cs typeface="+mn-cs"/>
                        </a:rPr>
                        <a:t>Deploy self-hosted Azure agent on OpenShift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Sumeet Kumar</a:t>
                      </a:r>
                    </a:p>
                    <a:p>
                      <a:endParaRPr lang="en-US" dirty="0"/>
                    </a:p>
                  </a:txBody>
                  <a:tcPr/>
                </a:tc>
                <a:tc>
                  <a:txBody>
                    <a:bodyPr/>
                    <a:lstStyle/>
                    <a:p>
                      <a:r>
                        <a:rPr lang="en-US" sz="1800" kern="1200" dirty="0">
                          <a:solidFill>
                            <a:schemeClr val="dk1"/>
                          </a:solidFill>
                          <a:effectLst/>
                          <a:latin typeface="+mn-lt"/>
                          <a:ea typeface="+mn-ea"/>
                          <a:cs typeface="+mn-cs"/>
                        </a:rPr>
                        <a:t>17</a:t>
                      </a:r>
                      <a:r>
                        <a:rPr lang="en-US" sz="1800" kern="1200" baseline="30000" dirty="0">
                          <a:solidFill>
                            <a:schemeClr val="dk1"/>
                          </a:solidFill>
                          <a:effectLst/>
                          <a:latin typeface="+mn-lt"/>
                          <a:ea typeface="+mn-ea"/>
                          <a:cs typeface="+mn-cs"/>
                        </a:rPr>
                        <a:t>th</a:t>
                      </a:r>
                      <a:r>
                        <a:rPr lang="en-US" sz="1800" kern="1200" dirty="0">
                          <a:solidFill>
                            <a:schemeClr val="dk1"/>
                          </a:solidFill>
                          <a:effectLst/>
                          <a:latin typeface="+mn-lt"/>
                          <a:ea typeface="+mn-ea"/>
                          <a:cs typeface="+mn-cs"/>
                        </a:rPr>
                        <a:t> April, 2024</a:t>
                      </a:r>
                      <a:endParaRPr lang="en-US" dirty="0"/>
                    </a:p>
                  </a:txBody>
                  <a:tcPr/>
                </a:tc>
                <a:tc>
                  <a:txBody>
                    <a:bodyPr/>
                    <a:lstStyle/>
                    <a:p>
                      <a:r>
                        <a:rPr lang="en-US" dirty="0">
                          <a:hlinkClick r:id="rId4"/>
                        </a:rPr>
                        <a:t>Click Here</a:t>
                      </a:r>
                      <a:endParaRPr lang="en-US" dirty="0"/>
                    </a:p>
                  </a:txBody>
                  <a:tcPr/>
                </a:tc>
                <a:extLst>
                  <a:ext uri="{0D108BD9-81ED-4DB2-BD59-A6C34878D82A}">
                    <a16:rowId xmlns:a16="http://schemas.microsoft.com/office/drawing/2014/main" val="3328495531"/>
                  </a:ext>
                </a:extLst>
              </a:tr>
              <a:tr h="558126">
                <a:tc>
                  <a:txBody>
                    <a:bodyPr/>
                    <a:lstStyle/>
                    <a:p>
                      <a:r>
                        <a:rPr lang="en-US" dirty="0"/>
                        <a:t>4</a:t>
                      </a:r>
                    </a:p>
                  </a:txBody>
                  <a:tcPr/>
                </a:tc>
                <a:tc>
                  <a:txBody>
                    <a:bodyPr/>
                    <a:lstStyle/>
                    <a:p>
                      <a:r>
                        <a:rPr lang="en-US" sz="1800" kern="1200" dirty="0">
                          <a:solidFill>
                            <a:schemeClr val="dk1"/>
                          </a:solidFill>
                          <a:effectLst/>
                          <a:latin typeface="+mn-lt"/>
                          <a:ea typeface="+mn-ea"/>
                          <a:cs typeface="+mn-cs"/>
                        </a:rPr>
                        <a:t>Deploy Selenium grid on OpenShift for test cases execution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Sumeet Kumar</a:t>
                      </a:r>
                    </a:p>
                    <a:p>
                      <a:endParaRPr lang="en-US" dirty="0"/>
                    </a:p>
                  </a:txBody>
                  <a:tcPr/>
                </a:tc>
                <a:tc>
                  <a:txBody>
                    <a:bodyPr/>
                    <a:lstStyle/>
                    <a:p>
                      <a:r>
                        <a:rPr lang="en-US" sz="1800" kern="1200" dirty="0">
                          <a:solidFill>
                            <a:schemeClr val="dk1"/>
                          </a:solidFill>
                          <a:effectLst/>
                          <a:latin typeface="+mn-lt"/>
                          <a:ea typeface="+mn-ea"/>
                          <a:cs typeface="+mn-cs"/>
                        </a:rPr>
                        <a:t>8</a:t>
                      </a:r>
                      <a:r>
                        <a:rPr lang="en-US" sz="1800" kern="1200" baseline="30000" dirty="0">
                          <a:solidFill>
                            <a:schemeClr val="dk1"/>
                          </a:solidFill>
                          <a:effectLst/>
                          <a:latin typeface="+mn-lt"/>
                          <a:ea typeface="+mn-ea"/>
                          <a:cs typeface="+mn-cs"/>
                        </a:rPr>
                        <a:t>th</a:t>
                      </a:r>
                      <a:r>
                        <a:rPr lang="en-US" sz="1800" kern="1200" dirty="0">
                          <a:solidFill>
                            <a:schemeClr val="dk1"/>
                          </a:solidFill>
                          <a:effectLst/>
                          <a:latin typeface="+mn-lt"/>
                          <a:ea typeface="+mn-ea"/>
                          <a:cs typeface="+mn-cs"/>
                        </a:rPr>
                        <a:t> May, 2024</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5"/>
                        </a:rPr>
                        <a:t>Enroll Here</a:t>
                      </a:r>
                      <a:endParaRPr lang="en-US" dirty="0"/>
                    </a:p>
                    <a:p>
                      <a:endParaRPr lang="en-US" dirty="0"/>
                    </a:p>
                  </a:txBody>
                  <a:tcPr/>
                </a:tc>
                <a:extLst>
                  <a:ext uri="{0D108BD9-81ED-4DB2-BD59-A6C34878D82A}">
                    <a16:rowId xmlns:a16="http://schemas.microsoft.com/office/drawing/2014/main" val="3340650181"/>
                  </a:ext>
                </a:extLst>
              </a:tr>
              <a:tr h="558126">
                <a:tc>
                  <a:txBody>
                    <a:bodyPr/>
                    <a:lstStyle/>
                    <a:p>
                      <a:r>
                        <a:rPr lang="en-US" dirty="0"/>
                        <a:t>5</a:t>
                      </a:r>
                    </a:p>
                  </a:txBody>
                  <a:tcPr/>
                </a:tc>
                <a:tc>
                  <a:txBody>
                    <a:bodyPr/>
                    <a:lstStyle/>
                    <a:p>
                      <a:r>
                        <a:rPr lang="en-US" sz="1800" kern="1200" dirty="0">
                          <a:solidFill>
                            <a:schemeClr val="dk1"/>
                          </a:solidFill>
                          <a:effectLst/>
                          <a:latin typeface="+mn-lt"/>
                          <a:ea typeface="+mn-ea"/>
                          <a:cs typeface="+mn-cs"/>
                        </a:rPr>
                        <a:t>GCP</a:t>
                      </a:r>
                      <a:endParaRPr lang="en-US" dirty="0"/>
                    </a:p>
                  </a:txBody>
                  <a:tcPr/>
                </a:tc>
                <a:tc>
                  <a:txBody>
                    <a:bodyPr/>
                    <a:lstStyle/>
                    <a:p>
                      <a:r>
                        <a:rPr lang="en-US" sz="1800" kern="1200" dirty="0">
                          <a:solidFill>
                            <a:schemeClr val="dk1"/>
                          </a:solidFill>
                          <a:effectLst/>
                          <a:latin typeface="+mn-lt"/>
                          <a:ea typeface="+mn-ea"/>
                          <a:cs typeface="+mn-cs"/>
                        </a:rPr>
                        <a:t>Anup Pattanaik</a:t>
                      </a:r>
                      <a:endParaRPr lang="en-US" dirty="0"/>
                    </a:p>
                  </a:txBody>
                  <a:tcPr/>
                </a:tc>
                <a:tc>
                  <a:txBody>
                    <a:bodyPr/>
                    <a:lstStyle/>
                    <a:p>
                      <a:r>
                        <a:rPr lang="en-US" dirty="0"/>
                        <a:t>TBD</a:t>
                      </a:r>
                    </a:p>
                  </a:txBody>
                  <a:tcPr/>
                </a:tc>
                <a:tc>
                  <a:txBody>
                    <a:bodyPr/>
                    <a:lstStyle/>
                    <a:p>
                      <a:endParaRPr lang="en-US" dirty="0"/>
                    </a:p>
                  </a:txBody>
                  <a:tcPr/>
                </a:tc>
                <a:extLst>
                  <a:ext uri="{0D108BD9-81ED-4DB2-BD59-A6C34878D82A}">
                    <a16:rowId xmlns:a16="http://schemas.microsoft.com/office/drawing/2014/main" val="2963434569"/>
                  </a:ext>
                </a:extLst>
              </a:tr>
            </a:tbl>
          </a:graphicData>
        </a:graphic>
      </p:graphicFrame>
    </p:spTree>
    <p:extLst>
      <p:ext uri="{BB962C8B-B14F-4D97-AF65-F5344CB8AC3E}">
        <p14:creationId xmlns:p14="http://schemas.microsoft.com/office/powerpoint/2010/main" val="3260776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B11-4340-4F64-980A-B5107FEDE741}"/>
              </a:ext>
            </a:extLst>
          </p:cNvPr>
          <p:cNvSpPr>
            <a:spLocks noGrp="1"/>
          </p:cNvSpPr>
          <p:nvPr>
            <p:ph type="title"/>
          </p:nvPr>
        </p:nvSpPr>
        <p:spPr>
          <a:xfrm>
            <a:off x="2194437" y="2333705"/>
            <a:ext cx="9621520" cy="920336"/>
          </a:xfrm>
        </p:spPr>
        <p:txBody>
          <a:bodyPr/>
          <a:lstStyle/>
          <a:p>
            <a:r>
              <a:rPr lang="en-US" sz="4800" dirty="0"/>
              <a:t>AUTOMATION PROGRESS</a:t>
            </a:r>
          </a:p>
        </p:txBody>
      </p:sp>
    </p:spTree>
    <p:extLst>
      <p:ext uri="{BB962C8B-B14F-4D97-AF65-F5344CB8AC3E}">
        <p14:creationId xmlns:p14="http://schemas.microsoft.com/office/powerpoint/2010/main" val="2660047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CA76-65CC-4620-837B-CDDD5B0836E9}"/>
              </a:ext>
            </a:extLst>
          </p:cNvPr>
          <p:cNvSpPr>
            <a:spLocks noGrp="1"/>
          </p:cNvSpPr>
          <p:nvPr>
            <p:ph type="title"/>
          </p:nvPr>
        </p:nvSpPr>
        <p:spPr>
          <a:xfrm>
            <a:off x="440944" y="246621"/>
            <a:ext cx="11150600" cy="495657"/>
          </a:xfrm>
        </p:spPr>
        <p:txBody>
          <a:bodyPr/>
          <a:lstStyle/>
          <a:p>
            <a:r>
              <a:rPr lang="en-US" dirty="0">
                <a:solidFill>
                  <a:srgbClr val="002060"/>
                </a:solidFill>
                <a:latin typeface="Segoe UI" panose="020B0502040204020203" pitchFamily="34" charset="0"/>
                <a:cs typeface="Segoe UI" panose="020B0502040204020203" pitchFamily="34" charset="0"/>
              </a:rPr>
              <a:t>Automation 2024</a:t>
            </a:r>
            <a:endParaRPr lang="en-US" dirty="0"/>
          </a:p>
        </p:txBody>
      </p:sp>
      <p:sp>
        <p:nvSpPr>
          <p:cNvPr id="3" name="TextBox 2">
            <a:extLst>
              <a:ext uri="{FF2B5EF4-FFF2-40B4-BE49-F238E27FC236}">
                <a16:creationId xmlns:a16="http://schemas.microsoft.com/office/drawing/2014/main" id="{899D3DF7-0CDB-4628-BCE2-6D3E4C8DA836}"/>
              </a:ext>
            </a:extLst>
          </p:cNvPr>
          <p:cNvSpPr txBox="1"/>
          <p:nvPr/>
        </p:nvSpPr>
        <p:spPr>
          <a:xfrm>
            <a:off x="1743404" y="1148207"/>
            <a:ext cx="8455181"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rPr>
              <a:t>Implement automation capabilities through out the applications and achieve 140000 automation hours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4" name="Title 5">
            <a:extLst>
              <a:ext uri="{FF2B5EF4-FFF2-40B4-BE49-F238E27FC236}">
                <a16:creationId xmlns:a16="http://schemas.microsoft.com/office/drawing/2014/main" id="{D7363DA1-B57F-4FCC-BE57-7F378C3723F1}"/>
              </a:ext>
            </a:extLst>
          </p:cNvPr>
          <p:cNvSpPr txBox="1">
            <a:spLocks/>
          </p:cNvSpPr>
          <p:nvPr/>
        </p:nvSpPr>
        <p:spPr bwMode="auto">
          <a:xfrm>
            <a:off x="929436" y="1326473"/>
            <a:ext cx="813968" cy="336126"/>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pPr marL="0" marR="0" lvl="0" indent="0" algn="l" defTabSz="1020763" rtl="0" eaLnBrk="1" fontAlgn="base" latinLnBrk="0" hangingPunct="1">
              <a:lnSpc>
                <a:spcPct val="9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81BC00"/>
                </a:solidFill>
                <a:effectLst/>
                <a:uLnTx/>
                <a:uFillTx/>
                <a:latin typeface="Arial"/>
                <a:ea typeface="+mj-ea"/>
                <a:cs typeface="+mj-cs"/>
              </a:rPr>
              <a:t>OKR</a:t>
            </a:r>
            <a:r>
              <a:rPr kumimoji="0" lang="en-US" sz="1800" b="0" i="0" u="none" strike="noStrike" kern="0" cap="none" spc="0" normalizeH="0" baseline="0" noProof="0" dirty="0">
                <a:ln>
                  <a:noFill/>
                </a:ln>
                <a:solidFill>
                  <a:srgbClr val="81BC00"/>
                </a:solidFill>
                <a:effectLst/>
                <a:uLnTx/>
                <a:uFillTx/>
                <a:latin typeface="Arial"/>
                <a:ea typeface="+mj-ea"/>
                <a:cs typeface="+mj-cs"/>
              </a:rPr>
              <a:t> </a:t>
            </a:r>
          </a:p>
        </p:txBody>
      </p:sp>
      <p:sp>
        <p:nvSpPr>
          <p:cNvPr id="5" name="Freeform 1676" descr="Icon of check box. ">
            <a:extLst>
              <a:ext uri="{FF2B5EF4-FFF2-40B4-BE49-F238E27FC236}">
                <a16:creationId xmlns:a16="http://schemas.microsoft.com/office/drawing/2014/main" id="{8FEFEEB1-61A3-42B8-9153-9D57B44FA432}"/>
              </a:ext>
            </a:extLst>
          </p:cNvPr>
          <p:cNvSpPr>
            <a:spLocks noEditPoints="1"/>
          </p:cNvSpPr>
          <p:nvPr/>
        </p:nvSpPr>
        <p:spPr bwMode="auto">
          <a:xfrm>
            <a:off x="496007" y="1326472"/>
            <a:ext cx="345758" cy="341881"/>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TextBox 5">
            <a:extLst>
              <a:ext uri="{FF2B5EF4-FFF2-40B4-BE49-F238E27FC236}">
                <a16:creationId xmlns:a16="http://schemas.microsoft.com/office/drawing/2014/main" id="{88A8D4D6-BE48-44B1-BCF2-ADED1826639D}"/>
              </a:ext>
            </a:extLst>
          </p:cNvPr>
          <p:cNvSpPr txBox="1"/>
          <p:nvPr/>
        </p:nvSpPr>
        <p:spPr>
          <a:xfrm>
            <a:off x="1006755" y="2244435"/>
            <a:ext cx="10945091" cy="36668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11" name="TextBox 10">
            <a:extLst>
              <a:ext uri="{FF2B5EF4-FFF2-40B4-BE49-F238E27FC236}">
                <a16:creationId xmlns:a16="http://schemas.microsoft.com/office/drawing/2014/main" id="{A8A01D51-8013-4E94-8032-D8F181E94E81}"/>
              </a:ext>
            </a:extLst>
          </p:cNvPr>
          <p:cNvSpPr txBox="1"/>
          <p:nvPr/>
        </p:nvSpPr>
        <p:spPr>
          <a:xfrm>
            <a:off x="6947248" y="2749713"/>
            <a:ext cx="3956861" cy="590931"/>
          </a:xfrm>
          <a:prstGeom prst="rect">
            <a:avLst/>
          </a:prstGeom>
          <a:noFill/>
          <a:ln>
            <a:solidFill>
              <a:schemeClr val="bg1"/>
            </a:solidFill>
          </a:ln>
        </p:spPr>
        <p:txBody>
          <a:bodyPr wrap="square" rtlCol="0">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1" i="0" u="none" strike="noStrike" kern="0" cap="none" spc="0" normalizeH="0" baseline="0" noProof="0" dirty="0">
                <a:ln>
                  <a:noFill/>
                </a:ln>
                <a:solidFill>
                  <a:srgbClr val="000000"/>
                </a:solidFill>
                <a:effectLst/>
                <a:uLnTx/>
                <a:uFillTx/>
                <a:latin typeface="Arial"/>
                <a:ea typeface="+mn-ea"/>
                <a:cs typeface="+mn-cs"/>
              </a:rPr>
              <a:t>Automation hours of 18523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Hrs</a:t>
            </a:r>
            <a:r>
              <a:rPr kumimoji="0" lang="en-US" altLang="en-US" sz="1800" b="1" i="0" u="none" strike="noStrike" kern="0" cap="none" spc="0" normalizeH="0" baseline="0" noProof="0" dirty="0">
                <a:ln>
                  <a:noFill/>
                </a:ln>
                <a:solidFill>
                  <a:srgbClr val="000000"/>
                </a:solidFill>
                <a:effectLst/>
                <a:uLnTx/>
                <a:uFillTx/>
                <a:latin typeface="Arial"/>
                <a:ea typeface="+mn-ea"/>
                <a:cs typeface="+mn-cs"/>
              </a:rPr>
              <a:t> has been accounted in the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CoP.</a:t>
            </a:r>
            <a:endParaRPr kumimoji="0" lang="en-US" altLang="en-US" sz="1800" b="1" i="0" u="none" strike="noStrike" kern="0" cap="none" spc="0" normalizeH="0" baseline="0" noProof="0" dirty="0">
              <a:ln>
                <a:noFill/>
              </a:ln>
              <a:solidFill>
                <a:srgbClr val="000000"/>
              </a:solidFill>
              <a:effectLst/>
              <a:uLnTx/>
              <a:uFillTx/>
              <a:latin typeface="Arial"/>
              <a:ea typeface="+mn-ea"/>
              <a:cs typeface="+mn-cs"/>
            </a:endParaRPr>
          </a:p>
        </p:txBody>
      </p:sp>
      <p:graphicFrame>
        <p:nvGraphicFramePr>
          <p:cNvPr id="12" name="Chart 11">
            <a:extLst>
              <a:ext uri="{FF2B5EF4-FFF2-40B4-BE49-F238E27FC236}">
                <a16:creationId xmlns:a16="http://schemas.microsoft.com/office/drawing/2014/main" id="{A4988160-BA05-4B12-BDFD-4159121924CC}"/>
              </a:ext>
            </a:extLst>
          </p:cNvPr>
          <p:cNvGraphicFramePr/>
          <p:nvPr>
            <p:extLst>
              <p:ext uri="{D42A27DB-BD31-4B8C-83A1-F6EECF244321}">
                <p14:modId xmlns:p14="http://schemas.microsoft.com/office/powerpoint/2010/main" val="3680413608"/>
              </p:ext>
            </p:extLst>
          </p:nvPr>
        </p:nvGraphicFramePr>
        <p:xfrm>
          <a:off x="6163473" y="3461649"/>
          <a:ext cx="4035112" cy="2614656"/>
        </p:xfrm>
        <a:graphic>
          <a:graphicData uri="http://schemas.openxmlformats.org/drawingml/2006/chart">
            <c:chart xmlns:c="http://schemas.openxmlformats.org/drawingml/2006/chart" xmlns:r="http://schemas.openxmlformats.org/officeDocument/2006/relationships" r:id="rId2"/>
          </a:graphicData>
        </a:graphic>
      </p:graphicFrame>
      <p:pic>
        <p:nvPicPr>
          <p:cNvPr id="14" name="Graphic 13" descr="Coins">
            <a:extLst>
              <a:ext uri="{FF2B5EF4-FFF2-40B4-BE49-F238E27FC236}">
                <a16:creationId xmlns:a16="http://schemas.microsoft.com/office/drawing/2014/main" id="{17C8F7F8-2702-4702-9B5B-56920DFAE1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5494" y="3693660"/>
            <a:ext cx="914400" cy="914400"/>
          </a:xfrm>
          <a:prstGeom prst="rect">
            <a:avLst/>
          </a:prstGeom>
        </p:spPr>
      </p:pic>
      <p:pic>
        <p:nvPicPr>
          <p:cNvPr id="16" name="Graphic 15" descr="Head with gears">
            <a:extLst>
              <a:ext uri="{FF2B5EF4-FFF2-40B4-BE49-F238E27FC236}">
                <a16:creationId xmlns:a16="http://schemas.microsoft.com/office/drawing/2014/main" id="{E92577E5-3940-4C27-BD76-F7E9C4020A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9584" y="4786746"/>
            <a:ext cx="914400" cy="914400"/>
          </a:xfrm>
          <a:prstGeom prst="rect">
            <a:avLst/>
          </a:prstGeom>
        </p:spPr>
      </p:pic>
      <p:sp>
        <p:nvSpPr>
          <p:cNvPr id="17" name="Rectangle 16">
            <a:extLst>
              <a:ext uri="{FF2B5EF4-FFF2-40B4-BE49-F238E27FC236}">
                <a16:creationId xmlns:a16="http://schemas.microsoft.com/office/drawing/2014/main" id="{A007809B-7C38-4E30-9837-C8C892BC2E11}"/>
              </a:ext>
            </a:extLst>
          </p:cNvPr>
          <p:cNvSpPr/>
          <p:nvPr/>
        </p:nvSpPr>
        <p:spPr>
          <a:xfrm>
            <a:off x="1301212" y="4786746"/>
            <a:ext cx="3600929"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Knowledge sharing and bring culture of Automation</a:t>
            </a:r>
            <a:endParaRPr kumimoji="0" lang="en-US" altLang="en-US" sz="1800" b="0" i="0" u="none" strike="noStrike" kern="0" cap="none" spc="0" normalizeH="0" baseline="0" noProof="0" dirty="0">
              <a:ln>
                <a:noFill/>
              </a:ln>
              <a:solidFill>
                <a:srgbClr val="0039A6"/>
              </a:solidFill>
              <a:effectLst/>
              <a:uLnTx/>
              <a:uFillTx/>
              <a:latin typeface="Arial"/>
              <a:ea typeface="+mn-ea"/>
              <a:cs typeface="+mn-cs"/>
            </a:endParaRPr>
          </a:p>
        </p:txBody>
      </p:sp>
      <p:sp>
        <p:nvSpPr>
          <p:cNvPr id="18" name="Rectangle 17">
            <a:extLst>
              <a:ext uri="{FF2B5EF4-FFF2-40B4-BE49-F238E27FC236}">
                <a16:creationId xmlns:a16="http://schemas.microsoft.com/office/drawing/2014/main" id="{B0FA1C91-8B9F-4BBA-A303-C68887D93F46}"/>
              </a:ext>
            </a:extLst>
          </p:cNvPr>
          <p:cNvSpPr/>
          <p:nvPr/>
        </p:nvSpPr>
        <p:spPr>
          <a:xfrm>
            <a:off x="1273687" y="3794061"/>
            <a:ext cx="3628455"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Capture automation to Return On Investment.</a:t>
            </a:r>
          </a:p>
        </p:txBody>
      </p:sp>
      <p:sp>
        <p:nvSpPr>
          <p:cNvPr id="19" name="Rectangle 18">
            <a:extLst>
              <a:ext uri="{FF2B5EF4-FFF2-40B4-BE49-F238E27FC236}">
                <a16:creationId xmlns:a16="http://schemas.microsoft.com/office/drawing/2014/main" id="{7040114F-D2BA-441C-B012-4DF88BCCD321}"/>
              </a:ext>
            </a:extLst>
          </p:cNvPr>
          <p:cNvSpPr/>
          <p:nvPr/>
        </p:nvSpPr>
        <p:spPr>
          <a:xfrm>
            <a:off x="1301213" y="2801376"/>
            <a:ext cx="4067858" cy="341632"/>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Automate  repetitive processes</a:t>
            </a:r>
          </a:p>
        </p:txBody>
      </p:sp>
      <p:sp>
        <p:nvSpPr>
          <p:cNvPr id="20" name="Rectangle 19">
            <a:extLst>
              <a:ext uri="{FF2B5EF4-FFF2-40B4-BE49-F238E27FC236}">
                <a16:creationId xmlns:a16="http://schemas.microsoft.com/office/drawing/2014/main" id="{9E1E9C88-158C-4A12-8748-9446080B559A}"/>
              </a:ext>
            </a:extLst>
          </p:cNvPr>
          <p:cNvSpPr/>
          <p:nvPr/>
        </p:nvSpPr>
        <p:spPr>
          <a:xfrm>
            <a:off x="1273688" y="2065137"/>
            <a:ext cx="122341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Objective</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pic>
        <p:nvPicPr>
          <p:cNvPr id="22" name="Graphic 21" descr="Recycle sign">
            <a:extLst>
              <a:ext uri="{FF2B5EF4-FFF2-40B4-BE49-F238E27FC236}">
                <a16:creationId xmlns:a16="http://schemas.microsoft.com/office/drawing/2014/main" id="{F35DF9A1-4DE3-4B8E-8031-1520BC11CE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9584" y="2600574"/>
            <a:ext cx="914400" cy="914400"/>
          </a:xfrm>
          <a:prstGeom prst="rect">
            <a:avLst/>
          </a:prstGeom>
        </p:spPr>
      </p:pic>
      <p:sp>
        <p:nvSpPr>
          <p:cNvPr id="23" name="Rectangle 22">
            <a:extLst>
              <a:ext uri="{FF2B5EF4-FFF2-40B4-BE49-F238E27FC236}">
                <a16:creationId xmlns:a16="http://schemas.microsoft.com/office/drawing/2014/main" id="{B237EC36-E9F1-4C87-86F1-DEFECCFAF397}"/>
              </a:ext>
            </a:extLst>
          </p:cNvPr>
          <p:cNvSpPr/>
          <p:nvPr/>
        </p:nvSpPr>
        <p:spPr>
          <a:xfrm>
            <a:off x="6040847" y="2051835"/>
            <a:ext cx="223651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Accomplishments</a:t>
            </a:r>
            <a:r>
              <a:rPr kumimoji="0" lang="en-US" altLang="en-US" sz="1800" b="0" i="0" u="none" strike="noStrike" kern="0" cap="none" spc="0" normalizeH="0" baseline="0" noProof="0" dirty="0">
                <a:ln>
                  <a:noFill/>
                </a:ln>
                <a:solidFill>
                  <a:srgbClr val="000000"/>
                </a:solidFill>
                <a:effectLst/>
                <a:uLnTx/>
                <a:uFillTx/>
                <a:latin typeface="Arial"/>
                <a:ea typeface="+mn-ea"/>
                <a:cs typeface="+mn-cs"/>
              </a:rPr>
              <a:t>:</a:t>
            </a:r>
          </a:p>
        </p:txBody>
      </p:sp>
      <p:pic>
        <p:nvPicPr>
          <p:cNvPr id="25" name="Graphic 24" descr="Group success">
            <a:extLst>
              <a:ext uri="{FF2B5EF4-FFF2-40B4-BE49-F238E27FC236}">
                <a16:creationId xmlns:a16="http://schemas.microsoft.com/office/drawing/2014/main" id="{9AA2764F-8262-43C6-B277-33A72C9091C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16244" y="2606039"/>
            <a:ext cx="914400" cy="914400"/>
          </a:xfrm>
          <a:prstGeom prst="rect">
            <a:avLst/>
          </a:prstGeom>
        </p:spPr>
      </p:pic>
    </p:spTree>
    <p:extLst>
      <p:ext uri="{BB962C8B-B14F-4D97-AF65-F5344CB8AC3E}">
        <p14:creationId xmlns:p14="http://schemas.microsoft.com/office/powerpoint/2010/main" val="2052197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DB32-627E-478A-BDF6-FEB67546CF1F}"/>
              </a:ext>
            </a:extLst>
          </p:cNvPr>
          <p:cNvSpPr>
            <a:spLocks noGrp="1"/>
          </p:cNvSpPr>
          <p:nvPr>
            <p:ph type="title"/>
          </p:nvPr>
        </p:nvSpPr>
        <p:spPr>
          <a:xfrm>
            <a:off x="515937" y="123084"/>
            <a:ext cx="11150600" cy="547009"/>
          </a:xfrm>
        </p:spPr>
        <p:txBody>
          <a:bodyPr/>
          <a:lstStyle/>
          <a:p>
            <a:r>
              <a:rPr lang="en-US" dirty="0"/>
              <a:t>Automation Status - 2024</a:t>
            </a:r>
          </a:p>
        </p:txBody>
      </p:sp>
      <p:cxnSp>
        <p:nvCxnSpPr>
          <p:cNvPr id="14" name="Straight Connector 13">
            <a:extLst>
              <a:ext uri="{FF2B5EF4-FFF2-40B4-BE49-F238E27FC236}">
                <a16:creationId xmlns:a16="http://schemas.microsoft.com/office/drawing/2014/main" id="{5061B6D2-F291-4437-A703-6B0B41CD3C41}"/>
              </a:ext>
            </a:extLst>
          </p:cNvPr>
          <p:cNvCxnSpPr>
            <a:cxnSpLocks/>
          </p:cNvCxnSpPr>
          <p:nvPr/>
        </p:nvCxnSpPr>
        <p:spPr>
          <a:xfrm>
            <a:off x="1477818" y="2594765"/>
            <a:ext cx="9245456" cy="0"/>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29867A-3642-4441-89EC-B95460326E49}"/>
              </a:ext>
            </a:extLst>
          </p:cNvPr>
          <p:cNvCxnSpPr>
            <a:cxnSpLocks/>
          </p:cNvCxnSpPr>
          <p:nvPr/>
        </p:nvCxnSpPr>
        <p:spPr>
          <a:xfrm>
            <a:off x="1477818"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9DD4046-7C83-458D-896C-E2D4DB82F4A3}"/>
              </a:ext>
            </a:extLst>
          </p:cNvPr>
          <p:cNvCxnSpPr>
            <a:cxnSpLocks/>
          </p:cNvCxnSpPr>
          <p:nvPr/>
        </p:nvCxnSpPr>
        <p:spPr>
          <a:xfrm>
            <a:off x="4569489" y="2585529"/>
            <a:ext cx="0" cy="417943"/>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326CCD-435E-42BA-9F8A-8DD403FA1BBA}"/>
              </a:ext>
            </a:extLst>
          </p:cNvPr>
          <p:cNvCxnSpPr>
            <a:cxnSpLocks/>
          </p:cNvCxnSpPr>
          <p:nvPr/>
        </p:nvCxnSpPr>
        <p:spPr>
          <a:xfrm>
            <a:off x="7485866" y="2585529"/>
            <a:ext cx="0" cy="417944"/>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588D0E-B9F5-43E8-8D52-353A4F0EFC6E}"/>
              </a:ext>
            </a:extLst>
          </p:cNvPr>
          <p:cNvCxnSpPr/>
          <p:nvPr/>
        </p:nvCxnSpPr>
        <p:spPr>
          <a:xfrm>
            <a:off x="10723274"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D8CF496-0222-4757-8EC6-BE43388FDACC}"/>
              </a:ext>
            </a:extLst>
          </p:cNvPr>
          <p:cNvCxnSpPr>
            <a:cxnSpLocks/>
          </p:cNvCxnSpPr>
          <p:nvPr/>
        </p:nvCxnSpPr>
        <p:spPr>
          <a:xfrm>
            <a:off x="6096001" y="2309688"/>
            <a:ext cx="0" cy="275841"/>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FDB200D-F2DB-45E9-905C-F307303A1E96}"/>
              </a:ext>
            </a:extLst>
          </p:cNvPr>
          <p:cNvSpPr txBox="1"/>
          <p:nvPr/>
        </p:nvSpPr>
        <p:spPr>
          <a:xfrm>
            <a:off x="10182241" y="342637"/>
            <a:ext cx="1863946" cy="623866"/>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70C0"/>
                </a:solidFill>
                <a:effectLst/>
                <a:uLnTx/>
                <a:uFillTx/>
                <a:latin typeface="Arial"/>
                <a:ea typeface="+mn-ea"/>
                <a:cs typeface="+mn-cs"/>
              </a:rPr>
              <a:t>Target: 140k </a:t>
            </a:r>
            <a:r>
              <a:rPr kumimoji="0" lang="en-US" sz="1200" b="1" i="0" u="none" strike="noStrike" kern="1200" cap="none" spc="0" normalizeH="0" baseline="0" noProof="0" dirty="0" err="1">
                <a:ln>
                  <a:noFill/>
                </a:ln>
                <a:solidFill>
                  <a:srgbClr val="0070C0"/>
                </a:solidFill>
                <a:effectLst/>
                <a:uLnTx/>
                <a:uFillTx/>
                <a:latin typeface="Arial"/>
                <a:ea typeface="+mn-ea"/>
                <a:cs typeface="+mn-cs"/>
              </a:rPr>
              <a:t>hrs</a:t>
            </a:r>
            <a:endParaRPr kumimoji="0" lang="en-US" sz="1200" b="1" i="0" u="none" strike="noStrike" kern="1200" cap="none" spc="0" normalizeH="0" baseline="0" noProof="0" dirty="0">
              <a:ln>
                <a:noFill/>
              </a:ln>
              <a:solidFill>
                <a:srgbClr val="0070C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B050"/>
                </a:solidFill>
                <a:effectLst/>
                <a:uLnTx/>
                <a:uFillTx/>
                <a:latin typeface="Arial"/>
                <a:ea typeface="+mn-ea"/>
                <a:cs typeface="+mn-cs"/>
              </a:rPr>
              <a:t>Current status: 18.5k </a:t>
            </a:r>
            <a:r>
              <a:rPr kumimoji="0" lang="en-US" sz="1200" b="1" i="0" u="none" strike="noStrike" kern="1200" cap="none" spc="0" normalizeH="0" baseline="0" noProof="0" dirty="0" err="1">
                <a:ln>
                  <a:noFill/>
                </a:ln>
                <a:solidFill>
                  <a:srgbClr val="00B050"/>
                </a:solidFill>
                <a:effectLst/>
                <a:uLnTx/>
                <a:uFillTx/>
                <a:latin typeface="Arial"/>
                <a:ea typeface="+mn-ea"/>
                <a:cs typeface="+mn-cs"/>
              </a:rPr>
              <a:t>hrs</a:t>
            </a:r>
            <a:endParaRPr kumimoji="0" lang="en-US" sz="1200" b="1" i="0" u="none" strike="noStrike" kern="1200" cap="none" spc="0" normalizeH="0" baseline="0" noProof="0" dirty="0">
              <a:ln>
                <a:noFill/>
              </a:ln>
              <a:solidFill>
                <a:srgbClr val="00B05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3" name="Picture 2">
            <a:extLst>
              <a:ext uri="{FF2B5EF4-FFF2-40B4-BE49-F238E27FC236}">
                <a16:creationId xmlns:a16="http://schemas.microsoft.com/office/drawing/2014/main" id="{FB76C4DB-2A3B-4A0E-BBD8-413FE93DCBCD}"/>
              </a:ext>
            </a:extLst>
          </p:cNvPr>
          <p:cNvPicPr>
            <a:picLocks noChangeAspect="1"/>
          </p:cNvPicPr>
          <p:nvPr/>
        </p:nvPicPr>
        <p:blipFill rotWithShape="1">
          <a:blip r:embed="rId2"/>
          <a:srcRect b="59222"/>
          <a:stretch/>
        </p:blipFill>
        <p:spPr>
          <a:xfrm>
            <a:off x="4346666" y="658391"/>
            <a:ext cx="3489142" cy="1234953"/>
          </a:xfrm>
          <a:prstGeom prst="rect">
            <a:avLst/>
          </a:prstGeom>
          <a:ln w="19050">
            <a:solidFill>
              <a:srgbClr val="002060"/>
            </a:solidFill>
          </a:ln>
        </p:spPr>
      </p:pic>
      <p:sp>
        <p:nvSpPr>
          <p:cNvPr id="4" name="Rectangle 3">
            <a:extLst>
              <a:ext uri="{FF2B5EF4-FFF2-40B4-BE49-F238E27FC236}">
                <a16:creationId xmlns:a16="http://schemas.microsoft.com/office/drawing/2014/main" id="{8B207384-89EB-47F0-A512-D40E1077904A}"/>
              </a:ext>
            </a:extLst>
          </p:cNvPr>
          <p:cNvSpPr/>
          <p:nvPr/>
        </p:nvSpPr>
        <p:spPr>
          <a:xfrm>
            <a:off x="4335908" y="1893345"/>
            <a:ext cx="3499900" cy="416342"/>
          </a:xfrm>
          <a:prstGeom prst="rect">
            <a:avLst/>
          </a:prstGeom>
          <a:noFill/>
          <a:ln w="9525"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Arial"/>
              <a:ea typeface="+mn-ea"/>
              <a:cs typeface="+mn-cs"/>
            </a:endParaRPr>
          </a:p>
        </p:txBody>
      </p:sp>
      <p:sp>
        <p:nvSpPr>
          <p:cNvPr id="5" name="TextBox 4">
            <a:extLst>
              <a:ext uri="{FF2B5EF4-FFF2-40B4-BE49-F238E27FC236}">
                <a16:creationId xmlns:a16="http://schemas.microsoft.com/office/drawing/2014/main" id="{45FECD5D-10D5-49A2-A657-E4C70283B1C2}"/>
              </a:ext>
            </a:extLst>
          </p:cNvPr>
          <p:cNvSpPr txBox="1"/>
          <p:nvPr/>
        </p:nvSpPr>
        <p:spPr>
          <a:xfrm>
            <a:off x="5164142" y="1991693"/>
            <a:ext cx="2108489" cy="4163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Total : </a:t>
            </a:r>
            <a:r>
              <a:rPr kumimoji="0" lang="en-US" altLang="en-US" sz="1600" b="1" i="0" u="none" strike="noStrike" kern="0" cap="none" spc="0" normalizeH="0" baseline="0" noProof="0" dirty="0">
                <a:ln>
                  <a:noFill/>
                </a:ln>
                <a:solidFill>
                  <a:srgbClr val="000000"/>
                </a:solidFill>
                <a:effectLst/>
                <a:uLnTx/>
                <a:uFillTx/>
                <a:latin typeface="Arial"/>
                <a:ea typeface="+mn-ea"/>
                <a:cs typeface="+mn-cs"/>
              </a:rPr>
              <a:t>18523</a:t>
            </a:r>
            <a:r>
              <a:rPr kumimoji="0" lang="en-US" sz="1600" b="0" i="0" u="none" strike="noStrike" kern="1200" cap="none" spc="0" normalizeH="0" baseline="0" noProof="0" dirty="0">
                <a:ln>
                  <a:noFill/>
                </a:ln>
                <a:solidFill>
                  <a:srgbClr val="000000"/>
                </a:solidFill>
                <a:effectLst/>
                <a:uLnTx/>
                <a:uFillTx/>
                <a:latin typeface="Arial"/>
                <a:ea typeface="+mn-ea"/>
                <a:cs typeface="+mn-cs"/>
              </a:rPr>
              <a:t> hours </a:t>
            </a:r>
          </a:p>
        </p:txBody>
      </p:sp>
      <p:sp>
        <p:nvSpPr>
          <p:cNvPr id="8" name="TextBox 7">
            <a:extLst>
              <a:ext uri="{FF2B5EF4-FFF2-40B4-BE49-F238E27FC236}">
                <a16:creationId xmlns:a16="http://schemas.microsoft.com/office/drawing/2014/main" id="{A7E05C88-C479-419D-B5BE-E15459D0FF51}"/>
              </a:ext>
            </a:extLst>
          </p:cNvPr>
          <p:cNvSpPr txBox="1"/>
          <p:nvPr/>
        </p:nvSpPr>
        <p:spPr>
          <a:xfrm>
            <a:off x="9356436" y="3759200"/>
            <a:ext cx="1424148" cy="193964"/>
          </a:xfrm>
          <a:prstGeom prst="rect">
            <a:avLst/>
          </a:prstGeom>
          <a:ln w="6350">
            <a:noFill/>
            <a:miter lim="800000"/>
          </a:ln>
        </p:spPr>
        <p:txBody>
          <a:bodyPr vert="horz" wrap="squar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6" name="Picture 5">
            <a:extLst>
              <a:ext uri="{FF2B5EF4-FFF2-40B4-BE49-F238E27FC236}">
                <a16:creationId xmlns:a16="http://schemas.microsoft.com/office/drawing/2014/main" id="{B0C4BB42-9FB9-4D98-8423-0EA94057372B}"/>
              </a:ext>
            </a:extLst>
          </p:cNvPr>
          <p:cNvPicPr>
            <a:picLocks noChangeAspect="1"/>
          </p:cNvPicPr>
          <p:nvPr/>
        </p:nvPicPr>
        <p:blipFill>
          <a:blip r:embed="rId3"/>
          <a:stretch>
            <a:fillRect/>
          </a:stretch>
        </p:blipFill>
        <p:spPr>
          <a:xfrm>
            <a:off x="581811" y="3017274"/>
            <a:ext cx="2635124" cy="2586920"/>
          </a:xfrm>
          <a:prstGeom prst="rect">
            <a:avLst/>
          </a:prstGeom>
          <a:ln w="19050">
            <a:solidFill>
              <a:srgbClr val="92D050"/>
            </a:solidFill>
          </a:ln>
        </p:spPr>
      </p:pic>
      <p:pic>
        <p:nvPicPr>
          <p:cNvPr id="7" name="Picture 6">
            <a:extLst>
              <a:ext uri="{FF2B5EF4-FFF2-40B4-BE49-F238E27FC236}">
                <a16:creationId xmlns:a16="http://schemas.microsoft.com/office/drawing/2014/main" id="{1C001B0C-A7F7-482B-8D5B-99C071D24DDB}"/>
              </a:ext>
            </a:extLst>
          </p:cNvPr>
          <p:cNvPicPr>
            <a:picLocks noChangeAspect="1"/>
          </p:cNvPicPr>
          <p:nvPr/>
        </p:nvPicPr>
        <p:blipFill>
          <a:blip r:embed="rId4"/>
          <a:stretch>
            <a:fillRect/>
          </a:stretch>
        </p:blipFill>
        <p:spPr>
          <a:xfrm>
            <a:off x="3407526" y="3015992"/>
            <a:ext cx="2688474" cy="2606675"/>
          </a:xfrm>
          <a:prstGeom prst="rect">
            <a:avLst/>
          </a:prstGeom>
          <a:ln w="19050">
            <a:solidFill>
              <a:srgbClr val="92D050"/>
            </a:solidFill>
          </a:ln>
        </p:spPr>
      </p:pic>
      <p:pic>
        <p:nvPicPr>
          <p:cNvPr id="9" name="Picture 8">
            <a:extLst>
              <a:ext uri="{FF2B5EF4-FFF2-40B4-BE49-F238E27FC236}">
                <a16:creationId xmlns:a16="http://schemas.microsoft.com/office/drawing/2014/main" id="{6CC75BF1-1D45-4119-BB03-66C71B823ED4}"/>
              </a:ext>
            </a:extLst>
          </p:cNvPr>
          <p:cNvPicPr>
            <a:picLocks noChangeAspect="1"/>
          </p:cNvPicPr>
          <p:nvPr/>
        </p:nvPicPr>
        <p:blipFill>
          <a:blip r:embed="rId5"/>
          <a:stretch>
            <a:fillRect/>
          </a:stretch>
        </p:blipFill>
        <p:spPr>
          <a:xfrm>
            <a:off x="6218386" y="3022162"/>
            <a:ext cx="2696543" cy="2625725"/>
          </a:xfrm>
          <a:prstGeom prst="rect">
            <a:avLst/>
          </a:prstGeom>
          <a:ln w="19050">
            <a:solidFill>
              <a:srgbClr val="92D050"/>
            </a:solidFill>
          </a:ln>
        </p:spPr>
      </p:pic>
      <p:pic>
        <p:nvPicPr>
          <p:cNvPr id="10" name="Picture 9">
            <a:extLst>
              <a:ext uri="{FF2B5EF4-FFF2-40B4-BE49-F238E27FC236}">
                <a16:creationId xmlns:a16="http://schemas.microsoft.com/office/drawing/2014/main" id="{64B8DAB0-FEAA-44C4-9597-B650BD4925D0}"/>
              </a:ext>
            </a:extLst>
          </p:cNvPr>
          <p:cNvPicPr>
            <a:picLocks noChangeAspect="1"/>
          </p:cNvPicPr>
          <p:nvPr/>
        </p:nvPicPr>
        <p:blipFill>
          <a:blip r:embed="rId6"/>
          <a:stretch>
            <a:fillRect/>
          </a:stretch>
        </p:blipFill>
        <p:spPr>
          <a:xfrm>
            <a:off x="9193753" y="3021943"/>
            <a:ext cx="2671744" cy="2600716"/>
          </a:xfrm>
          <a:prstGeom prst="rect">
            <a:avLst/>
          </a:prstGeom>
          <a:ln w="19050">
            <a:solidFill>
              <a:srgbClr val="92D050"/>
            </a:solidFill>
          </a:ln>
        </p:spPr>
      </p:pic>
      <p:sp>
        <p:nvSpPr>
          <p:cNvPr id="11" name="TextBox 10">
            <a:extLst>
              <a:ext uri="{FF2B5EF4-FFF2-40B4-BE49-F238E27FC236}">
                <a16:creationId xmlns:a16="http://schemas.microsoft.com/office/drawing/2014/main" id="{D81EC957-189D-4E82-8850-47C9065A6737}"/>
              </a:ext>
            </a:extLst>
          </p:cNvPr>
          <p:cNvSpPr txBox="1"/>
          <p:nvPr/>
        </p:nvSpPr>
        <p:spPr>
          <a:xfrm>
            <a:off x="4938698" y="5412475"/>
            <a:ext cx="450887" cy="83351"/>
          </a:xfrm>
          <a:prstGeom prst="rect">
            <a:avLst/>
          </a:prstGeom>
          <a:solidFill>
            <a:schemeClr val="bg1"/>
          </a:solidFill>
          <a:ln w="6350">
            <a:noFill/>
            <a:miter lim="800000"/>
          </a:ln>
        </p:spPr>
        <p:txBody>
          <a:bodyPr vert="horz" wrap="none" lIns="0" tIns="0" rIns="0" bIns="0" rtlCol="0">
            <a:noAutofit/>
          </a:bodyPr>
          <a:lstStyle/>
          <a:p>
            <a:pPr algn="l">
              <a:spcBef>
                <a:spcPts val="300"/>
              </a:spcBef>
              <a:spcAft>
                <a:spcPts val="300"/>
              </a:spcAft>
              <a:buNone/>
            </a:pPr>
            <a:r>
              <a:rPr lang="en-US" sz="600" dirty="0">
                <a:solidFill>
                  <a:srgbClr val="7F7F7F"/>
                </a:solidFill>
              </a:rPr>
              <a:t>11224</a:t>
            </a:r>
          </a:p>
        </p:txBody>
      </p:sp>
      <p:sp>
        <p:nvSpPr>
          <p:cNvPr id="19" name="TextBox 18">
            <a:extLst>
              <a:ext uri="{FF2B5EF4-FFF2-40B4-BE49-F238E27FC236}">
                <a16:creationId xmlns:a16="http://schemas.microsoft.com/office/drawing/2014/main" id="{634AEEAE-02B9-4C16-8403-006DB1E578A0}"/>
              </a:ext>
            </a:extLst>
          </p:cNvPr>
          <p:cNvSpPr txBox="1"/>
          <p:nvPr/>
        </p:nvSpPr>
        <p:spPr>
          <a:xfrm>
            <a:off x="5632897" y="5168949"/>
            <a:ext cx="377924" cy="85425"/>
          </a:xfrm>
          <a:prstGeom prst="rect">
            <a:avLst/>
          </a:prstGeom>
          <a:solidFill>
            <a:schemeClr val="bg1"/>
          </a:solidFill>
          <a:ln w="6350">
            <a:noFill/>
            <a:miter lim="800000"/>
          </a:ln>
        </p:spPr>
        <p:txBody>
          <a:bodyPr vert="horz" wrap="none" lIns="0" tIns="0" rIns="0" bIns="0" rtlCol="0">
            <a:noAutofit/>
          </a:bodyPr>
          <a:lstStyle/>
          <a:p>
            <a:pPr algn="l">
              <a:spcBef>
                <a:spcPts val="300"/>
              </a:spcBef>
              <a:spcAft>
                <a:spcPts val="300"/>
              </a:spcAft>
              <a:buNone/>
            </a:pPr>
            <a:r>
              <a:rPr lang="en-US" sz="600" dirty="0">
                <a:solidFill>
                  <a:srgbClr val="7F7F7F"/>
                </a:solidFill>
              </a:rPr>
              <a:t>11224</a:t>
            </a:r>
          </a:p>
        </p:txBody>
      </p:sp>
      <p:sp>
        <p:nvSpPr>
          <p:cNvPr id="21" name="TextBox 20">
            <a:extLst>
              <a:ext uri="{FF2B5EF4-FFF2-40B4-BE49-F238E27FC236}">
                <a16:creationId xmlns:a16="http://schemas.microsoft.com/office/drawing/2014/main" id="{E33DC9E0-52F2-476A-85A8-BB46D3E0C2AA}"/>
              </a:ext>
            </a:extLst>
          </p:cNvPr>
          <p:cNvSpPr txBox="1"/>
          <p:nvPr/>
        </p:nvSpPr>
        <p:spPr>
          <a:xfrm>
            <a:off x="5609712" y="4382636"/>
            <a:ext cx="449182" cy="85425"/>
          </a:xfrm>
          <a:prstGeom prst="rect">
            <a:avLst/>
          </a:prstGeom>
          <a:solidFill>
            <a:schemeClr val="bg1"/>
          </a:solidFill>
          <a:ln w="6350">
            <a:noFill/>
            <a:miter lim="800000"/>
          </a:ln>
        </p:spPr>
        <p:txBody>
          <a:bodyPr vert="horz" wrap="none" lIns="0" tIns="0" rIns="0" bIns="0" rtlCol="0">
            <a:noAutofit/>
          </a:bodyPr>
          <a:lstStyle/>
          <a:p>
            <a:pPr algn="l">
              <a:spcBef>
                <a:spcPts val="300"/>
              </a:spcBef>
              <a:spcAft>
                <a:spcPts val="300"/>
              </a:spcAft>
              <a:buNone/>
            </a:pPr>
            <a:r>
              <a:rPr lang="en-US" sz="600" dirty="0">
                <a:solidFill>
                  <a:srgbClr val="7F7F7F"/>
                </a:solidFill>
              </a:rPr>
              <a:t>11224</a:t>
            </a:r>
          </a:p>
        </p:txBody>
      </p:sp>
      <p:pic>
        <p:nvPicPr>
          <p:cNvPr id="12" name="Picture 11">
            <a:extLst>
              <a:ext uri="{FF2B5EF4-FFF2-40B4-BE49-F238E27FC236}">
                <a16:creationId xmlns:a16="http://schemas.microsoft.com/office/drawing/2014/main" id="{0599F9B1-FE9C-44A4-8C70-65A31EFB785F}"/>
              </a:ext>
            </a:extLst>
          </p:cNvPr>
          <p:cNvPicPr>
            <a:picLocks noChangeAspect="1"/>
          </p:cNvPicPr>
          <p:nvPr/>
        </p:nvPicPr>
        <p:blipFill>
          <a:blip r:embed="rId7"/>
          <a:stretch>
            <a:fillRect/>
          </a:stretch>
        </p:blipFill>
        <p:spPr>
          <a:xfrm>
            <a:off x="515937" y="2985218"/>
            <a:ext cx="2828925" cy="2704375"/>
          </a:xfrm>
          <a:prstGeom prst="rect">
            <a:avLst/>
          </a:prstGeom>
        </p:spPr>
      </p:pic>
    </p:spTree>
    <p:extLst>
      <p:ext uri="{BB962C8B-B14F-4D97-AF65-F5344CB8AC3E}">
        <p14:creationId xmlns:p14="http://schemas.microsoft.com/office/powerpoint/2010/main" val="3953371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7A6-4395-4F18-A081-F805D49B6124}"/>
              </a:ext>
            </a:extLst>
          </p:cNvPr>
          <p:cNvSpPr>
            <a:spLocks noGrp="1"/>
          </p:cNvSpPr>
          <p:nvPr>
            <p:ph type="title"/>
          </p:nvPr>
        </p:nvSpPr>
        <p:spPr>
          <a:xfrm>
            <a:off x="2665750" y="2143515"/>
            <a:ext cx="5933501" cy="920336"/>
          </a:xfrm>
        </p:spPr>
        <p:txBody>
          <a:bodyPr/>
          <a:lstStyle/>
          <a:p>
            <a:r>
              <a:rPr lang="en-US" dirty="0"/>
              <a:t>Training and references</a:t>
            </a:r>
          </a:p>
        </p:txBody>
      </p:sp>
    </p:spTree>
    <p:extLst>
      <p:ext uri="{BB962C8B-B14F-4D97-AF65-F5344CB8AC3E}">
        <p14:creationId xmlns:p14="http://schemas.microsoft.com/office/powerpoint/2010/main" val="3109100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7D65-3554-42DF-B222-5B79106BF100}"/>
              </a:ext>
            </a:extLst>
          </p:cNvPr>
          <p:cNvSpPr>
            <a:spLocks noGrp="1"/>
          </p:cNvSpPr>
          <p:nvPr>
            <p:ph type="title"/>
          </p:nvPr>
        </p:nvSpPr>
        <p:spPr>
          <a:xfrm>
            <a:off x="97649" y="137224"/>
            <a:ext cx="11150600" cy="473226"/>
          </a:xfrm>
        </p:spPr>
        <p:txBody>
          <a:bodyPr/>
          <a:lstStyle/>
          <a:p>
            <a:r>
              <a:rPr lang="en-US" dirty="0"/>
              <a:t>                          Training and support</a:t>
            </a:r>
          </a:p>
        </p:txBody>
      </p:sp>
      <p:sp>
        <p:nvSpPr>
          <p:cNvPr id="4" name="Rectangle 3">
            <a:extLst>
              <a:ext uri="{FF2B5EF4-FFF2-40B4-BE49-F238E27FC236}">
                <a16:creationId xmlns:a16="http://schemas.microsoft.com/office/drawing/2014/main" id="{0902F806-9094-4E6A-B4CF-AE85465B7FBE}"/>
              </a:ext>
            </a:extLst>
          </p:cNvPr>
          <p:cNvSpPr/>
          <p:nvPr/>
        </p:nvSpPr>
        <p:spPr>
          <a:xfrm>
            <a:off x="192765" y="687634"/>
            <a:ext cx="12286036" cy="2031325"/>
          </a:xfrm>
          <a:prstGeom prst="rect">
            <a:avLst/>
          </a:prstGeom>
        </p:spPr>
        <p:txBody>
          <a:bodyPr wrap="square">
            <a:spAutoFit/>
          </a:bodyPr>
          <a:lstStyle/>
          <a:p>
            <a:r>
              <a:rPr lang="en-US" sz="1400" dirty="0">
                <a:hlinkClick r:id="rId2"/>
              </a:rPr>
              <a:t>Automation COP </a:t>
            </a:r>
            <a:endParaRPr lang="en-US" sz="1400" dirty="0"/>
          </a:p>
          <a:p>
            <a:r>
              <a:rPr lang="en-US" sz="1400" u="sng" dirty="0">
                <a:hlinkClick r:id="rId3"/>
              </a:rPr>
              <a:t>https://devsecops.web.boeing.com/index.html</a:t>
            </a:r>
            <a:r>
              <a:rPr lang="en-US" sz="1400" dirty="0"/>
              <a:t>  [</a:t>
            </a:r>
            <a:r>
              <a:rPr lang="en-US" sz="1400" b="1" dirty="0"/>
              <a:t>DevSecOps Enterprise Website</a:t>
            </a:r>
            <a:r>
              <a:rPr lang="en-US" sz="1400" dirty="0"/>
              <a:t>]</a:t>
            </a:r>
            <a:endParaRPr lang="en-US" sz="1400" dirty="0">
              <a:latin typeface="Times New Roman" panose="02020603050405020304" pitchFamily="18" charset="0"/>
              <a:ea typeface="Calibri" panose="020F0502020204030204" pitchFamily="34" charset="0"/>
            </a:endParaRP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        </a:t>
            </a: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T</a:t>
            </a:r>
            <a:r>
              <a:rPr lang="en-US" sz="1400" b="1" u="sng" dirty="0">
                <a:solidFill>
                  <a:srgbClr val="ED7D31"/>
                </a:solidFill>
                <a:latin typeface="Calibri" panose="020F0502020204030204" pitchFamily="34" charset="0"/>
                <a:ea typeface="Times New Roman" panose="02020603050405020304" pitchFamily="18" charset="0"/>
              </a:rPr>
              <a:t>raining:</a:t>
            </a:r>
            <a:endParaRPr lang="en-US" sz="1400" dirty="0">
              <a:solidFill>
                <a:srgbClr val="ED7D31"/>
              </a:solidFill>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hlinkClick r:id="rId4"/>
              </a:rPr>
              <a:t>https://devsecops.web.boeing.com/trainings.html </a:t>
            </a:r>
            <a:endParaRPr lang="en-US" sz="1400" u="sng" dirty="0">
              <a:solidFill>
                <a:srgbClr val="0563C1"/>
              </a:solidFill>
              <a:latin typeface="Calibri" panose="020F0502020204030204" pitchFamily="34" charset="0"/>
              <a:ea typeface="Calibri" panose="020F0502020204030204" pitchFamily="34" charset="0"/>
            </a:endParaRPr>
          </a:p>
          <a:p>
            <a:pPr marL="457200"/>
            <a:r>
              <a:rPr lang="en-US" sz="1400" u="sng" dirty="0">
                <a:solidFill>
                  <a:srgbClr val="0070C0"/>
                </a:solidFill>
                <a:latin typeface="Calibri" panose="020F0502020204030204" pitchFamily="34" charset="0"/>
                <a:ea typeface="Calibri" panose="020F0502020204030204" pitchFamily="34" charset="0"/>
                <a:hlinkClick r:id="rId5"/>
              </a:rPr>
              <a:t>https://insite.web.boeing.com/culture/viewMedia.do?mediaId=428840</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Insite: </a:t>
            </a:r>
            <a:r>
              <a:rPr lang="en-US" sz="1400" u="sng" dirty="0">
                <a:solidFill>
                  <a:srgbClr val="0563C1"/>
                </a:solidFill>
                <a:latin typeface="Calibri" panose="020F0502020204030204" pitchFamily="34" charset="0"/>
                <a:ea typeface="Calibri" panose="020F0502020204030204" pitchFamily="34" charset="0"/>
                <a:hlinkClick r:id="rId6"/>
              </a:rPr>
              <a:t>DevSecOps related video series</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Degreed: </a:t>
            </a:r>
            <a:r>
              <a:rPr lang="en-US" sz="1400" u="sng" dirty="0">
                <a:solidFill>
                  <a:srgbClr val="0563C1"/>
                </a:solidFill>
                <a:latin typeface="Calibri" panose="020F0502020204030204" pitchFamily="34" charset="0"/>
                <a:ea typeface="Calibri" panose="020F0502020204030204" pitchFamily="34" charset="0"/>
                <a:hlinkClick r:id="rId7"/>
              </a:rPr>
              <a:t>https://degreed.com/pathway/mpl66o5r9d/pathway</a:t>
            </a:r>
            <a:endParaRPr lang="en-US" sz="1400" dirty="0">
              <a:latin typeface="Calibri" panose="020F0502020204030204" pitchFamily="34" charset="0"/>
              <a:ea typeface="Calibri" panose="020F0502020204030204" pitchFamily="34" charset="0"/>
            </a:endParaRPr>
          </a:p>
          <a:p>
            <a:pPr marL="457200" marR="0"/>
            <a:r>
              <a:rPr lang="en-US" sz="1400" u="sng" dirty="0" err="1">
                <a:solidFill>
                  <a:srgbClr val="0563C1"/>
                </a:solidFill>
                <a:latin typeface="Calibri" panose="020F0502020204030204" pitchFamily="34" charset="0"/>
                <a:ea typeface="Calibri" panose="020F0502020204030204" pitchFamily="34" charset="0"/>
              </a:rPr>
              <a:t>Oreilly</a:t>
            </a:r>
            <a:r>
              <a:rPr lang="en-US" sz="1400" u="sng" dirty="0">
                <a:solidFill>
                  <a:srgbClr val="0563C1"/>
                </a:solidFill>
                <a:latin typeface="Calibri" panose="020F0502020204030204" pitchFamily="34" charset="0"/>
                <a:ea typeface="Calibri" panose="020F0502020204030204" pitchFamily="34" charset="0"/>
              </a:rPr>
              <a:t>: </a:t>
            </a:r>
            <a:r>
              <a:rPr lang="en-US" sz="1400" u="sng" dirty="0">
                <a:solidFill>
                  <a:srgbClr val="0563C1"/>
                </a:solidFill>
                <a:latin typeface="Calibri" panose="020F0502020204030204" pitchFamily="34" charset="0"/>
                <a:ea typeface="Calibri" panose="020F0502020204030204" pitchFamily="34" charset="0"/>
                <a:hlinkClick r:id="rId8"/>
              </a:rPr>
              <a:t>https://learning.oreilly.com/library/view/the-devops-handbook/9781457191381/</a:t>
            </a:r>
            <a:endParaRPr lang="en-US" sz="1400" dirty="0">
              <a:solidFill>
                <a:srgbClr val="002060"/>
              </a:solidFill>
              <a:latin typeface="Calibri" panose="020F0502020204030204" pitchFamily="34" charset="0"/>
              <a:ea typeface="Calibri" panose="020F0502020204030204" pitchFamily="34" charset="0"/>
            </a:endParaRPr>
          </a:p>
        </p:txBody>
      </p:sp>
      <p:graphicFrame>
        <p:nvGraphicFramePr>
          <p:cNvPr id="5" name="Table 4">
            <a:extLst>
              <a:ext uri="{FF2B5EF4-FFF2-40B4-BE49-F238E27FC236}">
                <a16:creationId xmlns:a16="http://schemas.microsoft.com/office/drawing/2014/main" id="{D9758905-C7AC-412C-8FEB-3CC94D34AFD3}"/>
              </a:ext>
            </a:extLst>
          </p:cNvPr>
          <p:cNvGraphicFramePr>
            <a:graphicFrameLocks noGrp="1"/>
          </p:cNvGraphicFramePr>
          <p:nvPr>
            <p:extLst/>
          </p:nvPr>
        </p:nvGraphicFramePr>
        <p:xfrm>
          <a:off x="260859" y="3845614"/>
          <a:ext cx="10573593" cy="2508910"/>
        </p:xfrm>
        <a:graphic>
          <a:graphicData uri="http://schemas.openxmlformats.org/drawingml/2006/table">
            <a:tbl>
              <a:tblPr firstRow="1" firstCol="1" bandRow="1">
                <a:tableStyleId>{5C22544A-7EE6-4342-B048-85BDC9FD1C3A}</a:tableStyleId>
              </a:tblPr>
              <a:tblGrid>
                <a:gridCol w="1943611">
                  <a:extLst>
                    <a:ext uri="{9D8B030D-6E8A-4147-A177-3AD203B41FA5}">
                      <a16:colId xmlns:a16="http://schemas.microsoft.com/office/drawing/2014/main" val="807063744"/>
                    </a:ext>
                  </a:extLst>
                </a:gridCol>
                <a:gridCol w="5213806">
                  <a:extLst>
                    <a:ext uri="{9D8B030D-6E8A-4147-A177-3AD203B41FA5}">
                      <a16:colId xmlns:a16="http://schemas.microsoft.com/office/drawing/2014/main" val="1882489943"/>
                    </a:ext>
                  </a:extLst>
                </a:gridCol>
                <a:gridCol w="3416176">
                  <a:extLst>
                    <a:ext uri="{9D8B030D-6E8A-4147-A177-3AD203B41FA5}">
                      <a16:colId xmlns:a16="http://schemas.microsoft.com/office/drawing/2014/main" val="3173231289"/>
                    </a:ext>
                  </a:extLst>
                </a:gridCol>
              </a:tblGrid>
              <a:tr h="181694">
                <a:tc>
                  <a:txBody>
                    <a:bodyPr/>
                    <a:lstStyle/>
                    <a:p>
                      <a:pPr marL="0" marR="0">
                        <a:spcBef>
                          <a:spcPts val="0"/>
                        </a:spcBef>
                        <a:spcAft>
                          <a:spcPts val="0"/>
                        </a:spcAft>
                      </a:pPr>
                      <a:r>
                        <a:rPr lang="en-US" sz="800">
                          <a:effectLst/>
                        </a:rPr>
                        <a:t>DSO Support Systems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Description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URL</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4167678034"/>
                  </a:ext>
                </a:extLst>
              </a:tr>
              <a:tr h="239124">
                <a:tc>
                  <a:txBody>
                    <a:bodyPr/>
                    <a:lstStyle/>
                    <a:p>
                      <a:pPr marL="0" marR="0">
                        <a:spcBef>
                          <a:spcPts val="0"/>
                        </a:spcBef>
                        <a:spcAft>
                          <a:spcPts val="0"/>
                        </a:spcAft>
                      </a:pPr>
                      <a:r>
                        <a:rPr lang="en-US" sz="800">
                          <a:effectLst/>
                        </a:rPr>
                        <a:t>ATOMS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Platform to onboard to some of the commonly used tools like Coverity, Netsparker, SonarQube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9"/>
                        </a:rPr>
                        <a:t>https://atoms.web.boeing.com/home</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800875544"/>
                  </a:ext>
                </a:extLst>
              </a:tr>
              <a:tr h="324997">
                <a:tc>
                  <a:txBody>
                    <a:bodyPr/>
                    <a:lstStyle/>
                    <a:p>
                      <a:pPr marL="0" marR="0">
                        <a:spcBef>
                          <a:spcPts val="0"/>
                        </a:spcBef>
                        <a:spcAft>
                          <a:spcPts val="0"/>
                        </a:spcAft>
                      </a:pPr>
                      <a:r>
                        <a:rPr lang="en-US" sz="800">
                          <a:effectLst/>
                        </a:rPr>
                        <a:t>ATOMS-CI</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Saves your team time by generating an automated continuous integration pipeline and integrating different tools</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0"/>
                        </a:rPr>
                        <a:t>https://atoms-ci.web.boeing.com/ci</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67674782"/>
                  </a:ext>
                </a:extLst>
              </a:tr>
              <a:tr h="214035">
                <a:tc>
                  <a:txBody>
                    <a:bodyPr/>
                    <a:lstStyle/>
                    <a:p>
                      <a:pPr marL="0" marR="0">
                        <a:spcBef>
                          <a:spcPts val="0"/>
                        </a:spcBef>
                        <a:spcAft>
                          <a:spcPts val="0"/>
                        </a:spcAft>
                      </a:pPr>
                      <a:r>
                        <a:rPr lang="en-US" sz="800">
                          <a:effectLst/>
                        </a:rPr>
                        <a:t>DevSecOps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Official DevSecOps website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3"/>
                        </a:rPr>
                        <a:t>https://devsecops.web.boeing.com/index.html</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3066780032"/>
                  </a:ext>
                </a:extLst>
              </a:tr>
              <a:tr h="239124">
                <a:tc>
                  <a:txBody>
                    <a:bodyPr/>
                    <a:lstStyle/>
                    <a:p>
                      <a:pPr marL="0" marR="0">
                        <a:spcBef>
                          <a:spcPts val="0"/>
                        </a:spcBef>
                        <a:spcAft>
                          <a:spcPts val="0"/>
                        </a:spcAft>
                      </a:pPr>
                      <a:r>
                        <a:rPr lang="en-US" sz="800">
                          <a:effectLst/>
                        </a:rPr>
                        <a:t>AppDynamics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Monitoring tool documentation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1"/>
                        </a:rPr>
                        <a:t>https://itms.pages.boeing.com/wiki/appdynamics/</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383795686"/>
                  </a:ext>
                </a:extLst>
              </a:tr>
              <a:tr h="239124">
                <a:tc>
                  <a:txBody>
                    <a:bodyPr/>
                    <a:lstStyle/>
                    <a:p>
                      <a:pPr marL="0" marR="0">
                        <a:spcBef>
                          <a:spcPts val="0"/>
                        </a:spcBef>
                        <a:spcAft>
                          <a:spcPts val="0"/>
                        </a:spcAft>
                      </a:pPr>
                      <a:r>
                        <a:rPr lang="en-US" sz="800">
                          <a:effectLst/>
                        </a:rPr>
                        <a:t>Enablement kit</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Architecture Checklist to improve maturity </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2"/>
                        </a:rPr>
                        <a:t>https://devsecops.web.boeing.com/assessment/enablementKit.html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2500512"/>
                  </a:ext>
                </a:extLst>
              </a:tr>
              <a:tr h="239124">
                <a:tc>
                  <a:txBody>
                    <a:bodyPr/>
                    <a:lstStyle/>
                    <a:p>
                      <a:pPr marL="0" marR="0">
                        <a:spcBef>
                          <a:spcPts val="0"/>
                        </a:spcBef>
                        <a:spcAft>
                          <a:spcPts val="0"/>
                        </a:spcAft>
                      </a:pPr>
                      <a:r>
                        <a:rPr lang="en-US" sz="800">
                          <a:effectLst/>
                        </a:rPr>
                        <a:t>DSO Mattermost channel</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channel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3"/>
                        </a:rPr>
                        <a:t>https://mattermost.web.boeing.com/dso/channels/town-square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572966063"/>
                  </a:ext>
                </a:extLst>
              </a:tr>
              <a:tr h="181694">
                <a:tc>
                  <a:txBody>
                    <a:bodyPr/>
                    <a:lstStyle/>
                    <a:p>
                      <a:pPr marL="0" marR="0">
                        <a:spcBef>
                          <a:spcPts val="0"/>
                        </a:spcBef>
                        <a:spcAft>
                          <a:spcPts val="0"/>
                        </a:spcAft>
                      </a:pPr>
                      <a:r>
                        <a:rPr lang="en-US" sz="800">
                          <a:effectLst/>
                        </a:rPr>
                        <a:t>DSO Consultation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Connect with the experts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4"/>
                        </a:rPr>
                        <a:t>DL DSO Consulting</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032067331"/>
                  </a:ext>
                </a:extLst>
              </a:tr>
              <a:tr h="324997">
                <a:tc>
                  <a:txBody>
                    <a:bodyPr/>
                    <a:lstStyle/>
                    <a:p>
                      <a:pPr marL="0" marR="0">
                        <a:spcBef>
                          <a:spcPts val="0"/>
                        </a:spcBef>
                        <a:spcAft>
                          <a:spcPts val="0"/>
                        </a:spcAft>
                      </a:pPr>
                      <a:r>
                        <a:rPr lang="en-US" sz="800">
                          <a:effectLst/>
                        </a:rPr>
                        <a:t>DSO COE InSite Group</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group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5"/>
                        </a:rPr>
                        <a:t>https://insite.web.boeing.com/culture/viewGroup.do?groupId=168061</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707814212"/>
                  </a:ext>
                </a:extLst>
              </a:tr>
              <a:tr h="324997">
                <a:tc>
                  <a:txBody>
                    <a:bodyPr/>
                    <a:lstStyle/>
                    <a:p>
                      <a:pPr marL="0" marR="0">
                        <a:spcBef>
                          <a:spcPts val="0"/>
                        </a:spcBef>
                        <a:spcAft>
                          <a:spcPts val="0"/>
                        </a:spcAft>
                      </a:pPr>
                      <a:r>
                        <a:rPr lang="en-US" sz="800">
                          <a:effectLst/>
                        </a:rPr>
                        <a:t>DevSecOps Video Library</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Videos on different implementation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6"/>
                        </a:rPr>
                        <a:t>https://insite.web.boeing.com/culture/displayGroupMedia.do?groupId=168061</a:t>
                      </a:r>
                      <a:r>
                        <a:rPr lang="en-US" sz="800" dirty="0">
                          <a:effectLst/>
                        </a:rPr>
                        <a:t> </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39703474"/>
                  </a:ext>
                </a:extLst>
              </a:tr>
            </a:tbl>
          </a:graphicData>
        </a:graphic>
      </p:graphicFrame>
      <p:sp>
        <p:nvSpPr>
          <p:cNvPr id="3" name="Rectangle 2">
            <a:extLst>
              <a:ext uri="{FF2B5EF4-FFF2-40B4-BE49-F238E27FC236}">
                <a16:creationId xmlns:a16="http://schemas.microsoft.com/office/drawing/2014/main" id="{9EF24625-22BA-4838-B7EC-C69C8B35F6F8}"/>
              </a:ext>
            </a:extLst>
          </p:cNvPr>
          <p:cNvSpPr/>
          <p:nvPr/>
        </p:nvSpPr>
        <p:spPr>
          <a:xfrm>
            <a:off x="-298316" y="2769195"/>
            <a:ext cx="12286036" cy="954107"/>
          </a:xfrm>
          <a:prstGeom prst="rect">
            <a:avLst/>
          </a:prstGeom>
        </p:spPr>
        <p:txBody>
          <a:bodyPr wrap="square">
            <a:spAutoFit/>
          </a:bodyPr>
          <a:lstStyle/>
          <a:p>
            <a:pPr marL="457200" marR="0"/>
            <a:r>
              <a:rPr lang="en-US" sz="1400" b="1" u="sng" dirty="0">
                <a:solidFill>
                  <a:srgbClr val="ED7D31"/>
                </a:solidFill>
                <a:latin typeface="Calibri" panose="020F0502020204030204" pitchFamily="34" charset="0"/>
              </a:rPr>
              <a:t>Enterprise Support</a:t>
            </a: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In case of any queries interested teams can register themselves through </a:t>
            </a:r>
            <a:r>
              <a:rPr lang="en-US" sz="1400" u="sng" dirty="0">
                <a:solidFill>
                  <a:srgbClr val="0070C0"/>
                </a:solidFill>
                <a:latin typeface="Calibri" panose="020F0502020204030204" pitchFamily="34" charset="0"/>
                <a:ea typeface="Calibri" panose="020F0502020204030204" pitchFamily="34" charset="0"/>
                <a:hlinkClick r:id="rId17"/>
              </a:rPr>
              <a:t>EMC</a:t>
            </a:r>
            <a:r>
              <a:rPr lang="en-US" sz="1400" u="sng" dirty="0">
                <a:solidFill>
                  <a:srgbClr val="0070C0"/>
                </a:solidFill>
                <a:latin typeface="Calibri" panose="020F0502020204030204" pitchFamily="34" charset="0"/>
                <a:ea typeface="Calibri" panose="020F0502020204030204" pitchFamily="34" charset="0"/>
              </a:rPr>
              <a:t> </a:t>
            </a:r>
            <a:r>
              <a:rPr lang="en-US" sz="1400" u="sng" dirty="0">
                <a:solidFill>
                  <a:srgbClr val="002060"/>
                </a:solidFill>
                <a:latin typeface="Calibri" panose="020F0502020204030204" pitchFamily="34" charset="0"/>
                <a:ea typeface="Calibri" panose="020F0502020204030204" pitchFamily="34" charset="0"/>
              </a:rPr>
              <a:t>(check for the session with the name “DevSecOps Office Hours (India)”).</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US, </a:t>
            </a:r>
            <a:r>
              <a:rPr lang="en-US" sz="1400" u="sng" dirty="0">
                <a:solidFill>
                  <a:srgbClr val="0070C0"/>
                </a:solidFill>
                <a:latin typeface="Calibri" panose="020F0502020204030204" pitchFamily="34" charset="0"/>
                <a:ea typeface="Calibri" panose="020F0502020204030204" pitchFamily="34" charset="0"/>
                <a:hlinkClick r:id="rId18"/>
              </a:rPr>
              <a:t>Click </a:t>
            </a:r>
            <a:r>
              <a:rPr lang="en-US" sz="1400" u="sng" dirty="0">
                <a:solidFill>
                  <a:srgbClr val="000000"/>
                </a:solidFill>
                <a:latin typeface="Calibri" panose="020F0502020204030204" pitchFamily="34" charset="0"/>
                <a:ea typeface="Calibri" panose="020F0502020204030204" pitchFamily="34" charset="0"/>
                <a:hlinkClick r:id="rId18"/>
              </a:rPr>
              <a:t>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India, </a:t>
            </a:r>
            <a:r>
              <a:rPr lang="en-US" sz="1400" u="sng" dirty="0">
                <a:solidFill>
                  <a:srgbClr val="0070C0"/>
                </a:solidFill>
                <a:latin typeface="Calibri" panose="020F0502020204030204" pitchFamily="34" charset="0"/>
                <a:ea typeface="Calibri" panose="020F0502020204030204" pitchFamily="34" charset="0"/>
                <a:hlinkClick r:id="rId17"/>
              </a:rPr>
              <a:t>Click</a:t>
            </a:r>
            <a:r>
              <a:rPr lang="en-US" sz="1400" u="sng" dirty="0">
                <a:solidFill>
                  <a:srgbClr val="000000"/>
                </a:solidFill>
                <a:latin typeface="Calibri" panose="020F0502020204030204" pitchFamily="34" charset="0"/>
                <a:ea typeface="Calibri" panose="020F0502020204030204" pitchFamily="34" charset="0"/>
                <a:hlinkClick r:id="rId17"/>
              </a:rPr>
              <a:t> 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38531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C0DC-9FE4-4928-95A1-C12C76850FA2}"/>
              </a:ext>
            </a:extLst>
          </p:cNvPr>
          <p:cNvSpPr>
            <a:spLocks noGrp="1"/>
          </p:cNvSpPr>
          <p:nvPr>
            <p:ph type="title"/>
          </p:nvPr>
        </p:nvSpPr>
        <p:spPr>
          <a:xfrm>
            <a:off x="130347" y="257637"/>
            <a:ext cx="11150600" cy="623712"/>
          </a:xfrm>
        </p:spPr>
        <p:txBody>
          <a:bodyPr/>
          <a:lstStyle/>
          <a:p>
            <a:r>
              <a:rPr lang="en-US" dirty="0"/>
              <a:t>Assessment Process</a:t>
            </a:r>
          </a:p>
        </p:txBody>
      </p:sp>
      <p:sp>
        <p:nvSpPr>
          <p:cNvPr id="3" name="Rectangle 2">
            <a:extLst>
              <a:ext uri="{FF2B5EF4-FFF2-40B4-BE49-F238E27FC236}">
                <a16:creationId xmlns:a16="http://schemas.microsoft.com/office/drawing/2014/main" id="{3CAED5BA-C776-449D-A3C1-F6753F036E03}"/>
              </a:ext>
            </a:extLst>
          </p:cNvPr>
          <p:cNvSpPr/>
          <p:nvPr/>
        </p:nvSpPr>
        <p:spPr>
          <a:xfrm>
            <a:off x="391391" y="881349"/>
            <a:ext cx="11409218" cy="6232475"/>
          </a:xfrm>
          <a:prstGeom prst="rect">
            <a:avLst/>
          </a:prstGeom>
        </p:spPr>
        <p:txBody>
          <a:bodyPr wrap="square">
            <a:spAutoFit/>
          </a:bodyPr>
          <a:lstStyle/>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rPr>
              <a:t>DevSecOps Assessment Process Flow (Swimlane)</a:t>
            </a:r>
          </a:p>
          <a:p>
            <a:endParaRPr lang="en-US" dirty="0"/>
          </a:p>
          <a:p>
            <a:r>
              <a:rPr lang="en-US" dirty="0">
                <a:solidFill>
                  <a:srgbClr val="1F497D"/>
                </a:solidFill>
                <a:latin typeface="Calibri" panose="020F0502020204030204" pitchFamily="34" charset="0"/>
              </a:rPr>
              <a:t>Please refer to the attached PDF.</a:t>
            </a: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GSEP Process for Dashboard Access</a:t>
            </a:r>
          </a:p>
          <a:p>
            <a:endParaRPr lang="en-US" dirty="0">
              <a:solidFill>
                <a:srgbClr val="1F497D"/>
              </a:solidFill>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Please use the </a:t>
            </a:r>
            <a:r>
              <a:rPr lang="en-US" dirty="0">
                <a:solidFill>
                  <a:srgbClr val="1F497D"/>
                </a:solidFill>
                <a:latin typeface="Calibri" panose="020F0502020204030204" pitchFamily="34" charset="0"/>
                <a:ea typeface="Calibri" panose="020F0502020204030204" pitchFamily="34" charset="0"/>
                <a:hlinkClick r:id="rId4"/>
              </a:rPr>
              <a:t>link</a:t>
            </a:r>
            <a:r>
              <a:rPr lang="en-US" dirty="0">
                <a:solidFill>
                  <a:srgbClr val="1F497D"/>
                </a:solidFill>
                <a:latin typeface="Calibri" panose="020F0502020204030204" pitchFamily="34" charset="0"/>
                <a:ea typeface="Calibri" panose="020F0502020204030204" pitchFamily="34" charset="0"/>
              </a:rPr>
              <a:t> to get access to the assessment dashboard. This is an auto approval process. Please select the first option for Business Stakeholder group.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Try to access this </a:t>
            </a:r>
            <a:r>
              <a:rPr lang="en-US" dirty="0">
                <a:solidFill>
                  <a:srgbClr val="1F497D"/>
                </a:solidFill>
                <a:latin typeface="Calibri" panose="020F0502020204030204" pitchFamily="34" charset="0"/>
                <a:ea typeface="Calibri" panose="020F0502020204030204" pitchFamily="34" charset="0"/>
                <a:hlinkClick r:id="rId5"/>
              </a:rPr>
              <a:t>Dashboard Link </a:t>
            </a:r>
            <a:r>
              <a:rPr lang="en-US" dirty="0">
                <a:solidFill>
                  <a:srgbClr val="1F497D"/>
                </a:solidFill>
                <a:latin typeface="Calibri" panose="020F0502020204030204" pitchFamily="34" charset="0"/>
                <a:ea typeface="Calibri" panose="020F0502020204030204" pitchFamily="34" charset="0"/>
              </a:rPr>
              <a:t>after few minutes.</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Info center Dashboard </a:t>
            </a:r>
            <a:r>
              <a:rPr lang="en-US" b="1" dirty="0">
                <a:solidFill>
                  <a:srgbClr val="1F497D"/>
                </a:solidFill>
                <a:latin typeface="Calibri" panose="020F0502020204030204" pitchFamily="34" charset="0"/>
                <a:ea typeface="Calibri" panose="020F0502020204030204" pitchFamily="34" charset="0"/>
                <a:hlinkClick r:id="rId6"/>
              </a:rPr>
              <a:t>Link</a:t>
            </a:r>
            <a:endParaRPr lang="en-US" b="1"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dirty="0">
                <a:solidFill>
                  <a:schemeClr val="accent1">
                    <a:lumMod val="50000"/>
                  </a:schemeClr>
                </a:solidFill>
              </a:rPr>
              <a:t>Refer attached excel for pending reassessments and assessments. </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latin typeface="Calibri" panose="020F0502020204030204" pitchFamily="34" charset="0"/>
              <a:ea typeface="Calibri" panose="020F0502020204030204" pitchFamily="34" charset="0"/>
            </a:endParaRPr>
          </a:p>
        </p:txBody>
      </p:sp>
      <p:sp>
        <p:nvSpPr>
          <p:cNvPr id="16" name="Rectangle 14">
            <a:extLst>
              <a:ext uri="{FF2B5EF4-FFF2-40B4-BE49-F238E27FC236}">
                <a16:creationId xmlns:a16="http://schemas.microsoft.com/office/drawing/2014/main" id="{32091B8A-AE8F-40E0-A33A-3AC338913148}"/>
              </a:ext>
            </a:extLst>
          </p:cNvPr>
          <p:cNvSpPr>
            <a:spLocks noChangeArrowheads="1"/>
          </p:cNvSpPr>
          <p:nvPr/>
        </p:nvSpPr>
        <p:spPr bwMode="auto">
          <a:xfrm>
            <a:off x="130347" y="4241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a:extLst>
              <a:ext uri="{FF2B5EF4-FFF2-40B4-BE49-F238E27FC236}">
                <a16:creationId xmlns:a16="http://schemas.microsoft.com/office/drawing/2014/main" id="{073B3B61-A369-4A4D-A109-D0E5A4743FC3}"/>
              </a:ext>
            </a:extLst>
          </p:cNvPr>
          <p:cNvGraphicFramePr>
            <a:graphicFrameLocks noChangeAspect="1"/>
          </p:cNvGraphicFramePr>
          <p:nvPr>
            <p:extLst>
              <p:ext uri="{D42A27DB-BD31-4B8C-83A1-F6EECF244321}">
                <p14:modId xmlns:p14="http://schemas.microsoft.com/office/powerpoint/2010/main" val="2202973018"/>
              </p:ext>
            </p:extLst>
          </p:nvPr>
        </p:nvGraphicFramePr>
        <p:xfrm>
          <a:off x="4383088" y="1804047"/>
          <a:ext cx="577850" cy="1333500"/>
        </p:xfrm>
        <a:graphic>
          <a:graphicData uri="http://schemas.openxmlformats.org/presentationml/2006/ole">
            <mc:AlternateContent xmlns:mc="http://schemas.openxmlformats.org/markup-compatibility/2006">
              <mc:Choice xmlns:v="urn:schemas-microsoft-com:vml" Requires="v">
                <p:oleObj spid="_x0000_s18684" name="Acrobat Document" showAsIcon="1" r:id="rId7" imgW="380880" imgH="806400" progId="AcroExch.Document.DC">
                  <p:embed/>
                </p:oleObj>
              </mc:Choice>
              <mc:Fallback>
                <p:oleObj name="Acrobat Document" showAsIcon="1" r:id="rId7" imgW="380880" imgH="806400" progId="AcroExch.Document.DC">
                  <p:embed/>
                  <p:pic>
                    <p:nvPicPr>
                      <p:cNvPr id="17" name="Object 16">
                        <a:extLst>
                          <a:ext uri="{FF2B5EF4-FFF2-40B4-BE49-F238E27FC236}">
                            <a16:creationId xmlns:a16="http://schemas.microsoft.com/office/drawing/2014/main" id="{073B3B61-A369-4A4D-A109-D0E5A4743FC3}"/>
                          </a:ext>
                        </a:extLst>
                      </p:cNvPr>
                      <p:cNvPicPr>
                        <a:picLocks noChangeAspect="1" noChangeArrowheads="1"/>
                      </p:cNvPicPr>
                      <p:nvPr/>
                    </p:nvPicPr>
                    <p:blipFill>
                      <a:blip r:embed="rId8"/>
                      <a:srcRect/>
                      <a:stretch>
                        <a:fillRect/>
                      </a:stretch>
                    </p:blipFill>
                    <p:spPr bwMode="auto">
                      <a:xfrm>
                        <a:off x="4383088" y="1804047"/>
                        <a:ext cx="577850" cy="1333500"/>
                      </a:xfrm>
                      <a:prstGeom prst="rect">
                        <a:avLst/>
                      </a:prstGeom>
                      <a:noFill/>
                    </p:spPr>
                  </p:pic>
                </p:oleObj>
              </mc:Fallback>
            </mc:AlternateContent>
          </a:graphicData>
        </a:graphic>
      </p:graphicFrame>
    </p:spTree>
    <p:extLst>
      <p:ext uri="{BB962C8B-B14F-4D97-AF65-F5344CB8AC3E}">
        <p14:creationId xmlns:p14="http://schemas.microsoft.com/office/powerpoint/2010/main" val="2917752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8FDB-C611-4E31-8E64-55E1BF536C99}"/>
              </a:ext>
            </a:extLst>
          </p:cNvPr>
          <p:cNvSpPr>
            <a:spLocks noGrp="1"/>
          </p:cNvSpPr>
          <p:nvPr>
            <p:ph type="title"/>
          </p:nvPr>
        </p:nvSpPr>
        <p:spPr>
          <a:xfrm>
            <a:off x="181278" y="188255"/>
            <a:ext cx="11150600" cy="551047"/>
          </a:xfrm>
        </p:spPr>
        <p:txBody>
          <a:bodyPr/>
          <a:lstStyle/>
          <a:p>
            <a:r>
              <a:rPr lang="en-US" dirty="0"/>
              <a:t>Contact us</a:t>
            </a:r>
          </a:p>
        </p:txBody>
      </p:sp>
      <p:graphicFrame>
        <p:nvGraphicFramePr>
          <p:cNvPr id="11" name="Table 10">
            <a:extLst>
              <a:ext uri="{FF2B5EF4-FFF2-40B4-BE49-F238E27FC236}">
                <a16:creationId xmlns:a16="http://schemas.microsoft.com/office/drawing/2014/main" id="{C7823F92-EF8A-4B41-A0BF-4D2E3DDF8AE6}"/>
              </a:ext>
            </a:extLst>
          </p:cNvPr>
          <p:cNvGraphicFramePr>
            <a:graphicFrameLocks noGrp="1"/>
          </p:cNvGraphicFramePr>
          <p:nvPr>
            <p:extLst>
              <p:ext uri="{D42A27DB-BD31-4B8C-83A1-F6EECF244321}">
                <p14:modId xmlns:p14="http://schemas.microsoft.com/office/powerpoint/2010/main" val="2030237922"/>
              </p:ext>
            </p:extLst>
          </p:nvPr>
        </p:nvGraphicFramePr>
        <p:xfrm>
          <a:off x="181278" y="888596"/>
          <a:ext cx="11827108" cy="5687302"/>
        </p:xfrm>
        <a:graphic>
          <a:graphicData uri="http://schemas.openxmlformats.org/drawingml/2006/table">
            <a:tbl>
              <a:tblPr firstRow="1" bandRow="1">
                <a:tableStyleId>{5C22544A-7EE6-4342-B048-85BDC9FD1C3A}</a:tableStyleId>
              </a:tblPr>
              <a:tblGrid>
                <a:gridCol w="1139126">
                  <a:extLst>
                    <a:ext uri="{9D8B030D-6E8A-4147-A177-3AD203B41FA5}">
                      <a16:colId xmlns:a16="http://schemas.microsoft.com/office/drawing/2014/main" val="3597689954"/>
                    </a:ext>
                  </a:extLst>
                </a:gridCol>
                <a:gridCol w="1808386">
                  <a:extLst>
                    <a:ext uri="{9D8B030D-6E8A-4147-A177-3AD203B41FA5}">
                      <a16:colId xmlns:a16="http://schemas.microsoft.com/office/drawing/2014/main" val="238683764"/>
                    </a:ext>
                  </a:extLst>
                </a:gridCol>
                <a:gridCol w="2346593">
                  <a:extLst>
                    <a:ext uri="{9D8B030D-6E8A-4147-A177-3AD203B41FA5}">
                      <a16:colId xmlns:a16="http://schemas.microsoft.com/office/drawing/2014/main" val="1253331438"/>
                    </a:ext>
                  </a:extLst>
                </a:gridCol>
                <a:gridCol w="3492448">
                  <a:extLst>
                    <a:ext uri="{9D8B030D-6E8A-4147-A177-3AD203B41FA5}">
                      <a16:colId xmlns:a16="http://schemas.microsoft.com/office/drawing/2014/main" val="197751461"/>
                    </a:ext>
                  </a:extLst>
                </a:gridCol>
                <a:gridCol w="3040555">
                  <a:extLst>
                    <a:ext uri="{9D8B030D-6E8A-4147-A177-3AD203B41FA5}">
                      <a16:colId xmlns:a16="http://schemas.microsoft.com/office/drawing/2014/main" val="1621683907"/>
                    </a:ext>
                  </a:extLst>
                </a:gridCol>
              </a:tblGrid>
              <a:tr h="955849">
                <a:tc>
                  <a:txBody>
                    <a:bodyPr/>
                    <a:lstStyle/>
                    <a:p>
                      <a:endParaRPr lang="en-US" dirty="0"/>
                    </a:p>
                  </a:txBody>
                  <a:tcPr/>
                </a:tc>
                <a:tc>
                  <a:txBody>
                    <a:bodyPr/>
                    <a:lstStyle/>
                    <a:p>
                      <a:r>
                        <a:rPr lang="en-US" dirty="0"/>
                        <a:t>DRI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Management</a:t>
                      </a:r>
                    </a:p>
                    <a:p>
                      <a:endParaRPr lang="en-US" dirty="0"/>
                    </a:p>
                  </a:txBody>
                  <a:tcPr/>
                </a:tc>
                <a:tc>
                  <a:txBody>
                    <a:bodyPr/>
                    <a:lstStyle/>
                    <a:p>
                      <a:r>
                        <a:rPr lang="en-US" dirty="0"/>
                        <a:t>Core Team Focal</a:t>
                      </a:r>
                    </a:p>
                  </a:txBody>
                  <a:tcPr/>
                </a:tc>
                <a:tc>
                  <a:txBody>
                    <a:bodyPr/>
                    <a:lstStyle/>
                    <a:p>
                      <a:r>
                        <a:rPr lang="en-US" dirty="0"/>
                        <a:t> Enterprise collaboration</a:t>
                      </a:r>
                    </a:p>
                  </a:txBody>
                  <a:tcPr/>
                </a:tc>
                <a:extLst>
                  <a:ext uri="{0D108BD9-81ED-4DB2-BD59-A6C34878D82A}">
                    <a16:rowId xmlns:a16="http://schemas.microsoft.com/office/drawing/2014/main" val="2933335979"/>
                  </a:ext>
                </a:extLst>
              </a:tr>
              <a:tr h="20311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DevSecOps</a:t>
                      </a:r>
                    </a:p>
                    <a:p>
                      <a:endParaRPr lang="en-US" sz="1200" b="1" dirty="0"/>
                    </a:p>
                  </a:txBody>
                  <a:tcPr/>
                </a:tc>
                <a:tc>
                  <a:txBody>
                    <a:bodyPr/>
                    <a:lstStyle/>
                    <a:p>
                      <a:r>
                        <a:rPr lang="de-DE" sz="1200" b="1" dirty="0">
                          <a:hlinkClick r:id="rId2"/>
                        </a:rPr>
                        <a:t>Abhishek Singh</a:t>
                      </a:r>
                      <a:endParaRPr lang="de-DE" sz="1200" b="1" dirty="0"/>
                    </a:p>
                    <a:p>
                      <a:endParaRPr lang="de-DE"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r>
                        <a:rPr lang="pt-BR" sz="1200" b="1" dirty="0"/>
                        <a:t>Kolhar Laxmidevi</a:t>
                      </a:r>
                    </a:p>
                    <a:p>
                      <a:r>
                        <a:rPr lang="pt-BR" sz="1200" b="1" dirty="0"/>
                        <a:t>Kumar Anand</a:t>
                      </a:r>
                      <a:endParaRPr lang="en-US" sz="1200" b="1" dirty="0"/>
                    </a:p>
                  </a:txBody>
                  <a:tcPr/>
                </a:tc>
                <a:tc rowSpan="2">
                  <a:txBody>
                    <a:bodyPr/>
                    <a:lstStyle/>
                    <a:p>
                      <a:pPr marL="228600" indent="-228600">
                        <a:buFont typeface="+mj-lt"/>
                        <a:buAutoNum type="arabicPeriod"/>
                      </a:pPr>
                      <a:r>
                        <a:rPr lang="en-US" sz="900" b="1" kern="1200" dirty="0">
                          <a:solidFill>
                            <a:schemeClr val="dk1"/>
                          </a:solidFill>
                          <a:effectLst/>
                          <a:latin typeface="+mn-lt"/>
                          <a:ea typeface="+mn-ea"/>
                          <a:cs typeface="+mn-cs"/>
                        </a:rPr>
                        <a:t>Singh, Abhishek K </a:t>
                      </a:r>
                    </a:p>
                    <a:p>
                      <a:pPr marL="228600" indent="-228600">
                        <a:buFont typeface="+mj-lt"/>
                        <a:buAutoNum type="arabicPeriod"/>
                      </a:pPr>
                      <a:r>
                        <a:rPr lang="en-US" sz="900" b="1" kern="1200" dirty="0">
                          <a:solidFill>
                            <a:schemeClr val="dk1"/>
                          </a:solidFill>
                          <a:effectLst/>
                          <a:latin typeface="+mn-lt"/>
                          <a:ea typeface="+mn-ea"/>
                          <a:cs typeface="+mn-cs"/>
                        </a:rPr>
                        <a:t>Valiyarayil, Siby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900" b="1" kern="1200" dirty="0">
                          <a:solidFill>
                            <a:schemeClr val="dk1"/>
                          </a:solidFill>
                          <a:effectLst/>
                          <a:latin typeface="+mn-lt"/>
                          <a:ea typeface="+mn-ea"/>
                          <a:cs typeface="+mn-cs"/>
                        </a:rPr>
                        <a:t>Nair, Aathira Manikandan </a:t>
                      </a:r>
                    </a:p>
                    <a:p>
                      <a:pPr marL="228600" indent="-228600">
                        <a:buFont typeface="+mj-lt"/>
                        <a:buAutoNum type="arabicPeriod"/>
                      </a:pPr>
                      <a:r>
                        <a:rPr lang="pl-PL" sz="900" b="1" kern="1200" dirty="0">
                          <a:solidFill>
                            <a:schemeClr val="dk1"/>
                          </a:solidFill>
                          <a:effectLst/>
                          <a:latin typeface="+mn-lt"/>
                          <a:ea typeface="+mn-ea"/>
                          <a:cs typeface="+mn-cs"/>
                        </a:rPr>
                        <a:t>P, Ashwini</a:t>
                      </a:r>
                      <a:endParaRPr lang="en-US" sz="900" b="1" kern="1200" dirty="0">
                        <a:solidFill>
                          <a:schemeClr val="dk1"/>
                        </a:solidFill>
                        <a:effectLst/>
                        <a:latin typeface="+mn-lt"/>
                        <a:ea typeface="+mn-ea"/>
                        <a:cs typeface="+mn-cs"/>
                      </a:endParaRPr>
                    </a:p>
                    <a:p>
                      <a:pPr marL="228600" indent="-228600">
                        <a:buFont typeface="+mj-lt"/>
                        <a:buAutoNum type="arabicPeriod"/>
                      </a:pPr>
                      <a:r>
                        <a:rPr lang="en-US" sz="900" kern="1200" dirty="0">
                          <a:solidFill>
                            <a:schemeClr val="dk1"/>
                          </a:solidFill>
                          <a:effectLst/>
                          <a:latin typeface="+mn-lt"/>
                          <a:ea typeface="+mn-ea"/>
                          <a:cs typeface="+mn-cs"/>
                        </a:rPr>
                        <a:t>Amaragatti, Sharanappa</a:t>
                      </a:r>
                    </a:p>
                    <a:p>
                      <a:pPr marL="228600" indent="-228600">
                        <a:buFont typeface="+mj-lt"/>
                        <a:buAutoNum type="arabicPeriod"/>
                      </a:pPr>
                      <a:r>
                        <a:rPr lang="en-US" sz="900" kern="1200" dirty="0">
                          <a:solidFill>
                            <a:schemeClr val="dk1"/>
                          </a:solidFill>
                          <a:effectLst/>
                          <a:latin typeface="+mn-lt"/>
                          <a:ea typeface="+mn-ea"/>
                          <a:cs typeface="+mn-cs"/>
                        </a:rPr>
                        <a:t>Balraj, Bharath K </a:t>
                      </a:r>
                    </a:p>
                    <a:p>
                      <a:pPr marL="228600" indent="-228600">
                        <a:buFont typeface="+mj-lt"/>
                        <a:buAutoNum type="arabicPeriod"/>
                      </a:pPr>
                      <a:r>
                        <a:rPr lang="en-US" sz="900" kern="1200" dirty="0">
                          <a:solidFill>
                            <a:schemeClr val="dk1"/>
                          </a:solidFill>
                          <a:effectLst/>
                          <a:latin typeface="+mn-lt"/>
                          <a:ea typeface="+mn-ea"/>
                          <a:cs typeface="+mn-cs"/>
                        </a:rPr>
                        <a:t>Fink (US), Brendan A </a:t>
                      </a:r>
                    </a:p>
                    <a:p>
                      <a:pPr marL="228600" indent="-228600">
                        <a:buFont typeface="+mj-lt"/>
                        <a:buAutoNum type="arabicPeriod"/>
                      </a:pPr>
                      <a:r>
                        <a:rPr lang="en-US" sz="900" kern="1200" dirty="0">
                          <a:solidFill>
                            <a:schemeClr val="dk1"/>
                          </a:solidFill>
                          <a:effectLst/>
                          <a:latin typeface="+mn-lt"/>
                          <a:ea typeface="+mn-ea"/>
                          <a:cs typeface="+mn-cs"/>
                        </a:rPr>
                        <a:t>Ghosh, Subhabrata </a:t>
                      </a:r>
                    </a:p>
                    <a:p>
                      <a:pPr marL="228600" indent="-228600">
                        <a:buFont typeface="+mj-lt"/>
                        <a:buAutoNum type="arabicPeriod"/>
                      </a:pPr>
                      <a:r>
                        <a:rPr lang="en-US" sz="900" kern="1200" dirty="0">
                          <a:solidFill>
                            <a:schemeClr val="dk1"/>
                          </a:solidFill>
                          <a:effectLst/>
                          <a:latin typeface="+mn-lt"/>
                          <a:ea typeface="+mn-ea"/>
                          <a:cs typeface="+mn-cs"/>
                        </a:rPr>
                        <a:t>H D, Sarika </a:t>
                      </a:r>
                    </a:p>
                    <a:p>
                      <a:pPr marL="228600" indent="-228600">
                        <a:buFont typeface="+mj-lt"/>
                        <a:buAutoNum type="arabicPeriod"/>
                      </a:pPr>
                      <a:r>
                        <a:rPr lang="en-US" sz="900" kern="1200" dirty="0">
                          <a:solidFill>
                            <a:schemeClr val="dk1"/>
                          </a:solidFill>
                          <a:effectLst/>
                          <a:latin typeface="+mn-lt"/>
                          <a:ea typeface="+mn-ea"/>
                          <a:cs typeface="+mn-cs"/>
                        </a:rPr>
                        <a:t>Jenkins (US), Renee M </a:t>
                      </a:r>
                    </a:p>
                    <a:p>
                      <a:pPr marL="228600" indent="-228600">
                        <a:buFont typeface="+mj-lt"/>
                        <a:buAutoNum type="arabicPeriod"/>
                      </a:pPr>
                      <a:r>
                        <a:rPr lang="en-US" sz="900" kern="1200" dirty="0">
                          <a:solidFill>
                            <a:schemeClr val="dk1"/>
                          </a:solidFill>
                          <a:effectLst/>
                          <a:latin typeface="+mn-lt"/>
                          <a:ea typeface="+mn-ea"/>
                          <a:cs typeface="+mn-cs"/>
                        </a:rPr>
                        <a:t>Jha, Ravi N </a:t>
                      </a:r>
                    </a:p>
                    <a:p>
                      <a:pPr marL="228600" indent="-228600">
                        <a:buFont typeface="+mj-lt"/>
                        <a:buAutoNum type="arabicPeriod"/>
                      </a:pPr>
                      <a:r>
                        <a:rPr lang="en-US" sz="900" kern="1200" dirty="0">
                          <a:solidFill>
                            <a:schemeClr val="dk1"/>
                          </a:solidFill>
                          <a:effectLst/>
                          <a:latin typeface="+mn-lt"/>
                          <a:ea typeface="+mn-ea"/>
                          <a:cs typeface="+mn-cs"/>
                        </a:rPr>
                        <a:t>K L, Bharath </a:t>
                      </a:r>
                    </a:p>
                    <a:p>
                      <a:pPr marL="228600" indent="-228600">
                        <a:buFont typeface="+mj-lt"/>
                        <a:buAutoNum type="arabicPeriod"/>
                      </a:pPr>
                      <a:r>
                        <a:rPr lang="en-US" sz="900" kern="1200" dirty="0">
                          <a:solidFill>
                            <a:schemeClr val="dk1"/>
                          </a:solidFill>
                          <a:effectLst/>
                          <a:latin typeface="+mn-lt"/>
                          <a:ea typeface="+mn-ea"/>
                          <a:cs typeface="+mn-cs"/>
                        </a:rPr>
                        <a:t>Kandan, Narendran </a:t>
                      </a:r>
                    </a:p>
                    <a:p>
                      <a:pPr marL="228600" indent="-228600">
                        <a:buFont typeface="+mj-lt"/>
                        <a:buAutoNum type="arabicPeriod"/>
                      </a:pPr>
                      <a:r>
                        <a:rPr lang="en-US" sz="900" kern="1200" dirty="0">
                          <a:solidFill>
                            <a:schemeClr val="dk1"/>
                          </a:solidFill>
                          <a:effectLst/>
                          <a:latin typeface="+mn-lt"/>
                          <a:ea typeface="+mn-ea"/>
                          <a:cs typeface="+mn-cs"/>
                        </a:rPr>
                        <a:t>Kaur, Harmeet </a:t>
                      </a:r>
                    </a:p>
                    <a:p>
                      <a:pPr marL="228600" indent="-228600">
                        <a:buFont typeface="+mj-lt"/>
                        <a:buAutoNum type="arabicPeriod"/>
                      </a:pPr>
                      <a:r>
                        <a:rPr lang="en-US" sz="900" kern="1200" dirty="0">
                          <a:solidFill>
                            <a:schemeClr val="dk1"/>
                          </a:solidFill>
                          <a:effectLst/>
                          <a:latin typeface="+mn-lt"/>
                          <a:ea typeface="+mn-ea"/>
                          <a:cs typeface="+mn-cs"/>
                        </a:rPr>
                        <a:t>Kumar, Abhishek </a:t>
                      </a:r>
                    </a:p>
                    <a:p>
                      <a:pPr marL="228600" indent="-228600">
                        <a:buFont typeface="+mj-lt"/>
                        <a:buAutoNum type="arabicPeriod"/>
                      </a:pPr>
                      <a:r>
                        <a:rPr lang="en-US" sz="900" kern="1200" dirty="0">
                          <a:solidFill>
                            <a:schemeClr val="dk1"/>
                          </a:solidFill>
                          <a:effectLst/>
                          <a:latin typeface="+mn-lt"/>
                          <a:ea typeface="+mn-ea"/>
                          <a:cs typeface="+mn-cs"/>
                        </a:rPr>
                        <a:t>Kumar, Rahul </a:t>
                      </a:r>
                    </a:p>
                    <a:p>
                      <a:pPr marL="228600" indent="-228600">
                        <a:buFont typeface="+mj-lt"/>
                        <a:buAutoNum type="arabicPeriod"/>
                      </a:pPr>
                      <a:r>
                        <a:rPr lang="en-US" sz="900" kern="1200" dirty="0">
                          <a:solidFill>
                            <a:schemeClr val="dk1"/>
                          </a:solidFill>
                          <a:effectLst/>
                          <a:latin typeface="+mn-lt"/>
                          <a:ea typeface="+mn-ea"/>
                          <a:cs typeface="+mn-cs"/>
                        </a:rPr>
                        <a:t>Malik (US), Muhammad A </a:t>
                      </a:r>
                    </a:p>
                    <a:p>
                      <a:pPr marL="228600" indent="-228600">
                        <a:buFont typeface="+mj-lt"/>
                        <a:buAutoNum type="arabicPeriod"/>
                      </a:pPr>
                      <a:r>
                        <a:rPr lang="en-US" sz="900" kern="1200" dirty="0">
                          <a:solidFill>
                            <a:schemeClr val="dk1"/>
                          </a:solidFill>
                          <a:effectLst/>
                          <a:latin typeface="+mn-lt"/>
                          <a:ea typeface="+mn-ea"/>
                          <a:cs typeface="+mn-cs"/>
                        </a:rPr>
                        <a:t>Mohiddin Basha, Mahammed Gulam </a:t>
                      </a:r>
                    </a:p>
                    <a:p>
                      <a:pPr marL="228600" indent="-228600">
                        <a:buFont typeface="+mj-lt"/>
                        <a:buAutoNum type="arabicPeriod"/>
                      </a:pPr>
                      <a:r>
                        <a:rPr lang="en-US" sz="900" kern="1200" dirty="0">
                          <a:solidFill>
                            <a:schemeClr val="dk1"/>
                          </a:solidFill>
                          <a:effectLst/>
                          <a:latin typeface="+mn-lt"/>
                          <a:ea typeface="+mn-ea"/>
                          <a:cs typeface="+mn-cs"/>
                        </a:rPr>
                        <a:t>Nadampalli Kumarraju, Lavanya </a:t>
                      </a:r>
                    </a:p>
                    <a:p>
                      <a:pPr marL="228600" indent="-228600">
                        <a:buFont typeface="+mj-lt"/>
                        <a:buAutoNum type="arabicPeriod"/>
                      </a:pPr>
                      <a:r>
                        <a:rPr lang="en-US" sz="900" kern="1200" dirty="0">
                          <a:solidFill>
                            <a:schemeClr val="dk1"/>
                          </a:solidFill>
                          <a:effectLst/>
                          <a:latin typeface="+mn-lt"/>
                          <a:ea typeface="+mn-ea"/>
                          <a:cs typeface="+mn-cs"/>
                        </a:rPr>
                        <a:t>Padmanaban Shunmugam, Nihila </a:t>
                      </a:r>
                    </a:p>
                    <a:p>
                      <a:pPr marL="228600" indent="-228600">
                        <a:buFont typeface="+mj-lt"/>
                        <a:buAutoNum type="arabicPeriod"/>
                      </a:pPr>
                      <a:r>
                        <a:rPr lang="en-US" sz="900" kern="1200" dirty="0">
                          <a:solidFill>
                            <a:schemeClr val="dk1"/>
                          </a:solidFill>
                          <a:effectLst/>
                          <a:latin typeface="+mn-lt"/>
                          <a:ea typeface="+mn-ea"/>
                          <a:cs typeface="+mn-cs"/>
                        </a:rPr>
                        <a:t>Pattanaik, Anup K </a:t>
                      </a:r>
                    </a:p>
                    <a:p>
                      <a:pPr marL="228600" indent="-228600">
                        <a:buFont typeface="+mj-lt"/>
                        <a:buAutoNum type="arabicPeriod"/>
                      </a:pPr>
                      <a:r>
                        <a:rPr lang="en-US" sz="900" kern="1200" dirty="0">
                          <a:solidFill>
                            <a:schemeClr val="dk1"/>
                          </a:solidFill>
                          <a:effectLst/>
                          <a:latin typeface="+mn-lt"/>
                          <a:ea typeface="+mn-ea"/>
                          <a:cs typeface="+mn-cs"/>
                        </a:rPr>
                        <a:t>Popeck (US), John </a:t>
                      </a:r>
                    </a:p>
                    <a:p>
                      <a:pPr marL="228600" indent="-228600">
                        <a:buFont typeface="+mj-lt"/>
                        <a:buAutoNum type="arabicPeriod"/>
                      </a:pPr>
                      <a:r>
                        <a:rPr lang="en-US" sz="900" kern="1200" dirty="0">
                          <a:solidFill>
                            <a:schemeClr val="dk1"/>
                          </a:solidFill>
                          <a:effectLst/>
                          <a:latin typeface="+mn-lt"/>
                          <a:ea typeface="+mn-ea"/>
                          <a:cs typeface="+mn-cs"/>
                        </a:rPr>
                        <a:t>Prabhat, Kumar </a:t>
                      </a:r>
                    </a:p>
                    <a:p>
                      <a:pPr marL="228600" indent="-228600">
                        <a:buFont typeface="+mj-lt"/>
                        <a:buAutoNum type="arabicPeriod"/>
                      </a:pPr>
                      <a:r>
                        <a:rPr lang="en-US" sz="900" kern="1200" dirty="0">
                          <a:solidFill>
                            <a:schemeClr val="dk1"/>
                          </a:solidFill>
                          <a:effectLst/>
                          <a:latin typeface="+mn-lt"/>
                          <a:ea typeface="+mn-ea"/>
                          <a:cs typeface="+mn-cs"/>
                        </a:rPr>
                        <a:t>Prakash, Sumit </a:t>
                      </a:r>
                    </a:p>
                    <a:p>
                      <a:pPr marL="228600" indent="-228600">
                        <a:buFont typeface="+mj-lt"/>
                        <a:buAutoNum type="arabicPeriod"/>
                      </a:pPr>
                      <a:r>
                        <a:rPr lang="en-US" sz="900" kern="1200" dirty="0">
                          <a:solidFill>
                            <a:schemeClr val="dk1"/>
                          </a:solidFill>
                          <a:effectLst/>
                          <a:latin typeface="+mn-lt"/>
                          <a:ea typeface="+mn-ea"/>
                          <a:cs typeface="+mn-cs"/>
                        </a:rPr>
                        <a:t>Radhakrishnan, Chinjumol </a:t>
                      </a:r>
                    </a:p>
                    <a:p>
                      <a:pPr marL="228600" indent="-228600">
                        <a:buFont typeface="+mj-lt"/>
                        <a:buAutoNum type="arabicPeriod"/>
                      </a:pPr>
                      <a:r>
                        <a:rPr lang="en-US" sz="900" kern="1200" dirty="0">
                          <a:solidFill>
                            <a:schemeClr val="dk1"/>
                          </a:solidFill>
                          <a:effectLst/>
                          <a:latin typeface="+mn-lt"/>
                          <a:ea typeface="+mn-ea"/>
                          <a:cs typeface="+mn-cs"/>
                        </a:rPr>
                        <a:t>Rompicherla, Rakesh </a:t>
                      </a:r>
                    </a:p>
                    <a:p>
                      <a:pPr marL="228600" indent="-228600">
                        <a:buFont typeface="+mj-lt"/>
                        <a:buAutoNum type="arabicPeriod"/>
                      </a:pPr>
                      <a:r>
                        <a:rPr lang="en-US" sz="900" kern="1200" dirty="0">
                          <a:solidFill>
                            <a:schemeClr val="dk1"/>
                          </a:solidFill>
                          <a:effectLst/>
                          <a:latin typeface="+mn-lt"/>
                          <a:ea typeface="+mn-ea"/>
                          <a:cs typeface="+mn-cs"/>
                        </a:rPr>
                        <a:t>Rooge, Padma Prasad </a:t>
                      </a:r>
                    </a:p>
                    <a:p>
                      <a:pPr marL="228600" indent="-228600">
                        <a:buFont typeface="+mj-lt"/>
                        <a:buAutoNum type="arabicPeriod"/>
                      </a:pPr>
                      <a:r>
                        <a:rPr lang="en-US" sz="900" kern="1200" dirty="0">
                          <a:solidFill>
                            <a:schemeClr val="dk1"/>
                          </a:solidFill>
                          <a:effectLst/>
                          <a:latin typeface="+mn-lt"/>
                          <a:ea typeface="+mn-ea"/>
                          <a:cs typeface="+mn-cs"/>
                        </a:rPr>
                        <a:t>Singh, Omji Kunjbihari </a:t>
                      </a:r>
                    </a:p>
                    <a:p>
                      <a:pPr marL="228600" indent="-228600">
                        <a:buFont typeface="+mj-lt"/>
                        <a:buAutoNum type="arabicPeriod"/>
                      </a:pPr>
                      <a:r>
                        <a:rPr lang="en-US" sz="900" kern="1200" dirty="0">
                          <a:solidFill>
                            <a:schemeClr val="dk1"/>
                          </a:solidFill>
                          <a:effectLst/>
                          <a:latin typeface="+mn-lt"/>
                          <a:ea typeface="+mn-ea"/>
                          <a:cs typeface="+mn-cs"/>
                        </a:rPr>
                        <a:t>Urimindi, Sreenivasulu </a:t>
                      </a:r>
                    </a:p>
                    <a:p>
                      <a:pPr marL="228600" indent="-228600">
                        <a:buFont typeface="+mj-lt"/>
                        <a:buAutoNum type="arabicPeriod"/>
                      </a:pPr>
                      <a:r>
                        <a:rPr lang="en-US" sz="900" kern="1200" dirty="0">
                          <a:solidFill>
                            <a:schemeClr val="dk1"/>
                          </a:solidFill>
                          <a:effectLst/>
                          <a:latin typeface="+mn-lt"/>
                          <a:ea typeface="+mn-ea"/>
                          <a:cs typeface="+mn-cs"/>
                        </a:rPr>
                        <a:t>Varghese, Jessy </a:t>
                      </a:r>
                    </a:p>
                    <a:p>
                      <a:pPr marL="0" indent="0">
                        <a:buFont typeface="+mj-lt"/>
                        <a:buNone/>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hlinkClick r:id="rId4"/>
                        </a:rPr>
                        <a:t>DL Product Systems - DevSecOps Core Team</a:t>
                      </a:r>
                      <a:endParaRPr lang="en-US" sz="1000" b="1" dirty="0"/>
                    </a:p>
                  </a:txBody>
                  <a:tcPr/>
                </a:tc>
                <a:tc rowSpan="2">
                  <a:txBody>
                    <a:bodyPr/>
                    <a:lstStyle/>
                    <a:p>
                      <a:pPr marL="228600" indent="-228600">
                        <a:buFont typeface="+mj-lt"/>
                        <a:buAutoNum type="arabicPeriod"/>
                      </a:pPr>
                      <a:r>
                        <a:rPr lang="en-US" sz="1000" dirty="0"/>
                        <a:t>Sharina Haynes</a:t>
                      </a:r>
                    </a:p>
                    <a:p>
                      <a:pPr marL="228600" indent="-228600">
                        <a:buFont typeface="+mj-lt"/>
                        <a:buAutoNum type="arabicPeriod"/>
                      </a:pPr>
                      <a:r>
                        <a:rPr lang="en-US" sz="1000" dirty="0"/>
                        <a:t>Karthik Tirukkoylur Sekhar</a:t>
                      </a:r>
                    </a:p>
                    <a:p>
                      <a:pPr marL="228600" indent="-228600">
                        <a:buFont typeface="+mj-lt"/>
                        <a:buAutoNum type="arabicPeriod"/>
                      </a:pPr>
                      <a:r>
                        <a:rPr lang="en-US" sz="1000" dirty="0"/>
                        <a:t>Dolly Bhaskara</a:t>
                      </a:r>
                    </a:p>
                    <a:p>
                      <a:pPr marL="228600" indent="-228600">
                        <a:buFont typeface="+mj-lt"/>
                        <a:buAutoNum type="arabicPeriod"/>
                      </a:pPr>
                      <a:r>
                        <a:rPr lang="en-US" sz="1000" dirty="0"/>
                        <a:t>Sushil Mishra</a:t>
                      </a:r>
                    </a:p>
                    <a:p>
                      <a:pPr marL="228600" indent="-228600">
                        <a:buFont typeface="+mj-lt"/>
                        <a:buAutoNum type="arabicPeriod"/>
                      </a:pPr>
                      <a:r>
                        <a:rPr lang="en-US" sz="1000" dirty="0"/>
                        <a:t>Donald R Wellington</a:t>
                      </a:r>
                    </a:p>
                    <a:p>
                      <a:pPr marL="228600" indent="-228600">
                        <a:buFont typeface="+mj-lt"/>
                        <a:buAutoNum type="arabicPeriod"/>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dirty="0">
                          <a:hlinkClick r:id="rId5"/>
                        </a:rPr>
                        <a:t>DL DSO DRIs</a:t>
                      </a:r>
                      <a:endParaRPr lang="en-US" sz="1000" dirty="0"/>
                    </a:p>
                    <a:p>
                      <a:pPr marL="0" indent="0">
                        <a:buFont typeface="+mj-lt"/>
                        <a:buNone/>
                      </a:pPr>
                      <a:endParaRPr lang="en-US" sz="1000" dirty="0"/>
                    </a:p>
                  </a:txBody>
                  <a:tcPr/>
                </a:tc>
                <a:extLst>
                  <a:ext uri="{0D108BD9-81ED-4DB2-BD59-A6C34878D82A}">
                    <a16:rowId xmlns:a16="http://schemas.microsoft.com/office/drawing/2014/main" val="3918828972"/>
                  </a:ext>
                </a:extLst>
              </a:tr>
              <a:tr h="2700330">
                <a:tc>
                  <a:txBody>
                    <a:bodyPr/>
                    <a:lstStyle/>
                    <a:p>
                      <a:r>
                        <a:rPr lang="en-US" sz="1200" b="1" dirty="0"/>
                        <a:t>Automation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r>
                        <a:rPr lang="en-US" sz="1200" b="1" dirty="0">
                          <a:hlinkClick r:id="rId6"/>
                        </a:rPr>
                        <a:t>Naga Harsha Kaggallu</a:t>
                      </a:r>
                      <a:endParaRPr lang="en-US" sz="1200" b="1" dirty="0"/>
                    </a:p>
                  </a:txBody>
                  <a:tcPr/>
                </a:tc>
                <a:tc>
                  <a:txBody>
                    <a:bodyPr/>
                    <a:lstStyle/>
                    <a:p>
                      <a:r>
                        <a:rPr lang="en-US" sz="1200" b="1" dirty="0"/>
                        <a:t>Priyanka Dhanpal Chougule</a:t>
                      </a:r>
                    </a:p>
                  </a:txBody>
                  <a:tcPr/>
                </a:tc>
                <a:tc vMerge="1">
                  <a:txBody>
                    <a:bodyPr/>
                    <a:lstStyle/>
                    <a:p>
                      <a:endParaRPr lang="en-US" dirty="0"/>
                    </a:p>
                  </a:txBody>
                  <a:tcPr/>
                </a:tc>
                <a:tc vMerge="1">
                  <a:txBody>
                    <a:bodyPr/>
                    <a:lstStyle/>
                    <a:p>
                      <a:endParaRPr lang="en-US"/>
                    </a:p>
                  </a:txBody>
                  <a:tcPr/>
                </a:tc>
                <a:extLst>
                  <a:ext uri="{0D108BD9-81ED-4DB2-BD59-A6C34878D82A}">
                    <a16:rowId xmlns:a16="http://schemas.microsoft.com/office/drawing/2014/main" val="4002809953"/>
                  </a:ext>
                </a:extLst>
              </a:tr>
            </a:tbl>
          </a:graphicData>
        </a:graphic>
      </p:graphicFrame>
    </p:spTree>
    <p:extLst>
      <p:ext uri="{BB962C8B-B14F-4D97-AF65-F5344CB8AC3E}">
        <p14:creationId xmlns:p14="http://schemas.microsoft.com/office/powerpoint/2010/main" val="1129776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4BAD-C8DB-49F6-BBCC-15C0ABD00CEC}"/>
              </a:ext>
            </a:extLst>
          </p:cNvPr>
          <p:cNvSpPr>
            <a:spLocks noGrp="1"/>
          </p:cNvSpPr>
          <p:nvPr>
            <p:ph type="title"/>
          </p:nvPr>
        </p:nvSpPr>
        <p:spPr>
          <a:xfrm>
            <a:off x="3589879" y="2425617"/>
            <a:ext cx="4347891" cy="920336"/>
          </a:xfrm>
        </p:spPr>
        <p:txBody>
          <a:bodyPr/>
          <a:lstStyle/>
          <a:p>
            <a:pPr algn="ctr"/>
            <a:r>
              <a:rPr lang="en-US" dirty="0"/>
              <a:t>Thank You</a:t>
            </a:r>
          </a:p>
        </p:txBody>
      </p:sp>
    </p:spTree>
    <p:extLst>
      <p:ext uri="{BB962C8B-B14F-4D97-AF65-F5344CB8AC3E}">
        <p14:creationId xmlns:p14="http://schemas.microsoft.com/office/powerpoint/2010/main" val="495667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5641-8C5A-435C-B9E3-8D20B02F8ADC}"/>
              </a:ext>
            </a:extLst>
          </p:cNvPr>
          <p:cNvSpPr>
            <a:spLocks noGrp="1"/>
          </p:cNvSpPr>
          <p:nvPr>
            <p:ph type="ctrTitle"/>
          </p:nvPr>
        </p:nvSpPr>
        <p:spPr>
          <a:xfrm>
            <a:off x="1524000" y="508001"/>
            <a:ext cx="7782560" cy="843280"/>
          </a:xfrm>
        </p:spPr>
        <p:txBody>
          <a:bodyPr/>
          <a:lstStyle/>
          <a:p>
            <a:r>
              <a:rPr lang="en-US" dirty="0"/>
              <a:t>	</a:t>
            </a:r>
            <a:r>
              <a:rPr lang="en-US" sz="3600" b="1" dirty="0"/>
              <a:t>CONTENTS</a:t>
            </a:r>
          </a:p>
        </p:txBody>
      </p:sp>
      <p:sp>
        <p:nvSpPr>
          <p:cNvPr id="8" name="Subtitle 7">
            <a:extLst>
              <a:ext uri="{FF2B5EF4-FFF2-40B4-BE49-F238E27FC236}">
                <a16:creationId xmlns:a16="http://schemas.microsoft.com/office/drawing/2014/main" id="{1DE63EA9-D7C2-4CFE-A916-CF3302D3693E}"/>
              </a:ext>
            </a:extLst>
          </p:cNvPr>
          <p:cNvSpPr>
            <a:spLocks noGrp="1"/>
          </p:cNvSpPr>
          <p:nvPr>
            <p:ph type="subTitle" idx="1"/>
          </p:nvPr>
        </p:nvSpPr>
        <p:spPr>
          <a:xfrm>
            <a:off x="1524000" y="1442720"/>
            <a:ext cx="9144000" cy="3939540"/>
          </a:xfrm>
        </p:spPr>
        <p:txBody>
          <a:bodyPr/>
          <a:lstStyle/>
          <a:p>
            <a:pPr algn="l"/>
            <a:endParaRPr lang="en-US" dirty="0"/>
          </a:p>
          <a:p>
            <a:pPr marL="457200" indent="-457200" algn="l">
              <a:buAutoNum type="arabicParenR"/>
            </a:pPr>
            <a:r>
              <a:rPr lang="en-US" dirty="0">
                <a:hlinkClick r:id="rId2" action="ppaction://hlinksldjump"/>
              </a:rPr>
              <a:t>2024 OKR and Focus Areas</a:t>
            </a:r>
            <a:endParaRPr lang="en-US" dirty="0"/>
          </a:p>
          <a:p>
            <a:pPr marL="457200" indent="-457200" algn="l">
              <a:buAutoNum type="arabicParenR"/>
            </a:pPr>
            <a:r>
              <a:rPr lang="en-US" dirty="0">
                <a:hlinkClick r:id="rId3" action="ppaction://hlinksldjump"/>
              </a:rPr>
              <a:t>Progress</a:t>
            </a:r>
            <a:endParaRPr lang="en-US" dirty="0"/>
          </a:p>
          <a:p>
            <a:pPr marL="457200" indent="-457200" algn="l">
              <a:buFont typeface="Segoe UI" panose="020B0502040204020203" pitchFamily="34" charset="0"/>
              <a:buAutoNum type="arabicParenR"/>
            </a:pPr>
            <a:r>
              <a:rPr lang="en-US" dirty="0">
                <a:hlinkClick r:id="rId4" action="ppaction://hlinksldjump"/>
              </a:rPr>
              <a:t>Technical Session</a:t>
            </a:r>
            <a:endParaRPr lang="en-US" dirty="0"/>
          </a:p>
          <a:p>
            <a:pPr marL="457200" indent="-457200" algn="l">
              <a:buAutoNum type="arabicParenR"/>
            </a:pPr>
            <a:r>
              <a:rPr lang="en-US" dirty="0">
                <a:hlinkClick r:id="rId5" action="ppaction://hlinksldjump"/>
              </a:rPr>
              <a:t>Automation Progress</a:t>
            </a:r>
            <a:endParaRPr lang="en-US" dirty="0"/>
          </a:p>
          <a:p>
            <a:pPr marL="457200" indent="-457200" algn="l">
              <a:buAutoNum type="arabicParenR"/>
            </a:pPr>
            <a:r>
              <a:rPr lang="en-US" dirty="0">
                <a:hlinkClick r:id="rId6" action="ppaction://hlinksldjump"/>
              </a:rPr>
              <a:t>Training and references</a:t>
            </a:r>
            <a:endParaRPr lang="en-US" dirty="0"/>
          </a:p>
          <a:p>
            <a:pPr marL="457200" indent="-457200" algn="l">
              <a:buAutoNum type="arabicParenR"/>
            </a:pPr>
            <a:endParaRPr lang="en-US" dirty="0"/>
          </a:p>
          <a:p>
            <a:pPr marL="457200" indent="-457200" algn="l">
              <a:buAutoNum type="arabicParenR"/>
            </a:pPr>
            <a:endParaRPr lang="en-US" dirty="0"/>
          </a:p>
          <a:p>
            <a:pPr marL="457200" indent="-457200" algn="l">
              <a:buAutoNum type="arabicParenR"/>
            </a:pPr>
            <a:endParaRPr lang="en-US" dirty="0">
              <a:hlinkClick r:id="rId4" action="ppaction://hlinksldjump"/>
            </a:endParaRPr>
          </a:p>
        </p:txBody>
      </p:sp>
    </p:spTree>
    <p:extLst>
      <p:ext uri="{BB962C8B-B14F-4D97-AF65-F5344CB8AC3E}">
        <p14:creationId xmlns:p14="http://schemas.microsoft.com/office/powerpoint/2010/main" val="1175070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127C2F-4562-424A-A5B0-209AC3813DB8}"/>
              </a:ext>
            </a:extLst>
          </p:cNvPr>
          <p:cNvSpPr/>
          <p:nvPr/>
        </p:nvSpPr>
        <p:spPr>
          <a:xfrm>
            <a:off x="198539" y="976640"/>
            <a:ext cx="6160314" cy="3257026"/>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err="1"/>
              <a:t>DevSecOps</a:t>
            </a:r>
            <a:endParaRPr lang="en-US" b="1" dirty="0"/>
          </a:p>
          <a:p>
            <a:pPr>
              <a:spcBef>
                <a:spcPts val="300"/>
              </a:spcBef>
              <a:spcAft>
                <a:spcPts val="300"/>
              </a:spcAft>
            </a:pPr>
            <a:r>
              <a:rPr lang="en-US" sz="1400" dirty="0"/>
              <a:t>1- Improve maturity for business critical applications  </a:t>
            </a:r>
          </a:p>
          <a:p>
            <a:pPr>
              <a:spcBef>
                <a:spcPts val="300"/>
              </a:spcBef>
              <a:spcAft>
                <a:spcPts val="300"/>
              </a:spcAft>
            </a:pPr>
            <a:r>
              <a:rPr lang="en-US" sz="1400" dirty="0"/>
              <a:t>to Level 3 (minimum).- focus on 10% of applications (50) that have completed Assessment. </a:t>
            </a:r>
          </a:p>
          <a:p>
            <a:pPr>
              <a:spcBef>
                <a:spcPts val="300"/>
              </a:spcBef>
              <a:spcAft>
                <a:spcPts val="300"/>
              </a:spcAft>
            </a:pPr>
            <a:r>
              <a:rPr lang="en-US" sz="1400" dirty="0"/>
              <a:t>2-  Focus on </a:t>
            </a:r>
            <a:r>
              <a:rPr lang="en-US" sz="1400" dirty="0" err="1"/>
              <a:t>DevSecOps</a:t>
            </a:r>
            <a:r>
              <a:rPr lang="en-US" sz="1400" dirty="0"/>
              <a:t> maturity for apps already in cloud or plan to move in 2024</a:t>
            </a:r>
          </a:p>
          <a:p>
            <a:pPr>
              <a:spcBef>
                <a:spcPts val="300"/>
              </a:spcBef>
              <a:spcAft>
                <a:spcPts val="300"/>
              </a:spcAft>
            </a:pPr>
            <a:r>
              <a:rPr lang="en-US" sz="1400" dirty="0"/>
              <a:t>3- Complete assessment for product  with highest ROI - 20% Remaining Apps.</a:t>
            </a:r>
          </a:p>
          <a:p>
            <a:pPr>
              <a:spcBef>
                <a:spcPts val="300"/>
              </a:spcBef>
              <a:spcAft>
                <a:spcPts val="300"/>
              </a:spcAft>
            </a:pPr>
            <a:r>
              <a:rPr lang="en-US" sz="1400" dirty="0"/>
              <a:t>4- Build Reusable libraries from learnings and success stories</a:t>
            </a:r>
          </a:p>
          <a:p>
            <a:pPr>
              <a:spcBef>
                <a:spcPts val="300"/>
              </a:spcBef>
              <a:spcAft>
                <a:spcPts val="300"/>
              </a:spcAft>
            </a:pPr>
            <a:r>
              <a:rPr lang="en-US" sz="1400" dirty="0"/>
              <a:t>5- Training and Upskilling sessions for team ( 3 per Quarter)</a:t>
            </a:r>
          </a:p>
          <a:p>
            <a:pPr>
              <a:spcBef>
                <a:spcPts val="300"/>
              </a:spcBef>
              <a:spcAft>
                <a:spcPts val="300"/>
              </a:spcAft>
            </a:pPr>
            <a:r>
              <a:rPr lang="en-US" sz="1400" dirty="0"/>
              <a:t>6- Pilot projects with Software chapter team to improve maturity </a:t>
            </a:r>
          </a:p>
          <a:p>
            <a:pPr>
              <a:spcBef>
                <a:spcPts val="300"/>
              </a:spcBef>
              <a:spcAft>
                <a:spcPts val="300"/>
              </a:spcAft>
            </a:pPr>
            <a:endParaRPr lang="en-US" sz="1600" dirty="0"/>
          </a:p>
        </p:txBody>
      </p:sp>
      <p:sp>
        <p:nvSpPr>
          <p:cNvPr id="5" name="Rectangle 4">
            <a:extLst>
              <a:ext uri="{FF2B5EF4-FFF2-40B4-BE49-F238E27FC236}">
                <a16:creationId xmlns:a16="http://schemas.microsoft.com/office/drawing/2014/main" id="{8323491F-493B-4E54-9847-8F12FA3C8956}"/>
              </a:ext>
            </a:extLst>
          </p:cNvPr>
          <p:cNvSpPr/>
          <p:nvPr/>
        </p:nvSpPr>
        <p:spPr>
          <a:xfrm>
            <a:off x="198539" y="4421742"/>
            <a:ext cx="6160315" cy="173701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Automation</a:t>
            </a:r>
          </a:p>
          <a:p>
            <a:pPr>
              <a:spcBef>
                <a:spcPts val="300"/>
              </a:spcBef>
              <a:spcAft>
                <a:spcPts val="300"/>
              </a:spcAft>
            </a:pPr>
            <a:r>
              <a:rPr lang="en-US" sz="1400" dirty="0"/>
              <a:t>1- Improve Automation efficiency high ROI Products and bring product efficiencies.</a:t>
            </a:r>
          </a:p>
          <a:p>
            <a:pPr>
              <a:spcBef>
                <a:spcPts val="300"/>
              </a:spcBef>
              <a:spcAft>
                <a:spcPts val="300"/>
              </a:spcAft>
            </a:pPr>
            <a:r>
              <a:rPr lang="en-US" sz="1400" dirty="0"/>
              <a:t>2- Overall savings of 140K </a:t>
            </a:r>
            <a:r>
              <a:rPr lang="en-US" sz="1400" dirty="0" err="1"/>
              <a:t>Hrs</a:t>
            </a:r>
            <a:r>
              <a:rPr lang="en-US" sz="1400" dirty="0"/>
              <a:t> </a:t>
            </a:r>
          </a:p>
          <a:p>
            <a:pPr>
              <a:spcBef>
                <a:spcPts val="300"/>
              </a:spcBef>
              <a:spcAft>
                <a:spcPts val="300"/>
              </a:spcAft>
            </a:pPr>
            <a:r>
              <a:rPr lang="en-US" sz="1400" dirty="0"/>
              <a:t>3- Build Lean practices and automation for Compliance , </a:t>
            </a:r>
            <a:r>
              <a:rPr lang="en-US" sz="1400" dirty="0" err="1"/>
              <a:t>TechDebt</a:t>
            </a:r>
            <a:r>
              <a:rPr lang="en-US" sz="1400" dirty="0"/>
              <a:t> and Compute  </a:t>
            </a:r>
          </a:p>
        </p:txBody>
      </p:sp>
      <p:sp>
        <p:nvSpPr>
          <p:cNvPr id="6" name="Rectangle 5">
            <a:extLst>
              <a:ext uri="{FF2B5EF4-FFF2-40B4-BE49-F238E27FC236}">
                <a16:creationId xmlns:a16="http://schemas.microsoft.com/office/drawing/2014/main" id="{4DD313AB-699C-473D-ADA0-EE502F21AD59}"/>
              </a:ext>
            </a:extLst>
          </p:cNvPr>
          <p:cNvSpPr/>
          <p:nvPr/>
        </p:nvSpPr>
        <p:spPr>
          <a:xfrm>
            <a:off x="6589801" y="976640"/>
            <a:ext cx="4936672" cy="5182121"/>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High ROI products for focus:</a:t>
            </a:r>
          </a:p>
          <a:p>
            <a:pPr marL="285750" indent="-285750">
              <a:spcBef>
                <a:spcPts val="300"/>
              </a:spcBef>
              <a:spcAft>
                <a:spcPts val="300"/>
              </a:spcAft>
              <a:buFontTx/>
              <a:buChar char="-"/>
            </a:pPr>
            <a:r>
              <a:rPr lang="en-US" sz="1600" dirty="0"/>
              <a:t>Jennifer</a:t>
            </a:r>
          </a:p>
          <a:p>
            <a:pPr marL="742950" lvl="1" indent="-285750">
              <a:spcBef>
                <a:spcPts val="300"/>
              </a:spcBef>
              <a:spcAft>
                <a:spcPts val="300"/>
              </a:spcAft>
              <a:buFontTx/>
              <a:buChar char="-"/>
            </a:pPr>
            <a:r>
              <a:rPr lang="en-US" sz="1600" dirty="0"/>
              <a:t>Regulatory and Safety</a:t>
            </a:r>
          </a:p>
          <a:p>
            <a:pPr marL="285750" indent="-285750">
              <a:spcBef>
                <a:spcPts val="300"/>
              </a:spcBef>
              <a:spcAft>
                <a:spcPts val="300"/>
              </a:spcAft>
              <a:buFontTx/>
              <a:buChar char="-"/>
            </a:pPr>
            <a:r>
              <a:rPr lang="en-US" sz="1600" dirty="0"/>
              <a:t>Tatum</a:t>
            </a:r>
          </a:p>
          <a:p>
            <a:pPr marL="742950" lvl="1" indent="-285750">
              <a:spcBef>
                <a:spcPts val="300"/>
              </a:spcBef>
              <a:spcAft>
                <a:spcPts val="300"/>
              </a:spcAft>
              <a:buFontTx/>
              <a:buChar char="-"/>
            </a:pPr>
            <a:r>
              <a:rPr lang="en-US" sz="1600" dirty="0"/>
              <a:t>System Engineering</a:t>
            </a:r>
          </a:p>
          <a:p>
            <a:pPr marL="742950" lvl="1" indent="-285750">
              <a:spcBef>
                <a:spcPts val="300"/>
              </a:spcBef>
              <a:spcAft>
                <a:spcPts val="300"/>
              </a:spcAft>
              <a:buFontTx/>
              <a:buChar char="-"/>
            </a:pPr>
            <a:r>
              <a:rPr lang="en-US" sz="1600" dirty="0"/>
              <a:t>Electrical Engineering</a:t>
            </a:r>
          </a:p>
          <a:p>
            <a:pPr marL="742950" lvl="1" indent="-285750">
              <a:spcBef>
                <a:spcPts val="300"/>
              </a:spcBef>
              <a:spcAft>
                <a:spcPts val="300"/>
              </a:spcAft>
              <a:buFontTx/>
              <a:buChar char="-"/>
            </a:pPr>
            <a:r>
              <a:rPr lang="en-US" sz="1600" dirty="0"/>
              <a:t>Customer Engineering (CE)</a:t>
            </a:r>
          </a:p>
          <a:p>
            <a:pPr marL="285750" indent="-285750">
              <a:spcBef>
                <a:spcPts val="300"/>
              </a:spcBef>
              <a:spcAft>
                <a:spcPts val="300"/>
              </a:spcAft>
              <a:buFontTx/>
              <a:buChar char="-"/>
            </a:pPr>
            <a:r>
              <a:rPr lang="en-US" sz="1600" dirty="0"/>
              <a:t>Buba</a:t>
            </a:r>
          </a:p>
          <a:p>
            <a:pPr marL="742950" lvl="1" indent="-285750">
              <a:spcBef>
                <a:spcPts val="300"/>
              </a:spcBef>
              <a:spcAft>
                <a:spcPts val="300"/>
              </a:spcAft>
              <a:buFontTx/>
              <a:buChar char="-"/>
            </a:pPr>
            <a:r>
              <a:rPr lang="en-US" sz="1600" dirty="0"/>
              <a:t>Digital Market Products</a:t>
            </a:r>
          </a:p>
          <a:p>
            <a:pPr marL="742950" lvl="1" indent="-285750">
              <a:spcBef>
                <a:spcPts val="300"/>
              </a:spcBef>
              <a:spcAft>
                <a:spcPts val="300"/>
              </a:spcAft>
              <a:buFontTx/>
              <a:buChar char="-"/>
            </a:pPr>
            <a:r>
              <a:rPr lang="en-US" sz="1600" dirty="0"/>
              <a:t>Technical Publications</a:t>
            </a:r>
          </a:p>
          <a:p>
            <a:pPr marL="285750" indent="-285750">
              <a:spcBef>
                <a:spcPts val="300"/>
              </a:spcBef>
              <a:spcAft>
                <a:spcPts val="300"/>
              </a:spcAft>
              <a:buFontTx/>
              <a:buChar char="-"/>
            </a:pPr>
            <a:r>
              <a:rPr lang="en-US" sz="1600" dirty="0"/>
              <a:t>Jeff</a:t>
            </a:r>
          </a:p>
          <a:p>
            <a:pPr marL="742950" lvl="1" indent="-285750">
              <a:spcBef>
                <a:spcPts val="300"/>
              </a:spcBef>
              <a:spcAft>
                <a:spcPts val="300"/>
              </a:spcAft>
              <a:buFontTx/>
              <a:buChar char="-"/>
            </a:pPr>
            <a:r>
              <a:rPr lang="en-US" sz="1600" dirty="0"/>
              <a:t>Embedded Program Support</a:t>
            </a:r>
          </a:p>
          <a:p>
            <a:pPr marL="742950" lvl="1" indent="-285750">
              <a:spcBef>
                <a:spcPts val="300"/>
              </a:spcBef>
              <a:spcAft>
                <a:spcPts val="300"/>
              </a:spcAft>
              <a:buFontTx/>
              <a:buChar char="-"/>
            </a:pPr>
            <a:r>
              <a:rPr lang="en-US" sz="1600" dirty="0"/>
              <a:t>Product Support Analysis</a:t>
            </a:r>
          </a:p>
          <a:p>
            <a:pPr marL="742950" lvl="1" indent="-285750">
              <a:spcBef>
                <a:spcPts val="300"/>
              </a:spcBef>
              <a:spcAft>
                <a:spcPts val="300"/>
              </a:spcAft>
              <a:buFontTx/>
              <a:buChar char="-"/>
            </a:pPr>
            <a:endParaRPr lang="en-US" sz="1600" dirty="0"/>
          </a:p>
        </p:txBody>
      </p:sp>
      <p:sp>
        <p:nvSpPr>
          <p:cNvPr id="7" name="Title 1">
            <a:extLst>
              <a:ext uri="{FF2B5EF4-FFF2-40B4-BE49-F238E27FC236}">
                <a16:creationId xmlns:a16="http://schemas.microsoft.com/office/drawing/2014/main" id="{F089F2BC-C5CC-45F1-B9EF-0201007172DD}"/>
              </a:ext>
            </a:extLst>
          </p:cNvPr>
          <p:cNvSpPr>
            <a:spLocks noGrp="1"/>
          </p:cNvSpPr>
          <p:nvPr>
            <p:ph type="title"/>
          </p:nvPr>
        </p:nvSpPr>
        <p:spPr>
          <a:xfrm>
            <a:off x="299208" y="93234"/>
            <a:ext cx="11150600" cy="577885"/>
          </a:xfrm>
        </p:spPr>
        <p:txBody>
          <a:bodyPr/>
          <a:lstStyle/>
          <a:p>
            <a:pPr algn="ctr"/>
            <a:r>
              <a:rPr lang="en-US" dirty="0"/>
              <a:t>2024 OKR AND FOCUS AREAS</a:t>
            </a:r>
          </a:p>
        </p:txBody>
      </p:sp>
    </p:spTree>
    <p:extLst>
      <p:ext uri="{BB962C8B-B14F-4D97-AF65-F5344CB8AC3E}">
        <p14:creationId xmlns:p14="http://schemas.microsoft.com/office/powerpoint/2010/main" val="584622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69A0E1C-04BF-4275-82FA-4B635D5DE670}"/>
              </a:ext>
            </a:extLst>
          </p:cNvPr>
          <p:cNvCxnSpPr>
            <a:cxnSpLocks/>
          </p:cNvCxnSpPr>
          <p:nvPr/>
        </p:nvCxnSpPr>
        <p:spPr>
          <a:xfrm>
            <a:off x="6078090" y="492712"/>
            <a:ext cx="0" cy="5874532"/>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1B8533A-B546-49B7-B39E-F797DBCDFF2F}"/>
              </a:ext>
            </a:extLst>
          </p:cNvPr>
          <p:cNvCxnSpPr>
            <a:cxnSpLocks/>
          </p:cNvCxnSpPr>
          <p:nvPr/>
        </p:nvCxnSpPr>
        <p:spPr>
          <a:xfrm flipV="1">
            <a:off x="310761" y="3431200"/>
            <a:ext cx="10999176" cy="70339"/>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776263D-8A8B-4820-90B0-1D8C50CE2B51}"/>
              </a:ext>
            </a:extLst>
          </p:cNvPr>
          <p:cNvSpPr>
            <a:spLocks noGrp="1"/>
          </p:cNvSpPr>
          <p:nvPr>
            <p:ph type="title"/>
          </p:nvPr>
        </p:nvSpPr>
        <p:spPr>
          <a:xfrm>
            <a:off x="515938" y="133166"/>
            <a:ext cx="11150600" cy="359546"/>
          </a:xfrm>
        </p:spPr>
        <p:txBody>
          <a:bodyPr/>
          <a:lstStyle/>
          <a:p>
            <a:r>
              <a:rPr lang="en-US" dirty="0"/>
              <a:t>Progress</a:t>
            </a:r>
          </a:p>
        </p:txBody>
      </p:sp>
      <p:sp>
        <p:nvSpPr>
          <p:cNvPr id="11" name="Rectangle: Rounded Corners 10">
            <a:extLst>
              <a:ext uri="{FF2B5EF4-FFF2-40B4-BE49-F238E27FC236}">
                <a16:creationId xmlns:a16="http://schemas.microsoft.com/office/drawing/2014/main" id="{846FE4BC-FC27-40D8-8543-69E9DF9CB8AA}"/>
              </a:ext>
            </a:extLst>
          </p:cNvPr>
          <p:cNvSpPr/>
          <p:nvPr/>
        </p:nvSpPr>
        <p:spPr>
          <a:xfrm>
            <a:off x="312209" y="696094"/>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Objectives – E&amp;PS</a:t>
            </a:r>
          </a:p>
        </p:txBody>
      </p:sp>
      <p:sp>
        <p:nvSpPr>
          <p:cNvPr id="12" name="Rectangle: Rounded Corners 11">
            <a:extLst>
              <a:ext uri="{FF2B5EF4-FFF2-40B4-BE49-F238E27FC236}">
                <a16:creationId xmlns:a16="http://schemas.microsoft.com/office/drawing/2014/main" id="{610F154C-5D19-44AB-8E93-FA2922A50613}"/>
              </a:ext>
            </a:extLst>
          </p:cNvPr>
          <p:cNvSpPr/>
          <p:nvPr/>
        </p:nvSpPr>
        <p:spPr>
          <a:xfrm>
            <a:off x="6308520" y="468549"/>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Status</a:t>
            </a:r>
          </a:p>
        </p:txBody>
      </p:sp>
      <p:sp>
        <p:nvSpPr>
          <p:cNvPr id="13" name="Rectangle: Rounded Corners 12">
            <a:extLst>
              <a:ext uri="{FF2B5EF4-FFF2-40B4-BE49-F238E27FC236}">
                <a16:creationId xmlns:a16="http://schemas.microsoft.com/office/drawing/2014/main" id="{9AC6F22A-3CB2-4011-8D37-82DC249D7E50}"/>
              </a:ext>
            </a:extLst>
          </p:cNvPr>
          <p:cNvSpPr/>
          <p:nvPr/>
        </p:nvSpPr>
        <p:spPr>
          <a:xfrm>
            <a:off x="310761" y="3568867"/>
            <a:ext cx="2483777"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Highlights &amp; Look Ahead</a:t>
            </a:r>
          </a:p>
        </p:txBody>
      </p:sp>
      <p:sp>
        <p:nvSpPr>
          <p:cNvPr id="14" name="Rectangle: Rounded Corners 13">
            <a:extLst>
              <a:ext uri="{FF2B5EF4-FFF2-40B4-BE49-F238E27FC236}">
                <a16:creationId xmlns:a16="http://schemas.microsoft.com/office/drawing/2014/main" id="{3912DD37-BF8C-410F-85C3-F31046AC8CAB}"/>
              </a:ext>
            </a:extLst>
          </p:cNvPr>
          <p:cNvSpPr/>
          <p:nvPr/>
        </p:nvSpPr>
        <p:spPr>
          <a:xfrm>
            <a:off x="6308520" y="3538696"/>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Help Needed</a:t>
            </a:r>
          </a:p>
        </p:txBody>
      </p:sp>
      <p:sp>
        <p:nvSpPr>
          <p:cNvPr id="16" name="Rectangle 15">
            <a:extLst>
              <a:ext uri="{FF2B5EF4-FFF2-40B4-BE49-F238E27FC236}">
                <a16:creationId xmlns:a16="http://schemas.microsoft.com/office/drawing/2014/main" id="{1AE47120-D0C1-4E3B-B784-96CFA552E5C8}"/>
              </a:ext>
            </a:extLst>
          </p:cNvPr>
          <p:cNvSpPr/>
          <p:nvPr/>
        </p:nvSpPr>
        <p:spPr>
          <a:xfrm>
            <a:off x="232333" y="1354542"/>
            <a:ext cx="5389039" cy="1754326"/>
          </a:xfrm>
          <a:prstGeom prst="rect">
            <a:avLst/>
          </a:prstGeom>
        </p:spPr>
        <p:txBody>
          <a:bodyPr wrap="none">
            <a:spAutoFit/>
          </a:bodyPr>
          <a:lstStyle/>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Automation Savings 2024:  140 K Hrs.</a:t>
            </a:r>
          </a:p>
          <a:p>
            <a:pPr marL="285750" indent="-285750">
              <a:buFont typeface="Wingdings" panose="05000000000000000000" pitchFamily="2" charset="2"/>
              <a:buChar char="q"/>
            </a:pPr>
            <a:r>
              <a:rPr lang="en-US" b="1" dirty="0" err="1">
                <a:solidFill>
                  <a:srgbClr val="002060"/>
                </a:solidFill>
                <a:latin typeface="Helvetica" panose="020B0604020202020204" pitchFamily="34" charset="0"/>
                <a:ea typeface="Times New Roman" panose="02020603050405020304" pitchFamily="18" charset="0"/>
                <a:cs typeface="Calibri" panose="020F0502020204030204" pitchFamily="34" charset="0"/>
              </a:rPr>
              <a:t>DevSecOps</a:t>
            </a: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 Assessments: 130 Apps</a:t>
            </a:r>
          </a:p>
          <a:p>
            <a:pPr marL="285750" indent="-285750">
              <a:buFont typeface="Wingdings" panose="05000000000000000000" pitchFamily="2" charset="2"/>
              <a:buChar char="q"/>
            </a:pPr>
            <a:r>
              <a:rPr lang="en-US" b="1" dirty="0" err="1">
                <a:solidFill>
                  <a:srgbClr val="002060"/>
                </a:solidFill>
                <a:latin typeface="Helvetica" panose="020B0604020202020204" pitchFamily="34" charset="0"/>
                <a:ea typeface="Times New Roman" panose="02020603050405020304" pitchFamily="18" charset="0"/>
                <a:cs typeface="Calibri" panose="020F0502020204030204" pitchFamily="34" charset="0"/>
              </a:rPr>
              <a:t>DevSecOps</a:t>
            </a: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 Maturity Improvement - 50 Apps</a:t>
            </a:r>
          </a:p>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Upskill Sessions - 12</a:t>
            </a:r>
          </a:p>
          <a:p>
            <a:pPr marL="285750" indent="-285750">
              <a:buFont typeface="Wingdings" panose="05000000000000000000" pitchFamily="2" charset="2"/>
              <a:buChar char="q"/>
            </a:pPr>
            <a:endParaRPr lang="en-US" dirty="0">
              <a:latin typeface="Helvetica" panose="020B0604020202020204" pitchFamily="34" charset="0"/>
              <a:ea typeface="Times New Roman" panose="02020603050405020304" pitchFamily="18" charset="0"/>
              <a:cs typeface="Calibri" panose="020F0502020204030204" pitchFamily="34" charset="0"/>
            </a:endParaRPr>
          </a:p>
          <a:p>
            <a:endParaRPr lang="en-US" dirty="0"/>
          </a:p>
        </p:txBody>
      </p:sp>
      <p:sp>
        <p:nvSpPr>
          <p:cNvPr id="17" name="Rectangle 16">
            <a:extLst>
              <a:ext uri="{FF2B5EF4-FFF2-40B4-BE49-F238E27FC236}">
                <a16:creationId xmlns:a16="http://schemas.microsoft.com/office/drawing/2014/main" id="{50156D0C-966D-4997-ABD4-F49F291E75C0}"/>
              </a:ext>
            </a:extLst>
          </p:cNvPr>
          <p:cNvSpPr/>
          <p:nvPr/>
        </p:nvSpPr>
        <p:spPr>
          <a:xfrm>
            <a:off x="6186865" y="943889"/>
            <a:ext cx="5772802" cy="2800767"/>
          </a:xfrm>
          <a:prstGeom prst="rect">
            <a:avLst/>
          </a:prstGeom>
        </p:spPr>
        <p:txBody>
          <a:bodyPr wrap="square">
            <a:spAutoFit/>
          </a:bodyPr>
          <a:lstStyle/>
          <a:p>
            <a:pPr marL="285750"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Automation Savings Achieved  :  </a:t>
            </a:r>
            <a:r>
              <a:rPr lang="en-US" sz="1600" b="1" dirty="0">
                <a:latin typeface="Helvetica" panose="020B0604020202020204" pitchFamily="34" charset="0"/>
                <a:ea typeface="Times New Roman" panose="02020603050405020304" pitchFamily="18" charset="0"/>
                <a:cs typeface="Calibri" panose="020F0502020204030204" pitchFamily="34" charset="0"/>
              </a:rPr>
              <a:t>23721</a:t>
            </a:r>
            <a:r>
              <a:rPr lang="en-US" sz="1600" dirty="0">
                <a:latin typeface="Helvetica" panose="020B0604020202020204" pitchFamily="34" charset="0"/>
                <a:ea typeface="Times New Roman" panose="02020603050405020304" pitchFamily="18" charset="0"/>
                <a:cs typeface="Calibri" panose="020F0502020204030204" pitchFamily="34" charset="0"/>
              </a:rPr>
              <a:t> Hrs.</a:t>
            </a:r>
          </a:p>
          <a:p>
            <a:pPr marL="285750" indent="-285750">
              <a:buFont typeface="Wingdings" panose="05000000000000000000" pitchFamily="2" charset="2"/>
              <a:buChar char="q"/>
            </a:pPr>
            <a:r>
              <a:rPr lang="en-US" sz="1600" dirty="0" err="1">
                <a:latin typeface="Helvetica" panose="020B0604020202020204" pitchFamily="34" charset="0"/>
                <a:ea typeface="Times New Roman" panose="02020603050405020304" pitchFamily="18" charset="0"/>
                <a:cs typeface="Calibri" panose="020F0502020204030204" pitchFamily="34" charset="0"/>
              </a:rPr>
              <a:t>DevSecOps</a:t>
            </a:r>
            <a:r>
              <a:rPr lang="en-US" sz="1600" dirty="0">
                <a:latin typeface="Helvetica" panose="020B0604020202020204" pitchFamily="34" charset="0"/>
                <a:ea typeface="Times New Roman" panose="02020603050405020304" pitchFamily="18" charset="0"/>
                <a:cs typeface="Calibri" panose="020F0502020204030204" pitchFamily="34" charset="0"/>
              </a:rPr>
              <a:t> Assessments :</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- 21</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In-Progress(Roadmap Pending) - 28</a:t>
            </a:r>
            <a:endParaRPr lang="en-US" sz="1600" dirty="0">
              <a:latin typeface="Helvetica" panose="020B0604020202020204" pitchFamily="34" charset="0"/>
              <a:cs typeface="Calibri" panose="020F0502020204030204" pitchFamily="34" charset="0"/>
            </a:endParaRPr>
          </a:p>
          <a:p>
            <a:pPr marL="285750" indent="-285750">
              <a:buFont typeface="Wingdings" panose="05000000000000000000" pitchFamily="2" charset="2"/>
              <a:buChar char="q"/>
            </a:pPr>
            <a:r>
              <a:rPr lang="en-US" sz="1600" dirty="0" err="1">
                <a:latin typeface="Helvetica" panose="020B0604020202020204" pitchFamily="34" charset="0"/>
                <a:ea typeface="Times New Roman" panose="02020603050405020304" pitchFamily="18" charset="0"/>
                <a:cs typeface="Calibri" panose="020F0502020204030204" pitchFamily="34" charset="0"/>
              </a:rPr>
              <a:t>DevSecOps</a:t>
            </a:r>
            <a:r>
              <a:rPr lang="en-US" sz="1600" dirty="0">
                <a:latin typeface="Helvetica" panose="020B0604020202020204" pitchFamily="34" charset="0"/>
                <a:ea typeface="Times New Roman" panose="02020603050405020304" pitchFamily="18" charset="0"/>
                <a:cs typeface="Calibri" panose="020F0502020204030204" pitchFamily="34" charset="0"/>
              </a:rPr>
              <a:t> Maturity Improvements (Re-assessments)</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- 4 </a:t>
            </a:r>
            <a:endParaRPr lang="en-US" sz="1600" dirty="0">
              <a:highlight>
                <a:srgbClr val="FFFF00"/>
              </a:highlight>
              <a:latin typeface="Helvetica" panose="020B0604020202020204" pitchFamily="34" charset="0"/>
              <a:ea typeface="Times New Roman" panose="02020603050405020304" pitchFamily="18" charset="0"/>
              <a:cs typeface="Calibri" panose="020F0502020204030204" pitchFamily="34" charset="0"/>
            </a:endParaRP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In-Progress(Roadmap Pending) - 8</a:t>
            </a:r>
            <a:endParaRPr lang="en-US" sz="1600" dirty="0">
              <a:latin typeface="Helvetica" panose="020B0604020202020204" pitchFamily="34" charset="0"/>
              <a:cs typeface="Calibri" panose="020F0502020204030204" pitchFamily="34" charset="0"/>
            </a:endParaRPr>
          </a:p>
          <a:p>
            <a:pPr marL="285750"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Upskill Sessions</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- 3</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Scheduled - 1</a:t>
            </a:r>
          </a:p>
          <a:p>
            <a:pPr marL="742950" lvl="1" indent="-285750">
              <a:buFont typeface="Wingdings" panose="05000000000000000000" pitchFamily="2" charset="2"/>
              <a:buChar char="q"/>
            </a:pPr>
            <a:endParaRPr lang="en-US" sz="1600" dirty="0">
              <a:latin typeface="Helvetica" panose="020B0604020202020204" pitchFamily="34" charset="0"/>
              <a:ea typeface="Times New Roman" panose="02020603050405020304" pitchFamily="18" charset="0"/>
              <a:cs typeface="Calibri" panose="020F0502020204030204" pitchFamily="34" charset="0"/>
            </a:endParaRPr>
          </a:p>
        </p:txBody>
      </p:sp>
      <p:sp>
        <p:nvSpPr>
          <p:cNvPr id="18" name="Rectangle 17">
            <a:extLst>
              <a:ext uri="{FF2B5EF4-FFF2-40B4-BE49-F238E27FC236}">
                <a16:creationId xmlns:a16="http://schemas.microsoft.com/office/drawing/2014/main" id="{FB43281D-64E6-4C6C-A7CB-2E6450941E07}"/>
              </a:ext>
            </a:extLst>
          </p:cNvPr>
          <p:cNvSpPr/>
          <p:nvPr/>
        </p:nvSpPr>
        <p:spPr>
          <a:xfrm>
            <a:off x="237441" y="4067155"/>
            <a:ext cx="5772802" cy="2062103"/>
          </a:xfrm>
          <a:prstGeom prst="rect">
            <a:avLst/>
          </a:prstGeom>
        </p:spPr>
        <p:txBody>
          <a:bodyPr wrap="square">
            <a:spAutoFit/>
          </a:bodyPr>
          <a:lstStyle/>
          <a:p>
            <a:pPr marL="285750" indent="-285750">
              <a:buFont typeface="Wingdings" panose="05000000000000000000" pitchFamily="2" charset="2"/>
              <a:buChar char="q"/>
            </a:pPr>
            <a:r>
              <a:rPr lang="en-US" sz="1600" dirty="0"/>
              <a:t>Focal working with product team to work on prioritizations</a:t>
            </a:r>
          </a:p>
          <a:p>
            <a:pPr marL="285750" indent="-285750">
              <a:buFont typeface="Wingdings" panose="05000000000000000000" pitchFamily="2" charset="2"/>
              <a:buChar char="q"/>
            </a:pPr>
            <a:r>
              <a:rPr lang="en-US" sz="1600" dirty="0"/>
              <a:t>Pilot project:</a:t>
            </a:r>
          </a:p>
          <a:p>
            <a:pPr marL="742950" lvl="1" indent="-285750">
              <a:buFont typeface="Wingdings" panose="05000000000000000000" pitchFamily="2" charset="2"/>
              <a:buChar char="q"/>
            </a:pPr>
            <a:r>
              <a:rPr lang="en-US" sz="1600" dirty="0"/>
              <a:t>DORA Metrics integration. </a:t>
            </a:r>
          </a:p>
          <a:p>
            <a:pPr marL="742950" lvl="1" indent="-285750">
              <a:buFont typeface="Wingdings" panose="05000000000000000000" pitchFamily="2" charset="2"/>
              <a:buChar char="q"/>
            </a:pPr>
            <a:r>
              <a:rPr lang="en-US" sz="1600" dirty="0"/>
              <a:t>McKinsey POC for CE &amp; Electrical </a:t>
            </a:r>
          </a:p>
          <a:p>
            <a:pPr marL="285750" indent="-285750">
              <a:buFont typeface="Wingdings" panose="05000000000000000000" pitchFamily="2" charset="2"/>
              <a:buChar char="q"/>
            </a:pPr>
            <a:r>
              <a:rPr lang="en-US" sz="1600" dirty="0"/>
              <a:t>Upcoming sessions planned Q2</a:t>
            </a:r>
          </a:p>
          <a:p>
            <a:pPr marL="285750" indent="-285750">
              <a:buFont typeface="Wingdings" panose="05000000000000000000" pitchFamily="2" charset="2"/>
              <a:buChar char="q"/>
            </a:pPr>
            <a:r>
              <a:rPr lang="en-US" sz="1600" dirty="0"/>
              <a:t>Build Reusable libraries from learnings and success stories</a:t>
            </a:r>
          </a:p>
          <a:p>
            <a:pPr marL="285750" indent="-285750">
              <a:buFont typeface="Wingdings" panose="05000000000000000000" pitchFamily="2" charset="2"/>
              <a:buChar char="q"/>
            </a:pPr>
            <a:r>
              <a:rPr lang="en-US" sz="1600" dirty="0"/>
              <a:t>Tableau Dashboard </a:t>
            </a:r>
            <a:r>
              <a:rPr lang="en-US" sz="1600" dirty="0">
                <a:solidFill>
                  <a:srgbClr val="0039A6"/>
                </a:solidFill>
                <a:hlinkClick r:id="rId2"/>
              </a:rPr>
              <a:t>LINK</a:t>
            </a:r>
            <a:endParaRPr lang="en-US" sz="1600" dirty="0">
              <a:solidFill>
                <a:srgbClr val="0039A6"/>
              </a:solidFill>
            </a:endParaRPr>
          </a:p>
        </p:txBody>
      </p:sp>
      <p:sp>
        <p:nvSpPr>
          <p:cNvPr id="19" name="Rectangle 18">
            <a:extLst>
              <a:ext uri="{FF2B5EF4-FFF2-40B4-BE49-F238E27FC236}">
                <a16:creationId xmlns:a16="http://schemas.microsoft.com/office/drawing/2014/main" id="{8A3DD2E0-C778-4A6F-9D77-87D473E6F2A0}"/>
              </a:ext>
            </a:extLst>
          </p:cNvPr>
          <p:cNvSpPr/>
          <p:nvPr/>
        </p:nvSpPr>
        <p:spPr>
          <a:xfrm>
            <a:off x="6248580" y="4348100"/>
            <a:ext cx="6096000" cy="646331"/>
          </a:xfrm>
          <a:prstGeom prst="rect">
            <a:avLst/>
          </a:prstGeom>
        </p:spPr>
        <p:txBody>
          <a:bodyPr>
            <a:spAutoFit/>
          </a:bodyPr>
          <a:lstStyle/>
          <a:p>
            <a:pPr marL="285750" indent="-285750">
              <a:buFont typeface="Wingdings" panose="05000000000000000000" pitchFamily="2" charset="2"/>
              <a:buChar char="q"/>
            </a:pPr>
            <a:endParaRPr lang="en-US" dirty="0"/>
          </a:p>
          <a:p>
            <a:endParaRPr lang="en-US" dirty="0"/>
          </a:p>
        </p:txBody>
      </p:sp>
      <p:sp>
        <p:nvSpPr>
          <p:cNvPr id="20" name="Rectangle 19">
            <a:extLst>
              <a:ext uri="{FF2B5EF4-FFF2-40B4-BE49-F238E27FC236}">
                <a16:creationId xmlns:a16="http://schemas.microsoft.com/office/drawing/2014/main" id="{D9002E98-AB9D-4329-BA53-7FBD8A1AE2EF}"/>
              </a:ext>
            </a:extLst>
          </p:cNvPr>
          <p:cNvSpPr/>
          <p:nvPr/>
        </p:nvSpPr>
        <p:spPr>
          <a:xfrm>
            <a:off x="6213786" y="4067155"/>
            <a:ext cx="5772802" cy="584775"/>
          </a:xfrm>
          <a:prstGeom prst="rect">
            <a:avLst/>
          </a:prstGeom>
        </p:spPr>
        <p:txBody>
          <a:bodyPr wrap="square">
            <a:spAutoFit/>
          </a:bodyPr>
          <a:lstStyle/>
          <a:p>
            <a:pPr marL="285750" indent="-285750">
              <a:buFont typeface="Wingdings" panose="05000000000000000000" pitchFamily="2" charset="2"/>
              <a:buChar char="q"/>
            </a:pPr>
            <a:r>
              <a:rPr lang="en-US" sz="1600" dirty="0"/>
              <a:t>Prioritization on </a:t>
            </a:r>
            <a:r>
              <a:rPr lang="en-US" sz="1600" dirty="0" err="1"/>
              <a:t>DevSecOps</a:t>
            </a:r>
            <a:r>
              <a:rPr lang="en-US" sz="1600" dirty="0"/>
              <a:t> adoption in products</a:t>
            </a:r>
          </a:p>
          <a:p>
            <a:pPr marL="285750" indent="-285750">
              <a:buFont typeface="Wingdings" panose="05000000000000000000" pitchFamily="2" charset="2"/>
              <a:buChar char="q"/>
            </a:pPr>
            <a:r>
              <a:rPr lang="en-US" sz="1600" dirty="0"/>
              <a:t>Automation Savings updates on COP</a:t>
            </a:r>
          </a:p>
        </p:txBody>
      </p:sp>
    </p:spTree>
    <p:extLst>
      <p:ext uri="{BB962C8B-B14F-4D97-AF65-F5344CB8AC3E}">
        <p14:creationId xmlns:p14="http://schemas.microsoft.com/office/powerpoint/2010/main" val="3637937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22A9-C63B-45E4-AB4E-0D3A6C49C8CB}"/>
              </a:ext>
            </a:extLst>
          </p:cNvPr>
          <p:cNvSpPr>
            <a:spLocks noGrp="1"/>
          </p:cNvSpPr>
          <p:nvPr>
            <p:ph type="title"/>
          </p:nvPr>
        </p:nvSpPr>
        <p:spPr>
          <a:xfrm>
            <a:off x="520700" y="169742"/>
            <a:ext cx="11150600" cy="359546"/>
          </a:xfrm>
        </p:spPr>
        <p:txBody>
          <a:bodyPr/>
          <a:lstStyle/>
          <a:p>
            <a:r>
              <a:rPr lang="en-US" dirty="0"/>
              <a:t>Engineering Progress</a:t>
            </a:r>
          </a:p>
        </p:txBody>
      </p:sp>
      <p:graphicFrame>
        <p:nvGraphicFramePr>
          <p:cNvPr id="3" name="Table 2">
            <a:extLst>
              <a:ext uri="{FF2B5EF4-FFF2-40B4-BE49-F238E27FC236}">
                <a16:creationId xmlns:a16="http://schemas.microsoft.com/office/drawing/2014/main" id="{84D2B613-7B79-42B8-A96D-6C517B825CC6}"/>
              </a:ext>
            </a:extLst>
          </p:cNvPr>
          <p:cNvGraphicFramePr>
            <a:graphicFrameLocks noGrp="1"/>
          </p:cNvGraphicFramePr>
          <p:nvPr>
            <p:extLst>
              <p:ext uri="{D42A27DB-BD31-4B8C-83A1-F6EECF244321}">
                <p14:modId xmlns:p14="http://schemas.microsoft.com/office/powerpoint/2010/main" val="1006959093"/>
              </p:ext>
            </p:extLst>
          </p:nvPr>
        </p:nvGraphicFramePr>
        <p:xfrm>
          <a:off x="155448" y="529289"/>
          <a:ext cx="11905489" cy="5705734"/>
        </p:xfrm>
        <a:graphic>
          <a:graphicData uri="http://schemas.openxmlformats.org/drawingml/2006/table">
            <a:tbl>
              <a:tblPr/>
              <a:tblGrid>
                <a:gridCol w="1823054">
                  <a:extLst>
                    <a:ext uri="{9D8B030D-6E8A-4147-A177-3AD203B41FA5}">
                      <a16:colId xmlns:a16="http://schemas.microsoft.com/office/drawing/2014/main" val="2867497838"/>
                    </a:ext>
                  </a:extLst>
                </a:gridCol>
                <a:gridCol w="1823054">
                  <a:extLst>
                    <a:ext uri="{9D8B030D-6E8A-4147-A177-3AD203B41FA5}">
                      <a16:colId xmlns:a16="http://schemas.microsoft.com/office/drawing/2014/main" val="2020018926"/>
                    </a:ext>
                  </a:extLst>
                </a:gridCol>
                <a:gridCol w="1181134">
                  <a:extLst>
                    <a:ext uri="{9D8B030D-6E8A-4147-A177-3AD203B41FA5}">
                      <a16:colId xmlns:a16="http://schemas.microsoft.com/office/drawing/2014/main" val="472967971"/>
                    </a:ext>
                  </a:extLst>
                </a:gridCol>
                <a:gridCol w="1181134">
                  <a:extLst>
                    <a:ext uri="{9D8B030D-6E8A-4147-A177-3AD203B41FA5}">
                      <a16:colId xmlns:a16="http://schemas.microsoft.com/office/drawing/2014/main" val="3715103455"/>
                    </a:ext>
                  </a:extLst>
                </a:gridCol>
                <a:gridCol w="624801">
                  <a:extLst>
                    <a:ext uri="{9D8B030D-6E8A-4147-A177-3AD203B41FA5}">
                      <a16:colId xmlns:a16="http://schemas.microsoft.com/office/drawing/2014/main" val="307681032"/>
                    </a:ext>
                  </a:extLst>
                </a:gridCol>
                <a:gridCol w="855896">
                  <a:extLst>
                    <a:ext uri="{9D8B030D-6E8A-4147-A177-3AD203B41FA5}">
                      <a16:colId xmlns:a16="http://schemas.microsoft.com/office/drawing/2014/main" val="1483188663"/>
                    </a:ext>
                  </a:extLst>
                </a:gridCol>
                <a:gridCol w="1249606">
                  <a:extLst>
                    <a:ext uri="{9D8B030D-6E8A-4147-A177-3AD203B41FA5}">
                      <a16:colId xmlns:a16="http://schemas.microsoft.com/office/drawing/2014/main" val="364914147"/>
                    </a:ext>
                  </a:extLst>
                </a:gridCol>
                <a:gridCol w="1249606">
                  <a:extLst>
                    <a:ext uri="{9D8B030D-6E8A-4147-A177-3AD203B41FA5}">
                      <a16:colId xmlns:a16="http://schemas.microsoft.com/office/drawing/2014/main" val="3859555303"/>
                    </a:ext>
                  </a:extLst>
                </a:gridCol>
                <a:gridCol w="479301">
                  <a:extLst>
                    <a:ext uri="{9D8B030D-6E8A-4147-A177-3AD203B41FA5}">
                      <a16:colId xmlns:a16="http://schemas.microsoft.com/office/drawing/2014/main" val="3962685318"/>
                    </a:ext>
                  </a:extLst>
                </a:gridCol>
                <a:gridCol w="479301">
                  <a:extLst>
                    <a:ext uri="{9D8B030D-6E8A-4147-A177-3AD203B41FA5}">
                      <a16:colId xmlns:a16="http://schemas.microsoft.com/office/drawing/2014/main" val="1589619156"/>
                    </a:ext>
                  </a:extLst>
                </a:gridCol>
                <a:gridCol w="479301">
                  <a:extLst>
                    <a:ext uri="{9D8B030D-6E8A-4147-A177-3AD203B41FA5}">
                      <a16:colId xmlns:a16="http://schemas.microsoft.com/office/drawing/2014/main" val="209386786"/>
                    </a:ext>
                  </a:extLst>
                </a:gridCol>
                <a:gridCol w="479301">
                  <a:extLst>
                    <a:ext uri="{9D8B030D-6E8A-4147-A177-3AD203B41FA5}">
                      <a16:colId xmlns:a16="http://schemas.microsoft.com/office/drawing/2014/main" val="1254485807"/>
                    </a:ext>
                  </a:extLst>
                </a:gridCol>
              </a:tblGrid>
              <a:tr h="212941">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US" sz="900" b="1" i="0" u="none" strike="noStrike">
                          <a:solidFill>
                            <a:srgbClr val="000000"/>
                          </a:solidFill>
                          <a:effectLst/>
                          <a:latin typeface="Calibri" panose="020F0502020204030204" pitchFamily="34" charset="0"/>
                        </a:rPr>
                        <a:t>2024 Target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4">
                  <a:txBody>
                    <a:bodyPr/>
                    <a:lstStyle/>
                    <a:p>
                      <a:pPr algn="ctr" fontAlgn="ctr"/>
                      <a:r>
                        <a:rPr lang="en-US" sz="900" b="1" i="0" u="none" strike="noStrike">
                          <a:solidFill>
                            <a:srgbClr val="000000"/>
                          </a:solidFill>
                          <a:effectLst/>
                          <a:latin typeface="Calibri" panose="020F0502020204030204" pitchFamily="34" charset="0"/>
                        </a:rPr>
                        <a:t>2024 Actuals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50558088"/>
                  </a:ext>
                </a:extLst>
              </a:tr>
              <a:tr h="212941">
                <a:tc rowSpan="2">
                  <a:txBody>
                    <a:bodyPr/>
                    <a:lstStyle/>
                    <a:p>
                      <a:pPr algn="ctr" fontAlgn="ctr"/>
                      <a:r>
                        <a:rPr lang="en-US" sz="900" b="1" i="0" u="none" strike="noStrike">
                          <a:solidFill>
                            <a:srgbClr val="000000"/>
                          </a:solidFill>
                          <a:effectLst/>
                          <a:latin typeface="Calibri" panose="020F0502020204030204" pitchFamily="34" charset="0"/>
                        </a:rPr>
                        <a:t>Director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Product Name</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Application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rtl="0" fontAlgn="ctr"/>
                      <a:r>
                        <a:rPr lang="en-US" sz="900" b="0" i="0" u="none" strike="noStrike">
                          <a:solidFill>
                            <a:srgbClr val="FFFFFF"/>
                          </a:solidFill>
                          <a:effectLst/>
                          <a:latin typeface="Calibri" panose="020F0502020204030204" pitchFamily="34" charset="0"/>
                        </a:rPr>
                        <a:t>Total assessments 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rowSpan="2">
                  <a:txBody>
                    <a:bodyPr/>
                    <a:lstStyle/>
                    <a:p>
                      <a:pPr algn="ctr" rtl="0"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Automation Savings Target</a:t>
                      </a:r>
                      <a:r>
                        <a:rPr lang="en-US" sz="900" b="1" i="0" u="none" strike="noStrike">
                          <a:solidFill>
                            <a:srgbClr val="FFFF00"/>
                          </a:solidFill>
                          <a:effectLst/>
                          <a:latin typeface="Calibri" panose="020F0502020204030204" pitchFamily="34" charset="0"/>
                        </a:rPr>
                        <a:t>(70000)</a:t>
                      </a:r>
                      <a:endParaRPr lang="en-US" sz="900" b="1" i="0" u="none" strike="noStrike">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rtl="0" fontAlgn="ctr"/>
                      <a:r>
                        <a:rPr lang="en-US" sz="900" b="1" i="0" u="none" strike="noStrike">
                          <a:solidFill>
                            <a:srgbClr val="000000"/>
                          </a:solidFill>
                          <a:effectLst/>
                          <a:latin typeface="Calibri" panose="020F0502020204030204" pitchFamily="34" charset="0"/>
                        </a:rPr>
                        <a:t>DSO Focals Assigned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gridSpan="2">
                  <a:txBody>
                    <a:bodyPr/>
                    <a:lstStyle/>
                    <a:p>
                      <a:pPr algn="ctr"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29138856"/>
                  </a:ext>
                </a:extLst>
              </a:tr>
              <a:tr h="39926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900" b="1" i="0" u="none" strike="noStrike">
                          <a:solidFill>
                            <a:srgbClr val="000000"/>
                          </a:solidFill>
                          <a:effectLst/>
                          <a:latin typeface="Calibri" panose="020F0502020204030204" pitchFamily="34" charset="0"/>
                        </a:rPr>
                        <a:t>Primary Focal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4557218"/>
                  </a:ext>
                </a:extLst>
              </a:tr>
              <a:tr h="212941">
                <a:tc rowSpan="5">
                  <a:txBody>
                    <a:bodyPr/>
                    <a:lstStyle/>
                    <a:p>
                      <a:pPr algn="ctr" fontAlgn="ctr"/>
                      <a:r>
                        <a:rPr lang="en-US" sz="900" b="1" i="0" u="none" strike="noStrike" dirty="0">
                          <a:solidFill>
                            <a:srgbClr val="000000"/>
                          </a:solidFill>
                          <a:effectLst/>
                          <a:latin typeface="Calibri" panose="020F0502020204030204" pitchFamily="34" charset="0"/>
                        </a:rPr>
                        <a:t>Jennifer</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177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39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27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108233100"/>
                  </a:ext>
                </a:extLst>
              </a:tr>
              <a:tr h="399262">
                <a:tc vMerge="1">
                  <a:txBody>
                    <a:bodyPr/>
                    <a:lstStyle/>
                    <a:p>
                      <a:endParaRPr lang="en-US"/>
                    </a:p>
                  </a:txBody>
                  <a:tcPr/>
                </a:tc>
                <a:tc>
                  <a:txBody>
                    <a:bodyPr/>
                    <a:lstStyle/>
                    <a:p>
                      <a:pPr algn="ctr" fontAlgn="ctr"/>
                      <a:r>
                        <a:rPr lang="en-US" sz="900" b="0" i="0" u="none" strike="noStrike">
                          <a:solidFill>
                            <a:srgbClr val="000000"/>
                          </a:solidFill>
                          <a:effectLst/>
                          <a:latin typeface="Calibri" panose="020F0502020204030204" pitchFamily="34" charset="0"/>
                        </a:rPr>
                        <a:t>Regulatory and Safety</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12 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dirty="0">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hlinkClick r:id="rId2"/>
                        </a:rPr>
                        <a:t>Radhakrishnan, Chinjumol</a:t>
                      </a:r>
                      <a:endParaRPr lang="en-US" sz="900" b="0" i="0" u="sng" strike="noStrike" dirty="0">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7770306"/>
                  </a:ext>
                </a:extLst>
              </a:tr>
              <a:tr h="212941">
                <a:tc vMerge="1">
                  <a:txBody>
                    <a:bodyPr/>
                    <a:lstStyle/>
                    <a:p>
                      <a:endParaRPr lang="en-US"/>
                    </a:p>
                  </a:txBody>
                  <a:tcPr/>
                </a:tc>
                <a:tc>
                  <a:txBody>
                    <a:bodyPr/>
                    <a:lstStyle/>
                    <a:p>
                      <a:pPr algn="ctr" fontAlgn="ctr"/>
                      <a:r>
                        <a:rPr lang="en-US" sz="900" b="0" i="0" u="none" strike="noStrike">
                          <a:solidFill>
                            <a:srgbClr val="000000"/>
                          </a:solidFill>
                          <a:effectLst/>
                          <a:latin typeface="Calibri" panose="020F0502020204030204" pitchFamily="34" charset="0"/>
                        </a:rPr>
                        <a:t>Research and Technology</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9 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3"/>
                        </a:rPr>
                        <a:t>Singh, Abhishek K </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4731607"/>
                  </a:ext>
                </a:extLst>
              </a:tr>
              <a:tr h="212941">
                <a:tc vMerge="1">
                  <a:txBody>
                    <a:bodyPr/>
                    <a:lstStyle/>
                    <a:p>
                      <a:endParaRPr lang="en-US"/>
                    </a:p>
                  </a:txBody>
                  <a:tcPr/>
                </a:tc>
                <a:tc>
                  <a:txBody>
                    <a:bodyPr/>
                    <a:lstStyle/>
                    <a:p>
                      <a:pPr algn="ctr" fontAlgn="ctr"/>
                      <a:r>
                        <a:rPr lang="en-US" sz="900" b="0" i="0" u="none" strike="noStrike" dirty="0">
                          <a:solidFill>
                            <a:srgbClr val="000000"/>
                          </a:solidFill>
                          <a:effectLst/>
                          <a:latin typeface="Calibri" panose="020F0502020204030204" pitchFamily="34" charset="0"/>
                        </a:rPr>
                        <a:t>Test and Evaluation</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43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4"/>
                        </a:rPr>
                        <a:t>Jha, Ravi N</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7356585"/>
                  </a:ext>
                </a:extLst>
              </a:tr>
              <a:tr h="221810">
                <a:tc vMerge="1">
                  <a:txBody>
                    <a:bodyPr/>
                    <a:lstStyle/>
                    <a:p>
                      <a:endParaRPr lang="en-US"/>
                    </a:p>
                  </a:txBody>
                  <a:tcPr/>
                </a:tc>
                <a:tc>
                  <a:txBody>
                    <a:bodyPr/>
                    <a:lstStyle/>
                    <a:p>
                      <a:pPr algn="ctr" fontAlgn="ctr"/>
                      <a:r>
                        <a:rPr lang="en-US" sz="900" b="0" i="0" u="none" strike="noStrike" dirty="0">
                          <a:solidFill>
                            <a:srgbClr val="000000"/>
                          </a:solidFill>
                          <a:effectLst/>
                          <a:latin typeface="Calibri" panose="020F0502020204030204" pitchFamily="34" charset="0"/>
                        </a:rPr>
                        <a:t>IPDM PLM</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94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 17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dirty="0">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5"/>
                        </a:rPr>
                        <a:t>Singh, Omji Kunjbihari</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7489699"/>
                  </a:ext>
                </a:extLst>
              </a:tr>
              <a:tr h="212941">
                <a:tc rowSpan="12">
                  <a:txBody>
                    <a:bodyPr/>
                    <a:lstStyle/>
                    <a:p>
                      <a:pPr algn="ctr" fontAlgn="ctr"/>
                      <a:r>
                        <a:rPr lang="en-US" sz="900" b="1" i="0" u="none" strike="noStrike">
                          <a:solidFill>
                            <a:srgbClr val="000000"/>
                          </a:solidFill>
                          <a:effectLst/>
                          <a:latin typeface="Calibri" panose="020F0502020204030204" pitchFamily="34" charset="0"/>
                        </a:rPr>
                        <a:t>Tatum</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333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149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56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22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990670981"/>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Authoring Process Planning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16 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hlinkClick r:id="rId6"/>
                        </a:rPr>
                        <a:t>Urimindi, Sreenivasulu</a:t>
                      </a:r>
                      <a:endParaRPr lang="en-US" sz="900" b="0" i="0" u="sng" strike="noStrike" dirty="0">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5053701"/>
                  </a:ext>
                </a:extLst>
              </a:tr>
              <a:tr h="425883">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Data Distribution and Management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57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none" strike="noStrike">
                          <a:solidFill>
                            <a:srgbClr val="000000"/>
                          </a:solidFill>
                          <a:effectLst/>
                          <a:latin typeface="Arial" panose="020B060402020202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rPr>
                        <a:t>Urimindi, Sreenivasulu </a:t>
                      </a:r>
                    </a:p>
                    <a:p>
                      <a:pPr algn="ctr" rtl="0" fontAlgn="ctr"/>
                      <a:r>
                        <a:rPr lang="en-US" sz="900" b="0" i="0" u="sng" strike="noStrike" dirty="0">
                          <a:solidFill>
                            <a:srgbClr val="0563C1"/>
                          </a:solidFill>
                          <a:effectLst/>
                          <a:latin typeface="Calibri" panose="020F0502020204030204" pitchFamily="34" charset="0"/>
                        </a:rPr>
                        <a:t>Vinod Thomas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4904613"/>
                  </a:ext>
                </a:extLst>
              </a:tr>
              <a:tr h="399262">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Automation Programming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7"/>
                        </a:rPr>
                        <a:t>Chougule, Priyanka Dhanpal</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8646104"/>
                  </a:ext>
                </a:extLst>
              </a:tr>
              <a:tr h="399262">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Customer Engineering (CE)</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0 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dirty="0">
                          <a:solidFill>
                            <a:srgbClr val="000000"/>
                          </a:solidFill>
                          <a:effectLst/>
                          <a:latin typeface="Calibri" panose="020F0502020204030204" pitchFamily="34" charset="0"/>
                        </a:rPr>
                        <a:t> 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US" sz="900" b="0" i="0" u="sng" strike="noStrike">
                          <a:solidFill>
                            <a:srgbClr val="0563C1"/>
                          </a:solidFill>
                          <a:effectLst/>
                          <a:latin typeface="Calibri" panose="020F0502020204030204" pitchFamily="34" charset="0"/>
                          <a:hlinkClick r:id="rId8"/>
                        </a:rPr>
                        <a:t>Nair, Aathira Manikandan</a:t>
                      </a:r>
                      <a:endParaRPr lang="en-US" sz="900" b="0" i="0" u="sng" strike="noStrike">
                        <a:solidFill>
                          <a:srgbClr val="0563C1"/>
                        </a:solidFill>
                        <a:effectLst/>
                        <a:latin typeface="Calibri" panose="020F0502020204030204" pitchFamily="34" charset="0"/>
                      </a:endParaRPr>
                    </a:p>
                  </a:txBody>
                  <a:tcPr marL="1440" marR="1440" marT="1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1947714"/>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3DX PLM</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9"/>
                        </a:rPr>
                        <a:t>Kaur, Harmeet</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063169"/>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Electrical Engineering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44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0"/>
                        </a:rPr>
                        <a:t>K L, Bharath</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5457780"/>
                  </a:ext>
                </a:extLst>
              </a:tr>
              <a:tr h="212941">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Flight Engineering and Propulsion</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62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hlinkClick r:id="rId11"/>
                        </a:rPr>
                        <a:t>Mohiddin Basha, Mahammed Gulam</a:t>
                      </a:r>
                      <a:endParaRPr lang="en-US" sz="900" b="0" i="0" u="sng" strike="noStrike" dirty="0">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9871938"/>
                  </a:ext>
                </a:extLst>
              </a:tr>
              <a:tr h="399262">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Mechanical and Structural Engineering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6 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2"/>
                        </a:rPr>
                        <a:t>P, Ashwini</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2117372"/>
                  </a:ext>
                </a:extLst>
              </a:tr>
              <a:tr h="212941">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Systems Engineering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3"/>
                        </a:rPr>
                        <a:t>Prabhat, Kumar</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729745"/>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Production System Simulation</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Calibri" panose="020F0502020204030204" pitchFamily="34" charset="0"/>
                        </a:rPr>
                        <a:t> </a:t>
                      </a:r>
                    </a:p>
                  </a:txBody>
                  <a:tcPr marL="1440" marR="1440" marT="1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402137"/>
                  </a:ext>
                </a:extLst>
              </a:tr>
              <a:tr h="221810">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Visualization and xR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4"/>
                        </a:rPr>
                        <a:t>Rompicherla, Rakesh</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8923173"/>
                  </a:ext>
                </a:extLst>
              </a:tr>
              <a:tr h="221810">
                <a:tc>
                  <a:txBody>
                    <a:bodyPr/>
                    <a:lstStyle/>
                    <a:p>
                      <a:pPr algn="ctr"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510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188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83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28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8634</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484366138"/>
                  </a:ext>
                </a:extLst>
              </a:tr>
            </a:tbl>
          </a:graphicData>
        </a:graphic>
      </p:graphicFrame>
    </p:spTree>
    <p:extLst>
      <p:ext uri="{BB962C8B-B14F-4D97-AF65-F5344CB8AC3E}">
        <p14:creationId xmlns:p14="http://schemas.microsoft.com/office/powerpoint/2010/main" val="71870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1D91-6571-4D4F-B926-78EDA518D49B}"/>
              </a:ext>
            </a:extLst>
          </p:cNvPr>
          <p:cNvSpPr>
            <a:spLocks noGrp="1"/>
          </p:cNvSpPr>
          <p:nvPr>
            <p:ph type="title"/>
          </p:nvPr>
        </p:nvSpPr>
        <p:spPr>
          <a:xfrm>
            <a:off x="520700" y="77504"/>
            <a:ext cx="11150600" cy="463593"/>
          </a:xfrm>
        </p:spPr>
        <p:txBody>
          <a:bodyPr/>
          <a:lstStyle/>
          <a:p>
            <a:r>
              <a:rPr lang="en-US" dirty="0"/>
              <a:t>Product support Progress</a:t>
            </a:r>
          </a:p>
        </p:txBody>
      </p:sp>
      <p:graphicFrame>
        <p:nvGraphicFramePr>
          <p:cNvPr id="4" name="Table 3">
            <a:extLst>
              <a:ext uri="{FF2B5EF4-FFF2-40B4-BE49-F238E27FC236}">
                <a16:creationId xmlns:a16="http://schemas.microsoft.com/office/drawing/2014/main" id="{52A00FB7-677B-4000-BF06-019D8BE07BD9}"/>
              </a:ext>
            </a:extLst>
          </p:cNvPr>
          <p:cNvGraphicFramePr>
            <a:graphicFrameLocks noGrp="1"/>
          </p:cNvGraphicFramePr>
          <p:nvPr>
            <p:extLst>
              <p:ext uri="{D42A27DB-BD31-4B8C-83A1-F6EECF244321}">
                <p14:modId xmlns:p14="http://schemas.microsoft.com/office/powerpoint/2010/main" val="3655765026"/>
              </p:ext>
            </p:extLst>
          </p:nvPr>
        </p:nvGraphicFramePr>
        <p:xfrm>
          <a:off x="164593" y="541098"/>
          <a:ext cx="11878056" cy="5658538"/>
        </p:xfrm>
        <a:graphic>
          <a:graphicData uri="http://schemas.openxmlformats.org/drawingml/2006/table">
            <a:tbl>
              <a:tblPr/>
              <a:tblGrid>
                <a:gridCol w="1818852">
                  <a:extLst>
                    <a:ext uri="{9D8B030D-6E8A-4147-A177-3AD203B41FA5}">
                      <a16:colId xmlns:a16="http://schemas.microsoft.com/office/drawing/2014/main" val="2095960399"/>
                    </a:ext>
                  </a:extLst>
                </a:gridCol>
                <a:gridCol w="1818852">
                  <a:extLst>
                    <a:ext uri="{9D8B030D-6E8A-4147-A177-3AD203B41FA5}">
                      <a16:colId xmlns:a16="http://schemas.microsoft.com/office/drawing/2014/main" val="468970229"/>
                    </a:ext>
                  </a:extLst>
                </a:gridCol>
                <a:gridCol w="1178412">
                  <a:extLst>
                    <a:ext uri="{9D8B030D-6E8A-4147-A177-3AD203B41FA5}">
                      <a16:colId xmlns:a16="http://schemas.microsoft.com/office/drawing/2014/main" val="3548101950"/>
                    </a:ext>
                  </a:extLst>
                </a:gridCol>
                <a:gridCol w="1178412">
                  <a:extLst>
                    <a:ext uri="{9D8B030D-6E8A-4147-A177-3AD203B41FA5}">
                      <a16:colId xmlns:a16="http://schemas.microsoft.com/office/drawing/2014/main" val="1890911412"/>
                    </a:ext>
                  </a:extLst>
                </a:gridCol>
                <a:gridCol w="623360">
                  <a:extLst>
                    <a:ext uri="{9D8B030D-6E8A-4147-A177-3AD203B41FA5}">
                      <a16:colId xmlns:a16="http://schemas.microsoft.com/office/drawing/2014/main" val="4010365659"/>
                    </a:ext>
                  </a:extLst>
                </a:gridCol>
                <a:gridCol w="853924">
                  <a:extLst>
                    <a:ext uri="{9D8B030D-6E8A-4147-A177-3AD203B41FA5}">
                      <a16:colId xmlns:a16="http://schemas.microsoft.com/office/drawing/2014/main" val="4160414900"/>
                    </a:ext>
                  </a:extLst>
                </a:gridCol>
                <a:gridCol w="1246728">
                  <a:extLst>
                    <a:ext uri="{9D8B030D-6E8A-4147-A177-3AD203B41FA5}">
                      <a16:colId xmlns:a16="http://schemas.microsoft.com/office/drawing/2014/main" val="638432962"/>
                    </a:ext>
                  </a:extLst>
                </a:gridCol>
                <a:gridCol w="1246728">
                  <a:extLst>
                    <a:ext uri="{9D8B030D-6E8A-4147-A177-3AD203B41FA5}">
                      <a16:colId xmlns:a16="http://schemas.microsoft.com/office/drawing/2014/main" val="1193588331"/>
                    </a:ext>
                  </a:extLst>
                </a:gridCol>
                <a:gridCol w="478197">
                  <a:extLst>
                    <a:ext uri="{9D8B030D-6E8A-4147-A177-3AD203B41FA5}">
                      <a16:colId xmlns:a16="http://schemas.microsoft.com/office/drawing/2014/main" val="2022402143"/>
                    </a:ext>
                  </a:extLst>
                </a:gridCol>
                <a:gridCol w="478197">
                  <a:extLst>
                    <a:ext uri="{9D8B030D-6E8A-4147-A177-3AD203B41FA5}">
                      <a16:colId xmlns:a16="http://schemas.microsoft.com/office/drawing/2014/main" val="2966417049"/>
                    </a:ext>
                  </a:extLst>
                </a:gridCol>
                <a:gridCol w="478197">
                  <a:extLst>
                    <a:ext uri="{9D8B030D-6E8A-4147-A177-3AD203B41FA5}">
                      <a16:colId xmlns:a16="http://schemas.microsoft.com/office/drawing/2014/main" val="4239531133"/>
                    </a:ext>
                  </a:extLst>
                </a:gridCol>
                <a:gridCol w="478197">
                  <a:extLst>
                    <a:ext uri="{9D8B030D-6E8A-4147-A177-3AD203B41FA5}">
                      <a16:colId xmlns:a16="http://schemas.microsoft.com/office/drawing/2014/main" val="1044579247"/>
                    </a:ext>
                  </a:extLst>
                </a:gridCol>
              </a:tblGrid>
              <a:tr h="300454">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US" sz="900" b="1" i="0" u="none" strike="noStrike">
                          <a:solidFill>
                            <a:srgbClr val="000000"/>
                          </a:solidFill>
                          <a:effectLst/>
                          <a:latin typeface="Calibri" panose="020F0502020204030204" pitchFamily="34" charset="0"/>
                        </a:rPr>
                        <a:t>2024 Target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4">
                  <a:txBody>
                    <a:bodyPr/>
                    <a:lstStyle/>
                    <a:p>
                      <a:pPr algn="ctr" fontAlgn="ctr"/>
                      <a:r>
                        <a:rPr lang="en-US" sz="900" b="1" i="0" u="none" strike="noStrike">
                          <a:solidFill>
                            <a:srgbClr val="000000"/>
                          </a:solidFill>
                          <a:effectLst/>
                          <a:latin typeface="Calibri" panose="020F0502020204030204" pitchFamily="34" charset="0"/>
                        </a:rPr>
                        <a:t>2024 Actuals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27685577"/>
                  </a:ext>
                </a:extLst>
              </a:tr>
              <a:tr h="300454">
                <a:tc rowSpan="2">
                  <a:txBody>
                    <a:bodyPr/>
                    <a:lstStyle/>
                    <a:p>
                      <a:pPr algn="ctr" fontAlgn="ctr"/>
                      <a:r>
                        <a:rPr lang="en-US" sz="900" b="1" i="0" u="none" strike="noStrike" dirty="0">
                          <a:solidFill>
                            <a:srgbClr val="000000"/>
                          </a:solidFill>
                          <a:effectLst/>
                          <a:latin typeface="Calibri" panose="020F0502020204030204" pitchFamily="34" charset="0"/>
                        </a:rPr>
                        <a:t>Director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Product Name</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Application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rtl="0" fontAlgn="ctr"/>
                      <a:r>
                        <a:rPr lang="en-US" sz="900" b="0" i="0" u="none" strike="noStrike">
                          <a:solidFill>
                            <a:srgbClr val="FFFFFF"/>
                          </a:solidFill>
                          <a:effectLst/>
                          <a:latin typeface="Calibri" panose="020F0502020204030204" pitchFamily="34" charset="0"/>
                        </a:rPr>
                        <a:t>Total assessments 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rowSpan="2">
                  <a:txBody>
                    <a:bodyPr/>
                    <a:lstStyle/>
                    <a:p>
                      <a:pPr algn="ctr" rtl="0"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Automation Savings Target</a:t>
                      </a:r>
                      <a:r>
                        <a:rPr lang="en-US" sz="900" b="1" i="0" u="none" strike="noStrike">
                          <a:solidFill>
                            <a:srgbClr val="FFFF00"/>
                          </a:solidFill>
                          <a:effectLst/>
                          <a:latin typeface="Calibri" panose="020F0502020204030204" pitchFamily="34" charset="0"/>
                        </a:rPr>
                        <a:t>(70000)</a:t>
                      </a:r>
                      <a:endParaRPr lang="en-US" sz="900" b="1" i="0" u="none" strike="noStrike">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rtl="0" fontAlgn="ctr"/>
                      <a:r>
                        <a:rPr lang="en-US" sz="900" b="1" i="0" u="none" strike="noStrike">
                          <a:solidFill>
                            <a:srgbClr val="000000"/>
                          </a:solidFill>
                          <a:effectLst/>
                          <a:latin typeface="Calibri" panose="020F0502020204030204" pitchFamily="34" charset="0"/>
                        </a:rPr>
                        <a:t>DSO Focals Assigned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gridSpan="2">
                  <a:txBody>
                    <a:bodyPr/>
                    <a:lstStyle/>
                    <a:p>
                      <a:pPr algn="ctr"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678939420"/>
                  </a:ext>
                </a:extLst>
              </a:tr>
              <a:tr h="56334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900" b="1" i="0" u="none" strike="noStrike">
                          <a:solidFill>
                            <a:srgbClr val="000000"/>
                          </a:solidFill>
                          <a:effectLst/>
                          <a:latin typeface="Calibri" panose="020F0502020204030204" pitchFamily="34" charset="0"/>
                        </a:rPr>
                        <a:t>Primary Focal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0980879"/>
                  </a:ext>
                </a:extLst>
              </a:tr>
              <a:tr h="300454">
                <a:tc rowSpan="5">
                  <a:txBody>
                    <a:bodyPr/>
                    <a:lstStyle/>
                    <a:p>
                      <a:pPr algn="ctr" fontAlgn="ctr"/>
                      <a:r>
                        <a:rPr lang="en-US" sz="900" b="1" i="0" u="none" strike="noStrike">
                          <a:solidFill>
                            <a:srgbClr val="000000"/>
                          </a:solidFill>
                          <a:effectLst/>
                          <a:latin typeface="Calibri" panose="020F0502020204030204" pitchFamily="34" charset="0"/>
                        </a:rPr>
                        <a:t>Buba</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147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70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20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35000</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sng" strike="noStrike">
                          <a:solidFill>
                            <a:srgbClr val="0563C1"/>
                          </a:solidFill>
                          <a:effectLst/>
                          <a:latin typeface="Calibri" panose="020F0502020204030204" pitchFamily="34" charset="0"/>
                        </a:rPr>
                        <a:t> </a:t>
                      </a:r>
                    </a:p>
                  </a:txBody>
                  <a:tcPr marL="1440" marR="1440" marT="144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endParaRPr lang="en-US" sz="900" b="1"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34608752"/>
                  </a:ext>
                </a:extLst>
              </a:tr>
              <a:tr h="300454">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Digital Market Products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43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3 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2"/>
                        </a:rPr>
                        <a:t>Popeck (US), John</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9404268"/>
                  </a:ext>
                </a:extLst>
              </a:tr>
              <a:tr h="300454">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Customer Operations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3"/>
                        </a:rPr>
                        <a:t>Balraj, Bharath K</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3 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143658"/>
                  </a:ext>
                </a:extLst>
              </a:tr>
              <a:tr h="300454">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Technical Publications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4"/>
                        </a:rPr>
                        <a:t>Kandan, Narendran</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3723103"/>
                  </a:ext>
                </a:extLst>
              </a:tr>
              <a:tr h="312969">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Training &amp; Other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5"/>
                        </a:rPr>
                        <a:t>Rooge, Padma Prasad</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5095694"/>
                  </a:ext>
                </a:extLst>
              </a:tr>
              <a:tr h="300454">
                <a:tc rowSpan="8">
                  <a:txBody>
                    <a:bodyPr/>
                    <a:lstStyle/>
                    <a:p>
                      <a:pPr algn="ctr" fontAlgn="ctr"/>
                      <a:r>
                        <a:rPr lang="en-US" sz="900" b="1" i="0" u="none" strike="noStrike">
                          <a:solidFill>
                            <a:srgbClr val="000000"/>
                          </a:solidFill>
                          <a:effectLst/>
                          <a:latin typeface="Calibri" panose="020F0502020204030204" pitchFamily="34" charset="0"/>
                        </a:rPr>
                        <a:t>Jeff</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226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76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30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35000</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3670370281"/>
                  </a:ext>
                </a:extLst>
              </a:tr>
              <a:tr h="300454">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 Automation Programming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4 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6"/>
                        </a:rPr>
                        <a:t>H D, Sarika</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2570952"/>
                  </a:ext>
                </a:extLst>
              </a:tr>
              <a:tr h="300454">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Innovation Hub</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4231868"/>
                  </a:ext>
                </a:extLst>
              </a:tr>
              <a:tr h="300454">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Material Management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7"/>
                        </a:rPr>
                        <a:t>Jenkins (US), Renee M</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0401858"/>
                  </a:ext>
                </a:extLst>
              </a:tr>
              <a:tr h="300454">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Maintenance Repair and Overhaul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8"/>
                        </a:rPr>
                        <a:t>Fink (US), Brendan A</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3949543"/>
                  </a:ext>
                </a:extLst>
              </a:tr>
              <a:tr h="563349">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Integrated Logistics Planning and Management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9"/>
                        </a:rPr>
                        <a:t>Nadampalli Kumarraju, Lavanya</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3079353"/>
                  </a:ext>
                </a:extLst>
              </a:tr>
              <a:tr h="300454">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Product Support Analysis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10"/>
                        </a:rPr>
                        <a:t>Varghese, Jessy </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4403574"/>
                  </a:ext>
                </a:extLst>
              </a:tr>
              <a:tr h="300454">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Embedded Program Support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sz="900" b="0" i="0" u="none" strike="noStrike">
                          <a:solidFill>
                            <a:srgbClr val="000000"/>
                          </a:solidFill>
                          <a:effectLst/>
                          <a:latin typeface="Calibri" panose="020F0502020204030204" pitchFamily="34" charset="0"/>
                        </a:rPr>
                        <a:t> 89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sz="900" b="0" i="0" u="none" strike="noStrike">
                          <a:solidFill>
                            <a:srgbClr val="000000"/>
                          </a:solidFill>
                          <a:effectLst/>
                          <a:latin typeface="Calibri" panose="020F0502020204030204" pitchFamily="34" charset="0"/>
                        </a:rPr>
                        <a:t> 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rPr>
                        <a:t>Amaragatti, Sharanappa</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900" b="0" i="0" u="none" strike="noStrike" dirty="0">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900" b="0"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48789487"/>
                  </a:ext>
                </a:extLst>
              </a:tr>
              <a:tr h="312969">
                <a:tc>
                  <a:txBody>
                    <a:bodyPr/>
                    <a:lstStyle/>
                    <a:p>
                      <a:pPr algn="ctr" fontAlgn="ctr"/>
                      <a:r>
                        <a:rPr lang="en-US" sz="900" b="1" i="0" u="none" strike="noStrike">
                          <a:solidFill>
                            <a:srgbClr val="000000"/>
                          </a:solidFill>
                          <a:effectLst/>
                          <a:latin typeface="Calibri" panose="020F0502020204030204" pitchFamily="34" charset="0"/>
                        </a:rPr>
                        <a:t> </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373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146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50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22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15087</a:t>
                      </a:r>
                    </a:p>
                  </a:txBody>
                  <a:tcPr marL="1440" marR="1440" marT="1440" marB="0" anchor="ctr">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2146687931"/>
                  </a:ext>
                </a:extLst>
              </a:tr>
            </a:tbl>
          </a:graphicData>
        </a:graphic>
      </p:graphicFrame>
    </p:spTree>
    <p:extLst>
      <p:ext uri="{BB962C8B-B14F-4D97-AF65-F5344CB8AC3E}">
        <p14:creationId xmlns:p14="http://schemas.microsoft.com/office/powerpoint/2010/main" val="765234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A19A0-40E0-40FC-8ACB-270FD35A7181}"/>
              </a:ext>
            </a:extLst>
          </p:cNvPr>
          <p:cNvSpPr>
            <a:spLocks noGrp="1"/>
          </p:cNvSpPr>
          <p:nvPr>
            <p:ph type="title"/>
          </p:nvPr>
        </p:nvSpPr>
        <p:spPr>
          <a:xfrm>
            <a:off x="4644264" y="2128687"/>
            <a:ext cx="2715768" cy="920336"/>
          </a:xfrm>
        </p:spPr>
        <p:txBody>
          <a:bodyPr/>
          <a:lstStyle/>
          <a:p>
            <a:r>
              <a:rPr lang="en-US" dirty="0"/>
              <a:t>POC Status</a:t>
            </a:r>
          </a:p>
        </p:txBody>
      </p:sp>
    </p:spTree>
    <p:extLst>
      <p:ext uri="{BB962C8B-B14F-4D97-AF65-F5344CB8AC3E}">
        <p14:creationId xmlns:p14="http://schemas.microsoft.com/office/powerpoint/2010/main" val="772170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C17A-15C6-420A-BB69-04F9C9102857}"/>
              </a:ext>
            </a:extLst>
          </p:cNvPr>
          <p:cNvSpPr>
            <a:spLocks noGrp="1"/>
          </p:cNvSpPr>
          <p:nvPr>
            <p:ph type="title"/>
          </p:nvPr>
        </p:nvSpPr>
        <p:spPr>
          <a:xfrm>
            <a:off x="448172" y="135281"/>
            <a:ext cx="11150600" cy="641612"/>
          </a:xfrm>
        </p:spPr>
        <p:txBody>
          <a:bodyPr/>
          <a:lstStyle/>
          <a:p>
            <a:r>
              <a:rPr lang="en-US" dirty="0"/>
              <a:t>Code Whisperer Updates</a:t>
            </a:r>
          </a:p>
        </p:txBody>
      </p:sp>
      <p:sp>
        <p:nvSpPr>
          <p:cNvPr id="8" name="Rectangle: Rounded Corners 7">
            <a:extLst>
              <a:ext uri="{FF2B5EF4-FFF2-40B4-BE49-F238E27FC236}">
                <a16:creationId xmlns:a16="http://schemas.microsoft.com/office/drawing/2014/main" id="{50D93CAC-2250-40BF-998B-A953BF78BE6B}"/>
              </a:ext>
            </a:extLst>
          </p:cNvPr>
          <p:cNvSpPr/>
          <p:nvPr/>
        </p:nvSpPr>
        <p:spPr>
          <a:xfrm>
            <a:off x="448172" y="1011892"/>
            <a:ext cx="3585986" cy="1537877"/>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Background</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Boeing is evaluating Amazon Web Services (AWS) CodeWhisperer through a Proof of Concept exercise with the intent of implementing the tool in various business operations.</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9" name="Rectangle: Rounded Corners 8">
            <a:extLst>
              <a:ext uri="{FF2B5EF4-FFF2-40B4-BE49-F238E27FC236}">
                <a16:creationId xmlns:a16="http://schemas.microsoft.com/office/drawing/2014/main" id="{4A29C56E-36D1-4DB4-BA97-F9E01C94DD35}"/>
              </a:ext>
            </a:extLst>
          </p:cNvPr>
          <p:cNvSpPr/>
          <p:nvPr/>
        </p:nvSpPr>
        <p:spPr>
          <a:xfrm>
            <a:off x="515938" y="2673428"/>
            <a:ext cx="3585986" cy="1450164"/>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Goal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To validate and understand the use cases and terms of service of the tool while also measuring the efficiency of the code generated</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a:ea typeface="+mn-ea"/>
              <a:cs typeface="+mn-cs"/>
            </a:endParaRPr>
          </a:p>
        </p:txBody>
      </p:sp>
      <p:sp>
        <p:nvSpPr>
          <p:cNvPr id="10" name="Rectangle: Rounded Corners 9">
            <a:extLst>
              <a:ext uri="{FF2B5EF4-FFF2-40B4-BE49-F238E27FC236}">
                <a16:creationId xmlns:a16="http://schemas.microsoft.com/office/drawing/2014/main" id="{437ACA5F-D30B-4E1E-9A54-77C2E66A3FB6}"/>
              </a:ext>
            </a:extLst>
          </p:cNvPr>
          <p:cNvSpPr/>
          <p:nvPr/>
        </p:nvSpPr>
        <p:spPr>
          <a:xfrm>
            <a:off x="515938" y="4334964"/>
            <a:ext cx="3585986" cy="2026920"/>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Objective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Test several use cases and quantify the impact on accuracy and productivity across different functions within various software engineering teams, looking at its applicability within an operational context. Also, identify the critical safety concerns and potential hazards.</a:t>
            </a:r>
          </a:p>
          <a:p>
            <a:pPr marL="0" marR="0" lvl="0" indent="0" algn="ctr" defTabSz="914400" eaLnBrk="1" fontAlgn="auto" latinLnBrk="0" hangingPunct="1">
              <a:lnSpc>
                <a:spcPct val="100000"/>
              </a:lnSpc>
              <a:spcBef>
                <a:spcPts val="0"/>
              </a:spcBef>
              <a:spcAft>
                <a:spcPts val="0"/>
              </a:spcAft>
              <a:buClrTx/>
              <a:buSzTx/>
              <a:buFontTx/>
              <a:buNone/>
              <a:tabLst/>
              <a:defRPr/>
            </a:pP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11" name="Rectangle: Rounded Corners 10">
            <a:extLst>
              <a:ext uri="{FF2B5EF4-FFF2-40B4-BE49-F238E27FC236}">
                <a16:creationId xmlns:a16="http://schemas.microsoft.com/office/drawing/2014/main" id="{9655B18D-1715-4CC3-8D10-C2459DBEEA24}"/>
              </a:ext>
            </a:extLst>
          </p:cNvPr>
          <p:cNvSpPr/>
          <p:nvPr/>
        </p:nvSpPr>
        <p:spPr>
          <a:xfrm>
            <a:off x="4980041" y="1030253"/>
            <a:ext cx="4320379" cy="526762"/>
          </a:xfrm>
          <a:prstGeom prst="roundRect">
            <a:avLst>
              <a:gd name="adj" fmla="val 7856"/>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39A6"/>
                </a:solidFill>
                <a:effectLst/>
                <a:uLnTx/>
                <a:uFillTx/>
                <a:latin typeface="Arial"/>
                <a:ea typeface="+mn-ea"/>
                <a:cs typeface="+mn-cs"/>
              </a:rPr>
              <a:t>Teams from IT&amp;DA M&amp;Q, DPACS, Software Engineering, and BR&amp;T Math formed to evaluate</a:t>
            </a:r>
          </a:p>
        </p:txBody>
      </p:sp>
      <p:sp>
        <p:nvSpPr>
          <p:cNvPr id="13" name="Rectangle 12">
            <a:extLst>
              <a:ext uri="{FF2B5EF4-FFF2-40B4-BE49-F238E27FC236}">
                <a16:creationId xmlns:a16="http://schemas.microsoft.com/office/drawing/2014/main" id="{0B0DE118-E7AB-4B90-B644-9CA50E26DC1E}"/>
              </a:ext>
            </a:extLst>
          </p:cNvPr>
          <p:cNvSpPr/>
          <p:nvPr/>
        </p:nvSpPr>
        <p:spPr>
          <a:xfrm>
            <a:off x="4663518" y="2027014"/>
            <a:ext cx="5658652" cy="3693319"/>
          </a:xfrm>
          <a:prstGeom prst="rect">
            <a:avLst/>
          </a:prstGeom>
          <a:solidFill>
            <a:srgbClr val="002060"/>
          </a:solidFill>
        </p:spPr>
        <p:txBody>
          <a:bodyPr wrap="square">
            <a:spAutoFit/>
          </a:bodyPr>
          <a:lstStyle/>
          <a:p>
            <a:pPr marR="0" lvl="1">
              <a:spcBef>
                <a:spcPts val="0"/>
              </a:spcBef>
              <a:spcAft>
                <a:spcPts val="0"/>
              </a:spcAft>
            </a:pPr>
            <a:r>
              <a:rPr lang="en-US" b="1" dirty="0">
                <a:solidFill>
                  <a:schemeClr val="bg1"/>
                </a:solidFill>
              </a:rPr>
              <a:t>Use Cases in Work</a:t>
            </a:r>
          </a:p>
          <a:p>
            <a:pPr marL="742950" marR="0" lvl="1" indent="-285750">
              <a:spcBef>
                <a:spcPts val="0"/>
              </a:spcBef>
              <a:spcAft>
                <a:spcPts val="0"/>
              </a:spcAft>
              <a:buFont typeface="Courier New" panose="02070309020205020404" pitchFamily="49" charset="0"/>
              <a:buChar char="o"/>
            </a:pPr>
            <a:r>
              <a:rPr lang="en-US" dirty="0">
                <a:solidFill>
                  <a:schemeClr val="bg1"/>
                </a:solidFill>
              </a:rPr>
              <a:t>Code coverage for unit test case</a:t>
            </a:r>
          </a:p>
          <a:p>
            <a:pPr marL="742950" marR="0" lvl="1" indent="-285750">
              <a:spcBef>
                <a:spcPts val="0"/>
              </a:spcBef>
              <a:spcAft>
                <a:spcPts val="0"/>
              </a:spcAft>
              <a:buFont typeface="Courier New" panose="02070309020205020404" pitchFamily="49" charset="0"/>
              <a:buChar char="o"/>
            </a:pPr>
            <a:r>
              <a:rPr lang="en-US" dirty="0">
                <a:solidFill>
                  <a:schemeClr val="bg1"/>
                </a:solidFill>
              </a:rPr>
              <a:t>Actual business </a:t>
            </a:r>
            <a:r>
              <a:rPr lang="en-US" dirty="0" err="1">
                <a:solidFill>
                  <a:schemeClr val="bg1"/>
                </a:solidFill>
              </a:rPr>
              <a:t>usecase</a:t>
            </a:r>
            <a:r>
              <a:rPr lang="en-US" dirty="0">
                <a:solidFill>
                  <a:schemeClr val="bg1"/>
                </a:solidFill>
              </a:rPr>
              <a:t> like NIMT, </a:t>
            </a:r>
            <a:r>
              <a:rPr lang="en-US" dirty="0" err="1">
                <a:solidFill>
                  <a:schemeClr val="bg1"/>
                </a:solidFill>
              </a:rPr>
              <a:t>Redars</a:t>
            </a:r>
            <a:r>
              <a:rPr lang="en-US" dirty="0">
                <a:solidFill>
                  <a:schemeClr val="bg1"/>
                </a:solidFill>
              </a:rPr>
              <a:t> line darkening</a:t>
            </a:r>
          </a:p>
          <a:p>
            <a:pPr marL="742950" marR="0" lvl="1" indent="-285750">
              <a:spcBef>
                <a:spcPts val="0"/>
              </a:spcBef>
              <a:spcAft>
                <a:spcPts val="0"/>
              </a:spcAft>
              <a:buFont typeface="Courier New" panose="02070309020205020404" pitchFamily="49" charset="0"/>
              <a:buChar char="o"/>
            </a:pPr>
            <a:r>
              <a:rPr lang="en-US" dirty="0">
                <a:solidFill>
                  <a:schemeClr val="bg1"/>
                </a:solidFill>
              </a:rPr>
              <a:t>Legacy application automated test case</a:t>
            </a:r>
          </a:p>
          <a:p>
            <a:pPr marL="742950" marR="0" lvl="1" indent="-285750">
              <a:spcBef>
                <a:spcPts val="0"/>
              </a:spcBef>
              <a:spcAft>
                <a:spcPts val="0"/>
              </a:spcAft>
              <a:buFont typeface="Courier New" panose="02070309020205020404" pitchFamily="49" charset="0"/>
              <a:buChar char="o"/>
            </a:pPr>
            <a:r>
              <a:rPr lang="en-US" dirty="0">
                <a:solidFill>
                  <a:schemeClr val="bg1"/>
                </a:solidFill>
              </a:rPr>
              <a:t>Creating UI frontend code &amp; unit test cases for Vue.JS application</a:t>
            </a:r>
          </a:p>
          <a:p>
            <a:pPr marL="742950" marR="0" lvl="1" indent="-285750">
              <a:spcBef>
                <a:spcPts val="0"/>
              </a:spcBef>
              <a:spcAft>
                <a:spcPts val="0"/>
              </a:spcAft>
              <a:buFont typeface="Courier New" panose="02070309020205020404" pitchFamily="49" charset="0"/>
              <a:buChar char="o"/>
            </a:pPr>
            <a:r>
              <a:rPr lang="en-US" dirty="0">
                <a:solidFill>
                  <a:schemeClr val="bg1"/>
                </a:solidFill>
              </a:rPr>
              <a:t>Explore the </a:t>
            </a:r>
            <a:r>
              <a:rPr lang="en-US" dirty="0" err="1">
                <a:solidFill>
                  <a:schemeClr val="bg1"/>
                </a:solidFill>
              </a:rPr>
              <a:t>Coverity</a:t>
            </a:r>
            <a:r>
              <a:rPr lang="en-US" dirty="0">
                <a:solidFill>
                  <a:schemeClr val="bg1"/>
                </a:solidFill>
              </a:rPr>
              <a:t> high and medium security scanning</a:t>
            </a:r>
          </a:p>
          <a:p>
            <a:pPr marL="742950" marR="0" lvl="1" indent="-285750">
              <a:spcBef>
                <a:spcPts val="0"/>
              </a:spcBef>
              <a:spcAft>
                <a:spcPts val="0"/>
              </a:spcAft>
              <a:buFont typeface="Courier New" panose="02070309020205020404" pitchFamily="49" charset="0"/>
              <a:buChar char="o"/>
            </a:pPr>
            <a:r>
              <a:rPr lang="en-US" dirty="0">
                <a:solidFill>
                  <a:schemeClr val="bg1"/>
                </a:solidFill>
              </a:rPr>
              <a:t>Oracle form migration . Customer engineering</a:t>
            </a:r>
          </a:p>
          <a:p>
            <a:pPr marL="742950" marR="0" lvl="1" indent="-285750">
              <a:spcBef>
                <a:spcPts val="0"/>
              </a:spcBef>
              <a:spcAft>
                <a:spcPts val="0"/>
              </a:spcAft>
              <a:buFont typeface="Courier New" panose="02070309020205020404" pitchFamily="49" charset="0"/>
              <a:buChar char="o"/>
            </a:pPr>
            <a:r>
              <a:rPr lang="en-US" dirty="0">
                <a:solidFill>
                  <a:schemeClr val="bg1"/>
                </a:solidFill>
              </a:rPr>
              <a:t>Gen AI web app Evaluation</a:t>
            </a:r>
          </a:p>
          <a:p>
            <a:pPr marL="742950" marR="0" lvl="1" indent="-285750">
              <a:spcBef>
                <a:spcPts val="0"/>
              </a:spcBef>
              <a:spcAft>
                <a:spcPts val="0"/>
              </a:spcAft>
              <a:buFont typeface="Courier New" panose="02070309020205020404" pitchFamily="49" charset="0"/>
              <a:buChar char="o"/>
            </a:pPr>
            <a:r>
              <a:rPr lang="en-US" dirty="0">
                <a:solidFill>
                  <a:schemeClr val="bg1"/>
                </a:solidFill>
              </a:rPr>
              <a:t>BGS DAS Platform</a:t>
            </a:r>
          </a:p>
          <a:p>
            <a:pPr marL="742950" marR="0" lvl="1" indent="-285750">
              <a:spcBef>
                <a:spcPts val="0"/>
              </a:spcBef>
              <a:spcAft>
                <a:spcPts val="0"/>
              </a:spcAft>
              <a:buFont typeface="Courier New" panose="02070309020205020404" pitchFamily="49" charset="0"/>
              <a:buChar char="o"/>
            </a:pPr>
            <a:r>
              <a:rPr lang="en-US" dirty="0">
                <a:solidFill>
                  <a:schemeClr val="bg1"/>
                </a:solidFill>
              </a:rPr>
              <a:t>Product Standards </a:t>
            </a:r>
            <a:endParaRPr lang="en-US" sz="1400" dirty="0">
              <a:solidFill>
                <a:schemeClr val="bg1"/>
              </a:solidFill>
            </a:endParaRPr>
          </a:p>
        </p:txBody>
      </p:sp>
    </p:spTree>
    <p:extLst>
      <p:ext uri="{BB962C8B-B14F-4D97-AF65-F5344CB8AC3E}">
        <p14:creationId xmlns:p14="http://schemas.microsoft.com/office/powerpoint/2010/main" val="484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2C10-3416-4002-A53E-C5527AC0793B}"/>
              </a:ext>
            </a:extLst>
          </p:cNvPr>
          <p:cNvSpPr>
            <a:spLocks noGrp="1"/>
          </p:cNvSpPr>
          <p:nvPr>
            <p:ph type="title"/>
          </p:nvPr>
        </p:nvSpPr>
        <p:spPr>
          <a:xfrm>
            <a:off x="4039340" y="2093176"/>
            <a:ext cx="4438835" cy="920336"/>
          </a:xfrm>
        </p:spPr>
        <p:txBody>
          <a:bodyPr/>
          <a:lstStyle/>
          <a:p>
            <a:r>
              <a:rPr lang="en-US" dirty="0"/>
              <a:t>TECHNICAL SESSION</a:t>
            </a:r>
          </a:p>
        </p:txBody>
      </p:sp>
    </p:spTree>
    <p:extLst>
      <p:ext uri="{BB962C8B-B14F-4D97-AF65-F5344CB8AC3E}">
        <p14:creationId xmlns:p14="http://schemas.microsoft.com/office/powerpoint/2010/main" val="8613066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e5f5a6fe-4a1b-4af0-bdf3-973ca2ac5c9b">
      <UserInfo>
        <DisplayName>Shew (US), Kenneth C</DisplayName>
        <AccountId>131</AccountId>
        <AccountType/>
      </UserInfo>
      <UserInfo>
        <DisplayName>Mondal, Jayanta</DisplayName>
        <AccountId>386</AccountId>
        <AccountType/>
      </UserInfo>
      <UserInfo>
        <DisplayName>Kaggallu, Naga Harsha</DisplayName>
        <AccountId>53</AccountId>
        <AccountType/>
      </UserInfo>
      <UserInfo>
        <DisplayName>Chetty, Poornima</DisplayName>
        <AccountId>19</AccountId>
        <AccountType/>
      </UserInfo>
      <UserInfo>
        <DisplayName>Wellington (US), Donald R</DisplayName>
        <AccountId>151</AccountId>
        <AccountType/>
      </UserInfo>
      <UserInfo>
        <DisplayName>Sankar, Santhana</DisplayName>
        <AccountId>384</AccountId>
        <AccountType/>
      </UserInfo>
      <UserInfo>
        <DisplayName>Karimpanakkal, Pramithi R</DisplayName>
        <AccountId>132</AccountId>
        <AccountType/>
      </UserInfo>
      <UserInfo>
        <DisplayName>Valiyarayil, Siby</DisplayName>
        <AccountId>379</AccountId>
        <AccountType/>
      </UserInfo>
      <UserInfo>
        <DisplayName>Chougule, Priyanka Dhanpal</DisplayName>
        <AccountId>389</AccountId>
        <AccountType/>
      </UserInfo>
      <UserInfo>
        <DisplayName>Mishra, Sushil</DisplayName>
        <AccountId>98</AccountId>
        <AccountType/>
      </UserInfo>
      <UserInfo>
        <DisplayName>Tirukkoylur Sekhar, Karthik</DisplayName>
        <AccountId>320</AccountId>
        <AccountType/>
      </UserInfo>
    </SharedWithUsers>
  </documentManagement>
</p:properties>
</file>

<file path=customXml/itemProps1.xml><?xml version="1.0" encoding="utf-8"?>
<ds:datastoreItem xmlns:ds="http://schemas.openxmlformats.org/officeDocument/2006/customXml" ds:itemID="{FAF09412-24D7-4F10-8E82-FC9CF48FEBC3}">
  <ds:schemaRefs>
    <ds:schemaRef ds:uri="http://schemas.microsoft.com/sharepoint/v3/contenttype/forms"/>
  </ds:schemaRefs>
</ds:datastoreItem>
</file>

<file path=customXml/itemProps2.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B39F72-E109-4DC6-8649-D2A538E61541}">
  <ds:schemaRefs>
    <ds:schemaRef ds:uri="http://schemas.microsoft.com/office/2006/documentManagement/types"/>
    <ds:schemaRef ds:uri="http://www.w3.org/XML/1998/namespace"/>
    <ds:schemaRef ds:uri="http://schemas.openxmlformats.org/package/2006/metadata/core-properties"/>
    <ds:schemaRef ds:uri="e5f5a6fe-4a1b-4af0-bdf3-973ca2ac5c9b"/>
    <ds:schemaRef ds:uri="http://purl.org/dc/elements/1.1/"/>
    <ds:schemaRef ds:uri="http://schemas.microsoft.com/office/infopath/2007/PartnerControls"/>
    <ds:schemaRef ds:uri="http://schemas.microsoft.com/office/2006/metadata/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14513</TotalTime>
  <Words>1915</Words>
  <Application>Microsoft Office PowerPoint</Application>
  <PresentationFormat>Widescreen</PresentationFormat>
  <Paragraphs>658</Paragraphs>
  <Slides>18</Slides>
  <Notes>2</Notes>
  <HiddenSlides>0</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2</vt:i4>
      </vt:variant>
      <vt:variant>
        <vt:lpstr>Slide Titles</vt:lpstr>
      </vt:variant>
      <vt:variant>
        <vt:i4>18</vt:i4>
      </vt:variant>
    </vt:vector>
  </HeadingPairs>
  <TitlesOfParts>
    <vt:vector size="33" baseType="lpstr">
      <vt:lpstr>ＭＳ Ｐゴシック</vt:lpstr>
      <vt:lpstr>Arial</vt:lpstr>
      <vt:lpstr>Calibri</vt:lpstr>
      <vt:lpstr>Courier New</vt:lpstr>
      <vt:lpstr>Georgia</vt:lpstr>
      <vt:lpstr>Helvetica</vt:lpstr>
      <vt:lpstr>Segoe UI</vt:lpstr>
      <vt:lpstr>Symbol</vt:lpstr>
      <vt:lpstr>Times New Roman</vt:lpstr>
      <vt:lpstr>Wingdings</vt:lpstr>
      <vt:lpstr>1_EO&amp;T Slide Master</vt:lpstr>
      <vt:lpstr>1_White</vt:lpstr>
      <vt:lpstr>EO&amp;T Slide Master</vt:lpstr>
      <vt:lpstr>think-cell Slide</vt:lpstr>
      <vt:lpstr>Acrobat Document</vt:lpstr>
      <vt:lpstr>DevSecOps &amp; Automation – EP&amp;S    Monthly Report Out - April 2024</vt:lpstr>
      <vt:lpstr> CONTENTS</vt:lpstr>
      <vt:lpstr>2024 OKR AND FOCUS AREAS</vt:lpstr>
      <vt:lpstr>Progress</vt:lpstr>
      <vt:lpstr>Engineering Progress</vt:lpstr>
      <vt:lpstr>Product support Progress</vt:lpstr>
      <vt:lpstr>POC Status</vt:lpstr>
      <vt:lpstr>Code Whisperer Updates</vt:lpstr>
      <vt:lpstr>TECHNICAL SESSION</vt:lpstr>
      <vt:lpstr>              Technical Upskill sessions</vt:lpstr>
      <vt:lpstr>AUTOMATION PROGRESS</vt:lpstr>
      <vt:lpstr>Automation 2024</vt:lpstr>
      <vt:lpstr>Automation Status - 2024</vt:lpstr>
      <vt:lpstr>Training and references</vt:lpstr>
      <vt:lpstr>                          Training and support</vt:lpstr>
      <vt:lpstr>Assessment Process</vt:lpstr>
      <vt:lpstr>Contact us</vt:lpstr>
      <vt:lpstr>Thank You</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&amp; Automation – EP&amp;S</dc:title>
  <dc:creator>Karimpanakkal,Pramithi R</dc:creator>
  <cp:lastModifiedBy>Singh, Abhishek K</cp:lastModifiedBy>
  <cp:revision>835</cp:revision>
  <dcterms:created xsi:type="dcterms:W3CDTF">2022-04-18T05:47:46Z</dcterms:created>
  <dcterms:modified xsi:type="dcterms:W3CDTF">2024-05-03T11:11:48Z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