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25"/>
  </p:notesMasterIdLst>
  <p:sldIdLst>
    <p:sldId id="259" r:id="rId7"/>
    <p:sldId id="2147471602" r:id="rId8"/>
    <p:sldId id="2147473640" r:id="rId9"/>
    <p:sldId id="2147473655" r:id="rId10"/>
    <p:sldId id="2147473646" r:id="rId11"/>
    <p:sldId id="2147473645" r:id="rId12"/>
    <p:sldId id="2147473654" r:id="rId13"/>
    <p:sldId id="2147473657" r:id="rId14"/>
    <p:sldId id="2147473642" r:id="rId15"/>
    <p:sldId id="2147473656" r:id="rId16"/>
    <p:sldId id="2147473612" r:id="rId17"/>
    <p:sldId id="2147473648" r:id="rId18"/>
    <p:sldId id="2147473649" r:id="rId19"/>
    <p:sldId id="2147473615" r:id="rId20"/>
    <p:sldId id="2147473616" r:id="rId21"/>
    <p:sldId id="2147473617" r:id="rId22"/>
    <p:sldId id="2147473618" r:id="rId23"/>
    <p:sldId id="214747361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55"/>
            <p14:sldId id="2147473646"/>
            <p14:sldId id="2147473645"/>
            <p14:sldId id="2147473654"/>
            <p14:sldId id="2147473657"/>
            <p14:sldId id="2147473642"/>
            <p14:sldId id="2147473656"/>
            <p14:sldId id="2147473612"/>
            <p14:sldId id="2147473648"/>
            <p14:sldId id="2147473649"/>
            <p14:sldId id="2147473615"/>
            <p14:sldId id="2147473616"/>
            <p14:sldId id="2147473617"/>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337" autoAdjust="0"/>
  </p:normalViewPr>
  <p:slideViewPr>
    <p:cSldViewPr snapToGrid="0">
      <p:cViewPr varScale="1">
        <p:scale>
          <a:sx n="86" d="100"/>
          <a:sy n="86" d="100"/>
        </p:scale>
        <p:origin x="715" y="9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18.5</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16</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22"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46"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70"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94"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18"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42"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66"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90"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14"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38"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4/28/2024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4/28/2024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4/28/2024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4/28/2024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78"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02"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26"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50"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74"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98"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114.xml"/><Relationship Id="rId34" Type="http://schemas.openxmlformats.org/officeDocument/2006/relationships/tags" Target="../tags/tag11.xml"/><Relationship Id="rId42" Type="http://schemas.openxmlformats.org/officeDocument/2006/relationships/tags" Target="../tags/tag19.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6.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image" Target="../media/image3.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vmlDrawing" Target="../drawings/vmlDrawing1.vml"/><Relationship Id="rId28" Type="http://schemas.openxmlformats.org/officeDocument/2006/relationships/tags" Target="../tags/tag5.xml"/><Relationship Id="rId36" Type="http://schemas.openxmlformats.org/officeDocument/2006/relationships/tags" Target="../tags/tag13.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8.xml"/><Relationship Id="rId44" Type="http://schemas.openxmlformats.org/officeDocument/2006/relationships/oleObject" Target="../embeddings/oleObject1.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image" Target="../media/image4.png"/><Relationship Id="rId20" Type="http://schemas.openxmlformats.org/officeDocument/2006/relationships/slideLayout" Target="../slideLayouts/slideLayout113.xml"/><Relationship Id="rId41"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4" name="think-cell Slide" r:id="rId44" imgW="413" imgH="416" progId="TCLayout.ActiveDocument.1">
                  <p:embed/>
                </p:oleObj>
              </mc:Choice>
              <mc:Fallback>
                <p:oleObj name="think-cell Slide" r:id="rId44"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5"/>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6"/>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9"/>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0"/>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1"/>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1"/>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2"/>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7"/>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3"/>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5"/>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4/28/2024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hyperlink" Target="https://boeing.rev.vbrick.com/sharevideo/d0b35f75-174c-486f-a1e0-54a1ddc7c292" TargetMode="External"/><Relationship Id="rId2" Type="http://schemas.openxmlformats.org/officeDocument/2006/relationships/hyperlink" Target="https://boeing.rev.vbrick.com/sharevideo/c8bbf55f-4d9f-4edd-84f2-b6a60b483018" TargetMode="External"/><Relationship Id="rId1" Type="http://schemas.openxmlformats.org/officeDocument/2006/relationships/slideLayout" Target="../slideLayouts/slideLayout114.xml"/><Relationship Id="rId4" Type="http://schemas.openxmlformats.org/officeDocument/2006/relationships/hyperlink" Target="https://boeing.rev.vbrick.com/sharevideo/9a7bebb7-3b6f-491e-b762-8c4f1d85d6d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chart" Target="../charts/chart1.xml"/><Relationship Id="rId1" Type="http://schemas.openxmlformats.org/officeDocument/2006/relationships/slideLayout" Target="../slideLayouts/slideLayout114.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1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5.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notesSlide" Target="../notesSlides/notesSlide2.xml"/><Relationship Id="rId7" Type="http://schemas.openxmlformats.org/officeDocument/2006/relationships/oleObject" Target="../embeddings/oleObject18.bin"/><Relationship Id="rId2" Type="http://schemas.openxmlformats.org/officeDocument/2006/relationships/slideLayout" Target="../slideLayouts/slideLayout114.xml"/><Relationship Id="rId1" Type="http://schemas.openxmlformats.org/officeDocument/2006/relationships/vmlDrawing" Target="../drawings/vmlDrawing18.vml"/><Relationship Id="rId6" Type="http://schemas.openxmlformats.org/officeDocument/2006/relationships/hyperlink" Target="https://icng.apps.boeing.com/Application/UserView?appId=7358467739" TargetMode="External"/><Relationship Id="rId5" Type="http://schemas.openxmlformats.org/officeDocument/2006/relationships/hyperlink" Target="https://boeing.service-now.com/now/nav/ui/classic/params/target/%24pa_dashboard.do%3Fsysparm_dashboard%3D7a28c2f91bf9799c1e62ec22b24bcb70" TargetMode="External"/><Relationship Id="rId4" Type="http://schemas.openxmlformats.org/officeDocument/2006/relationships/hyperlink" Target="https://boeing.service-now.com/sp?id=sc_cat_item&amp;sys_id=6b56695f1bef8c543ddd777e0a4bcb91"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14.xml"/><Relationship Id="rId5" Type="http://schemas.openxmlformats.org/officeDocument/2006/relationships/slide" Target="slide11.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2" Type="http://schemas.openxmlformats.org/officeDocument/2006/relationships/hyperlink" Target="https://eaas-tableau-production.web.boeing.com/#/site/BIETC/views/DSOAssessment_test_17085880858610/DSOAssessmentDashboard2?:display_count=n&amp;:iid=1&amp;:origin=viz_share_link&amp;:showAppBanner=false&amp;:showVizHome=n" TargetMode="External"/><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8" Type="http://schemas.openxmlformats.org/officeDocument/2006/relationships/hyperlink" Target="mailto:priyankadhanpal.chougule@boeing.com" TargetMode="External"/><Relationship Id="rId13" Type="http://schemas.openxmlformats.org/officeDocument/2006/relationships/hyperlink" Target="mailto:ashwini.p@boeing.com" TargetMode="External"/><Relationship Id="rId3" Type="http://schemas.openxmlformats.org/officeDocument/2006/relationships/hyperlink" Target="mailto:abhishek.k.singh@boeing.com" TargetMode="External"/><Relationship Id="rId7" Type="http://schemas.openxmlformats.org/officeDocument/2006/relationships/hyperlink" Target="mailto:mahammedgulam.mohiddinbasha@boeing.com," TargetMode="External"/><Relationship Id="rId12" Type="http://schemas.openxmlformats.org/officeDocument/2006/relationships/hyperlink" Target="mailto:thomas.vinod@boeing.com" TargetMode="External"/><Relationship Id="rId2" Type="http://schemas.openxmlformats.org/officeDocument/2006/relationships/hyperlink" Target="mailto:chinjumol.radhakrishnan@boeing.com" TargetMode="External"/><Relationship Id="rId1" Type="http://schemas.openxmlformats.org/officeDocument/2006/relationships/slideLayout" Target="../slideLayouts/slideLayout114.xml"/><Relationship Id="rId6" Type="http://schemas.openxmlformats.org/officeDocument/2006/relationships/hyperlink" Target="mailto:sreenivasulu.urimindi@boeing.com" TargetMode="External"/><Relationship Id="rId11" Type="http://schemas.openxmlformats.org/officeDocument/2006/relationships/hyperlink" Target="mailto:bharath.kl@boeing.com" TargetMode="External"/><Relationship Id="rId5" Type="http://schemas.openxmlformats.org/officeDocument/2006/relationships/hyperlink" Target="mailto:omjikunjbihari.singh@boeing.com" TargetMode="External"/><Relationship Id="rId15" Type="http://schemas.openxmlformats.org/officeDocument/2006/relationships/hyperlink" Target="mailto:rakesh.rompicherla@boeing.com" TargetMode="External"/><Relationship Id="rId10" Type="http://schemas.openxmlformats.org/officeDocument/2006/relationships/hyperlink" Target="mailto:harmeet.kaur@boeing.com" TargetMode="External"/><Relationship Id="rId4" Type="http://schemas.openxmlformats.org/officeDocument/2006/relationships/hyperlink" Target="mailto:ravi.n.jha@boeing.com" TargetMode="External"/><Relationship Id="rId9" Type="http://schemas.openxmlformats.org/officeDocument/2006/relationships/hyperlink" Target="mailto:aathiramanikandan.nair@boeing.com" TargetMode="External"/><Relationship Id="rId14" Type="http://schemas.openxmlformats.org/officeDocument/2006/relationships/hyperlink" Target="mailto:kumar.prabhat@boeing.co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mailto:brendan.a.fink@boeing.com" TargetMode="External"/><Relationship Id="rId3" Type="http://schemas.openxmlformats.org/officeDocument/2006/relationships/hyperlink" Target="mailto:bharath.k.balraj@boeing.com" TargetMode="External"/><Relationship Id="rId7" Type="http://schemas.openxmlformats.org/officeDocument/2006/relationships/hyperlink" Target="mailto:renee.m.jenkins@boeing.com" TargetMode="External"/><Relationship Id="rId2" Type="http://schemas.openxmlformats.org/officeDocument/2006/relationships/hyperlink" Target="mailto:john.popeck@boeing.com" TargetMode="External"/><Relationship Id="rId1" Type="http://schemas.openxmlformats.org/officeDocument/2006/relationships/slideLayout" Target="../slideLayouts/slideLayout114.xml"/><Relationship Id="rId6" Type="http://schemas.openxmlformats.org/officeDocument/2006/relationships/hyperlink" Target="mailto:sarika.hd@boeing.com" TargetMode="External"/><Relationship Id="rId5" Type="http://schemas.openxmlformats.org/officeDocument/2006/relationships/hyperlink" Target="mailto:padmaprasad.rooge@boeing.com" TargetMode="External"/><Relationship Id="rId10" Type="http://schemas.openxmlformats.org/officeDocument/2006/relationships/hyperlink" Target="mailto:jessy.varghese@boeing.com" TargetMode="External"/><Relationship Id="rId4" Type="http://schemas.openxmlformats.org/officeDocument/2006/relationships/hyperlink" Target="mailto:narendran.kandan2@boeing.com" TargetMode="External"/><Relationship Id="rId9" Type="http://schemas.openxmlformats.org/officeDocument/2006/relationships/hyperlink" Target="mailto:lavanya.nadampallikumarraju@boeing.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April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a:xfrm>
            <a:off x="520700" y="82792"/>
            <a:ext cx="8702431" cy="920336"/>
          </a:xfrm>
        </p:spPr>
        <p:txBody>
          <a:bodyPr/>
          <a:lstStyle/>
          <a:p>
            <a:r>
              <a:rPr lang="en-US" dirty="0"/>
              <a:t>              Technical Upskill sessions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nvPr>
        </p:nvGraphicFramePr>
        <p:xfrm>
          <a:off x="796428" y="1312700"/>
          <a:ext cx="10085210" cy="3950892"/>
        </p:xfrm>
        <a:graphic>
          <a:graphicData uri="http://schemas.openxmlformats.org/drawingml/2006/table">
            <a:tbl>
              <a:tblPr firstRow="1" bandRow="1">
                <a:tableStyleId>{5C22544A-7EE6-4342-B048-85BDC9FD1C3A}</a:tableStyleId>
              </a:tblPr>
              <a:tblGrid>
                <a:gridCol w="894926">
                  <a:extLst>
                    <a:ext uri="{9D8B030D-6E8A-4147-A177-3AD203B41FA5}">
                      <a16:colId xmlns:a16="http://schemas.microsoft.com/office/drawing/2014/main" val="1494682258"/>
                    </a:ext>
                  </a:extLst>
                </a:gridCol>
                <a:gridCol w="3337326">
                  <a:extLst>
                    <a:ext uri="{9D8B030D-6E8A-4147-A177-3AD203B41FA5}">
                      <a16:colId xmlns:a16="http://schemas.microsoft.com/office/drawing/2014/main" val="3068451420"/>
                    </a:ext>
                  </a:extLst>
                </a:gridCol>
                <a:gridCol w="1887228">
                  <a:extLst>
                    <a:ext uri="{9D8B030D-6E8A-4147-A177-3AD203B41FA5}">
                      <a16:colId xmlns:a16="http://schemas.microsoft.com/office/drawing/2014/main" val="2813001011"/>
                    </a:ext>
                  </a:extLst>
                </a:gridCol>
                <a:gridCol w="1940243">
                  <a:extLst>
                    <a:ext uri="{9D8B030D-6E8A-4147-A177-3AD203B41FA5}">
                      <a16:colId xmlns:a16="http://schemas.microsoft.com/office/drawing/2014/main" val="3399994150"/>
                    </a:ext>
                  </a:extLst>
                </a:gridCol>
                <a:gridCol w="2025487">
                  <a:extLst>
                    <a:ext uri="{9D8B030D-6E8A-4147-A177-3AD203B41FA5}">
                      <a16:colId xmlns:a16="http://schemas.microsoft.com/office/drawing/2014/main" val="433293699"/>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Trainings Links</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 </a:t>
                      </a:r>
                      <a:r>
                        <a:rPr lang="en-US" dirty="0"/>
                        <a:t>March, 2024</a:t>
                      </a:r>
                    </a:p>
                  </a:txBody>
                  <a:tcPr/>
                </a:tc>
                <a:tc>
                  <a:txBody>
                    <a:bodyPr/>
                    <a:lstStyle/>
                    <a:p>
                      <a:r>
                        <a:rPr lang="en-US" sz="1800" u="sng" kern="1200" dirty="0">
                          <a:solidFill>
                            <a:schemeClr val="dk1"/>
                          </a:solidFill>
                          <a:effectLst/>
                          <a:latin typeface="+mn-lt"/>
                          <a:ea typeface="+mn-ea"/>
                          <a:cs typeface="+mn-cs"/>
                          <a:hlinkClick r:id="rId2"/>
                        </a:rPr>
                        <a:t>Click Here</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Muttin</a:t>
                      </a:r>
                    </a:p>
                  </a:txBody>
                  <a:tcPr/>
                </a:tc>
                <a:tc>
                  <a:txBody>
                    <a:bodyPr/>
                    <a:lstStyle/>
                    <a:p>
                      <a:r>
                        <a:rPr lang="en-US" dirty="0"/>
                        <a:t>20</a:t>
                      </a:r>
                      <a:r>
                        <a:rPr lang="en-US" baseline="30000" dirty="0"/>
                        <a:t>th </a:t>
                      </a:r>
                      <a:r>
                        <a:rPr lang="en-US" dirty="0"/>
                        <a:t>March, 2024</a:t>
                      </a:r>
                    </a:p>
                  </a:txBody>
                  <a:tcPr/>
                </a:tc>
                <a:tc>
                  <a:txBody>
                    <a:bodyPr/>
                    <a:lstStyle/>
                    <a:p>
                      <a:r>
                        <a:rPr lang="en-US" sz="1800" u="sng" kern="1200" dirty="0">
                          <a:solidFill>
                            <a:schemeClr val="dk1"/>
                          </a:solidFill>
                          <a:effectLst/>
                          <a:latin typeface="+mn-lt"/>
                          <a:ea typeface="+mn-ea"/>
                          <a:cs typeface="+mn-cs"/>
                          <a:hlinkClick r:id="rId3"/>
                        </a:rPr>
                        <a:t>Click Here</a:t>
                      </a:r>
                      <a:endParaRPr lang="en-US" dirty="0"/>
                    </a:p>
                  </a:txBody>
                  <a:tcPr/>
                </a:tc>
                <a:extLst>
                  <a:ext uri="{0D108BD9-81ED-4DB2-BD59-A6C34878D82A}">
                    <a16:rowId xmlns:a16="http://schemas.microsoft.com/office/drawing/2014/main" val="665149627"/>
                  </a:ext>
                </a:extLst>
              </a:tr>
              <a:tr h="558126">
                <a:tc>
                  <a:txBody>
                    <a:bodyPr/>
                    <a:lstStyle/>
                    <a:p>
                      <a:r>
                        <a:rPr lang="en-US" dirty="0"/>
                        <a:t>3</a:t>
                      </a:r>
                    </a:p>
                  </a:txBody>
                  <a:tcPr/>
                </a:tc>
                <a:tc>
                  <a:txBody>
                    <a:bodyPr/>
                    <a:lstStyle/>
                    <a:p>
                      <a:r>
                        <a:rPr lang="en-US" sz="1800" kern="1200" dirty="0">
                          <a:solidFill>
                            <a:schemeClr val="dk1"/>
                          </a:solidFill>
                          <a:effectLst/>
                          <a:latin typeface="+mn-lt"/>
                          <a:ea typeface="+mn-ea"/>
                          <a:cs typeface="+mn-cs"/>
                        </a:rPr>
                        <a:t>Deploy self-hosted Azure agent on OpenShift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17</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April, 2024</a:t>
                      </a:r>
                      <a:endParaRPr lang="en-US" dirty="0"/>
                    </a:p>
                  </a:txBody>
                  <a:tcPr/>
                </a:tc>
                <a:tc>
                  <a:txBody>
                    <a:bodyPr/>
                    <a:lstStyle/>
                    <a:p>
                      <a:r>
                        <a:rPr lang="en-US" dirty="0">
                          <a:hlinkClick r:id="rId4"/>
                        </a:rPr>
                        <a:t>Click Here</a:t>
                      </a:r>
                      <a:endParaRPr lang="en-US" dirty="0"/>
                    </a:p>
                  </a:txBody>
                  <a:tcPr/>
                </a:tc>
                <a:extLst>
                  <a:ext uri="{0D108BD9-81ED-4DB2-BD59-A6C34878D82A}">
                    <a16:rowId xmlns:a16="http://schemas.microsoft.com/office/drawing/2014/main" val="3328495531"/>
                  </a:ext>
                </a:extLst>
              </a:tr>
              <a:tr h="558126">
                <a:tc>
                  <a:txBody>
                    <a:bodyPr/>
                    <a:lstStyle/>
                    <a:p>
                      <a:r>
                        <a:rPr lang="en-US" dirty="0"/>
                        <a:t>4</a:t>
                      </a:r>
                    </a:p>
                  </a:txBody>
                  <a:tcPr/>
                </a:tc>
                <a:tc>
                  <a:txBody>
                    <a:bodyPr/>
                    <a:lstStyle/>
                    <a:p>
                      <a:r>
                        <a:rPr lang="en-US" sz="1800" kern="1200" dirty="0">
                          <a:solidFill>
                            <a:schemeClr val="dk1"/>
                          </a:solidFill>
                          <a:effectLst/>
                          <a:latin typeface="+mn-lt"/>
                          <a:ea typeface="+mn-ea"/>
                          <a:cs typeface="+mn-cs"/>
                        </a:rPr>
                        <a:t>Deploy Selenium grid on OpenShift for test cases execution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8</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May, 2024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Enrollment open</a:t>
                      </a:r>
                    </a:p>
                    <a:p>
                      <a:endParaRPr lang="en-US" dirty="0"/>
                    </a:p>
                  </a:txBody>
                  <a:tcPr/>
                </a:tc>
                <a:extLst>
                  <a:ext uri="{0D108BD9-81ED-4DB2-BD59-A6C34878D82A}">
                    <a16:rowId xmlns:a16="http://schemas.microsoft.com/office/drawing/2014/main" val="3340650181"/>
                  </a:ext>
                </a:extLst>
              </a:tr>
              <a:tr h="558126">
                <a:tc>
                  <a:txBody>
                    <a:bodyPr/>
                    <a:lstStyle/>
                    <a:p>
                      <a:r>
                        <a:rPr lang="en-US" dirty="0"/>
                        <a:t>5</a:t>
                      </a:r>
                    </a:p>
                  </a:txBody>
                  <a:tcPr/>
                </a:tc>
                <a:tc>
                  <a:txBody>
                    <a:bodyPr/>
                    <a:lstStyle/>
                    <a:p>
                      <a:r>
                        <a:rPr lang="en-US" sz="1800" kern="1200" dirty="0">
                          <a:solidFill>
                            <a:schemeClr val="dk1"/>
                          </a:solidFill>
                          <a:effectLst/>
                          <a:latin typeface="+mn-lt"/>
                          <a:ea typeface="+mn-ea"/>
                          <a:cs typeface="+mn-cs"/>
                        </a:rPr>
                        <a:t>GCP</a:t>
                      </a:r>
                      <a:endParaRPr lang="en-US" dirty="0"/>
                    </a:p>
                  </a:txBody>
                  <a:tcPr/>
                </a:tc>
                <a:tc>
                  <a:txBody>
                    <a:bodyPr/>
                    <a:lstStyle/>
                    <a:p>
                      <a:r>
                        <a:rPr lang="en-US" sz="1800" kern="1200" dirty="0">
                          <a:solidFill>
                            <a:schemeClr val="dk1"/>
                          </a:solidFill>
                          <a:effectLst/>
                          <a:latin typeface="+mn-lt"/>
                          <a:ea typeface="+mn-ea"/>
                          <a:cs typeface="+mn-cs"/>
                        </a:rPr>
                        <a:t>Anup Pattanaik</a:t>
                      </a:r>
                      <a:endParaRPr lang="en-US" dirty="0"/>
                    </a:p>
                  </a:txBody>
                  <a:tcPr/>
                </a:tc>
                <a:tc>
                  <a:txBody>
                    <a:bodyPr/>
                    <a:lstStyle/>
                    <a:p>
                      <a:r>
                        <a:rPr lang="en-US" dirty="0"/>
                        <a:t>TBD</a:t>
                      </a:r>
                    </a:p>
                  </a:txBody>
                  <a:tcPr/>
                </a:tc>
                <a:tc>
                  <a:txBody>
                    <a:bodyPr/>
                    <a:lstStyle/>
                    <a:p>
                      <a:endParaRPr lang="en-US" dirty="0"/>
                    </a:p>
                  </a:txBody>
                  <a:tcPr/>
                </a:tc>
                <a:extLst>
                  <a:ext uri="{0D108BD9-81ED-4DB2-BD59-A6C34878D82A}">
                    <a16:rowId xmlns:a16="http://schemas.microsoft.com/office/drawing/2014/main" val="2963434569"/>
                  </a:ext>
                </a:extLst>
              </a:tr>
            </a:tbl>
          </a:graphicData>
        </a:graphic>
      </p:graphicFrame>
    </p:spTree>
    <p:extLst>
      <p:ext uri="{BB962C8B-B14F-4D97-AF65-F5344CB8AC3E}">
        <p14:creationId xmlns:p14="http://schemas.microsoft.com/office/powerpoint/2010/main" val="326077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18523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ext uri="{D42A27DB-BD31-4B8C-83A1-F6EECF244321}">
                <p14:modId xmlns:p14="http://schemas.microsoft.com/office/powerpoint/2010/main" val="3680413608"/>
              </p:ext>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2052197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- 2024</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94765"/>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18.5k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uLnTx/>
                <a:uFillTx/>
                <a:latin typeface="Arial"/>
                <a:ea typeface="+mn-ea"/>
                <a:cs typeface="+mn-cs"/>
              </a:rPr>
              <a:t>18523</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Picture 5">
            <a:extLst>
              <a:ext uri="{FF2B5EF4-FFF2-40B4-BE49-F238E27FC236}">
                <a16:creationId xmlns:a16="http://schemas.microsoft.com/office/drawing/2014/main" id="{B0C4BB42-9FB9-4D98-8423-0EA94057372B}"/>
              </a:ext>
            </a:extLst>
          </p:cNvPr>
          <p:cNvPicPr>
            <a:picLocks noChangeAspect="1"/>
          </p:cNvPicPr>
          <p:nvPr/>
        </p:nvPicPr>
        <p:blipFill>
          <a:blip r:embed="rId3"/>
          <a:stretch>
            <a:fillRect/>
          </a:stretch>
        </p:blipFill>
        <p:spPr>
          <a:xfrm>
            <a:off x="581811" y="3017274"/>
            <a:ext cx="2635124" cy="2586920"/>
          </a:xfrm>
          <a:prstGeom prst="rect">
            <a:avLst/>
          </a:prstGeom>
          <a:ln w="19050">
            <a:solidFill>
              <a:srgbClr val="92D050"/>
            </a:solidFill>
          </a:ln>
        </p:spPr>
      </p:pic>
      <p:pic>
        <p:nvPicPr>
          <p:cNvPr id="7" name="Picture 6">
            <a:extLst>
              <a:ext uri="{FF2B5EF4-FFF2-40B4-BE49-F238E27FC236}">
                <a16:creationId xmlns:a16="http://schemas.microsoft.com/office/drawing/2014/main" id="{1C001B0C-A7F7-482B-8D5B-99C071D24DDB}"/>
              </a:ext>
            </a:extLst>
          </p:cNvPr>
          <p:cNvPicPr>
            <a:picLocks noChangeAspect="1"/>
          </p:cNvPicPr>
          <p:nvPr/>
        </p:nvPicPr>
        <p:blipFill>
          <a:blip r:embed="rId4"/>
          <a:stretch>
            <a:fillRect/>
          </a:stretch>
        </p:blipFill>
        <p:spPr>
          <a:xfrm>
            <a:off x="3407526" y="3015992"/>
            <a:ext cx="2688474" cy="2606675"/>
          </a:xfrm>
          <a:prstGeom prst="rect">
            <a:avLst/>
          </a:prstGeom>
          <a:ln w="19050">
            <a:solidFill>
              <a:srgbClr val="92D050"/>
            </a:solidFill>
          </a:ln>
        </p:spPr>
      </p:pic>
      <p:pic>
        <p:nvPicPr>
          <p:cNvPr id="9" name="Picture 8">
            <a:extLst>
              <a:ext uri="{FF2B5EF4-FFF2-40B4-BE49-F238E27FC236}">
                <a16:creationId xmlns:a16="http://schemas.microsoft.com/office/drawing/2014/main" id="{6CC75BF1-1D45-4119-BB03-66C71B823ED4}"/>
              </a:ext>
            </a:extLst>
          </p:cNvPr>
          <p:cNvPicPr>
            <a:picLocks noChangeAspect="1"/>
          </p:cNvPicPr>
          <p:nvPr/>
        </p:nvPicPr>
        <p:blipFill>
          <a:blip r:embed="rId5"/>
          <a:stretch>
            <a:fillRect/>
          </a:stretch>
        </p:blipFill>
        <p:spPr>
          <a:xfrm>
            <a:off x="6218386" y="3022162"/>
            <a:ext cx="2696543" cy="2625725"/>
          </a:xfrm>
          <a:prstGeom prst="rect">
            <a:avLst/>
          </a:prstGeom>
          <a:ln w="19050">
            <a:solidFill>
              <a:srgbClr val="92D050"/>
            </a:solidFill>
          </a:ln>
        </p:spPr>
      </p:pic>
      <p:pic>
        <p:nvPicPr>
          <p:cNvPr id="10" name="Picture 9">
            <a:extLst>
              <a:ext uri="{FF2B5EF4-FFF2-40B4-BE49-F238E27FC236}">
                <a16:creationId xmlns:a16="http://schemas.microsoft.com/office/drawing/2014/main" id="{64B8DAB0-FEAA-44C4-9597-B650BD4925D0}"/>
              </a:ext>
            </a:extLst>
          </p:cNvPr>
          <p:cNvPicPr>
            <a:picLocks noChangeAspect="1"/>
          </p:cNvPicPr>
          <p:nvPr/>
        </p:nvPicPr>
        <p:blipFill>
          <a:blip r:embed="rId6"/>
          <a:stretch>
            <a:fillRect/>
          </a:stretch>
        </p:blipFill>
        <p:spPr>
          <a:xfrm>
            <a:off x="9193753" y="3021943"/>
            <a:ext cx="2671744" cy="2600716"/>
          </a:xfrm>
          <a:prstGeom prst="rect">
            <a:avLst/>
          </a:prstGeom>
          <a:ln w="19050">
            <a:solidFill>
              <a:srgbClr val="92D050"/>
            </a:solidFill>
          </a:ln>
        </p:spPr>
      </p:pic>
      <p:sp>
        <p:nvSpPr>
          <p:cNvPr id="11" name="TextBox 10">
            <a:extLst>
              <a:ext uri="{FF2B5EF4-FFF2-40B4-BE49-F238E27FC236}">
                <a16:creationId xmlns:a16="http://schemas.microsoft.com/office/drawing/2014/main" id="{D81EC957-189D-4E82-8850-47C9065A6737}"/>
              </a:ext>
            </a:extLst>
          </p:cNvPr>
          <p:cNvSpPr txBox="1"/>
          <p:nvPr/>
        </p:nvSpPr>
        <p:spPr>
          <a:xfrm>
            <a:off x="4938698" y="5412475"/>
            <a:ext cx="450887" cy="83351"/>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
        <p:nvSpPr>
          <p:cNvPr id="19" name="TextBox 18">
            <a:extLst>
              <a:ext uri="{FF2B5EF4-FFF2-40B4-BE49-F238E27FC236}">
                <a16:creationId xmlns:a16="http://schemas.microsoft.com/office/drawing/2014/main" id="{634AEEAE-02B9-4C16-8403-006DB1E578A0}"/>
              </a:ext>
            </a:extLst>
          </p:cNvPr>
          <p:cNvSpPr txBox="1"/>
          <p:nvPr/>
        </p:nvSpPr>
        <p:spPr>
          <a:xfrm>
            <a:off x="5632897" y="5168949"/>
            <a:ext cx="377924" cy="85425"/>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
        <p:nvSpPr>
          <p:cNvPr id="21" name="TextBox 20">
            <a:extLst>
              <a:ext uri="{FF2B5EF4-FFF2-40B4-BE49-F238E27FC236}">
                <a16:creationId xmlns:a16="http://schemas.microsoft.com/office/drawing/2014/main" id="{E33DC9E0-52F2-476A-85A8-BB46D3E0C2AA}"/>
              </a:ext>
            </a:extLst>
          </p:cNvPr>
          <p:cNvSpPr txBox="1"/>
          <p:nvPr/>
        </p:nvSpPr>
        <p:spPr>
          <a:xfrm>
            <a:off x="5609712" y="4382636"/>
            <a:ext cx="449182" cy="85425"/>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pic>
        <p:nvPicPr>
          <p:cNvPr id="12" name="Picture 11">
            <a:extLst>
              <a:ext uri="{FF2B5EF4-FFF2-40B4-BE49-F238E27FC236}">
                <a16:creationId xmlns:a16="http://schemas.microsoft.com/office/drawing/2014/main" id="{0599F9B1-FE9C-44A4-8C70-65A31EFB785F}"/>
              </a:ext>
            </a:extLst>
          </p:cNvPr>
          <p:cNvPicPr>
            <a:picLocks noChangeAspect="1"/>
          </p:cNvPicPr>
          <p:nvPr/>
        </p:nvPicPr>
        <p:blipFill>
          <a:blip r:embed="rId7"/>
          <a:stretch>
            <a:fillRect/>
          </a:stretch>
        </p:blipFill>
        <p:spPr>
          <a:xfrm>
            <a:off x="515937" y="2985218"/>
            <a:ext cx="2828925" cy="2704375"/>
          </a:xfrm>
          <a:prstGeom prst="rect">
            <a:avLst/>
          </a:prstGeom>
        </p:spPr>
      </p:pic>
    </p:spTree>
    <p:extLst>
      <p:ext uri="{BB962C8B-B14F-4D97-AF65-F5344CB8AC3E}">
        <p14:creationId xmlns:p14="http://schemas.microsoft.com/office/powerpoint/2010/main" val="3953371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extLst/>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4"/>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5"/>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6"/>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202973018"/>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spid="_x0000_s18661" name="Acrobat Document" showAsIcon="1" r:id="rId7" imgW="380880" imgH="806400" progId="AcroExch.Document.DC">
                  <p:embed/>
                </p:oleObj>
              </mc:Choice>
              <mc:Fallback>
                <p:oleObj name="Acrobat Document" showAsIcon="1" r:id="rId7"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8"/>
                      <a:srcRect/>
                      <a:stretch>
                        <a:fillRect/>
                      </a:stretch>
                    </p:blipFill>
                    <p:spPr bwMode="auto">
                      <a:xfrm>
                        <a:off x="4383088" y="1804047"/>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2030237922"/>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Kolhar Laxmidevi</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939540"/>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AutoNum type="arabicParenR"/>
            </a:pPr>
            <a:r>
              <a:rPr lang="en-US" dirty="0">
                <a:hlinkClick r:id="rId3" action="ppaction://hlinksldjump"/>
              </a:rPr>
              <a:t>Progress</a:t>
            </a:r>
            <a:endParaRPr lang="en-US" dirty="0"/>
          </a:p>
          <a:p>
            <a:pPr marL="457200" indent="-457200" algn="l">
              <a:buFont typeface="Segoe UI" panose="020B0502040204020203" pitchFamily="34" charset="0"/>
              <a:buAutoNum type="arabicParenR"/>
            </a:pPr>
            <a:r>
              <a:rPr lang="en-US" dirty="0">
                <a:hlinkClick r:id="rId4" action="ppaction://hlinksldjump"/>
              </a:rPr>
              <a:t>Technical Session</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4"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9A0E1C-04BF-4275-82FA-4B635D5DE670}"/>
              </a:ext>
            </a:extLst>
          </p:cNvPr>
          <p:cNvCxnSpPr>
            <a:cxnSpLocks/>
          </p:cNvCxnSpPr>
          <p:nvPr/>
        </p:nvCxnSpPr>
        <p:spPr>
          <a:xfrm>
            <a:off x="6078090" y="492712"/>
            <a:ext cx="0" cy="5874532"/>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B8533A-B546-49B7-B39E-F797DBCDFF2F}"/>
              </a:ext>
            </a:extLst>
          </p:cNvPr>
          <p:cNvCxnSpPr>
            <a:cxnSpLocks/>
          </p:cNvCxnSpPr>
          <p:nvPr/>
        </p:nvCxnSpPr>
        <p:spPr>
          <a:xfrm flipV="1">
            <a:off x="310761" y="3431200"/>
            <a:ext cx="10999176" cy="70339"/>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776263D-8A8B-4820-90B0-1D8C50CE2B51}"/>
              </a:ext>
            </a:extLst>
          </p:cNvPr>
          <p:cNvSpPr>
            <a:spLocks noGrp="1"/>
          </p:cNvSpPr>
          <p:nvPr>
            <p:ph type="title"/>
          </p:nvPr>
        </p:nvSpPr>
        <p:spPr>
          <a:xfrm>
            <a:off x="515938" y="133166"/>
            <a:ext cx="11150600" cy="359546"/>
          </a:xfrm>
        </p:spPr>
        <p:txBody>
          <a:bodyPr/>
          <a:lstStyle/>
          <a:p>
            <a:r>
              <a:rPr lang="en-US" dirty="0"/>
              <a:t>Progress</a:t>
            </a:r>
          </a:p>
        </p:txBody>
      </p:sp>
      <p:sp>
        <p:nvSpPr>
          <p:cNvPr id="11" name="Rectangle: Rounded Corners 10">
            <a:extLst>
              <a:ext uri="{FF2B5EF4-FFF2-40B4-BE49-F238E27FC236}">
                <a16:creationId xmlns:a16="http://schemas.microsoft.com/office/drawing/2014/main" id="{846FE4BC-FC27-40D8-8543-69E9DF9CB8AA}"/>
              </a:ext>
            </a:extLst>
          </p:cNvPr>
          <p:cNvSpPr/>
          <p:nvPr/>
        </p:nvSpPr>
        <p:spPr>
          <a:xfrm>
            <a:off x="312209" y="696094"/>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Objectives – E&amp;PS</a:t>
            </a:r>
          </a:p>
        </p:txBody>
      </p:sp>
      <p:sp>
        <p:nvSpPr>
          <p:cNvPr id="12" name="Rectangle: Rounded Corners 11">
            <a:extLst>
              <a:ext uri="{FF2B5EF4-FFF2-40B4-BE49-F238E27FC236}">
                <a16:creationId xmlns:a16="http://schemas.microsoft.com/office/drawing/2014/main" id="{610F154C-5D19-44AB-8E93-FA2922A50613}"/>
              </a:ext>
            </a:extLst>
          </p:cNvPr>
          <p:cNvSpPr/>
          <p:nvPr/>
        </p:nvSpPr>
        <p:spPr>
          <a:xfrm>
            <a:off x="6308520" y="468549"/>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Status</a:t>
            </a:r>
          </a:p>
        </p:txBody>
      </p:sp>
      <p:sp>
        <p:nvSpPr>
          <p:cNvPr id="13" name="Rectangle: Rounded Corners 12">
            <a:extLst>
              <a:ext uri="{FF2B5EF4-FFF2-40B4-BE49-F238E27FC236}">
                <a16:creationId xmlns:a16="http://schemas.microsoft.com/office/drawing/2014/main" id="{9AC6F22A-3CB2-4011-8D37-82DC249D7E50}"/>
              </a:ext>
            </a:extLst>
          </p:cNvPr>
          <p:cNvSpPr/>
          <p:nvPr/>
        </p:nvSpPr>
        <p:spPr>
          <a:xfrm>
            <a:off x="310761" y="3568867"/>
            <a:ext cx="2483777"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Highlights &amp; Look Ahead</a:t>
            </a:r>
          </a:p>
        </p:txBody>
      </p:sp>
      <p:sp>
        <p:nvSpPr>
          <p:cNvPr id="14" name="Rectangle: Rounded Corners 13">
            <a:extLst>
              <a:ext uri="{FF2B5EF4-FFF2-40B4-BE49-F238E27FC236}">
                <a16:creationId xmlns:a16="http://schemas.microsoft.com/office/drawing/2014/main" id="{3912DD37-BF8C-410F-85C3-F31046AC8CAB}"/>
              </a:ext>
            </a:extLst>
          </p:cNvPr>
          <p:cNvSpPr/>
          <p:nvPr/>
        </p:nvSpPr>
        <p:spPr>
          <a:xfrm>
            <a:off x="6308520" y="3538696"/>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Help Needed</a:t>
            </a:r>
          </a:p>
        </p:txBody>
      </p:sp>
      <p:sp>
        <p:nvSpPr>
          <p:cNvPr id="16" name="Rectangle 15">
            <a:extLst>
              <a:ext uri="{FF2B5EF4-FFF2-40B4-BE49-F238E27FC236}">
                <a16:creationId xmlns:a16="http://schemas.microsoft.com/office/drawing/2014/main" id="{1AE47120-D0C1-4E3B-B784-96CFA552E5C8}"/>
              </a:ext>
            </a:extLst>
          </p:cNvPr>
          <p:cNvSpPr/>
          <p:nvPr/>
        </p:nvSpPr>
        <p:spPr>
          <a:xfrm>
            <a:off x="232333" y="1354542"/>
            <a:ext cx="5389039" cy="1754326"/>
          </a:xfrm>
          <a:prstGeom prst="rect">
            <a:avLst/>
          </a:prstGeom>
        </p:spPr>
        <p:txBody>
          <a:bodyPr wrap="none">
            <a:spAutoFit/>
          </a:bodyPr>
          <a:lstStyle/>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Automation Savings 2024:  140 K Hrs.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Assessments: 130 Apps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Maturity Improvement - 50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Upskill Sessions - 12</a:t>
            </a:r>
          </a:p>
          <a:p>
            <a:pPr marL="285750" indent="-285750">
              <a:buFont typeface="Wingdings" panose="05000000000000000000" pitchFamily="2" charset="2"/>
              <a:buChar char="q"/>
            </a:pPr>
            <a:endParaRPr lang="en-US" dirty="0">
              <a:latin typeface="Helvetica" panose="020B0604020202020204" pitchFamily="34" charset="0"/>
              <a:ea typeface="Times New Roman" panose="02020603050405020304" pitchFamily="18" charset="0"/>
              <a:cs typeface="Calibri" panose="020F0502020204030204" pitchFamily="34" charset="0"/>
            </a:endParaRPr>
          </a:p>
          <a:p>
            <a:endParaRPr lang="en-US" dirty="0"/>
          </a:p>
        </p:txBody>
      </p:sp>
      <p:sp>
        <p:nvSpPr>
          <p:cNvPr id="17" name="Rectangle 16">
            <a:extLst>
              <a:ext uri="{FF2B5EF4-FFF2-40B4-BE49-F238E27FC236}">
                <a16:creationId xmlns:a16="http://schemas.microsoft.com/office/drawing/2014/main" id="{50156D0C-966D-4997-ABD4-F49F291E75C0}"/>
              </a:ext>
            </a:extLst>
          </p:cNvPr>
          <p:cNvSpPr/>
          <p:nvPr/>
        </p:nvSpPr>
        <p:spPr>
          <a:xfrm>
            <a:off x="6186865" y="943889"/>
            <a:ext cx="5772802" cy="2800767"/>
          </a:xfrm>
          <a:prstGeom prst="rect">
            <a:avLst/>
          </a:prstGeom>
        </p:spPr>
        <p:txBody>
          <a:bodyPr wrap="square">
            <a:spAutoFit/>
          </a:bodyPr>
          <a:lstStyle/>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Automation Savings Achieved  </a:t>
            </a:r>
            <a:r>
              <a:rPr lang="en-US" sz="1600">
                <a:latin typeface="Helvetica" panose="020B0604020202020204" pitchFamily="34" charset="0"/>
                <a:ea typeface="Times New Roman" panose="02020603050405020304" pitchFamily="18" charset="0"/>
                <a:cs typeface="Calibri" panose="020F0502020204030204" pitchFamily="34" charset="0"/>
              </a:rPr>
              <a:t>:  </a:t>
            </a:r>
            <a:r>
              <a:rPr lang="en-US" sz="1600" b="1">
                <a:latin typeface="Helvetica" panose="020B0604020202020204" pitchFamily="34" charset="0"/>
                <a:ea typeface="Times New Roman" panose="02020603050405020304" pitchFamily="18" charset="0"/>
                <a:cs typeface="Calibri" panose="020F0502020204030204" pitchFamily="34" charset="0"/>
              </a:rPr>
              <a:t>23721</a:t>
            </a:r>
            <a:r>
              <a:rPr lang="en-US" sz="1600">
                <a:latin typeface="Helvetica" panose="020B0604020202020204" pitchFamily="34" charset="0"/>
                <a:ea typeface="Times New Roman" panose="02020603050405020304" pitchFamily="18" charset="0"/>
                <a:cs typeface="Calibri" panose="020F0502020204030204" pitchFamily="34" charset="0"/>
              </a:rPr>
              <a:t> </a:t>
            </a:r>
            <a:r>
              <a:rPr lang="en-US" sz="1600" dirty="0">
                <a:latin typeface="Helvetica" panose="020B0604020202020204" pitchFamily="34" charset="0"/>
                <a:ea typeface="Times New Roman" panose="02020603050405020304" pitchFamily="18" charset="0"/>
                <a:cs typeface="Calibri" panose="020F0502020204030204" pitchFamily="34" charset="0"/>
              </a:rPr>
              <a:t>Hrs.</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Assessments :</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- 25</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a:t>
            </a:r>
            <a:r>
              <a:rPr lang="en-US" sz="1600" dirty="0">
                <a:latin typeface="Helvetica" panose="020B0604020202020204" pitchFamily="34" charset="0"/>
                <a:cs typeface="Calibri" panose="020F0502020204030204" pitchFamily="34" charset="0"/>
              </a:rPr>
              <a:t>18 </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Maturity Improvements (Re-assessments)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- 4</a:t>
            </a:r>
            <a:endParaRPr lang="en-US" sz="1600" dirty="0">
              <a:highlight>
                <a:srgbClr val="FFFF00"/>
              </a:highlight>
              <a:latin typeface="Helvetica" panose="020B0604020202020204" pitchFamily="34" charset="0"/>
              <a:ea typeface="Times New Roman" panose="02020603050405020304" pitchFamily="18" charset="0"/>
              <a:cs typeface="Calibri" panose="020F0502020204030204" pitchFamily="34" charset="0"/>
            </a:endParaRP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- 9</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Upskill Sessions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- 3</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Scheduled - 1</a:t>
            </a:r>
          </a:p>
          <a:p>
            <a:pPr marL="742950" lvl="1" indent="-285750">
              <a:buFont typeface="Wingdings" panose="05000000000000000000" pitchFamily="2" charset="2"/>
              <a:buChar char="q"/>
            </a:pPr>
            <a:endParaRPr lang="en-US" sz="1600" dirty="0">
              <a:latin typeface="Helvetica" panose="020B0604020202020204" pitchFamily="34" charset="0"/>
              <a:ea typeface="Times New Roman" panose="02020603050405020304" pitchFamily="18" charset="0"/>
              <a:cs typeface="Calibri" panose="020F0502020204030204" pitchFamily="34" charset="0"/>
            </a:endParaRPr>
          </a:p>
        </p:txBody>
      </p:sp>
      <p:sp>
        <p:nvSpPr>
          <p:cNvPr id="18" name="Rectangle 17">
            <a:extLst>
              <a:ext uri="{FF2B5EF4-FFF2-40B4-BE49-F238E27FC236}">
                <a16:creationId xmlns:a16="http://schemas.microsoft.com/office/drawing/2014/main" id="{FB43281D-64E6-4C6C-A7CB-2E6450941E07}"/>
              </a:ext>
            </a:extLst>
          </p:cNvPr>
          <p:cNvSpPr/>
          <p:nvPr/>
        </p:nvSpPr>
        <p:spPr>
          <a:xfrm>
            <a:off x="237441" y="4067155"/>
            <a:ext cx="5772802" cy="2062103"/>
          </a:xfrm>
          <a:prstGeom prst="rect">
            <a:avLst/>
          </a:prstGeom>
        </p:spPr>
        <p:txBody>
          <a:bodyPr wrap="square">
            <a:spAutoFit/>
          </a:bodyPr>
          <a:lstStyle/>
          <a:p>
            <a:pPr marL="285750" indent="-285750">
              <a:buFont typeface="Wingdings" panose="05000000000000000000" pitchFamily="2" charset="2"/>
              <a:buChar char="q"/>
            </a:pPr>
            <a:r>
              <a:rPr lang="en-US" sz="1600" dirty="0"/>
              <a:t>Focal working with product team to work on prioritizations</a:t>
            </a:r>
          </a:p>
          <a:p>
            <a:pPr marL="285750" indent="-285750">
              <a:buFont typeface="Wingdings" panose="05000000000000000000" pitchFamily="2" charset="2"/>
              <a:buChar char="q"/>
            </a:pPr>
            <a:r>
              <a:rPr lang="en-US" sz="1600" dirty="0"/>
              <a:t>Pilot project:</a:t>
            </a:r>
          </a:p>
          <a:p>
            <a:pPr marL="742950" lvl="1" indent="-285750">
              <a:buFont typeface="Wingdings" panose="05000000000000000000" pitchFamily="2" charset="2"/>
              <a:buChar char="q"/>
            </a:pPr>
            <a:r>
              <a:rPr lang="en-US" sz="1600" dirty="0"/>
              <a:t>DORA Metrics integration. </a:t>
            </a:r>
          </a:p>
          <a:p>
            <a:pPr marL="742950" lvl="1" indent="-285750">
              <a:buFont typeface="Wingdings" panose="05000000000000000000" pitchFamily="2" charset="2"/>
              <a:buChar char="q"/>
            </a:pPr>
            <a:r>
              <a:rPr lang="en-US" sz="1600" dirty="0"/>
              <a:t>McKinsey POC for CE &amp; Electrical </a:t>
            </a:r>
          </a:p>
          <a:p>
            <a:pPr marL="285750" indent="-285750">
              <a:buFont typeface="Wingdings" panose="05000000000000000000" pitchFamily="2" charset="2"/>
              <a:buChar char="q"/>
            </a:pPr>
            <a:r>
              <a:rPr lang="en-US" sz="1600" dirty="0"/>
              <a:t>Upcoming sessions planned Q2</a:t>
            </a:r>
          </a:p>
          <a:p>
            <a:pPr marL="285750" indent="-285750">
              <a:buFont typeface="Wingdings" panose="05000000000000000000" pitchFamily="2" charset="2"/>
              <a:buChar char="q"/>
            </a:pPr>
            <a:r>
              <a:rPr lang="en-US" sz="1600" dirty="0"/>
              <a:t>Build Reusable libraries from learnings and success stories</a:t>
            </a:r>
          </a:p>
          <a:p>
            <a:pPr marL="285750" indent="-285750">
              <a:buFont typeface="Wingdings" panose="05000000000000000000" pitchFamily="2" charset="2"/>
              <a:buChar char="q"/>
            </a:pPr>
            <a:r>
              <a:rPr lang="en-US" sz="1600" dirty="0"/>
              <a:t>Tableau Dashboard </a:t>
            </a:r>
            <a:r>
              <a:rPr lang="en-US" sz="1600" dirty="0">
                <a:solidFill>
                  <a:srgbClr val="0039A6"/>
                </a:solidFill>
                <a:hlinkClick r:id="rId2"/>
              </a:rPr>
              <a:t>LINK</a:t>
            </a:r>
            <a:endParaRPr lang="en-US" sz="1600" dirty="0">
              <a:solidFill>
                <a:srgbClr val="0039A6"/>
              </a:solidFill>
            </a:endParaRPr>
          </a:p>
        </p:txBody>
      </p:sp>
      <p:sp>
        <p:nvSpPr>
          <p:cNvPr id="19" name="Rectangle 18">
            <a:extLst>
              <a:ext uri="{FF2B5EF4-FFF2-40B4-BE49-F238E27FC236}">
                <a16:creationId xmlns:a16="http://schemas.microsoft.com/office/drawing/2014/main" id="{8A3DD2E0-C778-4A6F-9D77-87D473E6F2A0}"/>
              </a:ext>
            </a:extLst>
          </p:cNvPr>
          <p:cNvSpPr/>
          <p:nvPr/>
        </p:nvSpPr>
        <p:spPr>
          <a:xfrm>
            <a:off x="6248580" y="4348100"/>
            <a:ext cx="6096000" cy="646331"/>
          </a:xfrm>
          <a:prstGeom prst="rect">
            <a:avLst/>
          </a:prstGeom>
        </p:spPr>
        <p:txBody>
          <a:bodyPr>
            <a:spAutoFit/>
          </a:bodyPr>
          <a:lstStyle/>
          <a:p>
            <a:pPr marL="285750" indent="-285750">
              <a:buFont typeface="Wingdings" panose="05000000000000000000" pitchFamily="2" charset="2"/>
              <a:buChar char="q"/>
            </a:pPr>
            <a:endParaRPr lang="en-US" dirty="0"/>
          </a:p>
          <a:p>
            <a:endParaRPr lang="en-US" dirty="0"/>
          </a:p>
        </p:txBody>
      </p:sp>
      <p:sp>
        <p:nvSpPr>
          <p:cNvPr id="20" name="Rectangle 19">
            <a:extLst>
              <a:ext uri="{FF2B5EF4-FFF2-40B4-BE49-F238E27FC236}">
                <a16:creationId xmlns:a16="http://schemas.microsoft.com/office/drawing/2014/main" id="{D9002E98-AB9D-4329-BA53-7FBD8A1AE2EF}"/>
              </a:ext>
            </a:extLst>
          </p:cNvPr>
          <p:cNvSpPr/>
          <p:nvPr/>
        </p:nvSpPr>
        <p:spPr>
          <a:xfrm>
            <a:off x="6213786" y="4067155"/>
            <a:ext cx="5772802" cy="584775"/>
          </a:xfrm>
          <a:prstGeom prst="rect">
            <a:avLst/>
          </a:prstGeom>
        </p:spPr>
        <p:txBody>
          <a:bodyPr wrap="square">
            <a:spAutoFit/>
          </a:bodyPr>
          <a:lstStyle/>
          <a:p>
            <a:pPr marL="285750" indent="-285750">
              <a:buFont typeface="Wingdings" panose="05000000000000000000" pitchFamily="2" charset="2"/>
              <a:buChar char="q"/>
            </a:pPr>
            <a:r>
              <a:rPr lang="en-US" sz="1600" dirty="0"/>
              <a:t>Prioritization on </a:t>
            </a:r>
            <a:r>
              <a:rPr lang="en-US" sz="1600" dirty="0" err="1"/>
              <a:t>DevSecOps</a:t>
            </a:r>
            <a:r>
              <a:rPr lang="en-US" sz="1600" dirty="0"/>
              <a:t> adoption in products</a:t>
            </a:r>
          </a:p>
          <a:p>
            <a:pPr marL="285750" indent="-285750">
              <a:buFont typeface="Wingdings" panose="05000000000000000000" pitchFamily="2" charset="2"/>
              <a:buChar char="q"/>
            </a:pPr>
            <a:r>
              <a:rPr lang="en-US" sz="1600" dirty="0"/>
              <a:t>Automation Savings updates on COP</a:t>
            </a:r>
          </a:p>
        </p:txBody>
      </p:sp>
    </p:spTree>
    <p:extLst>
      <p:ext uri="{BB962C8B-B14F-4D97-AF65-F5344CB8AC3E}">
        <p14:creationId xmlns:p14="http://schemas.microsoft.com/office/powerpoint/2010/main" val="363793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20700" y="169742"/>
            <a:ext cx="11150600" cy="359546"/>
          </a:xfrm>
        </p:spPr>
        <p:txBody>
          <a:bodyPr/>
          <a:lstStyle/>
          <a:p>
            <a:r>
              <a:rPr lang="en-US" dirty="0"/>
              <a:t>Engineering Progress</a:t>
            </a:r>
          </a:p>
        </p:txBody>
      </p:sp>
      <p:graphicFrame>
        <p:nvGraphicFramePr>
          <p:cNvPr id="3" name="Table 2">
            <a:extLst>
              <a:ext uri="{FF2B5EF4-FFF2-40B4-BE49-F238E27FC236}">
                <a16:creationId xmlns:a16="http://schemas.microsoft.com/office/drawing/2014/main" id="{84D2B613-7B79-42B8-A96D-6C517B825CC6}"/>
              </a:ext>
            </a:extLst>
          </p:cNvPr>
          <p:cNvGraphicFramePr>
            <a:graphicFrameLocks noGrp="1"/>
          </p:cNvGraphicFramePr>
          <p:nvPr>
            <p:extLst/>
          </p:nvPr>
        </p:nvGraphicFramePr>
        <p:xfrm>
          <a:off x="155448" y="529289"/>
          <a:ext cx="11905489" cy="5642915"/>
        </p:xfrm>
        <a:graphic>
          <a:graphicData uri="http://schemas.openxmlformats.org/drawingml/2006/table">
            <a:tbl>
              <a:tblPr/>
              <a:tblGrid>
                <a:gridCol w="1823054">
                  <a:extLst>
                    <a:ext uri="{9D8B030D-6E8A-4147-A177-3AD203B41FA5}">
                      <a16:colId xmlns:a16="http://schemas.microsoft.com/office/drawing/2014/main" val="2867497838"/>
                    </a:ext>
                  </a:extLst>
                </a:gridCol>
                <a:gridCol w="1823054">
                  <a:extLst>
                    <a:ext uri="{9D8B030D-6E8A-4147-A177-3AD203B41FA5}">
                      <a16:colId xmlns:a16="http://schemas.microsoft.com/office/drawing/2014/main" val="2020018926"/>
                    </a:ext>
                  </a:extLst>
                </a:gridCol>
                <a:gridCol w="1181134">
                  <a:extLst>
                    <a:ext uri="{9D8B030D-6E8A-4147-A177-3AD203B41FA5}">
                      <a16:colId xmlns:a16="http://schemas.microsoft.com/office/drawing/2014/main" val="472967971"/>
                    </a:ext>
                  </a:extLst>
                </a:gridCol>
                <a:gridCol w="1181134">
                  <a:extLst>
                    <a:ext uri="{9D8B030D-6E8A-4147-A177-3AD203B41FA5}">
                      <a16:colId xmlns:a16="http://schemas.microsoft.com/office/drawing/2014/main" val="3715103455"/>
                    </a:ext>
                  </a:extLst>
                </a:gridCol>
                <a:gridCol w="624801">
                  <a:extLst>
                    <a:ext uri="{9D8B030D-6E8A-4147-A177-3AD203B41FA5}">
                      <a16:colId xmlns:a16="http://schemas.microsoft.com/office/drawing/2014/main" val="307681032"/>
                    </a:ext>
                  </a:extLst>
                </a:gridCol>
                <a:gridCol w="855896">
                  <a:extLst>
                    <a:ext uri="{9D8B030D-6E8A-4147-A177-3AD203B41FA5}">
                      <a16:colId xmlns:a16="http://schemas.microsoft.com/office/drawing/2014/main" val="1483188663"/>
                    </a:ext>
                  </a:extLst>
                </a:gridCol>
                <a:gridCol w="1249606">
                  <a:extLst>
                    <a:ext uri="{9D8B030D-6E8A-4147-A177-3AD203B41FA5}">
                      <a16:colId xmlns:a16="http://schemas.microsoft.com/office/drawing/2014/main" val="364914147"/>
                    </a:ext>
                  </a:extLst>
                </a:gridCol>
                <a:gridCol w="1249606">
                  <a:extLst>
                    <a:ext uri="{9D8B030D-6E8A-4147-A177-3AD203B41FA5}">
                      <a16:colId xmlns:a16="http://schemas.microsoft.com/office/drawing/2014/main" val="3859555303"/>
                    </a:ext>
                  </a:extLst>
                </a:gridCol>
                <a:gridCol w="479301">
                  <a:extLst>
                    <a:ext uri="{9D8B030D-6E8A-4147-A177-3AD203B41FA5}">
                      <a16:colId xmlns:a16="http://schemas.microsoft.com/office/drawing/2014/main" val="3962685318"/>
                    </a:ext>
                  </a:extLst>
                </a:gridCol>
                <a:gridCol w="479301">
                  <a:extLst>
                    <a:ext uri="{9D8B030D-6E8A-4147-A177-3AD203B41FA5}">
                      <a16:colId xmlns:a16="http://schemas.microsoft.com/office/drawing/2014/main" val="1589619156"/>
                    </a:ext>
                  </a:extLst>
                </a:gridCol>
                <a:gridCol w="479301">
                  <a:extLst>
                    <a:ext uri="{9D8B030D-6E8A-4147-A177-3AD203B41FA5}">
                      <a16:colId xmlns:a16="http://schemas.microsoft.com/office/drawing/2014/main" val="209386786"/>
                    </a:ext>
                  </a:extLst>
                </a:gridCol>
                <a:gridCol w="479301">
                  <a:extLst>
                    <a:ext uri="{9D8B030D-6E8A-4147-A177-3AD203B41FA5}">
                      <a16:colId xmlns:a16="http://schemas.microsoft.com/office/drawing/2014/main" val="1254485807"/>
                    </a:ext>
                  </a:extLst>
                </a:gridCol>
              </a:tblGrid>
              <a:tr h="212941">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0558088"/>
                  </a:ext>
                </a:extLst>
              </a:tr>
              <a:tr h="212941">
                <a:tc rowSpan="2">
                  <a:txBody>
                    <a:bodyPr/>
                    <a:lstStyle/>
                    <a:p>
                      <a:pPr algn="ctr" fontAlgn="ctr"/>
                      <a:r>
                        <a:rPr lang="en-US" sz="900" b="1" i="0" u="none" strike="noStrike">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9138856"/>
                  </a:ext>
                </a:extLst>
              </a:tr>
              <a:tr h="39926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557218"/>
                  </a:ext>
                </a:extLst>
              </a:tr>
              <a:tr h="212941">
                <a:tc rowSpan="5">
                  <a:txBody>
                    <a:bodyPr/>
                    <a:lstStyle/>
                    <a:p>
                      <a:pPr algn="ctr" fontAlgn="ctr"/>
                      <a:r>
                        <a:rPr lang="en-US" sz="900" b="1" i="0" u="none" strike="noStrike" dirty="0">
                          <a:solidFill>
                            <a:srgbClr val="000000"/>
                          </a:solidFill>
                          <a:effectLst/>
                          <a:latin typeface="Calibri" panose="020F0502020204030204" pitchFamily="34" charset="0"/>
                        </a:rPr>
                        <a:t>Jennifer</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177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108233100"/>
                  </a:ext>
                </a:extLst>
              </a:tr>
              <a:tr h="399262">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Regulatory and Safety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Radhakrishnan, Chinjumol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7770306"/>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Research and Technology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Singh, Abhishek K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731607"/>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Test and Evaluation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Jha, Ravi 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7356585"/>
                  </a:ext>
                </a:extLst>
              </a:tr>
              <a:tr h="221810">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IPDM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Singh, Omji Kunjbihari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489699"/>
                  </a:ext>
                </a:extLst>
              </a:tr>
              <a:tr h="212941">
                <a:tc rowSpan="12">
                  <a:txBody>
                    <a:bodyPr/>
                    <a:lstStyle/>
                    <a:p>
                      <a:pPr algn="ctr" fontAlgn="ctr"/>
                      <a:r>
                        <a:rPr lang="en-US" sz="900" b="1" i="0" u="none" strike="noStrike">
                          <a:solidFill>
                            <a:srgbClr val="000000"/>
                          </a:solidFill>
                          <a:effectLst/>
                          <a:latin typeface="Calibri" panose="020F0502020204030204" pitchFamily="34" charset="0"/>
                        </a:rPr>
                        <a:t>Tatum</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149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56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990670981"/>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Authoring Process Planning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6"/>
                        </a:rPr>
                        <a:t>Urimindi, Sreenivasulu</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5053701"/>
                  </a:ext>
                </a:extLst>
              </a:tr>
              <a:tr h="425883">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Data Distribution and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none" strike="noStrike">
                          <a:solidFill>
                            <a:srgbClr val="000000"/>
                          </a:solidFill>
                          <a:effectLst/>
                          <a:latin typeface="Arial" panose="020B060402020202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7"/>
                        </a:rPr>
                        <a:t>Mohiddin Basha, Mahammed Gulam</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904613"/>
                  </a:ext>
                </a:extLst>
              </a:tr>
              <a:tr h="399262">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Automation Programming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8"/>
                        </a:rPr>
                        <a:t>Chougule, Priyanka Dhanpal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8646104"/>
                  </a:ext>
                </a:extLst>
              </a:tr>
              <a:tr h="399262">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Customer Engineering (CE)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0 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dirty="0">
                          <a:solidFill>
                            <a:srgbClr val="000000"/>
                          </a:solidFill>
                          <a:effectLst/>
                          <a:latin typeface="Calibri" panose="020F0502020204030204" pitchFamily="34" charset="0"/>
                        </a:rPr>
                        <a:t> 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US" sz="900" b="0" i="0" u="sng" strike="noStrike">
                          <a:solidFill>
                            <a:srgbClr val="0563C1"/>
                          </a:solidFill>
                          <a:effectLst/>
                          <a:latin typeface="Calibri" panose="020F0502020204030204" pitchFamily="34" charset="0"/>
                          <a:hlinkClick r:id="rId9"/>
                        </a:rPr>
                        <a:t>Nair, Aathira Manikandan</a:t>
                      </a:r>
                      <a:endParaRPr lang="en-US" sz="900" b="0" i="0" u="sng" strike="noStrike">
                        <a:solidFill>
                          <a:srgbClr val="0563C1"/>
                        </a:solidFill>
                        <a:effectLst/>
                        <a:latin typeface="Calibri" panose="020F0502020204030204" pitchFamily="34" charset="0"/>
                      </a:endParaRP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1947714"/>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3DX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0"/>
                        </a:rPr>
                        <a:t>Kaur, Harmeet</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63169"/>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Electrical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1"/>
                        </a:rPr>
                        <a:t>K L, Bharath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457780"/>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Flight Engineering and Propulsion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2"/>
                        </a:rPr>
                        <a:t>Vinod, Thomas</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9871938"/>
                  </a:ext>
                </a:extLst>
              </a:tr>
              <a:tr h="399262">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Mechanical and Structural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3"/>
                        </a:rPr>
                        <a:t>P, Ashwini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2117372"/>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Systems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4"/>
                        </a:rPr>
                        <a:t>Prabhat, Kumar</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29745"/>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Production System Simulation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02137"/>
                  </a:ext>
                </a:extLst>
              </a:tr>
              <a:tr h="221810">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Visualization and xR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5"/>
                        </a:rPr>
                        <a:t>Rompicherla, Rakesh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923173"/>
                  </a:ext>
                </a:extLst>
              </a:tr>
              <a:tr h="221810">
                <a:tc>
                  <a:txBody>
                    <a:bodyPr/>
                    <a:lstStyle/>
                    <a:p>
                      <a:pPr algn="ctr"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510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188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83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8634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484366138"/>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20700" y="77504"/>
            <a:ext cx="11150600" cy="463593"/>
          </a:xfrm>
        </p:spPr>
        <p:txBody>
          <a:bodyPr/>
          <a:lstStyle/>
          <a:p>
            <a:r>
              <a:rPr lang="en-US" dirty="0"/>
              <a:t>Product support Progress</a:t>
            </a:r>
          </a:p>
        </p:txBody>
      </p:sp>
      <p:graphicFrame>
        <p:nvGraphicFramePr>
          <p:cNvPr id="4" name="Table 3">
            <a:extLst>
              <a:ext uri="{FF2B5EF4-FFF2-40B4-BE49-F238E27FC236}">
                <a16:creationId xmlns:a16="http://schemas.microsoft.com/office/drawing/2014/main" id="{52A00FB7-677B-4000-BF06-019D8BE07BD9}"/>
              </a:ext>
            </a:extLst>
          </p:cNvPr>
          <p:cNvGraphicFramePr>
            <a:graphicFrameLocks noGrp="1"/>
          </p:cNvGraphicFramePr>
          <p:nvPr>
            <p:extLst/>
          </p:nvPr>
        </p:nvGraphicFramePr>
        <p:xfrm>
          <a:off x="164593" y="541098"/>
          <a:ext cx="11878056" cy="5658538"/>
        </p:xfrm>
        <a:graphic>
          <a:graphicData uri="http://schemas.openxmlformats.org/drawingml/2006/table">
            <a:tbl>
              <a:tblPr/>
              <a:tblGrid>
                <a:gridCol w="1818852">
                  <a:extLst>
                    <a:ext uri="{9D8B030D-6E8A-4147-A177-3AD203B41FA5}">
                      <a16:colId xmlns:a16="http://schemas.microsoft.com/office/drawing/2014/main" val="2095960399"/>
                    </a:ext>
                  </a:extLst>
                </a:gridCol>
                <a:gridCol w="1818852">
                  <a:extLst>
                    <a:ext uri="{9D8B030D-6E8A-4147-A177-3AD203B41FA5}">
                      <a16:colId xmlns:a16="http://schemas.microsoft.com/office/drawing/2014/main" val="468970229"/>
                    </a:ext>
                  </a:extLst>
                </a:gridCol>
                <a:gridCol w="1178412">
                  <a:extLst>
                    <a:ext uri="{9D8B030D-6E8A-4147-A177-3AD203B41FA5}">
                      <a16:colId xmlns:a16="http://schemas.microsoft.com/office/drawing/2014/main" val="3548101950"/>
                    </a:ext>
                  </a:extLst>
                </a:gridCol>
                <a:gridCol w="1178412">
                  <a:extLst>
                    <a:ext uri="{9D8B030D-6E8A-4147-A177-3AD203B41FA5}">
                      <a16:colId xmlns:a16="http://schemas.microsoft.com/office/drawing/2014/main" val="1890911412"/>
                    </a:ext>
                  </a:extLst>
                </a:gridCol>
                <a:gridCol w="623360">
                  <a:extLst>
                    <a:ext uri="{9D8B030D-6E8A-4147-A177-3AD203B41FA5}">
                      <a16:colId xmlns:a16="http://schemas.microsoft.com/office/drawing/2014/main" val="4010365659"/>
                    </a:ext>
                  </a:extLst>
                </a:gridCol>
                <a:gridCol w="853924">
                  <a:extLst>
                    <a:ext uri="{9D8B030D-6E8A-4147-A177-3AD203B41FA5}">
                      <a16:colId xmlns:a16="http://schemas.microsoft.com/office/drawing/2014/main" val="4160414900"/>
                    </a:ext>
                  </a:extLst>
                </a:gridCol>
                <a:gridCol w="1246728">
                  <a:extLst>
                    <a:ext uri="{9D8B030D-6E8A-4147-A177-3AD203B41FA5}">
                      <a16:colId xmlns:a16="http://schemas.microsoft.com/office/drawing/2014/main" val="638432962"/>
                    </a:ext>
                  </a:extLst>
                </a:gridCol>
                <a:gridCol w="1246728">
                  <a:extLst>
                    <a:ext uri="{9D8B030D-6E8A-4147-A177-3AD203B41FA5}">
                      <a16:colId xmlns:a16="http://schemas.microsoft.com/office/drawing/2014/main" val="1193588331"/>
                    </a:ext>
                  </a:extLst>
                </a:gridCol>
                <a:gridCol w="478197">
                  <a:extLst>
                    <a:ext uri="{9D8B030D-6E8A-4147-A177-3AD203B41FA5}">
                      <a16:colId xmlns:a16="http://schemas.microsoft.com/office/drawing/2014/main" val="2022402143"/>
                    </a:ext>
                  </a:extLst>
                </a:gridCol>
                <a:gridCol w="478197">
                  <a:extLst>
                    <a:ext uri="{9D8B030D-6E8A-4147-A177-3AD203B41FA5}">
                      <a16:colId xmlns:a16="http://schemas.microsoft.com/office/drawing/2014/main" val="2966417049"/>
                    </a:ext>
                  </a:extLst>
                </a:gridCol>
                <a:gridCol w="478197">
                  <a:extLst>
                    <a:ext uri="{9D8B030D-6E8A-4147-A177-3AD203B41FA5}">
                      <a16:colId xmlns:a16="http://schemas.microsoft.com/office/drawing/2014/main" val="4239531133"/>
                    </a:ext>
                  </a:extLst>
                </a:gridCol>
                <a:gridCol w="478197">
                  <a:extLst>
                    <a:ext uri="{9D8B030D-6E8A-4147-A177-3AD203B41FA5}">
                      <a16:colId xmlns:a16="http://schemas.microsoft.com/office/drawing/2014/main" val="1044579247"/>
                    </a:ext>
                  </a:extLst>
                </a:gridCol>
              </a:tblGrid>
              <a:tr h="300454">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7685577"/>
                  </a:ext>
                </a:extLst>
              </a:tr>
              <a:tr h="300454">
                <a:tc rowSpan="2">
                  <a:txBody>
                    <a:bodyPr/>
                    <a:lstStyle/>
                    <a:p>
                      <a:pPr algn="ctr" fontAlgn="ctr"/>
                      <a:r>
                        <a:rPr lang="en-US" sz="900" b="1" i="0" u="none" strike="noStrike" dirty="0">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678939420"/>
                  </a:ext>
                </a:extLst>
              </a:tr>
              <a:tr h="56334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980879"/>
                  </a:ext>
                </a:extLst>
              </a:tr>
              <a:tr h="300454">
                <a:tc rowSpan="5">
                  <a:txBody>
                    <a:bodyPr/>
                    <a:lstStyle/>
                    <a:p>
                      <a:pPr algn="ctr" fontAlgn="ctr"/>
                      <a:r>
                        <a:rPr lang="en-US" sz="900" b="1" i="0" u="none" strike="noStrike">
                          <a:solidFill>
                            <a:srgbClr val="000000"/>
                          </a:solidFill>
                          <a:effectLst/>
                          <a:latin typeface="Calibri" panose="020F0502020204030204" pitchFamily="34" charset="0"/>
                        </a:rPr>
                        <a:t>Buba</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147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sng" strike="noStrike">
                          <a:solidFill>
                            <a:srgbClr val="0563C1"/>
                          </a:solidFill>
                          <a:effectLst/>
                          <a:latin typeface="Calibri" panose="020F0502020204030204" pitchFamily="34" charset="0"/>
                        </a:rPr>
                        <a:t> </a:t>
                      </a:r>
                    </a:p>
                  </a:txBody>
                  <a:tcPr marL="1440" marR="1440" marT="144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12</a:t>
                      </a:r>
                    </a:p>
                  </a:txBody>
                  <a:tcPr marL="1440" marR="1440" marT="144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34608752"/>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Digital Market Products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Popeck (US), John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404268"/>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Customer Operations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Balraj, Bharath K</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43658"/>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Technical Publications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Kandan, Narendran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3723103"/>
                  </a:ext>
                </a:extLst>
              </a:tr>
              <a:tr h="312969">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Training &amp; Other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Rooge, Padma Prasad</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095694"/>
                  </a:ext>
                </a:extLst>
              </a:tr>
              <a:tr h="300454">
                <a:tc rowSpan="8">
                  <a:txBody>
                    <a:bodyPr/>
                    <a:lstStyle/>
                    <a:p>
                      <a:pPr algn="ctr" fontAlgn="ctr"/>
                      <a:r>
                        <a:rPr lang="en-US" sz="900" b="1" i="0" u="none" strike="noStrike">
                          <a:solidFill>
                            <a:srgbClr val="000000"/>
                          </a:solidFill>
                          <a:effectLst/>
                          <a:latin typeface="Calibri" panose="020F0502020204030204" pitchFamily="34" charset="0"/>
                        </a:rPr>
                        <a:t>Jeff</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30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670370281"/>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 Automation Programming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6"/>
                        </a:rPr>
                        <a:t>H D, Sarika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570952"/>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Innovation Hub</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231868"/>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Material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7"/>
                        </a:rPr>
                        <a:t>Jenkins (US), Renee M</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0401858"/>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Maintenance Repair and Overhaul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8"/>
                        </a:rPr>
                        <a:t>Fink (US), Brendan 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949543"/>
                  </a:ext>
                </a:extLst>
              </a:tr>
              <a:tr h="563349">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Integrated Logistics Planning and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9"/>
                        </a:rPr>
                        <a:t>Nadampalli Kumarraju, Lavanya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3079353"/>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Product Support Analysis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10"/>
                        </a:rPr>
                        <a:t>Varghese, Jessy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4403574"/>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Embedded Program Support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Calibri" panose="020F0502020204030204" pitchFamily="34" charset="0"/>
                        </a:rPr>
                        <a:t> 89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rPr>
                        <a:t>Amaragatti, Sharanappa</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48789487"/>
                  </a:ext>
                </a:extLst>
              </a:tr>
              <a:tr h="312969">
                <a:tc>
                  <a:txBody>
                    <a:bodyPr/>
                    <a:lstStyle/>
                    <a:p>
                      <a:pPr algn="ctr" fontAlgn="ctr"/>
                      <a:r>
                        <a:rPr lang="en-US" sz="900" b="1" i="0" u="none" strike="noStrike">
                          <a:solidFill>
                            <a:srgbClr val="000000"/>
                          </a:solidFill>
                          <a:effectLst/>
                          <a:latin typeface="Calibri" panose="020F0502020204030204" pitchFamily="34" charset="0"/>
                        </a:rPr>
                        <a:t> </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373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15087</a:t>
                      </a:r>
                    </a:p>
                  </a:txBody>
                  <a:tcPr marL="1440" marR="1440" marT="144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2146687931"/>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19A0-40E0-40FC-8ACB-270FD35A7181}"/>
              </a:ext>
            </a:extLst>
          </p:cNvPr>
          <p:cNvSpPr>
            <a:spLocks noGrp="1"/>
          </p:cNvSpPr>
          <p:nvPr>
            <p:ph type="title"/>
          </p:nvPr>
        </p:nvSpPr>
        <p:spPr>
          <a:xfrm>
            <a:off x="4644264" y="2128687"/>
            <a:ext cx="2715768" cy="920336"/>
          </a:xfrm>
        </p:spPr>
        <p:txBody>
          <a:bodyPr/>
          <a:lstStyle/>
          <a:p>
            <a:r>
              <a:rPr lang="en-US" dirty="0"/>
              <a:t>POC Status</a:t>
            </a:r>
          </a:p>
        </p:txBody>
      </p:sp>
    </p:spTree>
    <p:extLst>
      <p:ext uri="{BB962C8B-B14F-4D97-AF65-F5344CB8AC3E}">
        <p14:creationId xmlns:p14="http://schemas.microsoft.com/office/powerpoint/2010/main" val="772170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13" name="Rectangle 12">
            <a:extLst>
              <a:ext uri="{FF2B5EF4-FFF2-40B4-BE49-F238E27FC236}">
                <a16:creationId xmlns:a16="http://schemas.microsoft.com/office/drawing/2014/main" id="{0B0DE118-E7AB-4B90-B644-9CA50E26DC1E}"/>
              </a:ext>
            </a:extLst>
          </p:cNvPr>
          <p:cNvSpPr/>
          <p:nvPr/>
        </p:nvSpPr>
        <p:spPr>
          <a:xfrm>
            <a:off x="4663518" y="2027014"/>
            <a:ext cx="5658652" cy="3693319"/>
          </a:xfrm>
          <a:prstGeom prst="rect">
            <a:avLst/>
          </a:prstGeom>
          <a:solidFill>
            <a:srgbClr val="002060"/>
          </a:solidFill>
        </p:spPr>
        <p:txBody>
          <a:bodyPr wrap="square">
            <a:spAutoFit/>
          </a:bodyPr>
          <a:lstStyle/>
          <a:p>
            <a:pPr marR="0" lvl="1">
              <a:spcBef>
                <a:spcPts val="0"/>
              </a:spcBef>
              <a:spcAft>
                <a:spcPts val="0"/>
              </a:spcAft>
            </a:pPr>
            <a:r>
              <a:rPr lang="en-US" b="1" dirty="0">
                <a:solidFill>
                  <a:schemeClr val="bg1"/>
                </a:solidFill>
              </a:rPr>
              <a:t>Use Cases in Work</a:t>
            </a:r>
          </a:p>
          <a:p>
            <a:pPr marL="742950" marR="0" lvl="1" indent="-285750">
              <a:spcBef>
                <a:spcPts val="0"/>
              </a:spcBef>
              <a:spcAft>
                <a:spcPts val="0"/>
              </a:spcAft>
              <a:buFont typeface="Courier New" panose="02070309020205020404" pitchFamily="49" charset="0"/>
              <a:buChar char="o"/>
            </a:pPr>
            <a:r>
              <a:rPr lang="en-US" dirty="0">
                <a:solidFill>
                  <a:schemeClr val="bg1"/>
                </a:solidFill>
              </a:rPr>
              <a:t>Code coverage for unit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Actual business </a:t>
            </a:r>
            <a:r>
              <a:rPr lang="en-US" dirty="0" err="1">
                <a:solidFill>
                  <a:schemeClr val="bg1"/>
                </a:solidFill>
              </a:rPr>
              <a:t>usecase</a:t>
            </a:r>
            <a:r>
              <a:rPr lang="en-US" dirty="0">
                <a:solidFill>
                  <a:schemeClr val="bg1"/>
                </a:solidFill>
              </a:rPr>
              <a:t> like NIMT, </a:t>
            </a:r>
            <a:r>
              <a:rPr lang="en-US" dirty="0" err="1">
                <a:solidFill>
                  <a:schemeClr val="bg1"/>
                </a:solidFill>
              </a:rPr>
              <a:t>Redars</a:t>
            </a:r>
            <a:r>
              <a:rPr lang="en-US" dirty="0">
                <a:solidFill>
                  <a:schemeClr val="bg1"/>
                </a:solidFill>
              </a:rPr>
              <a:t> line darkening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Legacy application automated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Creating UI frontend code &amp; unit test cases for Vue.JS application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Explore the </a:t>
            </a:r>
            <a:r>
              <a:rPr lang="en-US" dirty="0" err="1">
                <a:solidFill>
                  <a:schemeClr val="bg1"/>
                </a:solidFill>
              </a:rPr>
              <a:t>Coverity</a:t>
            </a:r>
            <a:r>
              <a:rPr lang="en-US" dirty="0">
                <a:solidFill>
                  <a:schemeClr val="bg1"/>
                </a:solidFill>
              </a:rPr>
              <a:t> high and medium security scanning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Oracle form migration . Customer engineering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Gen AI web app Evaluation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BGS DAS Platform</a:t>
            </a:r>
          </a:p>
          <a:p>
            <a:pPr marL="742950" marR="0" lvl="1" indent="-285750">
              <a:spcBef>
                <a:spcPts val="0"/>
              </a:spcBef>
              <a:spcAft>
                <a:spcPts val="0"/>
              </a:spcAft>
              <a:buFont typeface="Courier New" panose="02070309020205020404" pitchFamily="49" charset="0"/>
              <a:buChar char="o"/>
            </a:pPr>
            <a:r>
              <a:rPr lang="en-US" dirty="0">
                <a:solidFill>
                  <a:schemeClr val="bg1"/>
                </a:solidFill>
              </a:rPr>
              <a:t>Product Standards </a:t>
            </a:r>
            <a:endParaRPr lang="en-US" sz="1400" dirty="0">
              <a:solidFill>
                <a:schemeClr val="bg1"/>
              </a:solidFill>
            </a:endParaRPr>
          </a:p>
        </p:txBody>
      </p:sp>
    </p:spTree>
    <p:extLst>
      <p:ext uri="{BB962C8B-B14F-4D97-AF65-F5344CB8AC3E}">
        <p14:creationId xmlns:p14="http://schemas.microsoft.com/office/powerpoint/2010/main" val="48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8613066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Props1.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2.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B39F72-E109-4DC6-8649-D2A538E61541}">
  <ds:schemaRefs>
    <ds:schemaRef ds:uri="e5f5a6fe-4a1b-4af0-bdf3-973ca2ac5c9b"/>
    <ds:schemaRef ds:uri="http://schemas.microsoft.com/office/2006/metadata/properties"/>
    <ds:schemaRef ds:uri="http://purl.org/dc/dcmitype/"/>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14164</TotalTime>
  <Words>1913</Words>
  <Application>Microsoft Office PowerPoint</Application>
  <PresentationFormat>Widescreen</PresentationFormat>
  <Paragraphs>665</Paragraphs>
  <Slides>18</Slides>
  <Notes>2</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2</vt:i4>
      </vt:variant>
      <vt:variant>
        <vt:lpstr>Slide Titles</vt:lpstr>
      </vt:variant>
      <vt:variant>
        <vt:i4>18</vt:i4>
      </vt:variant>
    </vt:vector>
  </HeadingPairs>
  <TitlesOfParts>
    <vt:vector size="33" baseType="lpstr">
      <vt:lpstr>ＭＳ Ｐゴシック</vt:lpstr>
      <vt:lpstr>Arial</vt:lpstr>
      <vt:lpstr>Calibri</vt:lpstr>
      <vt:lpstr>Courier New</vt:lpstr>
      <vt:lpstr>Georgia</vt:lpstr>
      <vt:lpstr>Helvetica</vt:lpstr>
      <vt:lpstr>Segoe UI</vt:lpstr>
      <vt:lpstr>Symbol</vt:lpstr>
      <vt:lpstr>Times New Roman</vt:lpstr>
      <vt:lpstr>Wingdings</vt:lpstr>
      <vt:lpstr>1_EO&amp;T Slide Master</vt:lpstr>
      <vt:lpstr>1_White</vt:lpstr>
      <vt:lpstr>EO&amp;T Slide Master</vt:lpstr>
      <vt:lpstr>think-cell Slide</vt:lpstr>
      <vt:lpstr>Acrobat Document</vt:lpstr>
      <vt:lpstr>DevSecOps &amp; Automation – EP&amp;S    Monthly Report Out - April 2024</vt:lpstr>
      <vt:lpstr> CONTENTS</vt:lpstr>
      <vt:lpstr>2024 OKR AND FOCUS AREAS</vt:lpstr>
      <vt:lpstr>Progress</vt:lpstr>
      <vt:lpstr>Engineering Progress</vt:lpstr>
      <vt:lpstr>Product support Progress</vt:lpstr>
      <vt:lpstr>POC Status</vt:lpstr>
      <vt:lpstr>Code Whisperer Updates</vt:lpstr>
      <vt:lpstr>TECHNICAL SESSION</vt:lpstr>
      <vt:lpstr>              Technical Upskill sessions</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811</cp:revision>
  <dcterms:created xsi:type="dcterms:W3CDTF">2022-04-18T05:47:46Z</dcterms:created>
  <dcterms:modified xsi:type="dcterms:W3CDTF">2024-04-28T15:59:42Z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