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1"/>
  </p:notesMasterIdLst>
  <p:sldIdLst>
    <p:sldId id="259" r:id="rId7"/>
    <p:sldId id="2147471602" r:id="rId8"/>
    <p:sldId id="2147473640" r:id="rId9"/>
    <p:sldId id="2147473646" r:id="rId10"/>
    <p:sldId id="2147473645" r:id="rId11"/>
    <p:sldId id="2147471572" r:id="rId12"/>
    <p:sldId id="2147473647" r:id="rId13"/>
    <p:sldId id="2147473632" r:id="rId14"/>
    <p:sldId id="2147473611" r:id="rId15"/>
    <p:sldId id="2147473602" r:id="rId16"/>
    <p:sldId id="2147473622" r:id="rId17"/>
    <p:sldId id="2147473623" r:id="rId18"/>
    <p:sldId id="2147473625" r:id="rId19"/>
    <p:sldId id="2147473642" r:id="rId20"/>
    <p:sldId id="2147473643" r:id="rId21"/>
    <p:sldId id="2147473644" r:id="rId22"/>
    <p:sldId id="2147473612" r:id="rId23"/>
    <p:sldId id="2147473628" r:id="rId24"/>
    <p:sldId id="2147473630" r:id="rId25"/>
    <p:sldId id="2147473615" r:id="rId26"/>
    <p:sldId id="2147473616" r:id="rId27"/>
    <p:sldId id="2147473617" r:id="rId28"/>
    <p:sldId id="2147473618" r:id="rId29"/>
    <p:sldId id="21474736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46"/>
            <p14:sldId id="2147473645"/>
            <p14:sldId id="2147471572"/>
            <p14:sldId id="2147473647"/>
            <p14:sldId id="2147473632"/>
            <p14:sldId id="2147473611"/>
            <p14:sldId id="2147473602"/>
            <p14:sldId id="2147473622"/>
            <p14:sldId id="2147473623"/>
            <p14:sldId id="2147473625"/>
            <p14:sldId id="2147473642"/>
            <p14:sldId id="2147473643"/>
            <p14:sldId id="2147473644"/>
            <p14:sldId id="2147473612"/>
            <p14:sldId id="2147473628"/>
            <p14:sldId id="2147473630"/>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14.6</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6</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15</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22</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0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6"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0"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74"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98"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22"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6"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0"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3/1/2024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4"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8"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2"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6"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30"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4"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0"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hyperlink" Target="https://emc.web.boeing.com/home.aspx#!/semsummary/16819" TargetMode="External"/><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10" Type="http://schemas.openxmlformats.org/officeDocument/2006/relationships/image" Target="../media/image34.wmf"/><Relationship Id="rId4" Type="http://schemas.openxmlformats.org/officeDocument/2006/relationships/hyperlink" Target="https://boeing.service-now.com/sp?id=sc_cat_item&amp;sys_id=6b56695f1bef8c543ddd777e0a4bcb91" TargetMode="External"/><Relationship Id="rId9" Type="http://schemas.openxmlformats.org/officeDocument/2006/relationships/package" Target="../embeddings/Microsoft_Excel_Worksheet10.xlsx"/></Relationships>
</file>

<file path=ppt/slides/_rels/slide23.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mailto:harisrinivas.iyengar@boeing.com" TargetMode="External"/><Relationship Id="rId2" Type="http://schemas.openxmlformats.org/officeDocument/2006/relationships/hyperlink" Target="mailto:abhishek.k.singh@boeing.com" TargetMode="External"/><Relationship Id="rId1" Type="http://schemas.openxmlformats.org/officeDocument/2006/relationships/slideLayout" Target="../slideLayouts/slideLayout114.xml"/><Relationship Id="rId6" Type="http://schemas.openxmlformats.org/officeDocument/2006/relationships/hyperlink" Target="mailto:Kolhar,%20Laxmidevi%20%3claxmidevi.kolhar@boeing.com%3e" TargetMode="External"/><Relationship Id="rId5" Type="http://schemas.openxmlformats.org/officeDocument/2006/relationships/hyperlink" Target="mailto:dharma.t.nalam@boeing.com" TargetMode="External"/><Relationship Id="rId4" Type="http://schemas.openxmlformats.org/officeDocument/2006/relationships/hyperlink" Target="mailto:jayanta.mondal@boeing.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February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1456531364"/>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612698319"/>
              </p:ext>
            </p:extLst>
          </p:nvPr>
        </p:nvGraphicFramePr>
        <p:xfrm>
          <a:off x="1447060" y="2342982"/>
          <a:ext cx="9685536" cy="2194560"/>
        </p:xfrm>
        <a:graphic>
          <a:graphicData uri="http://schemas.openxmlformats.org/drawingml/2006/table">
            <a:tbl>
              <a:tblPr firstRow="1" bandRow="1">
                <a:tableStyleId>{5C22544A-7EE6-4342-B048-85BDC9FD1C3A}</a:tableStyleId>
              </a:tblPr>
              <a:tblGrid>
                <a:gridCol w="710715">
                  <a:extLst>
                    <a:ext uri="{9D8B030D-6E8A-4147-A177-3AD203B41FA5}">
                      <a16:colId xmlns:a16="http://schemas.microsoft.com/office/drawing/2014/main" val="1494682258"/>
                    </a:ext>
                  </a:extLst>
                </a:gridCol>
                <a:gridCol w="2650373">
                  <a:extLst>
                    <a:ext uri="{9D8B030D-6E8A-4147-A177-3AD203B41FA5}">
                      <a16:colId xmlns:a16="http://schemas.microsoft.com/office/drawing/2014/main" val="3068451420"/>
                    </a:ext>
                  </a:extLst>
                </a:gridCol>
                <a:gridCol w="1498762">
                  <a:extLst>
                    <a:ext uri="{9D8B030D-6E8A-4147-A177-3AD203B41FA5}">
                      <a16:colId xmlns:a16="http://schemas.microsoft.com/office/drawing/2014/main" val="2813001011"/>
                    </a:ext>
                  </a:extLst>
                </a:gridCol>
                <a:gridCol w="1608562">
                  <a:extLst>
                    <a:ext uri="{9D8B030D-6E8A-4147-A177-3AD203B41FA5}">
                      <a16:colId xmlns:a16="http://schemas.microsoft.com/office/drawing/2014/main" val="3399994150"/>
                    </a:ext>
                  </a:extLst>
                </a:gridCol>
                <a:gridCol w="1608562">
                  <a:extLst>
                    <a:ext uri="{9D8B030D-6E8A-4147-A177-3AD203B41FA5}">
                      <a16:colId xmlns:a16="http://schemas.microsoft.com/office/drawing/2014/main" val="433293699"/>
                    </a:ext>
                  </a:extLst>
                </a:gridCol>
                <a:gridCol w="1608562">
                  <a:extLst>
                    <a:ext uri="{9D8B030D-6E8A-4147-A177-3AD203B41FA5}">
                      <a16:colId xmlns:a16="http://schemas.microsoft.com/office/drawing/2014/main" val="1150777957"/>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tc>
                  <a:txBody>
                    <a:bodyPr/>
                    <a:lstStyle/>
                    <a:p>
                      <a:r>
                        <a:rPr lang="en-US" dirty="0"/>
                        <a:t>Enroll Here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dirty="0"/>
                        <a:t>6</a:t>
                      </a:r>
                      <a:r>
                        <a:rPr lang="en-US" baseline="30000" dirty="0"/>
                        <a:t>th</a:t>
                      </a:r>
                      <a:r>
                        <a:rPr lang="en-US" dirty="0"/>
                        <a:t> March,2024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March, 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6" name="Picture 5">
            <a:extLst>
              <a:ext uri="{FF2B5EF4-FFF2-40B4-BE49-F238E27FC236}">
                <a16:creationId xmlns:a16="http://schemas.microsoft.com/office/drawing/2014/main" id="{3E972D00-622F-4299-A9F6-0FA54E03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607" y="133164"/>
            <a:ext cx="9572571" cy="6225309"/>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14689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159575625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15738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14.6k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14689</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Tree>
    <p:extLst>
      <p:ext uri="{BB962C8B-B14F-4D97-AF65-F5344CB8AC3E}">
        <p14:creationId xmlns:p14="http://schemas.microsoft.com/office/powerpoint/2010/main" val="124954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Sessions</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02"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88279188-C887-44F1-A8C9-AFF1660C780D}"/>
              </a:ext>
            </a:extLst>
          </p:cNvPr>
          <p:cNvGraphicFramePr>
            <a:graphicFrameLocks noChangeAspect="1"/>
          </p:cNvGraphicFramePr>
          <p:nvPr>
            <p:extLst>
              <p:ext uri="{D42A27DB-BD31-4B8C-83A1-F6EECF244321}">
                <p14:modId xmlns:p14="http://schemas.microsoft.com/office/powerpoint/2010/main" val="3007496514"/>
              </p:ext>
            </p:extLst>
          </p:nvPr>
        </p:nvGraphicFramePr>
        <p:xfrm>
          <a:off x="7325602" y="5364004"/>
          <a:ext cx="772934" cy="669608"/>
        </p:xfrm>
        <a:graphic>
          <a:graphicData uri="http://schemas.openxmlformats.org/presentationml/2006/ole">
            <mc:AlternateContent xmlns:mc="http://schemas.openxmlformats.org/markup-compatibility/2006">
              <mc:Choice xmlns:v="urn:schemas-microsoft-com:vml" Requires="v">
                <p:oleObj spid="_x0000_s18603" name="Worksheet" showAsIcon="1" r:id="rId9" imgW="914400" imgH="792360" progId="Excel.Sheet.12">
                  <p:embed/>
                </p:oleObj>
              </mc:Choice>
              <mc:Fallback>
                <p:oleObj name="Worksheet" showAsIcon="1" r:id="rId9" imgW="914400" imgH="792360" progId="Excel.Sheet.12">
                  <p:embed/>
                  <p:pic>
                    <p:nvPicPr>
                      <p:cNvPr id="5" name="Object 4">
                        <a:extLst>
                          <a:ext uri="{FF2B5EF4-FFF2-40B4-BE49-F238E27FC236}">
                            <a16:creationId xmlns:a16="http://schemas.microsoft.com/office/drawing/2014/main" id="{88279188-C887-44F1-A8C9-AFF1660C780D}"/>
                          </a:ext>
                        </a:extLst>
                      </p:cNvPr>
                      <p:cNvPicPr/>
                      <p:nvPr/>
                    </p:nvPicPr>
                    <p:blipFill>
                      <a:blip r:embed="rId10"/>
                      <a:stretch>
                        <a:fillRect/>
                      </a:stretch>
                    </p:blipFill>
                    <p:spPr>
                      <a:xfrm>
                        <a:off x="7325602" y="5364004"/>
                        <a:ext cx="772934" cy="669608"/>
                      </a:xfrm>
                      <a:prstGeom prst="rect">
                        <a:avLst/>
                      </a:prstGeom>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2024 target</a:t>
            </a:r>
          </a:p>
        </p:txBody>
      </p:sp>
      <p:graphicFrame>
        <p:nvGraphicFramePr>
          <p:cNvPr id="3" name="Table 2">
            <a:extLst>
              <a:ext uri="{FF2B5EF4-FFF2-40B4-BE49-F238E27FC236}">
                <a16:creationId xmlns:a16="http://schemas.microsoft.com/office/drawing/2014/main" id="{C1ED844C-C8B2-445A-A9B2-5477D809B223}"/>
              </a:ext>
            </a:extLst>
          </p:cNvPr>
          <p:cNvGraphicFramePr>
            <a:graphicFrameLocks noGrp="1"/>
          </p:cNvGraphicFramePr>
          <p:nvPr>
            <p:extLst>
              <p:ext uri="{D42A27DB-BD31-4B8C-83A1-F6EECF244321}">
                <p14:modId xmlns:p14="http://schemas.microsoft.com/office/powerpoint/2010/main" val="2139475181"/>
              </p:ext>
            </p:extLst>
          </p:nvPr>
        </p:nvGraphicFramePr>
        <p:xfrm>
          <a:off x="515938" y="492713"/>
          <a:ext cx="11150599" cy="5800727"/>
        </p:xfrm>
        <a:graphic>
          <a:graphicData uri="http://schemas.openxmlformats.org/drawingml/2006/table">
            <a:tbl>
              <a:tblPr>
                <a:tableStyleId>{5C22544A-7EE6-4342-B048-85BDC9FD1C3A}</a:tableStyleId>
              </a:tblPr>
              <a:tblGrid>
                <a:gridCol w="576015">
                  <a:extLst>
                    <a:ext uri="{9D8B030D-6E8A-4147-A177-3AD203B41FA5}">
                      <a16:colId xmlns:a16="http://schemas.microsoft.com/office/drawing/2014/main" val="527968046"/>
                    </a:ext>
                  </a:extLst>
                </a:gridCol>
                <a:gridCol w="1741406">
                  <a:extLst>
                    <a:ext uri="{9D8B030D-6E8A-4147-A177-3AD203B41FA5}">
                      <a16:colId xmlns:a16="http://schemas.microsoft.com/office/drawing/2014/main" val="133580837"/>
                    </a:ext>
                  </a:extLst>
                </a:gridCol>
                <a:gridCol w="522473">
                  <a:extLst>
                    <a:ext uri="{9D8B030D-6E8A-4147-A177-3AD203B41FA5}">
                      <a16:colId xmlns:a16="http://schemas.microsoft.com/office/drawing/2014/main" val="3002847909"/>
                    </a:ext>
                  </a:extLst>
                </a:gridCol>
                <a:gridCol w="522473">
                  <a:extLst>
                    <a:ext uri="{9D8B030D-6E8A-4147-A177-3AD203B41FA5}">
                      <a16:colId xmlns:a16="http://schemas.microsoft.com/office/drawing/2014/main" val="1269216550"/>
                    </a:ext>
                  </a:extLst>
                </a:gridCol>
                <a:gridCol w="596041">
                  <a:extLst>
                    <a:ext uri="{9D8B030D-6E8A-4147-A177-3AD203B41FA5}">
                      <a16:colId xmlns:a16="http://schemas.microsoft.com/office/drawing/2014/main" val="1950509487"/>
                    </a:ext>
                  </a:extLst>
                </a:gridCol>
                <a:gridCol w="816745">
                  <a:extLst>
                    <a:ext uri="{9D8B030D-6E8A-4147-A177-3AD203B41FA5}">
                      <a16:colId xmlns:a16="http://schemas.microsoft.com/office/drawing/2014/main" val="1704047168"/>
                    </a:ext>
                  </a:extLst>
                </a:gridCol>
                <a:gridCol w="2438355">
                  <a:extLst>
                    <a:ext uri="{9D8B030D-6E8A-4147-A177-3AD203B41FA5}">
                      <a16:colId xmlns:a16="http://schemas.microsoft.com/office/drawing/2014/main" val="6696613"/>
                    </a:ext>
                  </a:extLst>
                </a:gridCol>
                <a:gridCol w="3042145">
                  <a:extLst>
                    <a:ext uri="{9D8B030D-6E8A-4147-A177-3AD203B41FA5}">
                      <a16:colId xmlns:a16="http://schemas.microsoft.com/office/drawing/2014/main" val="3351409514"/>
                    </a:ext>
                  </a:extLst>
                </a:gridCol>
                <a:gridCol w="409553">
                  <a:extLst>
                    <a:ext uri="{9D8B030D-6E8A-4147-A177-3AD203B41FA5}">
                      <a16:colId xmlns:a16="http://schemas.microsoft.com/office/drawing/2014/main" val="2852364331"/>
                    </a:ext>
                  </a:extLst>
                </a:gridCol>
                <a:gridCol w="485393">
                  <a:extLst>
                    <a:ext uri="{9D8B030D-6E8A-4147-A177-3AD203B41FA5}">
                      <a16:colId xmlns:a16="http://schemas.microsoft.com/office/drawing/2014/main" val="835517376"/>
                    </a:ext>
                  </a:extLst>
                </a:gridCol>
              </a:tblGrid>
              <a:tr h="94953">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900" u="none" strike="noStrike">
                          <a:effectLst/>
                        </a:rPr>
                        <a:t>2024 Target</a:t>
                      </a:r>
                      <a:endParaRPr lang="en-US" sz="900" b="1" i="0" u="none" strike="noStrike">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rowSpan="2" gridSpan="2">
                  <a:txBody>
                    <a:bodyPr/>
                    <a:lstStyle/>
                    <a:p>
                      <a:pPr algn="ctr" fontAlgn="ctr"/>
                      <a:r>
                        <a:rPr lang="en-US" sz="1100" b="1" u="none" strike="noStrike" dirty="0">
                          <a:effectLst/>
                        </a:rPr>
                        <a:t>2024 Actuals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hMerge="1">
                  <a:txBody>
                    <a:bodyPr/>
                    <a:lstStyle/>
                    <a:p>
                      <a:endParaRPr lang="en-US"/>
                    </a:p>
                  </a:txBody>
                  <a:tcPr/>
                </a:tc>
                <a:extLst>
                  <a:ext uri="{0D108BD9-81ED-4DB2-BD59-A6C34878D82A}">
                    <a16:rowId xmlns:a16="http://schemas.microsoft.com/office/drawing/2014/main" val="1932060964"/>
                  </a:ext>
                </a:extLst>
              </a:tr>
              <a:tr h="439158">
                <a:tc rowSpan="2">
                  <a:txBody>
                    <a:bodyPr/>
                    <a:lstStyle/>
                    <a:p>
                      <a:pPr algn="ctr" fontAlgn="ctr"/>
                      <a:r>
                        <a:rPr lang="en-US" sz="1050" b="1" u="none" strike="noStrike" dirty="0">
                          <a:effectLst/>
                        </a:rPr>
                        <a:t>Director</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fontAlgn="ctr"/>
                      <a:r>
                        <a:rPr lang="en-US" sz="1000" b="1" u="none" strike="noStrike" dirty="0">
                          <a:effectLst/>
                        </a:rPr>
                        <a:t>Product Name</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00" b="1" u="none" strike="noStrike" dirty="0">
                          <a:effectLst/>
                        </a:rPr>
                        <a:t>Application #</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Total assessments Completed</a:t>
                      </a:r>
                      <a:endParaRPr lang="en-US" sz="100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           </a:t>
                      </a:r>
                      <a:r>
                        <a:rPr lang="en-US" sz="1100" b="1" u="none" strike="noStrike" dirty="0">
                          <a:effectLst/>
                        </a:rPr>
                        <a:t>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17302636"/>
                  </a:ext>
                </a:extLst>
              </a:tr>
              <a:tr h="178036">
                <a:tc vMerge="1">
                  <a:txBody>
                    <a:bodyPr/>
                    <a:lstStyle/>
                    <a:p>
                      <a:endParaRPr lang="en-US"/>
                    </a:p>
                  </a:txBody>
                  <a:tcPr/>
                </a:tc>
                <a:tc vMerge="1">
                  <a:txBody>
                    <a:bodyPr/>
                    <a:lstStyle/>
                    <a:p>
                      <a:endParaRPr lang="en-US"/>
                    </a:p>
                  </a:txBody>
                  <a:tcPr/>
                </a:tc>
                <a:tc>
                  <a:txBody>
                    <a:bodyPr/>
                    <a:lstStyle/>
                    <a:p>
                      <a:pPr algn="ctr" rtl="0" fontAlgn="ctr"/>
                      <a:r>
                        <a:rPr lang="en-US" sz="900" u="none" strike="noStrike" dirty="0">
                          <a:effectLst/>
                        </a:rPr>
                        <a:t>177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39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Assessments</a:t>
                      </a:r>
                      <a:endParaRPr lang="en-US" sz="900" b="1"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Reassessments</a:t>
                      </a:r>
                      <a:endParaRPr lang="en-US" sz="900" b="1"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22016514"/>
                  </a:ext>
                </a:extLst>
              </a:tr>
              <a:tr h="178036">
                <a:tc rowSpan="4">
                  <a:txBody>
                    <a:bodyPr/>
                    <a:lstStyle/>
                    <a:p>
                      <a:pPr algn="ctr" fontAlgn="ctr"/>
                      <a:r>
                        <a:rPr lang="en-US" sz="1050" b="1" u="none" strike="noStrike" dirty="0">
                          <a:effectLst/>
                        </a:rPr>
                        <a:t>Jennifer</a:t>
                      </a:r>
                      <a:endParaRPr lang="en-US" sz="1050" b="1"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Regulatory and Safety</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Radhakrishnan, Chinjumol &lt;chinjumol.radhakrishnan@boeing.com&gt;;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326580979"/>
                  </a:ext>
                </a:extLst>
              </a:tr>
              <a:tr h="94953">
                <a:tc vMerge="1">
                  <a:txBody>
                    <a:bodyPr/>
                    <a:lstStyle/>
                    <a:p>
                      <a:endParaRPr lang="en-US"/>
                    </a:p>
                  </a:txBody>
                  <a:tcPr/>
                </a:tc>
                <a:tc>
                  <a:txBody>
                    <a:bodyPr/>
                    <a:lstStyle/>
                    <a:p>
                      <a:pPr algn="ctr" fontAlgn="ctr"/>
                      <a:r>
                        <a:rPr lang="en-US" sz="900" u="none" strike="noStrike">
                          <a:effectLst/>
                        </a:rPr>
                        <a:t>Research and Technology</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de-DE" sz="900" u="none" strike="noStrike">
                          <a:effectLst/>
                        </a:rPr>
                        <a:t>Singh, Abhishek K &lt;abhishek.k.singh@boeing.com&gt;; </a:t>
                      </a:r>
                      <a:endParaRPr lang="de-D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14826942"/>
                  </a:ext>
                </a:extLst>
              </a:tr>
              <a:tr h="189906">
                <a:tc vMerge="1">
                  <a:txBody>
                    <a:bodyPr/>
                    <a:lstStyle/>
                    <a:p>
                      <a:endParaRPr lang="en-US"/>
                    </a:p>
                  </a:txBody>
                  <a:tcPr/>
                </a:tc>
                <a:tc>
                  <a:txBody>
                    <a:bodyPr/>
                    <a:lstStyle/>
                    <a:p>
                      <a:pPr algn="ctr" fontAlgn="ctr"/>
                      <a:r>
                        <a:rPr lang="en-US" sz="900" u="none" strike="noStrike">
                          <a:effectLst/>
                        </a:rPr>
                        <a:t>Test and Evaluation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Jha, Ravi N &lt;ravi.n.jha@boeing.com&gt;; </a:t>
                      </a:r>
                      <a:br>
                        <a:rPr lang="en-US" sz="900" u="sng" strike="noStrike">
                          <a:effectLst/>
                          <a:hlinkClick r:id="rId2"/>
                        </a:rPr>
                      </a:br>
                      <a:r>
                        <a:rPr lang="en-US" sz="900" u="sng" strike="noStrike">
                          <a:effectLst/>
                          <a:hlinkClick r:id="rId2"/>
                        </a:rPr>
                        <a:t>Singh, Abhishek K &lt;abhishek.k.singh@boeing.com&gt;;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4469559"/>
                  </a:ext>
                </a:extLst>
              </a:tr>
              <a:tr h="364440">
                <a:tc vMerge="1">
                  <a:txBody>
                    <a:bodyPr/>
                    <a:lstStyle/>
                    <a:p>
                      <a:endParaRPr lang="en-US"/>
                    </a:p>
                  </a:txBody>
                  <a:tcPr/>
                </a:tc>
                <a:tc>
                  <a:txBody>
                    <a:bodyPr/>
                    <a:lstStyle/>
                    <a:p>
                      <a:pPr algn="ctr" fontAlgn="ctr"/>
                      <a:r>
                        <a:rPr lang="en-US" sz="900" u="none" strike="noStrike" dirty="0">
                          <a:effectLst/>
                        </a:rPr>
                        <a:t>Non DTPLM</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94</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4 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17</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fontAlgn="ctr"/>
                      <a:r>
                        <a:rPr lang="en-US" sz="900" u="sng" strike="noStrike" dirty="0">
                          <a:effectLst/>
                          <a:hlinkClick r:id="rId3"/>
                        </a:rPr>
                        <a:t>Singh, </a:t>
                      </a:r>
                      <a:r>
                        <a:rPr lang="en-US" sz="900" u="sng" strike="noStrike" dirty="0" err="1">
                          <a:effectLst/>
                          <a:hlinkClick r:id="rId3"/>
                        </a:rPr>
                        <a:t>Omji</a:t>
                      </a:r>
                      <a:r>
                        <a:rPr lang="en-US" sz="900" u="sng" strike="noStrike" dirty="0">
                          <a:effectLst/>
                          <a:hlinkClick r:id="rId3"/>
                        </a:rPr>
                        <a:t> </a:t>
                      </a:r>
                      <a:r>
                        <a:rPr lang="en-US" sz="900" u="sng" strike="noStrike" dirty="0" err="1">
                          <a:effectLst/>
                          <a:hlinkClick r:id="rId3"/>
                        </a:rPr>
                        <a:t>Kunjbihari</a:t>
                      </a:r>
                      <a:r>
                        <a:rPr lang="en-US" sz="900" u="sng" strike="noStrike" dirty="0">
                          <a:effectLst/>
                          <a:hlinkClick r:id="rId3"/>
                        </a:rPr>
                        <a:t> &lt;omjikunjbihari.singh@boeing.com&gt;; </a:t>
                      </a:r>
                      <a:br>
                        <a:rPr lang="en-US" sz="900" u="sng" strike="noStrike" dirty="0">
                          <a:effectLst/>
                          <a:hlinkClick r:id="rId3"/>
                        </a:rPr>
                      </a:br>
                      <a:r>
                        <a:rPr lang="en-US" sz="900" u="sng" strike="noStrike" dirty="0">
                          <a:effectLst/>
                          <a:hlinkClick r:id="rId3"/>
                        </a:rPr>
                        <a:t>Balraj, Bharath K &lt;bharath.k.balraj@boeing.com&gt;; </a:t>
                      </a:r>
                      <a:br>
                        <a:rPr lang="en-US" sz="900" u="sng" strike="noStrike" dirty="0">
                          <a:effectLst/>
                          <a:hlinkClick r:id="rId3"/>
                        </a:rPr>
                      </a:br>
                      <a:r>
                        <a:rPr lang="en-US" sz="900" u="sng" strike="noStrike" dirty="0">
                          <a:effectLst/>
                          <a:hlinkClick r:id="rId3"/>
                        </a:rPr>
                        <a:t>Ghosh, Subhabrata &lt;subhabrata.ghosh@boeing.com&gt;; </a:t>
                      </a:r>
                      <a:endParaRPr lang="en-US" sz="900" b="0" i="0" u="sng" strike="noStrike" dirty="0">
                        <a:solidFill>
                          <a:srgbClr val="0563C1"/>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extLst>
                  <a:ext uri="{0D108BD9-81ED-4DB2-BD59-A6C34878D82A}">
                    <a16:rowId xmlns:a16="http://schemas.microsoft.com/office/drawing/2014/main" val="856451433"/>
                  </a:ext>
                </a:extLst>
              </a:tr>
              <a:tr h="33849">
                <a:tc>
                  <a:txBody>
                    <a:bodyPr/>
                    <a:lstStyle/>
                    <a:p>
                      <a:pPr algn="ctr" fontAlgn="ct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900" b="0" i="0" u="sng" strike="noStrike" dirty="0">
                        <a:solidFill>
                          <a:srgbClr val="0563C1"/>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208174"/>
                  </a:ext>
                </a:extLst>
              </a:tr>
              <a:tr h="209589">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rtl="0" fontAlgn="ctr"/>
                      <a:r>
                        <a:rPr lang="en-US" sz="900" u="none" strike="noStrike" dirty="0">
                          <a:effectLst/>
                        </a:rPr>
                        <a:t>333</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149</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   56</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rtl="0" fontAlgn="ctr"/>
                      <a:r>
                        <a:rPr lang="en-US" sz="900" u="none" strike="noStrike" dirty="0">
                          <a:effectLst/>
                        </a:rPr>
                        <a:t> 22</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758884"/>
                  </a:ext>
                </a:extLst>
              </a:tr>
              <a:tr h="94953">
                <a:tc rowSpan="11">
                  <a:txBody>
                    <a:bodyPr/>
                    <a:lstStyle/>
                    <a:p>
                      <a:pPr algn="ctr" fontAlgn="ctr"/>
                      <a:r>
                        <a:rPr lang="en-US" sz="1050" b="1" u="none" strike="noStrike" dirty="0">
                          <a:effectLst/>
                        </a:rPr>
                        <a:t>Tatum</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Authoring Process Planning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141285029"/>
                  </a:ext>
                </a:extLst>
              </a:tr>
              <a:tr h="189906">
                <a:tc vMerge="1">
                  <a:txBody>
                    <a:bodyPr/>
                    <a:lstStyle/>
                    <a:p>
                      <a:endParaRPr lang="en-US"/>
                    </a:p>
                  </a:txBody>
                  <a:tcPr/>
                </a:tc>
                <a:tc>
                  <a:txBody>
                    <a:bodyPr/>
                    <a:lstStyle/>
                    <a:p>
                      <a:pPr algn="ctr" rtl="0" fontAlgn="ctr"/>
                      <a:r>
                        <a:rPr lang="en-US" sz="900" u="none" strike="noStrike">
                          <a:effectLst/>
                        </a:rPr>
                        <a:t>Data Distribution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1502" marR="1502" marT="1502" marB="0" anchor="ctr"/>
                </a:tc>
                <a:tc>
                  <a:txBody>
                    <a:bodyPr/>
                    <a:lstStyle/>
                    <a:p>
                      <a:pPr algn="l" fontAlgn="ctr"/>
                      <a:r>
                        <a:rPr lang="en-US" sz="900" u="none" strike="noStrike">
                          <a:effectLst/>
                        </a:rPr>
                        <a:t>Urimindi, Sreenivasulu &lt;sreenivasulu.urimindi@boeing.com&gt;; </a:t>
                      </a:r>
                      <a:br>
                        <a:rPr lang="en-US" sz="900" u="none" strike="noStrike">
                          <a:effectLst/>
                        </a:rPr>
                      </a:br>
                      <a:r>
                        <a:rPr lang="en-US" sz="900" u="none" strike="noStrike">
                          <a:effectLst/>
                        </a:rPr>
                        <a:t>Vinod, Thomas &lt;thomas.vinod@boeing.com&gt;;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68934572"/>
                  </a:ext>
                </a:extLst>
              </a:tr>
              <a:tr h="265079">
                <a:tc vMerge="1">
                  <a:txBody>
                    <a:bodyPr/>
                    <a:lstStyle/>
                    <a:p>
                      <a:endParaRPr lang="en-US"/>
                    </a:p>
                  </a:txBody>
                  <a:tcPr/>
                </a:tc>
                <a:tc>
                  <a:txBody>
                    <a:bodyPr/>
                    <a:lstStyle/>
                    <a:p>
                      <a:pPr algn="ctr" rtl="0" fontAlgn="ctr"/>
                      <a:r>
                        <a:rPr lang="en-US" sz="900" u="none" strike="noStrike">
                          <a:effectLst/>
                        </a:rPr>
                        <a:t>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4"/>
                        </a:rPr>
                        <a:t>H D, Sarika &lt;sarika.hd@boeing.com&gt;; </a:t>
                      </a:r>
                      <a:br>
                        <a:rPr lang="en-US" sz="900" u="sng" strike="noStrike">
                          <a:effectLst/>
                          <a:hlinkClick r:id="rId4"/>
                        </a:rPr>
                      </a:br>
                      <a:r>
                        <a:rPr lang="en-US" sz="900" u="sng" strike="noStrike">
                          <a:effectLst/>
                          <a:hlinkClick r:id="rId4"/>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256197348"/>
                  </a:ext>
                </a:extLst>
              </a:tr>
              <a:tr h="178036">
                <a:tc vMerge="1">
                  <a:txBody>
                    <a:bodyPr/>
                    <a:lstStyle/>
                    <a:p>
                      <a:endParaRPr lang="en-US"/>
                    </a:p>
                  </a:txBody>
                  <a:tcPr/>
                </a:tc>
                <a:tc>
                  <a:txBody>
                    <a:bodyPr/>
                    <a:lstStyle/>
                    <a:p>
                      <a:pPr algn="ctr" rtl="0" fontAlgn="ctr"/>
                      <a:r>
                        <a:rPr lang="en-US" sz="900" u="none" strike="noStrike">
                          <a:effectLst/>
                        </a:rPr>
                        <a:t>Customer Engineering (CE)</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0 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b"/>
                      <a:r>
                        <a:rPr lang="en-US" sz="900" u="none" strike="noStrike">
                          <a:effectLst/>
                        </a:rPr>
                        <a:t>Nair, Aathira Manikandan &lt;aathiramanikandan.nair@boeing.com&gt;; </a:t>
                      </a:r>
                      <a:endParaRPr lang="en-US" sz="900" b="0" i="0" u="none" strike="noStrike">
                        <a:solidFill>
                          <a:srgbClr val="000000"/>
                        </a:solidFill>
                        <a:effectLst/>
                        <a:latin typeface="Calibri" panose="020F0502020204030204" pitchFamily="34" charset="0"/>
                      </a:endParaRPr>
                    </a:p>
                  </a:txBody>
                  <a:tcPr marL="1502" marR="1502" marT="1502" marB="0" anchor="b"/>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637070209"/>
                  </a:ext>
                </a:extLst>
              </a:tr>
              <a:tr h="94953">
                <a:tc vMerge="1">
                  <a:txBody>
                    <a:bodyPr/>
                    <a:lstStyle/>
                    <a:p>
                      <a:endParaRPr lang="en-US"/>
                    </a:p>
                  </a:txBody>
                  <a:tcPr/>
                </a:tc>
                <a:tc>
                  <a:txBody>
                    <a:bodyPr/>
                    <a:lstStyle/>
                    <a:p>
                      <a:pPr algn="ctr" rtl="0" fontAlgn="ctr"/>
                      <a:r>
                        <a:rPr lang="en-US" sz="900" u="none" strike="noStrike">
                          <a:effectLst/>
                        </a:rPr>
                        <a:t>DT PLM</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042591834"/>
                  </a:ext>
                </a:extLst>
              </a:tr>
              <a:tr h="189906">
                <a:tc vMerge="1">
                  <a:txBody>
                    <a:bodyPr/>
                    <a:lstStyle/>
                    <a:p>
                      <a:endParaRPr lang="en-US"/>
                    </a:p>
                  </a:txBody>
                  <a:tcPr/>
                </a:tc>
                <a:tc>
                  <a:txBody>
                    <a:bodyPr/>
                    <a:lstStyle/>
                    <a:p>
                      <a:pPr algn="ctr" rtl="0" fontAlgn="ctr"/>
                      <a:r>
                        <a:rPr lang="en-US" sz="900" u="none" strike="noStrike">
                          <a:effectLst/>
                        </a:rPr>
                        <a:t>Electrical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sv-SE" sz="900" u="none" strike="noStrike">
                          <a:effectLst/>
                        </a:rPr>
                        <a:t>K L, Bharath &lt;bharath.kl@boeing.com&gt;; </a:t>
                      </a:r>
                      <a:br>
                        <a:rPr lang="sv-SE" sz="900" u="none" strike="noStrike">
                          <a:effectLst/>
                        </a:rPr>
                      </a:br>
                      <a:r>
                        <a:rPr lang="sv-SE" sz="900" u="none" strike="noStrike">
                          <a:effectLst/>
                        </a:rPr>
                        <a:t>Kandan, Narendran &lt;narendran.kandan2@boeing.com&gt;; </a:t>
                      </a:r>
                      <a:endParaRPr lang="sv-S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655441586"/>
                  </a:ext>
                </a:extLst>
              </a:tr>
              <a:tr h="474766">
                <a:tc vMerge="1">
                  <a:txBody>
                    <a:bodyPr/>
                    <a:lstStyle/>
                    <a:p>
                      <a:endParaRPr lang="en-US"/>
                    </a:p>
                  </a:txBody>
                  <a:tcPr/>
                </a:tc>
                <a:tc>
                  <a:txBody>
                    <a:bodyPr/>
                    <a:lstStyle/>
                    <a:p>
                      <a:pPr algn="ctr" rtl="0" fontAlgn="ctr"/>
                      <a:r>
                        <a:rPr lang="en-US" sz="900" u="none" strike="noStrike">
                          <a:effectLst/>
                        </a:rPr>
                        <a:t>Flight Engineering and Propulsion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Mohiddin Basha, Mahammed Gulam &lt;mahammedgulam.mohiddinbasha@boeing.com&gt;; </a:t>
                      </a:r>
                      <a:br>
                        <a:rPr lang="en-US" sz="900" u="sng" strike="noStrike">
                          <a:effectLst/>
                          <a:hlinkClick r:id="rId5"/>
                        </a:rPr>
                      </a:br>
                      <a:r>
                        <a:rPr lang="en-US" sz="900" u="sng" strike="noStrike">
                          <a:effectLst/>
                          <a:hlinkClick r:id="rId5"/>
                        </a:rPr>
                        <a:t>Prabhat, Kumar &lt;kumar.prabhat@boeing.com&gt;; </a:t>
                      </a:r>
                      <a:br>
                        <a:rPr lang="en-US" sz="900" u="sng" strike="noStrike">
                          <a:effectLst/>
                          <a:hlinkClick r:id="rId5"/>
                        </a:rPr>
                      </a:br>
                      <a:r>
                        <a:rPr lang="en-US" sz="900" u="sng" strike="noStrike">
                          <a:effectLst/>
                          <a:hlinkClick r:id="rId5"/>
                        </a:rPr>
                        <a:t>Prakash, Sumit &lt;sumit.prakash@boeing.com&gt;;  </a:t>
                      </a:r>
                      <a:br>
                        <a:rPr lang="en-US" sz="900" u="sng" strike="noStrike">
                          <a:effectLst/>
                          <a:hlinkClick r:id="rId5"/>
                        </a:rPr>
                      </a:br>
                      <a:r>
                        <a:rPr lang="en-US" sz="900" u="sng" strike="noStrike">
                          <a:effectLst/>
                          <a:hlinkClick r:id="rId5"/>
                        </a:rPr>
                        <a:t>Anand, Kumar &lt;kumar.anand@boeing.com&gt;;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8208045"/>
                  </a:ext>
                </a:extLst>
              </a:tr>
              <a:tr h="189906">
                <a:tc vMerge="1">
                  <a:txBody>
                    <a:bodyPr/>
                    <a:lstStyle/>
                    <a:p>
                      <a:endParaRPr lang="en-US"/>
                    </a:p>
                  </a:txBody>
                  <a:tcPr/>
                </a:tc>
                <a:tc>
                  <a:txBody>
                    <a:bodyPr/>
                    <a:lstStyle/>
                    <a:p>
                      <a:pPr algn="ctr" rtl="0" fontAlgn="ctr"/>
                      <a:r>
                        <a:rPr lang="en-US" sz="900" u="none" strike="noStrike" dirty="0">
                          <a:effectLst/>
                        </a:rPr>
                        <a:t>Mechanical and Structural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none" strike="noStrike">
                          <a:effectLst/>
                        </a:rPr>
                        <a:t>P, Ashwini &lt;ashwini.p@boeing.com&gt;; </a:t>
                      </a:r>
                      <a:br>
                        <a:rPr lang="it-IT" sz="900" u="none" strike="noStrike">
                          <a:effectLst/>
                        </a:rPr>
                      </a:br>
                      <a:r>
                        <a:rPr lang="it-IT" sz="900" u="none" strike="noStrike">
                          <a:effectLst/>
                        </a:rPr>
                        <a:t>Rompicherla, Rakesh &lt;rakesh.rompicherla@boeing.com&gt;;</a:t>
                      </a:r>
                      <a:endParaRPr lang="it-IT"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510920467"/>
                  </a:ext>
                </a:extLst>
              </a:tr>
              <a:tr h="189906">
                <a:tc vMerge="1">
                  <a:txBody>
                    <a:bodyPr/>
                    <a:lstStyle/>
                    <a:p>
                      <a:endParaRPr lang="en-US"/>
                    </a:p>
                  </a:txBody>
                  <a:tcPr/>
                </a:tc>
                <a:tc>
                  <a:txBody>
                    <a:bodyPr/>
                    <a:lstStyle/>
                    <a:p>
                      <a:pPr algn="ctr" rtl="0" fontAlgn="ctr"/>
                      <a:r>
                        <a:rPr lang="en-US" sz="900" u="none" strike="noStrike">
                          <a:effectLst/>
                        </a:rPr>
                        <a:t>Systems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Pattanaik, Anup K &lt;anup.k.pattanaik@boeing.com&gt;; </a:t>
                      </a:r>
                      <a:br>
                        <a:rPr lang="en-US" sz="900" u="none" strike="noStrike">
                          <a:effectLst/>
                        </a:rPr>
                      </a:br>
                      <a:r>
                        <a:rPr lang="en-US" sz="900" u="none" strike="noStrike">
                          <a:effectLst/>
                        </a:rPr>
                        <a:t>Kolhar, Laxmidevi &lt;laxmidevi.kolhar@boeing.com&gt;;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4277381"/>
                  </a:ext>
                </a:extLst>
              </a:tr>
              <a:tr h="94953">
                <a:tc vMerge="1">
                  <a:txBody>
                    <a:bodyPr/>
                    <a:lstStyle/>
                    <a:p>
                      <a:endParaRPr lang="en-US"/>
                    </a:p>
                  </a:txBody>
                  <a:tcPr/>
                </a:tc>
                <a:tc>
                  <a:txBody>
                    <a:bodyPr/>
                    <a:lstStyle/>
                    <a:p>
                      <a:pPr algn="ctr" rtl="0" fontAlgn="ctr"/>
                      <a:r>
                        <a:rPr lang="en-US" sz="900" u="none" strike="noStrike">
                          <a:effectLst/>
                        </a:rPr>
                        <a:t>Production System Simulation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199717707"/>
                  </a:ext>
                </a:extLst>
              </a:tr>
              <a:tr h="94953">
                <a:tc vMerge="1">
                  <a:txBody>
                    <a:bodyPr/>
                    <a:lstStyle/>
                    <a:p>
                      <a:endParaRPr lang="en-US"/>
                    </a:p>
                  </a:txBody>
                  <a:tcPr/>
                </a:tc>
                <a:tc>
                  <a:txBody>
                    <a:bodyPr/>
                    <a:lstStyle/>
                    <a:p>
                      <a:pPr algn="ctr" rtl="0" fontAlgn="ctr"/>
                      <a:r>
                        <a:rPr lang="en-US" sz="900" u="none" strike="noStrike">
                          <a:effectLst/>
                        </a:rPr>
                        <a:t>Visualization and xR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sng" strike="noStrike">
                          <a:effectLst/>
                          <a:hlinkClick r:id="rId6"/>
                        </a:rPr>
                        <a:t>Rompicherla, Rakesh &lt;rakesh.rompicherla@boeing.com&gt;;</a:t>
                      </a:r>
                      <a:endParaRPr lang="it-IT"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471998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2024 Target</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3072931724"/>
              </p:ext>
            </p:extLst>
          </p:nvPr>
        </p:nvGraphicFramePr>
        <p:xfrm>
          <a:off x="525462" y="777420"/>
          <a:ext cx="11592556" cy="5300060"/>
        </p:xfrm>
        <a:graphic>
          <a:graphicData uri="http://schemas.openxmlformats.org/drawingml/2006/table">
            <a:tbl>
              <a:tblPr>
                <a:tableStyleId>{5C22544A-7EE6-4342-B048-85BDC9FD1C3A}</a:tableStyleId>
              </a:tblPr>
              <a:tblGrid>
                <a:gridCol w="563038">
                  <a:extLst>
                    <a:ext uri="{9D8B030D-6E8A-4147-A177-3AD203B41FA5}">
                      <a16:colId xmlns:a16="http://schemas.microsoft.com/office/drawing/2014/main" val="3009759686"/>
                    </a:ext>
                  </a:extLst>
                </a:gridCol>
                <a:gridCol w="1862738">
                  <a:extLst>
                    <a:ext uri="{9D8B030D-6E8A-4147-A177-3AD203B41FA5}">
                      <a16:colId xmlns:a16="http://schemas.microsoft.com/office/drawing/2014/main" val="3295985671"/>
                    </a:ext>
                  </a:extLst>
                </a:gridCol>
                <a:gridCol w="542207">
                  <a:extLst>
                    <a:ext uri="{9D8B030D-6E8A-4147-A177-3AD203B41FA5}">
                      <a16:colId xmlns:a16="http://schemas.microsoft.com/office/drawing/2014/main" val="2687225814"/>
                    </a:ext>
                  </a:extLst>
                </a:gridCol>
                <a:gridCol w="627374">
                  <a:extLst>
                    <a:ext uri="{9D8B030D-6E8A-4147-A177-3AD203B41FA5}">
                      <a16:colId xmlns:a16="http://schemas.microsoft.com/office/drawing/2014/main" val="385343322"/>
                    </a:ext>
                  </a:extLst>
                </a:gridCol>
                <a:gridCol w="535166">
                  <a:extLst>
                    <a:ext uri="{9D8B030D-6E8A-4147-A177-3AD203B41FA5}">
                      <a16:colId xmlns:a16="http://schemas.microsoft.com/office/drawing/2014/main" val="1721338945"/>
                    </a:ext>
                  </a:extLst>
                </a:gridCol>
                <a:gridCol w="789589">
                  <a:extLst>
                    <a:ext uri="{9D8B030D-6E8A-4147-A177-3AD203B41FA5}">
                      <a16:colId xmlns:a16="http://schemas.microsoft.com/office/drawing/2014/main" val="1205591033"/>
                    </a:ext>
                  </a:extLst>
                </a:gridCol>
                <a:gridCol w="2586659">
                  <a:extLst>
                    <a:ext uri="{9D8B030D-6E8A-4147-A177-3AD203B41FA5}">
                      <a16:colId xmlns:a16="http://schemas.microsoft.com/office/drawing/2014/main" val="2775442864"/>
                    </a:ext>
                  </a:extLst>
                </a:gridCol>
                <a:gridCol w="3157038">
                  <a:extLst>
                    <a:ext uri="{9D8B030D-6E8A-4147-A177-3AD203B41FA5}">
                      <a16:colId xmlns:a16="http://schemas.microsoft.com/office/drawing/2014/main" val="995907504"/>
                    </a:ext>
                  </a:extLst>
                </a:gridCol>
                <a:gridCol w="425020">
                  <a:extLst>
                    <a:ext uri="{9D8B030D-6E8A-4147-A177-3AD203B41FA5}">
                      <a16:colId xmlns:a16="http://schemas.microsoft.com/office/drawing/2014/main" val="2563877210"/>
                    </a:ext>
                  </a:extLst>
                </a:gridCol>
                <a:gridCol w="503727">
                  <a:extLst>
                    <a:ext uri="{9D8B030D-6E8A-4147-A177-3AD203B41FA5}">
                      <a16:colId xmlns:a16="http://schemas.microsoft.com/office/drawing/2014/main" val="4065433638"/>
                    </a:ext>
                  </a:extLst>
                </a:gridCol>
              </a:tblGrid>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                   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a:t>
                      </a:r>
                      <a:r>
                        <a:rPr lang="en-US" sz="1100" b="1" u="none" strike="noStrike" dirty="0" err="1">
                          <a:effectLst/>
                        </a:rPr>
                        <a:t>Focals</a:t>
                      </a:r>
                      <a:r>
                        <a:rPr lang="en-US" sz="1100" b="1" u="none" strike="noStrike" dirty="0">
                          <a:effectLst/>
                        </a:rPr>
                        <a:t>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174215">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Nair, Aathira Manikandan &lt;aathiramanikandan.nair@boeing.com&gt;;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Prabhat, Kumar &lt;kumar.prabhat@boeing.com&gt;; </a:t>
                      </a:r>
                      <a:br>
                        <a:rPr lang="en-US" sz="900" u="sng" strike="noStrike">
                          <a:effectLst/>
                          <a:hlinkClick r:id="rId2"/>
                        </a:rPr>
                      </a:br>
                      <a:r>
                        <a:rPr lang="en-US" sz="900" u="sng" strike="noStrike">
                          <a:effectLst/>
                          <a:hlinkClick r:id="rId2"/>
                        </a:rPr>
                        <a:t>Kolhar, Laxmidevi &lt;laxmidevi.kolhar@boeing.com&gt;;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pl-PL" sz="900" u="none" strike="noStrike">
                          <a:effectLst/>
                        </a:rPr>
                        <a:t>Rooge, Padma Prasad &lt;padmaprasad.rooge@boeing.com&gt;; </a:t>
                      </a:r>
                      <a:endParaRPr lang="pl-PL"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3"/>
                        </a:rPr>
                        <a:t>H D, Sarika &lt;sarika.hd@boeing.com&gt;; </a:t>
                      </a:r>
                      <a:br>
                        <a:rPr lang="en-US" sz="900" u="sng" strike="noStrike">
                          <a:effectLst/>
                          <a:hlinkClick r:id="rId3"/>
                        </a:rPr>
                      </a:br>
                      <a:r>
                        <a:rPr lang="en-US" sz="900" u="sng" strike="noStrike">
                          <a:effectLst/>
                          <a:hlinkClick r:id="rId3"/>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Wellington (US), Donald R &lt;Donald.R.Wellington@boeing.com&gt;;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fi-FI" sz="900" u="sng" strike="noStrike">
                          <a:effectLst/>
                          <a:hlinkClick r:id="rId4"/>
                        </a:rPr>
                        <a:t>Nadampalli Kumarraju, Lavanya &lt;lavanya.nadampallikumarraju@boeing.com&gt;; </a:t>
                      </a:r>
                      <a:endParaRPr lang="fi-FI"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Varghese, Jessy &lt;jessy.varghese@boeing.com&gt;;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Amaragatti, Sharanappa. &lt;sharanappa.amaragatti@boeing.com&gt;;</a:t>
                      </a:r>
                      <a:br>
                        <a:rPr lang="en-US" sz="900" u="sng" strike="noStrike">
                          <a:effectLst/>
                          <a:hlinkClick r:id="rId5"/>
                        </a:rPr>
                      </a:br>
                      <a:r>
                        <a:rPr lang="en-US" sz="900" u="sng" strike="noStrike">
                          <a:effectLst/>
                          <a:hlinkClick r:id="rId5"/>
                        </a:rPr>
                        <a:t>Popeck (US), John &lt;john.popeck@boeing.com&gt;;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1109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334</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131</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140000 </a:t>
                      </a:r>
                      <a:r>
                        <a:rPr lang="en-US" sz="900" u="none" strike="noStrike" dirty="0" err="1">
                          <a:effectLst/>
                        </a:rPr>
                        <a:t>Hrs</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515938" y="246621"/>
            <a:ext cx="11150600" cy="641612"/>
          </a:xfrm>
        </p:spPr>
        <p:txBody>
          <a:bodyPr/>
          <a:lstStyle/>
          <a:p>
            <a:r>
              <a:rPr lang="en-US" dirty="0"/>
              <a:t>POC STATUS</a:t>
            </a:r>
          </a:p>
        </p:txBody>
      </p:sp>
      <p:graphicFrame>
        <p:nvGraphicFramePr>
          <p:cNvPr id="3" name="Table 2">
            <a:extLst>
              <a:ext uri="{FF2B5EF4-FFF2-40B4-BE49-F238E27FC236}">
                <a16:creationId xmlns:a16="http://schemas.microsoft.com/office/drawing/2014/main" id="{F7CC7948-774E-4BCA-AB94-483FA2BF9B55}"/>
              </a:ext>
            </a:extLst>
          </p:cNvPr>
          <p:cNvGraphicFramePr>
            <a:graphicFrameLocks noGrp="1"/>
          </p:cNvGraphicFramePr>
          <p:nvPr>
            <p:extLst>
              <p:ext uri="{D42A27DB-BD31-4B8C-83A1-F6EECF244321}">
                <p14:modId xmlns:p14="http://schemas.microsoft.com/office/powerpoint/2010/main" val="51722555"/>
              </p:ext>
            </p:extLst>
          </p:nvPr>
        </p:nvGraphicFramePr>
        <p:xfrm>
          <a:off x="1153112" y="1406654"/>
          <a:ext cx="9402438" cy="4563113"/>
        </p:xfrm>
        <a:graphic>
          <a:graphicData uri="http://schemas.openxmlformats.org/drawingml/2006/table">
            <a:tbl>
              <a:tblPr firstRow="1" bandRow="1">
                <a:tableStyleId>{5C22544A-7EE6-4342-B048-85BDC9FD1C3A}</a:tableStyleId>
              </a:tblPr>
              <a:tblGrid>
                <a:gridCol w="3134146">
                  <a:extLst>
                    <a:ext uri="{9D8B030D-6E8A-4147-A177-3AD203B41FA5}">
                      <a16:colId xmlns:a16="http://schemas.microsoft.com/office/drawing/2014/main" val="1010124240"/>
                    </a:ext>
                  </a:extLst>
                </a:gridCol>
                <a:gridCol w="3134146">
                  <a:extLst>
                    <a:ext uri="{9D8B030D-6E8A-4147-A177-3AD203B41FA5}">
                      <a16:colId xmlns:a16="http://schemas.microsoft.com/office/drawing/2014/main" val="25997356"/>
                    </a:ext>
                  </a:extLst>
                </a:gridCol>
                <a:gridCol w="3134146">
                  <a:extLst>
                    <a:ext uri="{9D8B030D-6E8A-4147-A177-3AD203B41FA5}">
                      <a16:colId xmlns:a16="http://schemas.microsoft.com/office/drawing/2014/main" val="4266623921"/>
                    </a:ext>
                  </a:extLst>
                </a:gridCol>
              </a:tblGrid>
              <a:tr h="224453">
                <a:tc>
                  <a:txBody>
                    <a:bodyPr/>
                    <a:lstStyle/>
                    <a:p>
                      <a:r>
                        <a:rPr lang="en-US" dirty="0"/>
                        <a:t>       POC Title</a:t>
                      </a:r>
                    </a:p>
                  </a:txBody>
                  <a:tcPr/>
                </a:tc>
                <a:tc>
                  <a:txBody>
                    <a:bodyPr/>
                    <a:lstStyle/>
                    <a:p>
                      <a:r>
                        <a:rPr lang="en-US" dirty="0"/>
                        <a:t>       Focal</a:t>
                      </a:r>
                    </a:p>
                  </a:txBody>
                  <a:tcPr/>
                </a:tc>
                <a:tc>
                  <a:txBody>
                    <a:bodyPr/>
                    <a:lstStyle/>
                    <a:p>
                      <a:r>
                        <a:rPr lang="en-US" dirty="0"/>
                        <a:t>        Status</a:t>
                      </a:r>
                    </a:p>
                  </a:txBody>
                  <a:tcPr/>
                </a:tc>
                <a:extLst>
                  <a:ext uri="{0D108BD9-81ED-4DB2-BD59-A6C34878D82A}">
                    <a16:rowId xmlns:a16="http://schemas.microsoft.com/office/drawing/2014/main" val="2655156194"/>
                  </a:ext>
                </a:extLst>
              </a:tr>
              <a:tr h="2749553">
                <a:tc>
                  <a:txBody>
                    <a:bodyPr/>
                    <a:lstStyle/>
                    <a:p>
                      <a:r>
                        <a:rPr lang="en-US" dirty="0"/>
                        <a:t>Code Whisperer use case and findings</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 Singh, Abhishek K </a:t>
                      </a:r>
                      <a:r>
                        <a:rPr lang="en-US" sz="1200" kern="1200" dirty="0">
                          <a:solidFill>
                            <a:schemeClr val="dk1"/>
                          </a:solidFill>
                          <a:effectLst/>
                          <a:latin typeface="+mn-lt"/>
                          <a:ea typeface="+mn-ea"/>
                          <a:cs typeface="+mn-cs"/>
                          <a:hlinkClick r:id="rId2"/>
                        </a:rPr>
                        <a:t>abhishek.k.singh@boeing.com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Iyengar, Hari Srinivas </a:t>
                      </a:r>
                      <a:r>
                        <a:rPr lang="en-US" sz="1200" kern="1200" dirty="0">
                          <a:solidFill>
                            <a:schemeClr val="dk1"/>
                          </a:solidFill>
                          <a:effectLst/>
                          <a:latin typeface="+mn-lt"/>
                          <a:ea typeface="+mn-ea"/>
                          <a:cs typeface="+mn-cs"/>
                          <a:hlinkClick r:id="rId3"/>
                        </a:rPr>
                        <a:t>harisrinivas.iyengar@boeing.com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Mondal, Jayanta </a:t>
                      </a:r>
                      <a:r>
                        <a:rPr lang="en-US" sz="1200" kern="1200" dirty="0">
                          <a:solidFill>
                            <a:schemeClr val="dk1"/>
                          </a:solidFill>
                          <a:effectLst/>
                          <a:latin typeface="+mn-lt"/>
                          <a:ea typeface="+mn-ea"/>
                          <a:cs typeface="+mn-cs"/>
                          <a:hlinkClick r:id="rId4"/>
                        </a:rPr>
                        <a:t>jayanta.mondal@boeing.com</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pt-BR" sz="1200" kern="1200" dirty="0">
                          <a:solidFill>
                            <a:schemeClr val="dk1"/>
                          </a:solidFill>
                          <a:effectLst/>
                          <a:latin typeface="+mn-lt"/>
                          <a:ea typeface="+mn-ea"/>
                          <a:cs typeface="+mn-cs"/>
                        </a:rPr>
                        <a:t>Nalam, Dharma T </a:t>
                      </a:r>
                      <a:r>
                        <a:rPr lang="pt-BR" sz="1200" kern="1200" dirty="0">
                          <a:solidFill>
                            <a:schemeClr val="dk1"/>
                          </a:solidFill>
                          <a:effectLst/>
                          <a:latin typeface="+mn-lt"/>
                          <a:ea typeface="+mn-ea"/>
                          <a:cs typeface="+mn-cs"/>
                          <a:hlinkClick r:id="rId5"/>
                        </a:rPr>
                        <a:t>dharma.t.nalam@boeing.com</a:t>
                      </a:r>
                      <a:endParaRPr lang="en-US"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Team is working on the findings and potential use case of </a:t>
                      </a:r>
                      <a:r>
                        <a:rPr lang="en-US" sz="1200" kern="1200" dirty="0" err="1">
                          <a:solidFill>
                            <a:schemeClr val="dk1"/>
                          </a:solidFill>
                          <a:effectLst/>
                          <a:latin typeface="+mn-lt"/>
                          <a:ea typeface="+mn-ea"/>
                          <a:cs typeface="+mn-cs"/>
                        </a:rPr>
                        <a:t>CodeWhisperer</a:t>
                      </a:r>
                      <a:r>
                        <a:rPr lang="en-US" sz="1200" kern="1200" dirty="0">
                          <a:solidFill>
                            <a:schemeClr val="dk1"/>
                          </a:solidFill>
                          <a:effectLst/>
                          <a:latin typeface="+mn-lt"/>
                          <a:ea typeface="+mn-ea"/>
                          <a:cs typeface="+mn-cs"/>
                        </a:rPr>
                        <a:t>:</a:t>
                      </a:r>
                    </a:p>
                    <a:p>
                      <a:pPr lvl="0"/>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Code coverage for unit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Actual business </a:t>
                      </a:r>
                      <a:r>
                        <a:rPr lang="en-US" sz="1200" kern="1200" dirty="0" err="1">
                          <a:solidFill>
                            <a:schemeClr val="dk1"/>
                          </a:solidFill>
                          <a:effectLst/>
                          <a:latin typeface="+mn-lt"/>
                          <a:ea typeface="+mn-ea"/>
                          <a:cs typeface="+mn-cs"/>
                        </a:rPr>
                        <a:t>usecase</a:t>
                      </a:r>
                      <a:r>
                        <a:rPr lang="en-US" sz="1200" kern="1200" dirty="0">
                          <a:solidFill>
                            <a:schemeClr val="dk1"/>
                          </a:solidFill>
                          <a:effectLst/>
                          <a:latin typeface="+mn-lt"/>
                          <a:ea typeface="+mn-ea"/>
                          <a:cs typeface="+mn-cs"/>
                        </a:rPr>
                        <a:t> like NIMT, </a:t>
                      </a:r>
                      <a:r>
                        <a:rPr lang="en-US" sz="1200" kern="1200" dirty="0" err="1">
                          <a:solidFill>
                            <a:schemeClr val="dk1"/>
                          </a:solidFill>
                          <a:effectLst/>
                          <a:latin typeface="+mn-lt"/>
                          <a:ea typeface="+mn-ea"/>
                          <a:cs typeface="+mn-cs"/>
                        </a:rPr>
                        <a:t>Redars</a:t>
                      </a:r>
                      <a:r>
                        <a:rPr lang="en-US" sz="1200" kern="1200" dirty="0">
                          <a:solidFill>
                            <a:schemeClr val="dk1"/>
                          </a:solidFill>
                          <a:effectLst/>
                          <a:latin typeface="+mn-lt"/>
                          <a:ea typeface="+mn-ea"/>
                          <a:cs typeface="+mn-cs"/>
                        </a:rPr>
                        <a:t> line darkening.</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Legacy application automated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Creating UI frontend code &amp; unit test cases for Vue.JS application.</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Explore the Coverity high and medium security scanning.</a:t>
                      </a:r>
                      <a:endParaRPr lang="en-US" sz="1200" dirty="0">
                        <a:effectLst/>
                      </a:endParaRPr>
                    </a:p>
                    <a:p>
                      <a:endParaRPr lang="en-US" dirty="0"/>
                    </a:p>
                  </a:txBody>
                  <a:tcPr/>
                </a:tc>
                <a:extLst>
                  <a:ext uri="{0D108BD9-81ED-4DB2-BD59-A6C34878D82A}">
                    <a16:rowId xmlns:a16="http://schemas.microsoft.com/office/drawing/2014/main" val="1660310475"/>
                  </a:ext>
                </a:extLst>
              </a:tr>
              <a:tr h="227571">
                <a:tc>
                  <a:txBody>
                    <a:bodyPr/>
                    <a:lstStyle/>
                    <a:p>
                      <a:r>
                        <a:rPr lang="en-US" sz="1800" kern="1200" dirty="0">
                          <a:solidFill>
                            <a:schemeClr val="dk1"/>
                          </a:solidFill>
                          <a:latin typeface="+mn-lt"/>
                          <a:ea typeface="+mn-ea"/>
                          <a:cs typeface="+mn-cs"/>
                        </a:rPr>
                        <a:t>DORA Metrics integration</a:t>
                      </a:r>
                    </a:p>
                  </a:txBody>
                  <a:tcPr/>
                </a:tc>
                <a:tc>
                  <a:txBody>
                    <a:bodyPr/>
                    <a:lstStyle/>
                    <a:p>
                      <a:r>
                        <a:rPr lang="pt-BR" sz="1200" kern="1200" dirty="0">
                          <a:solidFill>
                            <a:schemeClr val="dk1"/>
                          </a:solidFill>
                          <a:effectLst/>
                          <a:latin typeface="+mn-lt"/>
                          <a:ea typeface="+mn-ea"/>
                          <a:cs typeface="+mn-cs"/>
                        </a:rPr>
                        <a:t>Kolhar, Laxmidevi </a:t>
                      </a:r>
                      <a:r>
                        <a:rPr lang="pt-BR" sz="1200" kern="1200" dirty="0">
                          <a:solidFill>
                            <a:schemeClr val="dk1"/>
                          </a:solidFill>
                          <a:effectLst/>
                          <a:latin typeface="+mn-lt"/>
                          <a:ea typeface="+mn-ea"/>
                          <a:cs typeface="+mn-cs"/>
                          <a:hlinkClick r:id="rId6"/>
                        </a:rPr>
                        <a:t>laxmidevi.kolhar@boeing.com</a:t>
                      </a:r>
                      <a:endParaRPr lang="en-US" sz="1200" kern="1200" dirty="0">
                        <a:solidFill>
                          <a:schemeClr val="dk1"/>
                        </a:solidFill>
                        <a:effectLst/>
                        <a:latin typeface="+mn-lt"/>
                        <a:ea typeface="+mn-ea"/>
                        <a:cs typeface="+mn-cs"/>
                      </a:endParaRPr>
                    </a:p>
                  </a:txBody>
                  <a:tcPr/>
                </a:tc>
                <a:tc>
                  <a:txBody>
                    <a:bodyPr/>
                    <a:lstStyle/>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The product identified for the DORA Metrics integration is : </a:t>
                      </a:r>
                      <a:r>
                        <a:rPr lang="en-US" sz="1200" kern="1200" dirty="0" err="1">
                          <a:solidFill>
                            <a:schemeClr val="dk1"/>
                          </a:solidFill>
                          <a:effectLst/>
                          <a:latin typeface="+mn-lt"/>
                          <a:ea typeface="+mn-ea"/>
                          <a:cs typeface="+mn-cs"/>
                        </a:rPr>
                        <a:t>eCFD</a:t>
                      </a:r>
                      <a:r>
                        <a:rPr lang="en-US" sz="1200" kern="1200" dirty="0">
                          <a:solidFill>
                            <a:schemeClr val="dk1"/>
                          </a:solidFill>
                          <a:effectLst/>
                          <a:latin typeface="+mn-lt"/>
                          <a:ea typeface="+mn-ea"/>
                          <a:cs typeface="+mn-cs"/>
                        </a:rPr>
                        <a:t>.</a:t>
                      </a:r>
                    </a:p>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Integration of the  GSEP service account to pull the pipeline execution data is in progress</a:t>
                      </a:r>
                    </a:p>
                  </a:txBody>
                  <a:tcPr/>
                </a:tc>
                <a:extLst>
                  <a:ext uri="{0D108BD9-81ED-4DB2-BD59-A6C34878D82A}">
                    <a16:rowId xmlns:a16="http://schemas.microsoft.com/office/drawing/2014/main" val="4067519858"/>
                  </a:ext>
                </a:extLst>
              </a:tr>
              <a:tr h="227571">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8498537"/>
                  </a:ext>
                </a:extLst>
              </a:tr>
            </a:tbl>
          </a:graphicData>
        </a:graphic>
      </p:graphicFrame>
    </p:spTree>
    <p:extLst>
      <p:ext uri="{BB962C8B-B14F-4D97-AF65-F5344CB8AC3E}">
        <p14:creationId xmlns:p14="http://schemas.microsoft.com/office/powerpoint/2010/main" val="394235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8009126" y="1116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3442" y="1957566"/>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2094425" y="133369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2024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260705" y="2283398"/>
            <a:ext cx="5661830"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131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260705" y="2940900"/>
            <a:ext cx="6009913"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245058" y="4016620"/>
            <a:ext cx="6063313"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50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249010" y="5428769"/>
            <a:ext cx="5547363"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200962" y="2289861"/>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200962" y="320061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46" name="Rectangle 45">
            <a:extLst>
              <a:ext uri="{FF2B5EF4-FFF2-40B4-BE49-F238E27FC236}">
                <a16:creationId xmlns:a16="http://schemas.microsoft.com/office/drawing/2014/main" id="{41BCE272-90EA-4F69-BBA1-A4449E2E0117}"/>
              </a:ext>
            </a:extLst>
          </p:cNvPr>
          <p:cNvSpPr/>
          <p:nvPr/>
        </p:nvSpPr>
        <p:spPr>
          <a:xfrm>
            <a:off x="8881285" y="4625267"/>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7821591" y="55101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8170290" y="5422371"/>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3.95</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7035773" y="172407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676329" y="172407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9" name="Rectangle 68">
            <a:extLst>
              <a:ext uri="{FF2B5EF4-FFF2-40B4-BE49-F238E27FC236}">
                <a16:creationId xmlns:a16="http://schemas.microsoft.com/office/drawing/2014/main" id="{8717EC03-FD89-441F-8377-D4F6029DDF77}"/>
              </a:ext>
            </a:extLst>
          </p:cNvPr>
          <p:cNvSpPr/>
          <p:nvPr/>
        </p:nvSpPr>
        <p:spPr>
          <a:xfrm>
            <a:off x="9069353" y="3176865"/>
            <a:ext cx="601436" cy="338554"/>
          </a:xfrm>
          <a:prstGeom prst="rect">
            <a:avLst/>
          </a:prstGeom>
        </p:spPr>
        <p:txBody>
          <a:bodyPr wrap="square">
            <a:spAutoFit/>
          </a:bodyPr>
          <a:lstStyle/>
          <a:p>
            <a:r>
              <a:rPr lang="en-US" sz="1600" dirty="0">
                <a:latin typeface="Calibri" panose="020F0502020204030204" pitchFamily="34" charset="0"/>
              </a:rPr>
              <a:t>02</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200962"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9130463" y="4318415"/>
            <a:ext cx="396711" cy="338554"/>
          </a:xfrm>
          <a:prstGeom prst="rect">
            <a:avLst/>
          </a:prstGeom>
        </p:spPr>
        <p:txBody>
          <a:bodyPr wrap="square">
            <a:spAutoFit/>
          </a:bodyPr>
          <a:lstStyle/>
          <a:p>
            <a:r>
              <a:rPr lang="en-US" sz="1600" dirty="0">
                <a:latin typeface="Calibri" panose="020F0502020204030204" pitchFamily="34" charset="0"/>
              </a:rPr>
              <a:t>01</a:t>
            </a:r>
            <a:endParaRPr lang="en-US" sz="1600" dirty="0"/>
          </a:p>
        </p:txBody>
      </p:sp>
      <p:sp>
        <p:nvSpPr>
          <p:cNvPr id="81" name="Rectangle 80">
            <a:extLst>
              <a:ext uri="{FF2B5EF4-FFF2-40B4-BE49-F238E27FC236}">
                <a16:creationId xmlns:a16="http://schemas.microsoft.com/office/drawing/2014/main" id="{3794F0E8-79A4-4AEF-8260-E1E71659D6C6}"/>
              </a:ext>
            </a:extLst>
          </p:cNvPr>
          <p:cNvSpPr/>
          <p:nvPr/>
        </p:nvSpPr>
        <p:spPr>
          <a:xfrm>
            <a:off x="9057929" y="2283054"/>
            <a:ext cx="541780" cy="338554"/>
          </a:xfrm>
          <a:prstGeom prst="rect">
            <a:avLst/>
          </a:prstGeom>
        </p:spPr>
        <p:txBody>
          <a:bodyPr wrap="square">
            <a:spAutoFit/>
          </a:bodyPr>
          <a:lstStyle/>
          <a:p>
            <a:r>
              <a:rPr lang="en-US" sz="1600" dirty="0">
                <a:latin typeface="Calibri" panose="020F0502020204030204" pitchFamily="34" charset="0"/>
              </a:rPr>
              <a:t>03</a:t>
            </a:r>
            <a:endParaRPr lang="en-US" sz="1600" dirty="0"/>
          </a:p>
        </p:txBody>
      </p:sp>
      <p:sp>
        <p:nvSpPr>
          <p:cNvPr id="33" name="Rectangle 32">
            <a:extLst>
              <a:ext uri="{FF2B5EF4-FFF2-40B4-BE49-F238E27FC236}">
                <a16:creationId xmlns:a16="http://schemas.microsoft.com/office/drawing/2014/main" id="{D079C6AF-FB77-4DA7-9A87-BF08E16CCEB9}"/>
              </a:ext>
            </a:extLst>
          </p:cNvPr>
          <p:cNvSpPr/>
          <p:nvPr/>
        </p:nvSpPr>
        <p:spPr>
          <a:xfrm>
            <a:off x="8881285" y="23604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8" name="Rectangle 37">
            <a:extLst>
              <a:ext uri="{FF2B5EF4-FFF2-40B4-BE49-F238E27FC236}">
                <a16:creationId xmlns:a16="http://schemas.microsoft.com/office/drawing/2014/main" id="{E5031445-8EC3-4B2C-82F1-6B3C93487BB6}"/>
              </a:ext>
            </a:extLst>
          </p:cNvPr>
          <p:cNvSpPr/>
          <p:nvPr/>
        </p:nvSpPr>
        <p:spPr>
          <a:xfrm>
            <a:off x="8881285" y="32328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ED0B30A2-211A-4588-9A9A-9092ED6662FC}"/>
              </a:ext>
            </a:extLst>
          </p:cNvPr>
          <p:cNvSpPr/>
          <p:nvPr/>
        </p:nvSpPr>
        <p:spPr>
          <a:xfrm>
            <a:off x="8925021" y="4395070"/>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Feb 2024)</a:t>
            </a:r>
          </a:p>
        </p:txBody>
      </p:sp>
    </p:spTree>
    <p:extLst>
      <p:ext uri="{BB962C8B-B14F-4D97-AF65-F5344CB8AC3E}">
        <p14:creationId xmlns:p14="http://schemas.microsoft.com/office/powerpoint/2010/main" val="1216801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purl.org/dc/terms/"/>
    <ds:schemaRef ds:uri="http://www.w3.org/XML/1998/namespace"/>
    <ds:schemaRef ds:uri="e5f5a6fe-4a1b-4af0-bdf3-973ca2ac5c9b"/>
    <ds:schemaRef ds:uri="http://purl.org/dc/dcmityp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13496</TotalTime>
  <Words>2414</Words>
  <Application>Microsoft Office PowerPoint</Application>
  <PresentationFormat>Widescreen</PresentationFormat>
  <Paragraphs>644</Paragraphs>
  <Slides>24</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3</vt:i4>
      </vt:variant>
      <vt:variant>
        <vt:lpstr>Slide Titles</vt:lpstr>
      </vt:variant>
      <vt:variant>
        <vt:i4>24</vt:i4>
      </vt:variant>
    </vt:vector>
  </HeadingPairs>
  <TitlesOfParts>
    <vt:vector size="39"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Worksheet</vt:lpstr>
      <vt:lpstr>DevSecOps &amp; Automation – EP&amp;S    Monthly Report Out - February 2024</vt:lpstr>
      <vt:lpstr> CONTENTS</vt:lpstr>
      <vt:lpstr>2024 OKR AND FOCUS AREAS</vt:lpstr>
      <vt:lpstr>2024 target</vt:lpstr>
      <vt:lpstr>2024 Target</vt:lpstr>
      <vt:lpstr>Bringing efficiency at product</vt:lpstr>
      <vt:lpstr>POC STATUS</vt:lpstr>
      <vt:lpstr>Progress</vt:lpstr>
      <vt:lpstr>           DSO STATUS PER DIRECTOR( till Feb 2024)</vt:lpstr>
      <vt:lpstr>Engineering Products(Jennifer) </vt:lpstr>
      <vt:lpstr>Engineering Products (Tatum) </vt:lpstr>
      <vt:lpstr>Engineering Products (Buba) </vt:lpstr>
      <vt:lpstr>Engineering Products (Jeff) </vt:lpstr>
      <vt:lpstr>TECHNICAL SESSION</vt:lpstr>
      <vt:lpstr>              Upcoming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766</cp:revision>
  <dcterms:created xsi:type="dcterms:W3CDTF">2022-04-18T05:47:46Z</dcterms:created>
  <dcterms:modified xsi:type="dcterms:W3CDTF">2024-03-01T10:51:26Z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