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6.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8.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4"/>
    <p:sldMasterId id="2147483757" r:id="rId5"/>
    <p:sldMasterId id="2147483780" r:id="rId6"/>
  </p:sldMasterIdLst>
  <p:notesMasterIdLst>
    <p:notesMasterId r:id="rId31"/>
  </p:notesMasterIdLst>
  <p:sldIdLst>
    <p:sldId id="259" r:id="rId7"/>
    <p:sldId id="2147471602" r:id="rId8"/>
    <p:sldId id="2147473640" r:id="rId9"/>
    <p:sldId id="2147473646" r:id="rId10"/>
    <p:sldId id="2147473645" r:id="rId11"/>
    <p:sldId id="2147471572" r:id="rId12"/>
    <p:sldId id="2147473647" r:id="rId13"/>
    <p:sldId id="2147473632" r:id="rId14"/>
    <p:sldId id="2147473611" r:id="rId15"/>
    <p:sldId id="2147473602" r:id="rId16"/>
    <p:sldId id="2147473622" r:id="rId17"/>
    <p:sldId id="2147473623" r:id="rId18"/>
    <p:sldId id="2147473625" r:id="rId19"/>
    <p:sldId id="2147473642" r:id="rId20"/>
    <p:sldId id="2147473643" r:id="rId21"/>
    <p:sldId id="2147473644" r:id="rId22"/>
    <p:sldId id="2147473612" r:id="rId23"/>
    <p:sldId id="2147473628" r:id="rId24"/>
    <p:sldId id="2147473630" r:id="rId25"/>
    <p:sldId id="2147473615" r:id="rId26"/>
    <p:sldId id="2147473616" r:id="rId27"/>
    <p:sldId id="2147473617" r:id="rId28"/>
    <p:sldId id="2147473618" r:id="rId29"/>
    <p:sldId id="214747361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602"/>
            <p14:sldId id="2147473640"/>
            <p14:sldId id="2147473646"/>
            <p14:sldId id="2147473645"/>
            <p14:sldId id="2147471572"/>
            <p14:sldId id="2147473647"/>
            <p14:sldId id="2147473632"/>
            <p14:sldId id="2147473611"/>
            <p14:sldId id="2147473602"/>
            <p14:sldId id="2147473622"/>
            <p14:sldId id="2147473623"/>
            <p14:sldId id="2147473625"/>
            <p14:sldId id="2147473642"/>
            <p14:sldId id="2147473643"/>
            <p14:sldId id="2147473644"/>
            <p14:sldId id="2147473612"/>
            <p14:sldId id="2147473628"/>
            <p14:sldId id="2147473630"/>
            <p14:sldId id="2147473615"/>
            <p14:sldId id="2147473616"/>
            <p14:sldId id="2147473617"/>
            <p14:sldId id="2147473618"/>
            <p14:sldId id="2147473619"/>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337" autoAdjust="0"/>
  </p:normalViewPr>
  <p:slideViewPr>
    <p:cSldViewPr snapToGrid="0">
      <p:cViewPr varScale="1">
        <p:scale>
          <a:sx n="86" d="100"/>
          <a:sy n="86" d="100"/>
        </p:scale>
        <p:origin x="715"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361667830427208"/>
          <c:y val="0.221078927461563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852-47C4-AB68-73F1EF75C42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852-47C4-AB68-73F1EF75C42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852-47C4-AB68-73F1EF75C42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852-47C4-AB68-73F1EF75C42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852-47C4-AB68-73F1EF75C42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852-47C4-AB68-73F1EF75C42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9</c:v>
                </c:pt>
                <c:pt idx="2">
                  <c:v>9</c:v>
                </c:pt>
              </c:numCache>
            </c:numRef>
          </c:val>
          <c:extLst>
            <c:ext xmlns:c16="http://schemas.microsoft.com/office/drawing/2014/chart" uri="{C3380CC4-5D6E-409C-BE32-E72D297353CC}">
              <c16:uniqueId val="{00000006-F852-47C4-AB68-73F1EF75C42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Automation Assessment</a:t>
            </a:r>
            <a:r>
              <a:rPr lang="en-US" sz="1100" baseline="0" dirty="0"/>
              <a:t> Matrix</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Planned</c:v>
                </c:pt>
              </c:strCache>
            </c:strRef>
          </c:tx>
          <c:spPr>
            <a:solidFill>
              <a:schemeClr val="accent1"/>
            </a:solidFill>
            <a:ln>
              <a:noFill/>
            </a:ln>
            <a:effectLst/>
          </c:spPr>
          <c:invertIfNegative val="0"/>
          <c:cat>
            <c:strRef>
              <c:f>Sheet1!$A$2:$A$5</c:f>
              <c:strCache>
                <c:ptCount val="4"/>
                <c:pt idx="0">
                  <c:v>Q1</c:v>
                </c:pt>
                <c:pt idx="1">
                  <c:v>Q2</c:v>
                </c:pt>
                <c:pt idx="2">
                  <c:v>Q3</c:v>
                </c:pt>
                <c:pt idx="3">
                  <c:v>Q4</c:v>
                </c:pt>
              </c:strCache>
            </c:strRef>
          </c:cat>
          <c:val>
            <c:numRef>
              <c:f>Sheet1!$B$2:$B$5</c:f>
              <c:numCache>
                <c:formatCode>General</c:formatCode>
                <c:ptCount val="4"/>
                <c:pt idx="0">
                  <c:v>35</c:v>
                </c:pt>
                <c:pt idx="1">
                  <c:v>35</c:v>
                </c:pt>
                <c:pt idx="2">
                  <c:v>35</c:v>
                </c:pt>
                <c:pt idx="3">
                  <c:v>35</c:v>
                </c:pt>
              </c:numCache>
            </c:numRef>
          </c:val>
          <c:extLst>
            <c:ext xmlns:c16="http://schemas.microsoft.com/office/drawing/2014/chart" uri="{C3380CC4-5D6E-409C-BE32-E72D297353CC}">
              <c16:uniqueId val="{00000000-7730-4633-AFC7-967808F2FCC8}"/>
            </c:ext>
          </c:extLst>
        </c:ser>
        <c:ser>
          <c:idx val="1"/>
          <c:order val="1"/>
          <c:tx>
            <c:strRef>
              <c:f>Sheet1!$C$1</c:f>
              <c:strCache>
                <c:ptCount val="1"/>
                <c:pt idx="0">
                  <c:v>Completed</c:v>
                </c:pt>
              </c:strCache>
            </c:strRef>
          </c:tx>
          <c:spPr>
            <a:solidFill>
              <a:schemeClr val="accent2"/>
            </a:solidFill>
            <a:ln>
              <a:noFill/>
            </a:ln>
            <a:effectLst/>
          </c:spPr>
          <c:invertIfNegative val="0"/>
          <c:cat>
            <c:strRef>
              <c:f>Sheet1!$A$2:$A$5</c:f>
              <c:strCache>
                <c:ptCount val="4"/>
                <c:pt idx="0">
                  <c:v>Q1</c:v>
                </c:pt>
                <c:pt idx="1">
                  <c:v>Q2</c:v>
                </c:pt>
                <c:pt idx="2">
                  <c:v>Q3</c:v>
                </c:pt>
                <c:pt idx="3">
                  <c:v>Q4</c:v>
                </c:pt>
              </c:strCache>
            </c:strRef>
          </c:cat>
          <c:val>
            <c:numRef>
              <c:f>Sheet1!$C$2:$C$5</c:f>
              <c:numCache>
                <c:formatCode>General</c:formatCode>
                <c:ptCount val="4"/>
                <c:pt idx="0">
                  <c:v>14.6</c:v>
                </c:pt>
              </c:numCache>
            </c:numRef>
          </c:val>
          <c:extLst>
            <c:ext xmlns:c16="http://schemas.microsoft.com/office/drawing/2014/chart" uri="{C3380CC4-5D6E-409C-BE32-E72D297353CC}">
              <c16:uniqueId val="{00000001-7730-4633-AFC7-967808F2FCC8}"/>
            </c:ext>
          </c:extLst>
        </c:ser>
        <c:dLbls>
          <c:showLegendKey val="0"/>
          <c:showVal val="0"/>
          <c:showCatName val="0"/>
          <c:showSerName val="0"/>
          <c:showPercent val="0"/>
          <c:showBubbleSize val="0"/>
        </c:dLbls>
        <c:gapWidth val="219"/>
        <c:overlap val="-27"/>
        <c:axId val="1720871695"/>
        <c:axId val="1407039071"/>
      </c:barChart>
      <c:catAx>
        <c:axId val="1720871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039071"/>
        <c:crosses val="autoZero"/>
        <c:auto val="1"/>
        <c:lblAlgn val="ctr"/>
        <c:lblOffset val="100"/>
        <c:noMultiLvlLbl val="0"/>
      </c:catAx>
      <c:valAx>
        <c:axId val="1407039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0871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62" b="0" i="0" u="none" strike="noStrike" baseline="0" dirty="0">
                <a:effectLst/>
              </a:rPr>
              <a:t>Re-</a:t>
            </a:r>
            <a:r>
              <a:rPr lang="en-US" dirty="0"/>
              <a:t>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893597696764509"/>
          <c:y val="0.21783330266601247"/>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FC12-4EC8-A9C9-0D1B640FCEBF}"/>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FC12-4EC8-A9C9-0D1B640FCEBF}"/>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FC12-4EC8-A9C9-0D1B640FCEBF}"/>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12-4EC8-A9C9-0D1B640FCEBF}"/>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12-4EC8-A9C9-0D1B640FCEBF}"/>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C12-4EC8-A9C9-0D1B640FCEB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6</c:v>
                </c:pt>
              </c:numCache>
            </c:numRef>
          </c:val>
          <c:extLst>
            <c:ext xmlns:c16="http://schemas.microsoft.com/office/drawing/2014/chart" uri="{C3380CC4-5D6E-409C-BE32-E72D297353CC}">
              <c16:uniqueId val="{00000006-FC12-4EC8-A9C9-0D1B640FCEBF}"/>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2-97CD-4365-8920-B724151FC98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1-97CD-4365-8920-B724151FC98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4-809E-457C-84D2-CA575E1101DA}"/>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CD-4365-8920-B724151FC98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7CD-4365-8920-B724151FC98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09E-457C-84D2-CA575E1101D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10</c:v>
                </c:pt>
                <c:pt idx="2">
                  <c:v>40</c:v>
                </c:pt>
              </c:numCache>
            </c:numRef>
          </c:val>
          <c:extLst>
            <c:ext xmlns:c16="http://schemas.microsoft.com/office/drawing/2014/chart" uri="{C3380CC4-5D6E-409C-BE32-E72D297353CC}">
              <c16:uniqueId val="{00000000-97CD-4365-8920-B724151FC98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US" dirty="0"/>
              <a:t>    </a:t>
            </a:r>
            <a:r>
              <a:rPr lang="en-US" sz="1800" dirty="0">
                <a:solidFill>
                  <a:schemeClr val="accent1">
                    <a:lumMod val="50000"/>
                  </a:schemeClr>
                </a:solidFill>
              </a:rPr>
              <a:t>Re-assessment Status</a:t>
            </a:r>
          </a:p>
        </c:rich>
      </c:tx>
      <c:layout>
        <c:manualLayout>
          <c:xMode val="edge"/>
          <c:yMode val="edge"/>
          <c:x val="0.34447596459623331"/>
          <c:y val="1.4771312312701486E-2"/>
        </c:manualLayout>
      </c:layout>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4685116451927461"/>
          <c:y val="0.15855208343021013"/>
          <c:w val="0.58377182024608787"/>
          <c:h val="0.69218725296415662"/>
        </c:manualLayout>
      </c:layout>
      <c:doughnutChart>
        <c:varyColors val="1"/>
        <c:ser>
          <c:idx val="0"/>
          <c:order val="0"/>
          <c:tx>
            <c:strRef>
              <c:f>Sheet1!$B$1</c:f>
              <c:strCache>
                <c:ptCount val="1"/>
                <c:pt idx="0">
                  <c:v>DSO Status</c:v>
                </c:pt>
              </c:strCache>
            </c:strRef>
          </c:tx>
          <c:dPt>
            <c:idx val="0"/>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1-983F-4654-9F7C-7F5E59C88ADA}"/>
              </c:ext>
            </c:extLst>
          </c:dPt>
          <c:dPt>
            <c:idx val="1"/>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83F-4654-9F7C-7F5E59C88ADA}"/>
              </c:ext>
            </c:extLst>
          </c:dPt>
          <c:dPt>
            <c:idx val="2"/>
            <c:bubble3D val="0"/>
            <c:spPr>
              <a:solidFill>
                <a:schemeClr val="bg2">
                  <a:lumMod val="65000"/>
                </a:schemeClr>
              </a:solidFill>
              <a:ln w="19050">
                <a:solidFill>
                  <a:schemeClr val="lt1"/>
                </a:solidFill>
              </a:ln>
              <a:effectLst/>
            </c:spPr>
            <c:extLst>
              <c:ext xmlns:c16="http://schemas.microsoft.com/office/drawing/2014/chart" uri="{C3380CC4-5D6E-409C-BE32-E72D297353CC}">
                <c16:uniqueId val="{00000004-CB07-4155-B890-3709A31DC28E}"/>
              </c:ext>
            </c:extLst>
          </c:dPt>
          <c:dLbls>
            <c:dLbl>
              <c:idx val="0"/>
              <c:layout>
                <c:manualLayout>
                  <c:x val="2.1983113391610701E-2"/>
                  <c:y val="-8.4583516370989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83F-4654-9F7C-7F5E59C88ADA}"/>
                </c:ext>
              </c:extLst>
            </c:dLbl>
            <c:dLbl>
              <c:idx val="1"/>
              <c:layout>
                <c:manualLayout>
                  <c:x val="7.4732288254594742E-2"/>
                  <c:y val="-8.81078295531143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83F-4654-9F7C-7F5E59C88ADA}"/>
                </c:ext>
              </c:extLst>
            </c:dLbl>
            <c:dLbl>
              <c:idx val="2"/>
              <c:layout>
                <c:manualLayout>
                  <c:x val="-3.2974670087416051E-2"/>
                  <c:y val="0.1127780218279863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B07-4155-B890-3709A31DC28E}"/>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c:v>
                </c:pt>
              </c:strCache>
            </c:strRef>
          </c:cat>
          <c:val>
            <c:numRef>
              <c:f>Sheet1!$B$2:$B$4</c:f>
              <c:numCache>
                <c:formatCode>General</c:formatCode>
                <c:ptCount val="3"/>
                <c:pt idx="0">
                  <c:v>1</c:v>
                </c:pt>
                <c:pt idx="1">
                  <c:v>2</c:v>
                </c:pt>
                <c:pt idx="2">
                  <c:v>6</c:v>
                </c:pt>
              </c:numCache>
            </c:numRef>
          </c:val>
          <c:extLst>
            <c:ext xmlns:c16="http://schemas.microsoft.com/office/drawing/2014/chart" uri="{C3380CC4-5D6E-409C-BE32-E72D297353CC}">
              <c16:uniqueId val="{00000006-983F-4654-9F7C-7F5E59C88ADA}"/>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aseline="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t>
            </a:r>
            <a:r>
              <a:rPr lang="en-US" sz="1800" b="0" dirty="0">
                <a:solidFill>
                  <a:schemeClr val="accent1">
                    <a:lumMod val="50000"/>
                  </a:schemeClr>
                </a:solidFill>
              </a:rPr>
              <a:t>Assessment</a:t>
            </a:r>
            <a:r>
              <a:rPr lang="en-US" sz="1800" b="1" dirty="0">
                <a:solidFill>
                  <a:schemeClr val="accent1">
                    <a:lumMod val="50000"/>
                  </a:schemeClr>
                </a:solidFill>
              </a:rPr>
              <a:t> </a:t>
            </a:r>
            <a:r>
              <a:rPr lang="en-US" sz="1800" b="0" dirty="0">
                <a:solidFill>
                  <a:schemeClr val="accent1">
                    <a:lumMod val="50000"/>
                  </a:schemeClr>
                </a:solidFill>
              </a:rPr>
              <a:t>Status</a:t>
            </a:r>
          </a:p>
        </c:rich>
      </c:tx>
      <c:layout>
        <c:manualLayout>
          <c:xMode val="edge"/>
          <c:yMode val="edge"/>
          <c:x val="0.23284081381956864"/>
          <c:y val="8.7778690126078581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294419169236126"/>
          <c:y val="0.15062615691724135"/>
          <c:w val="0.67373879452879193"/>
          <c:h val="0.69481294902469648"/>
        </c:manualLayout>
      </c:layout>
      <c:doughnutChart>
        <c:varyColors val="1"/>
        <c:dLbls>
          <c:showLegendKey val="0"/>
          <c:showVal val="1"/>
          <c:showCatName val="0"/>
          <c:showSerName val="0"/>
          <c:showPercent val="0"/>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3883970934841514"/>
          <c:y val="7.369024983644095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4AF9-4C57-8B0A-A857D0348BF2}"/>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4AF9-4C57-8B0A-A857D0348BF2}"/>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4AF9-4C57-8B0A-A857D0348BF2}"/>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F9-4C57-8B0A-A857D0348BF2}"/>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F9-4C57-8B0A-A857D0348BF2}"/>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AF9-4C57-8B0A-A857D0348BF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10</c:v>
                </c:pt>
                <c:pt idx="2">
                  <c:v>6</c:v>
                </c:pt>
              </c:numCache>
            </c:numRef>
          </c:val>
          <c:extLst>
            <c:ext xmlns:c16="http://schemas.microsoft.com/office/drawing/2014/chart" uri="{C3380CC4-5D6E-409C-BE32-E72D297353CC}">
              <c16:uniqueId val="{00000006-4AF9-4C57-8B0A-A857D0348BF2}"/>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B8BB-40C7-B99A-DFC7C7FC718B}"/>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B8BB-40C7-B99A-DFC7C7FC718B}"/>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B8BB-40C7-B99A-DFC7C7FC718B}"/>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8BB-40C7-B99A-DFC7C7FC718B}"/>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8BB-40C7-B99A-DFC7C7FC718B}"/>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8BB-40C7-B99A-DFC7C7FC71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4</c:v>
                </c:pt>
                <c:pt idx="2">
                  <c:v>8</c:v>
                </c:pt>
              </c:numCache>
            </c:numRef>
          </c:val>
          <c:extLst>
            <c:ext xmlns:c16="http://schemas.microsoft.com/office/drawing/2014/chart" uri="{C3380CC4-5D6E-409C-BE32-E72D297353CC}">
              <c16:uniqueId val="{00000006-B8BB-40C7-B99A-DFC7C7FC718B}"/>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Assessment Status</a:t>
            </a:r>
          </a:p>
        </c:rich>
      </c:tx>
      <c:layout>
        <c:manualLayout>
          <c:xMode val="edge"/>
          <c:yMode val="edge"/>
          <c:x val="0.22149944663165672"/>
          <c:y val="8.018149942754333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9A36-412D-810E-01A55014F387}"/>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9A36-412D-810E-01A55014F387}"/>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9A36-412D-810E-01A55014F387}"/>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A36-412D-810E-01A55014F387}"/>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A36-412D-810E-01A55014F387}"/>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A36-412D-810E-01A55014F38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1</c:v>
                </c:pt>
                <c:pt idx="1">
                  <c:v>6</c:v>
                </c:pt>
                <c:pt idx="2">
                  <c:v>8</c:v>
                </c:pt>
              </c:numCache>
            </c:numRef>
          </c:val>
          <c:extLst>
            <c:ext xmlns:c16="http://schemas.microsoft.com/office/drawing/2014/chart" uri="{C3380CC4-5D6E-409C-BE32-E72D297353CC}">
              <c16:uniqueId val="{00000006-9A36-412D-810E-01A55014F387}"/>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 Re-Assessment Status</a:t>
            </a:r>
          </a:p>
        </c:rich>
      </c:tx>
      <c:layout>
        <c:manualLayout>
          <c:xMode val="edge"/>
          <c:yMode val="edge"/>
          <c:x val="0.22496742881376436"/>
          <c:y val="7.044462504088976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934018736863319"/>
          <c:y val="0.20485080348380766"/>
          <c:w val="0.69681693969299119"/>
          <c:h val="0.6521224341674845"/>
        </c:manualLayout>
      </c:layout>
      <c:doughnutChart>
        <c:varyColors val="1"/>
        <c:ser>
          <c:idx val="0"/>
          <c:order val="0"/>
          <c:tx>
            <c:strRef>
              <c:f>Sheet1!$B$1</c:f>
              <c:strCache>
                <c:ptCount val="1"/>
                <c:pt idx="0">
                  <c:v>DSO Status</c:v>
                </c:pt>
              </c:strCache>
            </c:strRef>
          </c:tx>
          <c:dPt>
            <c:idx val="0"/>
            <c:bubble3D val="0"/>
            <c:spPr>
              <a:solidFill>
                <a:schemeClr val="accent1">
                  <a:shade val="65000"/>
                </a:schemeClr>
              </a:solidFill>
              <a:ln w="19050">
                <a:solidFill>
                  <a:schemeClr val="lt1"/>
                </a:solidFill>
              </a:ln>
              <a:effectLst/>
            </c:spPr>
            <c:extLst>
              <c:ext xmlns:c16="http://schemas.microsoft.com/office/drawing/2014/chart" uri="{C3380CC4-5D6E-409C-BE32-E72D297353CC}">
                <c16:uniqueId val="{00000001-5286-4CA6-8694-E53D6E68EA13}"/>
              </c:ext>
            </c:extLst>
          </c:dPt>
          <c:dPt>
            <c:idx val="1"/>
            <c:bubble3D val="0"/>
            <c:explosion val="1"/>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5286-4CA6-8694-E53D6E68EA13}"/>
              </c:ext>
            </c:extLst>
          </c:dPt>
          <c:dPt>
            <c:idx val="2"/>
            <c:bubble3D val="0"/>
            <c:spPr>
              <a:solidFill>
                <a:schemeClr val="tx2">
                  <a:lumMod val="65000"/>
                </a:schemeClr>
              </a:solidFill>
              <a:ln w="19050">
                <a:solidFill>
                  <a:schemeClr val="lt1"/>
                </a:solidFill>
              </a:ln>
              <a:effectLst/>
            </c:spPr>
            <c:extLst>
              <c:ext xmlns:c16="http://schemas.microsoft.com/office/drawing/2014/chart" uri="{C3380CC4-5D6E-409C-BE32-E72D297353CC}">
                <c16:uniqueId val="{00000005-5286-4CA6-8694-E53D6E68EA13}"/>
              </c:ext>
            </c:extLst>
          </c:dPt>
          <c:dLbls>
            <c:dLbl>
              <c:idx val="0"/>
              <c:layout>
                <c:manualLayout>
                  <c:x val="1.0404210400988037E-2"/>
                  <c:y val="-8.11406198887798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86-4CA6-8694-E53D6E68EA13}"/>
                </c:ext>
              </c:extLst>
            </c:dLbl>
            <c:dLbl>
              <c:idx val="1"/>
              <c:layout>
                <c:manualLayout>
                  <c:x val="0.1109782442772064"/>
                  <c:y val="-4.2193122342165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286-4CA6-8694-E53D6E68EA13}"/>
                </c:ext>
              </c:extLst>
            </c:dLbl>
            <c:dLbl>
              <c:idx val="2"/>
              <c:layout>
                <c:manualLayout>
                  <c:x val="-0.11097824427720643"/>
                  <c:y val="5.842124631992148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286-4CA6-8694-E53D6E68EA1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Completed</c:v>
                </c:pt>
                <c:pt idx="1">
                  <c:v>Roadmap Pending</c:v>
                </c:pt>
                <c:pt idx="2">
                  <c:v>Not Started by App team</c:v>
                </c:pt>
              </c:strCache>
            </c:strRef>
          </c:cat>
          <c:val>
            <c:numRef>
              <c:f>Sheet1!$B$2:$B$4</c:f>
              <c:numCache>
                <c:formatCode>General</c:formatCode>
                <c:ptCount val="3"/>
                <c:pt idx="0">
                  <c:v>0</c:v>
                </c:pt>
                <c:pt idx="1">
                  <c:v>1</c:v>
                </c:pt>
                <c:pt idx="2">
                  <c:v>3</c:v>
                </c:pt>
              </c:numCache>
            </c:numRef>
          </c:val>
          <c:extLst>
            <c:ext xmlns:c16="http://schemas.microsoft.com/office/drawing/2014/chart" uri="{C3380CC4-5D6E-409C-BE32-E72D297353CC}">
              <c16:uniqueId val="{00000006-5286-4CA6-8694-E53D6E68EA13}"/>
            </c:ext>
          </c:extLst>
        </c:ser>
        <c:dLbls>
          <c:showLegendKey val="0"/>
          <c:showVal val="1"/>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2C6334-0885-4F7F-92DF-364A7A3ECB18}" type="doc">
      <dgm:prSet loTypeId="urn:microsoft.com/office/officeart/2011/layout/HexagonRadial" loCatId="cycle" qsTypeId="urn:microsoft.com/office/officeart/2005/8/quickstyle/3d1" qsCatId="3D" csTypeId="urn:microsoft.com/office/officeart/2005/8/colors/colorful2" csCatId="colorful" phldr="1"/>
      <dgm:spPr/>
      <dgm:t>
        <a:bodyPr/>
        <a:lstStyle/>
        <a:p>
          <a:endParaRPr lang="en-US"/>
        </a:p>
      </dgm:t>
    </dgm:pt>
    <dgm:pt modelId="{9F11AE9A-DFA9-4C27-899F-132DC2C6C246}">
      <dgm:prSet phldrT="[Text]"/>
      <dgm:spPr/>
      <dgm:t>
        <a:bodyPr/>
        <a:lstStyle/>
        <a:p>
          <a:r>
            <a:rPr lang="en-US" dirty="0"/>
            <a:t>Product Efficiency</a:t>
          </a:r>
        </a:p>
      </dgm:t>
    </dgm:pt>
    <dgm:pt modelId="{A9712255-8CBD-474C-9B2C-FD5F2F3854A2}" type="parTrans" cxnId="{37B5083C-7FCA-428B-ADA9-BFAB7DF9685E}">
      <dgm:prSet/>
      <dgm:spPr/>
      <dgm:t>
        <a:bodyPr/>
        <a:lstStyle/>
        <a:p>
          <a:endParaRPr lang="en-US"/>
        </a:p>
      </dgm:t>
    </dgm:pt>
    <dgm:pt modelId="{90803D58-06F1-4AC8-85E8-2E88D304A9A4}" type="sibTrans" cxnId="{37B5083C-7FCA-428B-ADA9-BFAB7DF9685E}">
      <dgm:prSet/>
      <dgm:spPr/>
      <dgm:t>
        <a:bodyPr/>
        <a:lstStyle/>
        <a:p>
          <a:endParaRPr lang="en-US"/>
        </a:p>
      </dgm:t>
    </dgm:pt>
    <dgm:pt modelId="{F8057FCA-168B-4910-807A-D97643C706C7}">
      <dgm:prSet phldrT="[Text]"/>
      <dgm:spPr/>
      <dgm:t>
        <a:bodyPr/>
        <a:lstStyle/>
        <a:p>
          <a:r>
            <a:rPr lang="en-US" dirty="0"/>
            <a:t>Compliance</a:t>
          </a:r>
        </a:p>
      </dgm:t>
    </dgm:pt>
    <dgm:pt modelId="{D82ED824-4577-4DEC-B650-030E19F3DF66}" type="parTrans" cxnId="{E70F2D19-91C4-4623-9BEA-95D3BFB54EF5}">
      <dgm:prSet/>
      <dgm:spPr/>
      <dgm:t>
        <a:bodyPr/>
        <a:lstStyle/>
        <a:p>
          <a:endParaRPr lang="en-US"/>
        </a:p>
      </dgm:t>
    </dgm:pt>
    <dgm:pt modelId="{D4211E06-6D4F-41BB-B596-E453282B6736}" type="sibTrans" cxnId="{E70F2D19-91C4-4623-9BEA-95D3BFB54EF5}">
      <dgm:prSet/>
      <dgm:spPr/>
      <dgm:t>
        <a:bodyPr/>
        <a:lstStyle/>
        <a:p>
          <a:endParaRPr lang="en-US"/>
        </a:p>
      </dgm:t>
    </dgm:pt>
    <dgm:pt modelId="{3444179A-4E5C-48DF-8880-17951774A723}">
      <dgm:prSet phldrT="[Text]"/>
      <dgm:spPr/>
      <dgm:t>
        <a:bodyPr/>
        <a:lstStyle/>
        <a:p>
          <a:r>
            <a:rPr lang="en-US" dirty="0"/>
            <a:t>Tech Debt</a:t>
          </a:r>
        </a:p>
      </dgm:t>
    </dgm:pt>
    <dgm:pt modelId="{7176761F-4208-4A01-B9A4-1777C85A4716}" type="parTrans" cxnId="{10CA7CBB-ACE9-4D9E-A911-F17297D9A6D5}">
      <dgm:prSet/>
      <dgm:spPr/>
      <dgm:t>
        <a:bodyPr/>
        <a:lstStyle/>
        <a:p>
          <a:endParaRPr lang="en-US"/>
        </a:p>
      </dgm:t>
    </dgm:pt>
    <dgm:pt modelId="{E4044080-6DFA-40B1-AF6F-A90151DE04FB}" type="sibTrans" cxnId="{10CA7CBB-ACE9-4D9E-A911-F17297D9A6D5}">
      <dgm:prSet/>
      <dgm:spPr/>
      <dgm:t>
        <a:bodyPr/>
        <a:lstStyle/>
        <a:p>
          <a:endParaRPr lang="en-US"/>
        </a:p>
      </dgm:t>
    </dgm:pt>
    <dgm:pt modelId="{4CDA489C-7D01-4C45-8770-8DB13EC248A5}">
      <dgm:prSet phldrT="[Text]"/>
      <dgm:spPr/>
      <dgm:t>
        <a:bodyPr/>
        <a:lstStyle/>
        <a:p>
          <a:r>
            <a:rPr lang="en-US" dirty="0"/>
            <a:t>Compute</a:t>
          </a:r>
        </a:p>
      </dgm:t>
    </dgm:pt>
    <dgm:pt modelId="{6709C2A6-04B3-45CC-AA84-70C53A2EBD00}" type="parTrans" cxnId="{13F570D3-BF81-4031-8C7C-7CDE6C324F80}">
      <dgm:prSet/>
      <dgm:spPr/>
      <dgm:t>
        <a:bodyPr/>
        <a:lstStyle/>
        <a:p>
          <a:endParaRPr lang="en-US"/>
        </a:p>
      </dgm:t>
    </dgm:pt>
    <dgm:pt modelId="{69212758-066F-4C8E-9BDC-BEA421AC1D9F}" type="sibTrans" cxnId="{13F570D3-BF81-4031-8C7C-7CDE6C324F80}">
      <dgm:prSet/>
      <dgm:spPr/>
      <dgm:t>
        <a:bodyPr/>
        <a:lstStyle/>
        <a:p>
          <a:endParaRPr lang="en-US"/>
        </a:p>
      </dgm:t>
    </dgm:pt>
    <dgm:pt modelId="{9A47345D-45C9-4A69-B4EB-91385C1B252E}">
      <dgm:prSet phldrT="[Text]"/>
      <dgm:spPr>
        <a:solidFill>
          <a:schemeClr val="accent3">
            <a:lumMod val="75000"/>
          </a:schemeClr>
        </a:solidFill>
      </dgm:spPr>
      <dgm:t>
        <a:bodyPr/>
        <a:lstStyle/>
        <a:p>
          <a:r>
            <a:rPr lang="en-US" dirty="0" err="1"/>
            <a:t>DevSecOps</a:t>
          </a:r>
          <a:r>
            <a:rPr lang="en-US" dirty="0"/>
            <a:t> &amp; Automation</a:t>
          </a:r>
        </a:p>
      </dgm:t>
    </dgm:pt>
    <dgm:pt modelId="{2EEAA444-8398-47BD-8DB4-A71604E3DAD4}" type="parTrans" cxnId="{62932718-5B47-4091-AC83-63B47A4E1A14}">
      <dgm:prSet/>
      <dgm:spPr/>
      <dgm:t>
        <a:bodyPr/>
        <a:lstStyle/>
        <a:p>
          <a:endParaRPr lang="en-US"/>
        </a:p>
      </dgm:t>
    </dgm:pt>
    <dgm:pt modelId="{AA6D88D4-5C55-409C-999E-CFF87397966A}" type="sibTrans" cxnId="{62932718-5B47-4091-AC83-63B47A4E1A14}">
      <dgm:prSet/>
      <dgm:spPr/>
      <dgm:t>
        <a:bodyPr/>
        <a:lstStyle/>
        <a:p>
          <a:endParaRPr lang="en-US"/>
        </a:p>
      </dgm:t>
    </dgm:pt>
    <dgm:pt modelId="{1B8F439A-E758-4DC4-9181-99DA9960165F}">
      <dgm:prSet phldrT="[Text]"/>
      <dgm:spPr/>
      <dgm:t>
        <a:bodyPr/>
        <a:lstStyle/>
        <a:p>
          <a:r>
            <a:rPr lang="en-US" dirty="0"/>
            <a:t>Application Roadmap</a:t>
          </a:r>
        </a:p>
        <a:p>
          <a:r>
            <a:rPr lang="en-US" dirty="0"/>
            <a:t>/retirement</a:t>
          </a:r>
        </a:p>
      </dgm:t>
    </dgm:pt>
    <dgm:pt modelId="{D02AFBCF-2A13-4967-909C-5DCCE8F0CCB0}" type="parTrans" cxnId="{1B651102-E1D1-4FD6-944C-DF0587D571CB}">
      <dgm:prSet/>
      <dgm:spPr/>
      <dgm:t>
        <a:bodyPr/>
        <a:lstStyle/>
        <a:p>
          <a:endParaRPr lang="en-US"/>
        </a:p>
      </dgm:t>
    </dgm:pt>
    <dgm:pt modelId="{2A10E579-EA34-48D3-9F3B-BA6E4A6E2F80}" type="sibTrans" cxnId="{1B651102-E1D1-4FD6-944C-DF0587D571CB}">
      <dgm:prSet/>
      <dgm:spPr/>
      <dgm:t>
        <a:bodyPr/>
        <a:lstStyle/>
        <a:p>
          <a:endParaRPr lang="en-US"/>
        </a:p>
      </dgm:t>
    </dgm:pt>
    <dgm:pt modelId="{45A948DB-7064-455C-B487-AE803EB0FC07}">
      <dgm:prSet phldrT="[Text]"/>
      <dgm:spPr/>
      <dgm:t>
        <a:bodyPr/>
        <a:lstStyle/>
        <a:p>
          <a:r>
            <a:rPr lang="en-US" dirty="0"/>
            <a:t>Cloud</a:t>
          </a:r>
        </a:p>
      </dgm:t>
    </dgm:pt>
    <dgm:pt modelId="{F2616EF1-3DC6-442C-83EC-4D72FF340AEE}" type="parTrans" cxnId="{57C6669E-6C74-4E27-B8FF-90632680AE8A}">
      <dgm:prSet/>
      <dgm:spPr/>
      <dgm:t>
        <a:bodyPr/>
        <a:lstStyle/>
        <a:p>
          <a:endParaRPr lang="en-US"/>
        </a:p>
      </dgm:t>
    </dgm:pt>
    <dgm:pt modelId="{3D2A8A77-786A-4431-BC67-135BFFF67542}" type="sibTrans" cxnId="{57C6669E-6C74-4E27-B8FF-90632680AE8A}">
      <dgm:prSet/>
      <dgm:spPr/>
      <dgm:t>
        <a:bodyPr/>
        <a:lstStyle/>
        <a:p>
          <a:endParaRPr lang="en-US"/>
        </a:p>
      </dgm:t>
    </dgm:pt>
    <dgm:pt modelId="{4B051C91-94A3-43C6-860F-285F091C7056}" type="pres">
      <dgm:prSet presAssocID="{B02C6334-0885-4F7F-92DF-364A7A3ECB18}" presName="Name0" presStyleCnt="0">
        <dgm:presLayoutVars>
          <dgm:chMax val="1"/>
          <dgm:chPref val="1"/>
          <dgm:dir/>
          <dgm:animOne val="branch"/>
          <dgm:animLvl val="lvl"/>
        </dgm:presLayoutVars>
      </dgm:prSet>
      <dgm:spPr/>
    </dgm:pt>
    <dgm:pt modelId="{A8D16129-ABA8-4215-B88E-A13471BC67EE}" type="pres">
      <dgm:prSet presAssocID="{9F11AE9A-DFA9-4C27-899F-132DC2C6C246}" presName="Parent" presStyleLbl="node0" presStyleIdx="0" presStyleCnt="1">
        <dgm:presLayoutVars>
          <dgm:chMax val="6"/>
          <dgm:chPref val="6"/>
        </dgm:presLayoutVars>
      </dgm:prSet>
      <dgm:spPr/>
    </dgm:pt>
    <dgm:pt modelId="{54A32F4A-5C63-4629-ACAE-AF9204CA9E1A}" type="pres">
      <dgm:prSet presAssocID="{F8057FCA-168B-4910-807A-D97643C706C7}" presName="Accent1" presStyleCnt="0"/>
      <dgm:spPr/>
    </dgm:pt>
    <dgm:pt modelId="{2FF59D3E-9694-4C24-B076-61DE335C3EA3}" type="pres">
      <dgm:prSet presAssocID="{F8057FCA-168B-4910-807A-D97643C706C7}" presName="Accent" presStyleLbl="bgShp" presStyleIdx="0" presStyleCnt="6"/>
      <dgm:spPr/>
    </dgm:pt>
    <dgm:pt modelId="{5A13561B-7792-4F3F-BB49-95D407431992}" type="pres">
      <dgm:prSet presAssocID="{F8057FCA-168B-4910-807A-D97643C706C7}" presName="Child1" presStyleLbl="node1" presStyleIdx="0" presStyleCnt="6">
        <dgm:presLayoutVars>
          <dgm:chMax val="0"/>
          <dgm:chPref val="0"/>
          <dgm:bulletEnabled val="1"/>
        </dgm:presLayoutVars>
      </dgm:prSet>
      <dgm:spPr/>
    </dgm:pt>
    <dgm:pt modelId="{4BD92488-6E44-4B9F-AA97-7A6B962124F7}" type="pres">
      <dgm:prSet presAssocID="{3444179A-4E5C-48DF-8880-17951774A723}" presName="Accent2" presStyleCnt="0"/>
      <dgm:spPr/>
    </dgm:pt>
    <dgm:pt modelId="{E992694B-A636-42A2-A9B7-1E7E5B2E174D}" type="pres">
      <dgm:prSet presAssocID="{3444179A-4E5C-48DF-8880-17951774A723}" presName="Accent" presStyleLbl="bgShp" presStyleIdx="1" presStyleCnt="6"/>
      <dgm:spPr/>
    </dgm:pt>
    <dgm:pt modelId="{FBB92D49-76C2-4480-9844-2599DD4A0DEB}" type="pres">
      <dgm:prSet presAssocID="{3444179A-4E5C-48DF-8880-17951774A723}" presName="Child2" presStyleLbl="node1" presStyleIdx="1" presStyleCnt="6" custLinFactNeighborX="2232">
        <dgm:presLayoutVars>
          <dgm:chMax val="0"/>
          <dgm:chPref val="0"/>
          <dgm:bulletEnabled val="1"/>
        </dgm:presLayoutVars>
      </dgm:prSet>
      <dgm:spPr/>
    </dgm:pt>
    <dgm:pt modelId="{30A0B732-1D03-4E79-B24C-96AF7CD3B239}" type="pres">
      <dgm:prSet presAssocID="{4CDA489C-7D01-4C45-8770-8DB13EC248A5}" presName="Accent3" presStyleCnt="0"/>
      <dgm:spPr/>
    </dgm:pt>
    <dgm:pt modelId="{CC9DC1CE-217F-44AF-BBD3-ADE4CFC77F64}" type="pres">
      <dgm:prSet presAssocID="{4CDA489C-7D01-4C45-8770-8DB13EC248A5}" presName="Accent" presStyleLbl="bgShp" presStyleIdx="2" presStyleCnt="6"/>
      <dgm:spPr/>
    </dgm:pt>
    <dgm:pt modelId="{7F2B2C18-8E26-45A9-B4BA-BA6A18466482}" type="pres">
      <dgm:prSet presAssocID="{4CDA489C-7D01-4C45-8770-8DB13EC248A5}" presName="Child3" presStyleLbl="node1" presStyleIdx="2" presStyleCnt="6">
        <dgm:presLayoutVars>
          <dgm:chMax val="0"/>
          <dgm:chPref val="0"/>
          <dgm:bulletEnabled val="1"/>
        </dgm:presLayoutVars>
      </dgm:prSet>
      <dgm:spPr/>
    </dgm:pt>
    <dgm:pt modelId="{7EB2CF52-39F3-475D-BF5C-3079CDB34ADF}" type="pres">
      <dgm:prSet presAssocID="{9A47345D-45C9-4A69-B4EB-91385C1B252E}" presName="Accent4" presStyleCnt="0"/>
      <dgm:spPr/>
    </dgm:pt>
    <dgm:pt modelId="{74615427-016E-4FB3-B262-1AF76B7B7B2D}" type="pres">
      <dgm:prSet presAssocID="{9A47345D-45C9-4A69-B4EB-91385C1B252E}" presName="Accent" presStyleLbl="bgShp" presStyleIdx="3" presStyleCnt="6"/>
      <dgm:spPr/>
    </dgm:pt>
    <dgm:pt modelId="{45691966-1583-425E-B401-AB7EB05E5E5A}" type="pres">
      <dgm:prSet presAssocID="{9A47345D-45C9-4A69-B4EB-91385C1B252E}" presName="Child4" presStyleLbl="node1" presStyleIdx="3" presStyleCnt="6">
        <dgm:presLayoutVars>
          <dgm:chMax val="0"/>
          <dgm:chPref val="0"/>
          <dgm:bulletEnabled val="1"/>
        </dgm:presLayoutVars>
      </dgm:prSet>
      <dgm:spPr/>
    </dgm:pt>
    <dgm:pt modelId="{B4D37904-C025-4EDF-84F7-E4A9C38E5721}" type="pres">
      <dgm:prSet presAssocID="{1B8F439A-E758-4DC4-9181-99DA9960165F}" presName="Accent5" presStyleCnt="0"/>
      <dgm:spPr/>
    </dgm:pt>
    <dgm:pt modelId="{5C71BD5C-00B4-4FAC-9276-74B9D5DE2173}" type="pres">
      <dgm:prSet presAssocID="{1B8F439A-E758-4DC4-9181-99DA9960165F}" presName="Accent" presStyleLbl="bgShp" presStyleIdx="4" presStyleCnt="6"/>
      <dgm:spPr/>
    </dgm:pt>
    <dgm:pt modelId="{232AE010-7879-4961-BD64-81AD6A21913D}" type="pres">
      <dgm:prSet presAssocID="{1B8F439A-E758-4DC4-9181-99DA9960165F}" presName="Child5" presStyleLbl="node1" presStyleIdx="4" presStyleCnt="6">
        <dgm:presLayoutVars>
          <dgm:chMax val="0"/>
          <dgm:chPref val="0"/>
          <dgm:bulletEnabled val="1"/>
        </dgm:presLayoutVars>
      </dgm:prSet>
      <dgm:spPr/>
    </dgm:pt>
    <dgm:pt modelId="{82129735-68A5-4D1A-8D28-8BBF1B31A592}" type="pres">
      <dgm:prSet presAssocID="{45A948DB-7064-455C-B487-AE803EB0FC07}" presName="Accent6" presStyleCnt="0"/>
      <dgm:spPr/>
    </dgm:pt>
    <dgm:pt modelId="{49E121D2-E5EB-4292-B3E2-DCB35A75D51C}" type="pres">
      <dgm:prSet presAssocID="{45A948DB-7064-455C-B487-AE803EB0FC07}" presName="Accent" presStyleLbl="bgShp" presStyleIdx="5" presStyleCnt="6"/>
      <dgm:spPr/>
    </dgm:pt>
    <dgm:pt modelId="{836F04D8-D78D-428F-8D82-EDE69681CF8C}" type="pres">
      <dgm:prSet presAssocID="{45A948DB-7064-455C-B487-AE803EB0FC07}" presName="Child6" presStyleLbl="node1" presStyleIdx="5" presStyleCnt="6">
        <dgm:presLayoutVars>
          <dgm:chMax val="0"/>
          <dgm:chPref val="0"/>
          <dgm:bulletEnabled val="1"/>
        </dgm:presLayoutVars>
      </dgm:prSet>
      <dgm:spPr/>
    </dgm:pt>
  </dgm:ptLst>
  <dgm:cxnLst>
    <dgm:cxn modelId="{1B651102-E1D1-4FD6-944C-DF0587D571CB}" srcId="{9F11AE9A-DFA9-4C27-899F-132DC2C6C246}" destId="{1B8F439A-E758-4DC4-9181-99DA9960165F}" srcOrd="4" destOrd="0" parTransId="{D02AFBCF-2A13-4967-909C-5DCCE8F0CCB0}" sibTransId="{2A10E579-EA34-48D3-9F3B-BA6E4A6E2F80}"/>
    <dgm:cxn modelId="{62932718-5B47-4091-AC83-63B47A4E1A14}" srcId="{9F11AE9A-DFA9-4C27-899F-132DC2C6C246}" destId="{9A47345D-45C9-4A69-B4EB-91385C1B252E}" srcOrd="3" destOrd="0" parTransId="{2EEAA444-8398-47BD-8DB4-A71604E3DAD4}" sibTransId="{AA6D88D4-5C55-409C-999E-CFF87397966A}"/>
    <dgm:cxn modelId="{E70F2D19-91C4-4623-9BEA-95D3BFB54EF5}" srcId="{9F11AE9A-DFA9-4C27-899F-132DC2C6C246}" destId="{F8057FCA-168B-4910-807A-D97643C706C7}" srcOrd="0" destOrd="0" parTransId="{D82ED824-4577-4DEC-B650-030E19F3DF66}" sibTransId="{D4211E06-6D4F-41BB-B596-E453282B6736}"/>
    <dgm:cxn modelId="{DF05371F-73B2-40E8-B216-873A22343A08}" type="presOf" srcId="{F8057FCA-168B-4910-807A-D97643C706C7}" destId="{5A13561B-7792-4F3F-BB49-95D407431992}" srcOrd="0" destOrd="0" presId="urn:microsoft.com/office/officeart/2011/layout/HexagonRadial"/>
    <dgm:cxn modelId="{5B5DF12B-F8BC-4CAA-9FC3-F25F7B6230EE}" type="presOf" srcId="{45A948DB-7064-455C-B487-AE803EB0FC07}" destId="{836F04D8-D78D-428F-8D82-EDE69681CF8C}" srcOrd="0" destOrd="0" presId="urn:microsoft.com/office/officeart/2011/layout/HexagonRadial"/>
    <dgm:cxn modelId="{37B5083C-7FCA-428B-ADA9-BFAB7DF9685E}" srcId="{B02C6334-0885-4F7F-92DF-364A7A3ECB18}" destId="{9F11AE9A-DFA9-4C27-899F-132DC2C6C246}" srcOrd="0" destOrd="0" parTransId="{A9712255-8CBD-474C-9B2C-FD5F2F3854A2}" sibTransId="{90803D58-06F1-4AC8-85E8-2E88D304A9A4}"/>
    <dgm:cxn modelId="{30E0747C-6D54-4DD7-9133-86E29AAA6D39}" type="presOf" srcId="{9F11AE9A-DFA9-4C27-899F-132DC2C6C246}" destId="{A8D16129-ABA8-4215-B88E-A13471BC67EE}" srcOrd="0" destOrd="0" presId="urn:microsoft.com/office/officeart/2011/layout/HexagonRadial"/>
    <dgm:cxn modelId="{57C6669E-6C74-4E27-B8FF-90632680AE8A}" srcId="{9F11AE9A-DFA9-4C27-899F-132DC2C6C246}" destId="{45A948DB-7064-455C-B487-AE803EB0FC07}" srcOrd="5" destOrd="0" parTransId="{F2616EF1-3DC6-442C-83EC-4D72FF340AEE}" sibTransId="{3D2A8A77-786A-4431-BC67-135BFFF67542}"/>
    <dgm:cxn modelId="{1029F3A1-E58E-4261-A830-10FC677018CC}" type="presOf" srcId="{3444179A-4E5C-48DF-8880-17951774A723}" destId="{FBB92D49-76C2-4480-9844-2599DD4A0DEB}" srcOrd="0" destOrd="0" presId="urn:microsoft.com/office/officeart/2011/layout/HexagonRadial"/>
    <dgm:cxn modelId="{10CA7CBB-ACE9-4D9E-A911-F17297D9A6D5}" srcId="{9F11AE9A-DFA9-4C27-899F-132DC2C6C246}" destId="{3444179A-4E5C-48DF-8880-17951774A723}" srcOrd="1" destOrd="0" parTransId="{7176761F-4208-4A01-B9A4-1777C85A4716}" sibTransId="{E4044080-6DFA-40B1-AF6F-A90151DE04FB}"/>
    <dgm:cxn modelId="{984A85C7-2995-4DA1-9361-B828FF244F32}" type="presOf" srcId="{4CDA489C-7D01-4C45-8770-8DB13EC248A5}" destId="{7F2B2C18-8E26-45A9-B4BA-BA6A18466482}" srcOrd="0" destOrd="0" presId="urn:microsoft.com/office/officeart/2011/layout/HexagonRadial"/>
    <dgm:cxn modelId="{ADDEEECC-6782-4EDC-B27A-04DF9CC071FC}" type="presOf" srcId="{9A47345D-45C9-4A69-B4EB-91385C1B252E}" destId="{45691966-1583-425E-B401-AB7EB05E5E5A}" srcOrd="0" destOrd="0" presId="urn:microsoft.com/office/officeart/2011/layout/HexagonRadial"/>
    <dgm:cxn modelId="{13F570D3-BF81-4031-8C7C-7CDE6C324F80}" srcId="{9F11AE9A-DFA9-4C27-899F-132DC2C6C246}" destId="{4CDA489C-7D01-4C45-8770-8DB13EC248A5}" srcOrd="2" destOrd="0" parTransId="{6709C2A6-04B3-45CC-AA84-70C53A2EBD00}" sibTransId="{69212758-066F-4C8E-9BDC-BEA421AC1D9F}"/>
    <dgm:cxn modelId="{3D499ED8-F611-4E8A-9D4C-8870EC54F068}" type="presOf" srcId="{B02C6334-0885-4F7F-92DF-364A7A3ECB18}" destId="{4B051C91-94A3-43C6-860F-285F091C7056}" srcOrd="0" destOrd="0" presId="urn:microsoft.com/office/officeart/2011/layout/HexagonRadial"/>
    <dgm:cxn modelId="{D1EF9CFE-E6F8-4C9A-9ED9-FE2929523E36}" type="presOf" srcId="{1B8F439A-E758-4DC4-9181-99DA9960165F}" destId="{232AE010-7879-4961-BD64-81AD6A21913D}" srcOrd="0" destOrd="0" presId="urn:microsoft.com/office/officeart/2011/layout/HexagonRadial"/>
    <dgm:cxn modelId="{226FC17A-7040-45C2-A542-95497E373BCD}" type="presParOf" srcId="{4B051C91-94A3-43C6-860F-285F091C7056}" destId="{A8D16129-ABA8-4215-B88E-A13471BC67EE}" srcOrd="0" destOrd="0" presId="urn:microsoft.com/office/officeart/2011/layout/HexagonRadial"/>
    <dgm:cxn modelId="{55439953-C57B-4005-ACCD-7F5EBF94CFEF}" type="presParOf" srcId="{4B051C91-94A3-43C6-860F-285F091C7056}" destId="{54A32F4A-5C63-4629-ACAE-AF9204CA9E1A}" srcOrd="1" destOrd="0" presId="urn:microsoft.com/office/officeart/2011/layout/HexagonRadial"/>
    <dgm:cxn modelId="{B9690D79-708B-4500-A13E-84F825405E14}" type="presParOf" srcId="{54A32F4A-5C63-4629-ACAE-AF9204CA9E1A}" destId="{2FF59D3E-9694-4C24-B076-61DE335C3EA3}" srcOrd="0" destOrd="0" presId="urn:microsoft.com/office/officeart/2011/layout/HexagonRadial"/>
    <dgm:cxn modelId="{A4D2DAE0-A093-4F5E-B264-8056657185E0}" type="presParOf" srcId="{4B051C91-94A3-43C6-860F-285F091C7056}" destId="{5A13561B-7792-4F3F-BB49-95D407431992}" srcOrd="2" destOrd="0" presId="urn:microsoft.com/office/officeart/2011/layout/HexagonRadial"/>
    <dgm:cxn modelId="{F67C9667-7DB8-4345-A806-D57D8A4F5D65}" type="presParOf" srcId="{4B051C91-94A3-43C6-860F-285F091C7056}" destId="{4BD92488-6E44-4B9F-AA97-7A6B962124F7}" srcOrd="3" destOrd="0" presId="urn:microsoft.com/office/officeart/2011/layout/HexagonRadial"/>
    <dgm:cxn modelId="{39A0D9B1-471F-4C87-A87D-B7BD0C449445}" type="presParOf" srcId="{4BD92488-6E44-4B9F-AA97-7A6B962124F7}" destId="{E992694B-A636-42A2-A9B7-1E7E5B2E174D}" srcOrd="0" destOrd="0" presId="urn:microsoft.com/office/officeart/2011/layout/HexagonRadial"/>
    <dgm:cxn modelId="{4439016B-54A1-40FB-89E8-295BDA6E2CAF}" type="presParOf" srcId="{4B051C91-94A3-43C6-860F-285F091C7056}" destId="{FBB92D49-76C2-4480-9844-2599DD4A0DEB}" srcOrd="4" destOrd="0" presId="urn:microsoft.com/office/officeart/2011/layout/HexagonRadial"/>
    <dgm:cxn modelId="{62E03209-CC48-4B87-90FA-FB51EBDFE26C}" type="presParOf" srcId="{4B051C91-94A3-43C6-860F-285F091C7056}" destId="{30A0B732-1D03-4E79-B24C-96AF7CD3B239}" srcOrd="5" destOrd="0" presId="urn:microsoft.com/office/officeart/2011/layout/HexagonRadial"/>
    <dgm:cxn modelId="{4FD10821-F926-45C8-9530-55DFE356BAFB}" type="presParOf" srcId="{30A0B732-1D03-4E79-B24C-96AF7CD3B239}" destId="{CC9DC1CE-217F-44AF-BBD3-ADE4CFC77F64}" srcOrd="0" destOrd="0" presId="urn:microsoft.com/office/officeart/2011/layout/HexagonRadial"/>
    <dgm:cxn modelId="{B9965744-7506-4DF2-A9D2-14828F7E182E}" type="presParOf" srcId="{4B051C91-94A3-43C6-860F-285F091C7056}" destId="{7F2B2C18-8E26-45A9-B4BA-BA6A18466482}" srcOrd="6" destOrd="0" presId="urn:microsoft.com/office/officeart/2011/layout/HexagonRadial"/>
    <dgm:cxn modelId="{56DACAED-8DFD-4A04-B0FB-2EFCEE166F2D}" type="presParOf" srcId="{4B051C91-94A3-43C6-860F-285F091C7056}" destId="{7EB2CF52-39F3-475D-BF5C-3079CDB34ADF}" srcOrd="7" destOrd="0" presId="urn:microsoft.com/office/officeart/2011/layout/HexagonRadial"/>
    <dgm:cxn modelId="{798AC38B-6D2C-45F9-9762-7C9149F213CA}" type="presParOf" srcId="{7EB2CF52-39F3-475D-BF5C-3079CDB34ADF}" destId="{74615427-016E-4FB3-B262-1AF76B7B7B2D}" srcOrd="0" destOrd="0" presId="urn:microsoft.com/office/officeart/2011/layout/HexagonRadial"/>
    <dgm:cxn modelId="{8AF08516-7D35-4D47-8689-D5922573C26D}" type="presParOf" srcId="{4B051C91-94A3-43C6-860F-285F091C7056}" destId="{45691966-1583-425E-B401-AB7EB05E5E5A}" srcOrd="8" destOrd="0" presId="urn:microsoft.com/office/officeart/2011/layout/HexagonRadial"/>
    <dgm:cxn modelId="{670602E8-91D9-4D44-A94D-A2C2E851947C}" type="presParOf" srcId="{4B051C91-94A3-43C6-860F-285F091C7056}" destId="{B4D37904-C025-4EDF-84F7-E4A9C38E5721}" srcOrd="9" destOrd="0" presId="urn:microsoft.com/office/officeart/2011/layout/HexagonRadial"/>
    <dgm:cxn modelId="{F6058932-43CE-4C8D-B261-E09E61F39CA1}" type="presParOf" srcId="{B4D37904-C025-4EDF-84F7-E4A9C38E5721}" destId="{5C71BD5C-00B4-4FAC-9276-74B9D5DE2173}" srcOrd="0" destOrd="0" presId="urn:microsoft.com/office/officeart/2011/layout/HexagonRadial"/>
    <dgm:cxn modelId="{33953251-6608-4935-801B-F0AB1CB8DCDE}" type="presParOf" srcId="{4B051C91-94A3-43C6-860F-285F091C7056}" destId="{232AE010-7879-4961-BD64-81AD6A21913D}" srcOrd="10" destOrd="0" presId="urn:microsoft.com/office/officeart/2011/layout/HexagonRadial"/>
    <dgm:cxn modelId="{F4426574-B155-4DE3-9793-C1895F616E97}" type="presParOf" srcId="{4B051C91-94A3-43C6-860F-285F091C7056}" destId="{82129735-68A5-4D1A-8D28-8BBF1B31A592}" srcOrd="11" destOrd="0" presId="urn:microsoft.com/office/officeart/2011/layout/HexagonRadial"/>
    <dgm:cxn modelId="{EFA692A3-85C5-4F95-ACC1-A13944D36FFD}" type="presParOf" srcId="{82129735-68A5-4D1A-8D28-8BBF1B31A592}" destId="{49E121D2-E5EB-4292-B3E2-DCB35A75D51C}" srcOrd="0" destOrd="0" presId="urn:microsoft.com/office/officeart/2011/layout/HexagonRadial"/>
    <dgm:cxn modelId="{5A4B02E1-F1E4-458D-8992-DE84538A7515}" type="presParOf" srcId="{4B051C91-94A3-43C6-860F-285F091C7056}" destId="{836F04D8-D78D-428F-8D82-EDE69681CF8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16129-ABA8-4215-B88E-A13471BC67EE}">
      <dsp:nvSpPr>
        <dsp:cNvPr id="0" name=""/>
        <dsp:cNvSpPr/>
      </dsp:nvSpPr>
      <dsp:spPr>
        <a:xfrm>
          <a:off x="1492904" y="1230717"/>
          <a:ext cx="1564295" cy="1353178"/>
        </a:xfrm>
        <a:prstGeom prst="hexagon">
          <a:avLst>
            <a:gd name="adj" fmla="val 28570"/>
            <a:gd name="vf" fmla="val 115470"/>
          </a:avLst>
        </a:prstGeom>
        <a:solidFill>
          <a:schemeClr val="accent1">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Product Efficiency</a:t>
          </a:r>
        </a:p>
      </dsp:txBody>
      <dsp:txXfrm>
        <a:off x="1752130" y="1454958"/>
        <a:ext cx="1045843" cy="904696"/>
      </dsp:txXfrm>
    </dsp:sp>
    <dsp:sp modelId="{E992694B-A636-42A2-A9B7-1E7E5B2E174D}">
      <dsp:nvSpPr>
        <dsp:cNvPr id="0" name=""/>
        <dsp:cNvSpPr/>
      </dsp:nvSpPr>
      <dsp:spPr>
        <a:xfrm>
          <a:off x="2472453" y="583312"/>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A13561B-7792-4F3F-BB49-95D407431992}">
      <dsp:nvSpPr>
        <dsp:cNvPr id="0" name=""/>
        <dsp:cNvSpPr/>
      </dsp:nvSpPr>
      <dsp:spPr>
        <a:xfrm>
          <a:off x="1636998" y="0"/>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Compliance</a:t>
          </a:r>
        </a:p>
      </dsp:txBody>
      <dsp:txXfrm>
        <a:off x="1849441" y="183788"/>
        <a:ext cx="857042" cy="741443"/>
      </dsp:txXfrm>
    </dsp:sp>
    <dsp:sp modelId="{CC9DC1CE-217F-44AF-BBD3-ADE4CFC77F64}">
      <dsp:nvSpPr>
        <dsp:cNvPr id="0" name=""/>
        <dsp:cNvSpPr/>
      </dsp:nvSpPr>
      <dsp:spPr>
        <a:xfrm>
          <a:off x="3161267" y="1534009"/>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BB92D49-76C2-4480-9844-2599DD4A0DEB}">
      <dsp:nvSpPr>
        <dsp:cNvPr id="0" name=""/>
        <dsp:cNvSpPr/>
      </dsp:nvSpPr>
      <dsp:spPr>
        <a:xfrm>
          <a:off x="2841288" y="68212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Tech Debt</a:t>
          </a:r>
        </a:p>
      </dsp:txBody>
      <dsp:txXfrm>
        <a:off x="3053731" y="865909"/>
        <a:ext cx="857042" cy="741443"/>
      </dsp:txXfrm>
    </dsp:sp>
    <dsp:sp modelId="{74615427-016E-4FB3-B262-1AF76B7B7B2D}">
      <dsp:nvSpPr>
        <dsp:cNvPr id="0" name=""/>
        <dsp:cNvSpPr/>
      </dsp:nvSpPr>
      <dsp:spPr>
        <a:xfrm>
          <a:off x="2682773" y="2607167"/>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F2B2C18-8E26-45A9-B4BA-BA6A18466482}">
      <dsp:nvSpPr>
        <dsp:cNvPr id="0" name=""/>
        <dsp:cNvSpPr/>
      </dsp:nvSpPr>
      <dsp:spPr>
        <a:xfrm>
          <a:off x="2812676" y="2023091"/>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Compute</a:t>
          </a:r>
        </a:p>
      </dsp:txBody>
      <dsp:txXfrm>
        <a:off x="3025119" y="2206879"/>
        <a:ext cx="857042" cy="741443"/>
      </dsp:txXfrm>
    </dsp:sp>
    <dsp:sp modelId="{5C71BD5C-00B4-4FAC-9276-74B9D5DE2173}">
      <dsp:nvSpPr>
        <dsp:cNvPr id="0" name=""/>
        <dsp:cNvSpPr/>
      </dsp:nvSpPr>
      <dsp:spPr>
        <a:xfrm>
          <a:off x="1495815" y="2718565"/>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5691966-1583-425E-B401-AB7EB05E5E5A}">
      <dsp:nvSpPr>
        <dsp:cNvPr id="0" name=""/>
        <dsp:cNvSpPr/>
      </dsp:nvSpPr>
      <dsp:spPr>
        <a:xfrm>
          <a:off x="1636998" y="2705975"/>
          <a:ext cx="1281928" cy="1109019"/>
        </a:xfrm>
        <a:prstGeom prst="hexagon">
          <a:avLst>
            <a:gd name="adj" fmla="val 28570"/>
            <a:gd name="vf" fmla="val 115470"/>
          </a:avLst>
        </a:prstGeom>
        <a:solidFill>
          <a:schemeClr val="accent3">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err="1"/>
            <a:t>DevSecOps</a:t>
          </a:r>
          <a:r>
            <a:rPr lang="en-US" sz="1200" kern="1200" dirty="0"/>
            <a:t> &amp; Automation</a:t>
          </a:r>
        </a:p>
      </dsp:txBody>
      <dsp:txXfrm>
        <a:off x="1849441" y="2889763"/>
        <a:ext cx="857042" cy="741443"/>
      </dsp:txXfrm>
    </dsp:sp>
    <dsp:sp modelId="{49E121D2-E5EB-4292-B3E2-DCB35A75D51C}">
      <dsp:nvSpPr>
        <dsp:cNvPr id="0" name=""/>
        <dsp:cNvSpPr/>
      </dsp:nvSpPr>
      <dsp:spPr>
        <a:xfrm>
          <a:off x="795721" y="1768250"/>
          <a:ext cx="590203" cy="508538"/>
        </a:xfrm>
        <a:prstGeom prst="hexagon">
          <a:avLst>
            <a:gd name="adj" fmla="val 28900"/>
            <a:gd name="vf" fmla="val 115470"/>
          </a:avLst>
        </a:prstGeom>
        <a:solidFill>
          <a:schemeClr val="accent2">
            <a:tint val="40000"/>
            <a:hueOff val="0"/>
            <a:satOff val="0"/>
            <a:lumOff val="0"/>
            <a:alphaOff val="0"/>
          </a:schemeClr>
        </a:soli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232AE010-7879-4961-BD64-81AD6A21913D}">
      <dsp:nvSpPr>
        <dsp:cNvPr id="0" name=""/>
        <dsp:cNvSpPr/>
      </dsp:nvSpPr>
      <dsp:spPr>
        <a:xfrm>
          <a:off x="455862" y="2023854"/>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Application Roadmap</a:t>
          </a:r>
        </a:p>
        <a:p>
          <a:pPr marL="0" lvl="0" indent="0" algn="ctr" defTabSz="533400">
            <a:lnSpc>
              <a:spcPct val="90000"/>
            </a:lnSpc>
            <a:spcBef>
              <a:spcPct val="0"/>
            </a:spcBef>
            <a:spcAft>
              <a:spcPct val="35000"/>
            </a:spcAft>
            <a:buNone/>
          </a:pPr>
          <a:r>
            <a:rPr lang="en-US" sz="1200" kern="1200" dirty="0"/>
            <a:t>/retirement</a:t>
          </a:r>
        </a:p>
      </dsp:txBody>
      <dsp:txXfrm>
        <a:off x="668305" y="2207642"/>
        <a:ext cx="857042" cy="741443"/>
      </dsp:txXfrm>
    </dsp:sp>
    <dsp:sp modelId="{836F04D8-D78D-428F-8D82-EDE69681CF8C}">
      <dsp:nvSpPr>
        <dsp:cNvPr id="0" name=""/>
        <dsp:cNvSpPr/>
      </dsp:nvSpPr>
      <dsp:spPr>
        <a:xfrm>
          <a:off x="455862" y="680595"/>
          <a:ext cx="1281928" cy="1109019"/>
        </a:xfrm>
        <a:prstGeom prst="hexagon">
          <a:avLst>
            <a:gd name="adj" fmla="val 28570"/>
            <a:gd name="vf" fmla="val 115470"/>
          </a:avLst>
        </a:prstGeom>
        <a:solidFill>
          <a:schemeClr val="accent2">
            <a:hueOff val="0"/>
            <a:satOff val="0"/>
            <a:lumOff val="0"/>
            <a:alphaOff val="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Cloud</a:t>
          </a:r>
        </a:p>
      </dsp:txBody>
      <dsp:txXfrm>
        <a:off x="668305" y="864383"/>
        <a:ext cx="857042" cy="74144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drawings/drawing1.xml><?xml version="1.0" encoding="utf-8"?>
<c:userShapes xmlns:c="http://schemas.openxmlformats.org/drawingml/2006/chart">
  <cdr:relSizeAnchor xmlns:cdr="http://schemas.openxmlformats.org/drawingml/2006/chartDrawing">
    <cdr:from>
      <cdr:x>0.45387</cdr:x>
      <cdr:y>0.5</cdr:y>
    </cdr:from>
    <cdr:to>
      <cdr:x>0.61269</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62" y="1956480"/>
          <a:ext cx="581608" cy="447721"/>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18</a:t>
          </a:r>
        </a:p>
      </cdr:txBody>
    </cdr:sp>
  </cdr:relSizeAnchor>
</c:userShapes>
</file>

<file path=ppt/drawings/drawing2.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7</a:t>
          </a:r>
        </a:p>
      </cdr:txBody>
    </cdr:sp>
  </cdr:relSizeAnchor>
</c:userShapes>
</file>

<file path=ppt/drawings/drawing3.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51</a:t>
          </a:r>
        </a:p>
      </cdr:txBody>
    </cdr:sp>
  </cdr:relSizeAnchor>
</c:userShapes>
</file>

<file path=ppt/drawings/drawing4.xml><?xml version="1.0" encoding="utf-8"?>
<c:userShapes xmlns:c="http://schemas.openxmlformats.org/drawingml/2006/chart">
  <cdr:relSizeAnchor xmlns:cdr="http://schemas.openxmlformats.org/drawingml/2006/chartDrawing">
    <cdr:from>
      <cdr:x>0.58154</cdr:x>
      <cdr:y>0.44897</cdr:y>
    </cdr:from>
    <cdr:to>
      <cdr:x>0.66142</cdr:x>
      <cdr:y>0.55102</cdr:y>
    </cdr:to>
    <cdr:sp macro="" textlink="">
      <cdr:nvSpPr>
        <cdr:cNvPr id="2" name="TextBox 1">
          <a:extLst xmlns:a="http://schemas.openxmlformats.org/drawingml/2006/main">
            <a:ext uri="{FF2B5EF4-FFF2-40B4-BE49-F238E27FC236}">
              <a16:creationId xmlns:a16="http://schemas.microsoft.com/office/drawing/2014/main" id="{4EB9035E-30AB-4B55-8EC4-75D665C42F08}"/>
            </a:ext>
          </a:extLst>
        </cdr:cNvPr>
        <cdr:cNvSpPr txBox="1"/>
      </cdr:nvSpPr>
      <cdr:spPr>
        <a:xfrm xmlns:a="http://schemas.openxmlformats.org/drawingml/2006/main">
          <a:off x="2520853" y="1617898"/>
          <a:ext cx="346263" cy="367742"/>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non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9</a:t>
          </a:r>
        </a:p>
      </cdr:txBody>
    </cdr:sp>
  </cdr:relSizeAnchor>
  <cdr:relSizeAnchor xmlns:cdr="http://schemas.openxmlformats.org/drawingml/2006/chartDrawing">
    <cdr:from>
      <cdr:x>0.3207</cdr:x>
      <cdr:y>0.01692</cdr:y>
    </cdr:from>
    <cdr:to>
      <cdr:x>0.37943</cdr:x>
      <cdr:y>0.08746</cdr:y>
    </cdr:to>
    <cdr:sp macro="" textlink="">
      <cdr:nvSpPr>
        <cdr:cNvPr id="4" name="Rectangle 3">
          <a:extLst xmlns:a="http://schemas.openxmlformats.org/drawingml/2006/main">
            <a:ext uri="{FF2B5EF4-FFF2-40B4-BE49-F238E27FC236}">
              <a16:creationId xmlns:a16="http://schemas.microsoft.com/office/drawing/2014/main" id="{39CC2AD8-E4D2-4A12-BC78-3003C6FB060B}"/>
            </a:ext>
          </a:extLst>
        </cdr:cNvPr>
        <cdr:cNvSpPr/>
      </cdr:nvSpPr>
      <cdr:spPr>
        <a:xfrm xmlns:a="http://schemas.openxmlformats.org/drawingml/2006/main">
          <a:off x="1390158" y="61846"/>
          <a:ext cx="254591" cy="257881"/>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16</a:t>
          </a:r>
        </a:p>
      </cdr:txBody>
    </cdr:sp>
  </cdr:relSizeAnchor>
</c:userShapes>
</file>

<file path=ppt/drawings/drawing6.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12</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15</a:t>
          </a:r>
        </a:p>
      </cdr:txBody>
    </cdr:sp>
  </cdr:relSizeAnchor>
</c:userShapes>
</file>

<file path=ppt/drawings/drawing8.xml><?xml version="1.0" encoding="utf-8"?>
<c:userShapes xmlns:c="http://schemas.openxmlformats.org/drawingml/2006/chart">
  <cdr:relSizeAnchor xmlns:cdr="http://schemas.openxmlformats.org/drawingml/2006/chartDrawing">
    <cdr:from>
      <cdr:x>0.45387</cdr:x>
      <cdr:y>0.5</cdr:y>
    </cdr:from>
    <cdr:to>
      <cdr:x>0.56183</cdr:x>
      <cdr:y>0.61442</cdr:y>
    </cdr:to>
    <cdr:sp macro="" textlink="">
      <cdr:nvSpPr>
        <cdr:cNvPr id="2" name="TextBox 1">
          <a:extLst xmlns:a="http://schemas.openxmlformats.org/drawingml/2006/main">
            <a:ext uri="{FF2B5EF4-FFF2-40B4-BE49-F238E27FC236}">
              <a16:creationId xmlns:a16="http://schemas.microsoft.com/office/drawing/2014/main" id="{1E857073-91F5-4EA8-B48E-96B9434A2F42}"/>
            </a:ext>
          </a:extLst>
        </cdr:cNvPr>
        <cdr:cNvSpPr txBox="1"/>
      </cdr:nvSpPr>
      <cdr:spPr>
        <a:xfrm xmlns:a="http://schemas.openxmlformats.org/drawingml/2006/main">
          <a:off x="1662073" y="1956480"/>
          <a:ext cx="395327" cy="447738"/>
        </a:xfrm>
        <a:prstGeom xmlns:a="http://schemas.openxmlformats.org/drawingml/2006/main" prst="rect">
          <a:avLst/>
        </a:prstGeom>
        <a:ln xmlns:a="http://schemas.openxmlformats.org/drawingml/2006/main" w="6350">
          <a:noFill/>
          <a:miter lim="800000"/>
        </a:ln>
      </cdr:spPr>
      <cdr:txBody>
        <a:bodyPr xmlns:a="http://schemas.openxmlformats.org/drawingml/2006/main" vertOverflow="clip" vert="horz" wrap="square" lIns="0" tIns="0" rIns="0" bIns="0" rtlCol="0">
          <a:noAutofit/>
        </a:bodyPr>
        <a:lstStyle xmlns:a="http://schemas.openxmlformats.org/drawingml/2006/main"/>
        <a:p xmlns:a="http://schemas.openxmlformats.org/drawingml/2006/main">
          <a:pPr algn="l">
            <a:spcBef>
              <a:spcPts val="300"/>
            </a:spcBef>
            <a:spcAft>
              <a:spcPts val="300"/>
            </a:spcAft>
            <a:buNone/>
          </a:pPr>
          <a:r>
            <a:rPr lang="en-US" sz="1600" b="1" dirty="0"/>
            <a:t>   4</a:t>
          </a:r>
        </a:p>
      </cdr:txBody>
    </cdr:sp>
  </cdr:relSizeAnchor>
  <cdr:relSizeAnchor xmlns:cdr="http://schemas.openxmlformats.org/drawingml/2006/chartDrawing">
    <cdr:from>
      <cdr:x>0.12824</cdr:x>
      <cdr:y>0.06998</cdr:y>
    </cdr:from>
    <cdr:to>
      <cdr:x>0.20052</cdr:x>
      <cdr:y>0.13768</cdr:y>
    </cdr:to>
    <cdr:sp macro="" textlink="">
      <cdr:nvSpPr>
        <cdr:cNvPr id="4" name="Rectangle 3">
          <a:extLst xmlns:a="http://schemas.openxmlformats.org/drawingml/2006/main">
            <a:ext uri="{FF2B5EF4-FFF2-40B4-BE49-F238E27FC236}">
              <a16:creationId xmlns:a16="http://schemas.microsoft.com/office/drawing/2014/main" id="{BF1F197F-0983-4662-AC43-415A3D0C57E9}"/>
            </a:ext>
          </a:extLst>
        </cdr:cNvPr>
        <cdr:cNvSpPr/>
      </cdr:nvSpPr>
      <cdr:spPr>
        <a:xfrm xmlns:a="http://schemas.openxmlformats.org/drawingml/2006/main">
          <a:off x="469599" y="273838"/>
          <a:ext cx="264692" cy="264879"/>
        </a:xfrm>
        <a:prstGeom xmlns:a="http://schemas.openxmlformats.org/drawingml/2006/main" prst="rect">
          <a:avLst/>
        </a:prstGeom>
        <a:solidFill xmlns:a="http://schemas.openxmlformats.org/drawingml/2006/main">
          <a:srgbClr val="FFC000"/>
        </a:solidFill>
        <a:ln xmlns:a="http://schemas.openxmlformats.org/drawingml/2006/main">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spcBef>
              <a:spcPts val="300"/>
            </a:spcBef>
            <a:spcAft>
              <a:spcPts val="300"/>
            </a:spcAft>
          </a:pPr>
          <a:endParaRPr lang="en-US" sz="1600" dirty="0" err="1">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8</a:t>
            </a:fld>
            <a:endParaRPr lang="en-US"/>
          </a:p>
        </p:txBody>
      </p:sp>
    </p:spTree>
    <p:extLst>
      <p:ext uri="{BB962C8B-B14F-4D97-AF65-F5344CB8AC3E}">
        <p14:creationId xmlns:p14="http://schemas.microsoft.com/office/powerpoint/2010/main" val="2344589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22</a:t>
            </a:fld>
            <a:endParaRPr lang="en-US"/>
          </a:p>
        </p:txBody>
      </p:sp>
    </p:spTree>
    <p:extLst>
      <p:ext uri="{BB962C8B-B14F-4D97-AF65-F5344CB8AC3E}">
        <p14:creationId xmlns:p14="http://schemas.microsoft.com/office/powerpoint/2010/main" val="142368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79"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03"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7"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51"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75"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99"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23"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47"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71"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95"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3/1/2024</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3/1/2024</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3/1/2024</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3/1/2024</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3/1/2024</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3/1/2024</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5"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59"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83"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07"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31"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55"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11"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3/1/2024</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14.xml"/><Relationship Id="rId5" Type="http://schemas.openxmlformats.org/officeDocument/2006/relationships/image" Target="../media/image18.png"/><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5.xml.rels><?xml version="1.0" encoding="UTF-8" standalone="yes"?>
<Relationships xmlns="http://schemas.openxmlformats.org/package/2006/relationships"><Relationship Id="rId2" Type="http://schemas.openxmlformats.org/officeDocument/2006/relationships/hyperlink" Target="https://emc.web.boeing.com/home.aspx#!/semsummary/16819" TargetMode="External"/><Relationship Id="rId1" Type="http://schemas.openxmlformats.org/officeDocument/2006/relationships/slideLayout" Target="../slideLayouts/slideLayout11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chart" Target="../charts/chart10.xml"/><Relationship Id="rId1" Type="http://schemas.openxmlformats.org/officeDocument/2006/relationships/slideLayout" Target="../slideLayouts/slideLayout114.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1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113.xml"/><Relationship Id="rId6" Type="http://schemas.openxmlformats.org/officeDocument/2006/relationships/slide" Target="slide20.xml"/><Relationship Id="rId5" Type="http://schemas.openxmlformats.org/officeDocument/2006/relationships/slide" Target="slide17.xml"/><Relationship Id="rId4"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1.xml.rels><?xml version="1.0" encoding="UTF-8" standalone="yes"?>
<Relationships xmlns="http://schemas.openxmlformats.org/package/2006/relationships"><Relationship Id="rId8" Type="http://schemas.openxmlformats.org/officeDocument/2006/relationships/hyperlink" Target="https://learning.oreilly.com/library/view/the-devops-handbook/9781457191381/" TargetMode="External"/><Relationship Id="rId13" Type="http://schemas.openxmlformats.org/officeDocument/2006/relationships/hyperlink" Target="https://mattermost.web.boeing.com/dso/channels/town-square" TargetMode="External"/><Relationship Id="rId18" Type="http://schemas.openxmlformats.org/officeDocument/2006/relationships/hyperlink" Target="https://emc.web.boeing.com/#!/semsummary/11455" TargetMode="External"/><Relationship Id="rId3" Type="http://schemas.openxmlformats.org/officeDocument/2006/relationships/hyperlink" Target="https://devsecops.web.boeing.com/index.html" TargetMode="External"/><Relationship Id="rId7" Type="http://schemas.openxmlformats.org/officeDocument/2006/relationships/hyperlink" Target="https://degreed.com/pathway/mpl66o5r9d/pathway" TargetMode="External"/><Relationship Id="rId12" Type="http://schemas.openxmlformats.org/officeDocument/2006/relationships/hyperlink" Target="https://devsecops.web.boeing.com/assessment/enablementKit.html" TargetMode="External"/><Relationship Id="rId17" Type="http://schemas.openxmlformats.org/officeDocument/2006/relationships/hyperlink" Target="https://emc.web.boeing.com/#!/semsummary/11048" TargetMode="External"/><Relationship Id="rId2" Type="http://schemas.openxmlformats.org/officeDocument/2006/relationships/hyperlink" Target="https://automationcop.web.boeing.com/managerview" TargetMode="External"/><Relationship Id="rId16" Type="http://schemas.openxmlformats.org/officeDocument/2006/relationships/hyperlink" Target="https://insite.web.boeing.com/culture/displayGroupMedia.do?groupId=168061" TargetMode="External"/><Relationship Id="rId1" Type="http://schemas.openxmlformats.org/officeDocument/2006/relationships/slideLayout" Target="../slideLayouts/slideLayout114.xml"/><Relationship Id="rId6" Type="http://schemas.openxmlformats.org/officeDocument/2006/relationships/hyperlink" Target="https://insite.web.boeing.com/culture/viewArticle.do?articleId=816985&amp;groupId=168061" TargetMode="External"/><Relationship Id="rId11" Type="http://schemas.openxmlformats.org/officeDocument/2006/relationships/hyperlink" Target="https://itms.pages.boeing.com/wiki/appdynamics/" TargetMode="External"/><Relationship Id="rId5" Type="http://schemas.openxmlformats.org/officeDocument/2006/relationships/hyperlink" Target="https://insite.web.boeing.com/culture/viewMedia.do?mediaId=428840" TargetMode="External"/><Relationship Id="rId15" Type="http://schemas.openxmlformats.org/officeDocument/2006/relationships/hyperlink" Target="https://insite.web.boeing.com/culture/viewGroup.do?groupId=168061" TargetMode="External"/><Relationship Id="rId10" Type="http://schemas.openxmlformats.org/officeDocument/2006/relationships/hyperlink" Target="https://atoms-ci.web.boeing.com/ci" TargetMode="External"/><Relationship Id="rId4" Type="http://schemas.openxmlformats.org/officeDocument/2006/relationships/hyperlink" Target="https://devsecops.web.boeing.com/trainings.html" TargetMode="External"/><Relationship Id="rId9" Type="http://schemas.openxmlformats.org/officeDocument/2006/relationships/hyperlink" Target="https://atoms.web.boeing.com/home" TargetMode="External"/><Relationship Id="rId14" Type="http://schemas.openxmlformats.org/officeDocument/2006/relationships/hyperlink" Target="mailto:DL-DSOConsulting@exchange.boeing.com"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3.xml"/><Relationship Id="rId7" Type="http://schemas.openxmlformats.org/officeDocument/2006/relationships/oleObject" Target="../embeddings/oleObject18.bin"/><Relationship Id="rId2" Type="http://schemas.openxmlformats.org/officeDocument/2006/relationships/slideLayout" Target="../slideLayouts/slideLayout114.xml"/><Relationship Id="rId1" Type="http://schemas.openxmlformats.org/officeDocument/2006/relationships/vmlDrawing" Target="../drawings/vmlDrawing18.vml"/><Relationship Id="rId6" Type="http://schemas.openxmlformats.org/officeDocument/2006/relationships/hyperlink" Target="https://icng.apps.boeing.com/Application/UserView?appId=7358467739" TargetMode="External"/><Relationship Id="rId5" Type="http://schemas.openxmlformats.org/officeDocument/2006/relationships/hyperlink" Target="https://boeing.service-now.com/now/nav/ui/classic/params/target/%24pa_dashboard.do%3Fsysparm_dashboard%3D7a28c2f91bf9799c1e62ec22b24bcb70" TargetMode="External"/><Relationship Id="rId10" Type="http://schemas.openxmlformats.org/officeDocument/2006/relationships/image" Target="../media/image34.wmf"/><Relationship Id="rId4" Type="http://schemas.openxmlformats.org/officeDocument/2006/relationships/hyperlink" Target="https://boeing.service-now.com/sp?id=sc_cat_item&amp;sys_id=6b56695f1bef8c543ddd777e0a4bcb91" TargetMode="External"/><Relationship Id="rId9" Type="http://schemas.openxmlformats.org/officeDocument/2006/relationships/package" Target="../embeddings/Microsoft_Excel_Worksheet10.xlsx"/></Relationships>
</file>

<file path=ppt/slides/_rels/slide23.xml.rels><?xml version="1.0" encoding="UTF-8" standalone="yes"?>
<Relationships xmlns="http://schemas.openxmlformats.org/package/2006/relationships"><Relationship Id="rId3" Type="http://schemas.openxmlformats.org/officeDocument/2006/relationships/hyperlink" Target="mailto:kenneth.c.shew@boeing.com" TargetMode="External"/><Relationship Id="rId2" Type="http://schemas.openxmlformats.org/officeDocument/2006/relationships/hyperlink" Target="mailto:abhishek.singh5@boeing.com" TargetMode="External"/><Relationship Id="rId1" Type="http://schemas.openxmlformats.org/officeDocument/2006/relationships/slideLayout" Target="../slideLayouts/slideLayout114.xml"/><Relationship Id="rId6" Type="http://schemas.openxmlformats.org/officeDocument/2006/relationships/hyperlink" Target="mailto:nagaharsha.kaggallu@boeing.com" TargetMode="External"/><Relationship Id="rId5" Type="http://schemas.openxmlformats.org/officeDocument/2006/relationships/hyperlink" Target="mailto:DL-DSODRIs@exchange.boeing.com" TargetMode="External"/><Relationship Id="rId4" Type="http://schemas.openxmlformats.org/officeDocument/2006/relationships/hyperlink" Target="mailto:DL-ProductSystemsDevSecOpsCoreTeam@exchange.boeing.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4.xml.rels><?xml version="1.0" encoding="UTF-8" standalone="yes"?>
<Relationships xmlns="http://schemas.openxmlformats.org/package/2006/relationships"><Relationship Id="rId3" Type="http://schemas.openxmlformats.org/officeDocument/2006/relationships/hyperlink" Target="mailto:omjikunjbihari.singh@boeing.com," TargetMode="External"/><Relationship Id="rId2" Type="http://schemas.openxmlformats.org/officeDocument/2006/relationships/hyperlink" Target="mailto:sharanappa.amaragatti@boeing.com%20," TargetMode="External"/><Relationship Id="rId1" Type="http://schemas.openxmlformats.org/officeDocument/2006/relationships/slideLayout" Target="../slideLayouts/slideLayout114.xml"/><Relationship Id="rId6" Type="http://schemas.openxmlformats.org/officeDocument/2006/relationships/hyperlink" Target="mailto:rakesh.rompicherla@boeing.com" TargetMode="External"/><Relationship Id="rId5" Type="http://schemas.openxmlformats.org/officeDocument/2006/relationships/hyperlink" Target="mailto:mahammedgulam.mohiddinbasha@boeing.com," TargetMode="External"/><Relationship Id="rId4" Type="http://schemas.openxmlformats.org/officeDocument/2006/relationships/hyperlink" Target="mailto:sarika.hd@boeing.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sarika.hd@boeing.com" TargetMode="External"/><Relationship Id="rId2" Type="http://schemas.openxmlformats.org/officeDocument/2006/relationships/hyperlink" Target="mailto:kumar.prabhat@boeing.com" TargetMode="External"/><Relationship Id="rId1" Type="http://schemas.openxmlformats.org/officeDocument/2006/relationships/slideLayout" Target="../slideLayouts/slideLayout114.xml"/><Relationship Id="rId5" Type="http://schemas.openxmlformats.org/officeDocument/2006/relationships/hyperlink" Target="mailto:john.popeck@boeing.com," TargetMode="External"/><Relationship Id="rId4" Type="http://schemas.openxmlformats.org/officeDocument/2006/relationships/hyperlink" Target="mailto:lavanya.nadampallikumarraju@boeing.com"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mailto:harisrinivas.iyengar@boeing.com" TargetMode="External"/><Relationship Id="rId2" Type="http://schemas.openxmlformats.org/officeDocument/2006/relationships/hyperlink" Target="mailto:abhishek.k.singh@boeing.com" TargetMode="External"/><Relationship Id="rId1" Type="http://schemas.openxmlformats.org/officeDocument/2006/relationships/slideLayout" Target="../slideLayouts/slideLayout114.xml"/><Relationship Id="rId6" Type="http://schemas.openxmlformats.org/officeDocument/2006/relationships/hyperlink" Target="mailto:Kolhar,%20Laxmidevi%20%3claxmidevi.kolhar@boeing.com%3e" TargetMode="External"/><Relationship Id="rId5" Type="http://schemas.openxmlformats.org/officeDocument/2006/relationships/hyperlink" Target="mailto:dharma.t.nalam@boeing.com" TargetMode="External"/><Relationship Id="rId4" Type="http://schemas.openxmlformats.org/officeDocument/2006/relationships/hyperlink" Target="mailto:jayanta.mondal@boeing.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235962"/>
            <a:ext cx="10363200" cy="1375761"/>
          </a:xfrm>
        </p:spPr>
        <p:txBody>
          <a:bodyPr/>
          <a:lstStyle/>
          <a:p>
            <a:r>
              <a:rPr lang="en-US" dirty="0"/>
              <a:t>DevSecOps &amp; Automation – EP&amp;S</a:t>
            </a:r>
            <a:br>
              <a:rPr lang="en-US" dirty="0"/>
            </a:br>
            <a:r>
              <a:rPr lang="en-US" dirty="0"/>
              <a:t>			</a:t>
            </a:r>
            <a:r>
              <a:rPr lang="en-US" sz="2400" dirty="0"/>
              <a:t>Monthly Report Out - February 2024</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9441829" cy="540456"/>
          </a:xfrm>
        </p:spPr>
        <p:txBody>
          <a:bodyPr/>
          <a:lstStyle/>
          <a:p>
            <a:r>
              <a:rPr lang="en-US" dirty="0"/>
              <a:t>Engineering Products(Jennifer)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3938" y="5431377"/>
            <a:ext cx="4989443" cy="54045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 Reassessment target for 2024 – </a:t>
            </a:r>
            <a:r>
              <a:rPr lang="en-US" b="1" dirty="0">
                <a:solidFill>
                  <a:schemeClr val="accent2">
                    <a:lumMod val="50000"/>
                  </a:schemeClr>
                </a:solidFill>
              </a:rPr>
              <a:t>6</a:t>
            </a: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5B45D4F3-0973-4962-AB69-5A91D7E58DB1}"/>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F57748D-E2B9-4EF4-ABB7-D0622132E91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7540FD5F-4829-42A3-B7B3-67E4C0F41AB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B220D6A1-E588-4009-9AB3-7DC165587B97}"/>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8EBD6F4F-EB62-407A-A8CB-3652370E9D30}"/>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134860C2-221C-4386-AD96-48EE648522FA}"/>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7" name="Chart 16">
            <a:extLst>
              <a:ext uri="{FF2B5EF4-FFF2-40B4-BE49-F238E27FC236}">
                <a16:creationId xmlns:a16="http://schemas.microsoft.com/office/drawing/2014/main" id="{A4E479CC-68EE-4137-A6AD-10028159B572}"/>
              </a:ext>
            </a:extLst>
          </p:cNvPr>
          <p:cNvGraphicFramePr/>
          <p:nvPr>
            <p:extLst>
              <p:ext uri="{D42A27DB-BD31-4B8C-83A1-F6EECF244321}">
                <p14:modId xmlns:p14="http://schemas.microsoft.com/office/powerpoint/2010/main" val="177765422"/>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7D56D4A7-AAD1-4395-B2AB-81552FCAD48A}"/>
              </a:ext>
            </a:extLst>
          </p:cNvPr>
          <p:cNvGraphicFramePr/>
          <p:nvPr>
            <p:extLst>
              <p:ext uri="{D42A27DB-BD31-4B8C-83A1-F6EECF244321}">
                <p14:modId xmlns:p14="http://schemas.microsoft.com/office/powerpoint/2010/main" val="804756124"/>
              </p:ext>
            </p:extLst>
          </p:nvPr>
        </p:nvGraphicFramePr>
        <p:xfrm>
          <a:off x="6683276" y="985880"/>
          <a:ext cx="4917597" cy="3912960"/>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BF1F197F-0983-4662-AC43-415A3D0C57E9}"/>
              </a:ext>
            </a:extLst>
          </p:cNvPr>
          <p:cNvSpPr/>
          <p:nvPr/>
        </p:nvSpPr>
        <p:spPr>
          <a:xfrm>
            <a:off x="2127526"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20" name="Rectangle 19">
            <a:extLst>
              <a:ext uri="{FF2B5EF4-FFF2-40B4-BE49-F238E27FC236}">
                <a16:creationId xmlns:a16="http://schemas.microsoft.com/office/drawing/2014/main" id="{BA65E3FE-8136-4FB3-80E5-077AAAF8411C}"/>
              </a:ext>
            </a:extLst>
          </p:cNvPr>
          <p:cNvSpPr/>
          <p:nvPr/>
        </p:nvSpPr>
        <p:spPr>
          <a:xfrm>
            <a:off x="7165963" y="1294572"/>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3" name="Picture 2">
            <a:extLst>
              <a:ext uri="{FF2B5EF4-FFF2-40B4-BE49-F238E27FC236}">
                <a16:creationId xmlns:a16="http://schemas.microsoft.com/office/drawing/2014/main" id="{4E8C2A45-3643-44E8-BCE4-F3A87E23F5C6}"/>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177667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(Tatum)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8" name="TextBox 7">
            <a:extLst>
              <a:ext uri="{FF2B5EF4-FFF2-40B4-BE49-F238E27FC236}">
                <a16:creationId xmlns:a16="http://schemas.microsoft.com/office/drawing/2014/main" id="{5C4FB20D-541E-4082-91D6-2F03B0FD2978}"/>
              </a:ext>
            </a:extLst>
          </p:cNvPr>
          <p:cNvSpPr txBox="1"/>
          <p:nvPr/>
        </p:nvSpPr>
        <p:spPr>
          <a:xfrm>
            <a:off x="1598657" y="2832653"/>
            <a:ext cx="458743" cy="70567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318989" y="5441344"/>
            <a:ext cx="4086652" cy="861552"/>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22</a:t>
            </a:r>
          </a:p>
          <a:p>
            <a:pPr>
              <a:spcBef>
                <a:spcPts val="300"/>
              </a:spcBef>
              <a:spcAft>
                <a:spcPts val="300"/>
              </a:spcAft>
            </a:pPr>
            <a:endParaRPr lang="en-US" sz="1600" dirty="0">
              <a:solidFill>
                <a:schemeClr val="accent2">
                  <a:lumMod val="50000"/>
                </a:schemeClr>
              </a:solidFill>
            </a:endParaRPr>
          </a:p>
        </p:txBody>
      </p:sp>
      <p:sp>
        <p:nvSpPr>
          <p:cNvPr id="11" name="Rectangle 10">
            <a:extLst>
              <a:ext uri="{FF2B5EF4-FFF2-40B4-BE49-F238E27FC236}">
                <a16:creationId xmlns:a16="http://schemas.microsoft.com/office/drawing/2014/main" id="{27D09D70-EBA6-4FD7-B9A2-748386129839}"/>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71F6E5D5-5907-49F2-B762-9CFDB39FA1F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EAE0CFB2-11DF-4656-8572-04ED8D1B8593}"/>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CE7C9C64-C314-4BCE-A8A1-C7D1CBB95773}"/>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31BEF6C4-2FB6-49ED-8917-80010D794077}"/>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DA7EC9B0-1CE2-4535-8EE4-A5CE59964D63}"/>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221957918"/>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Chart 23">
            <a:extLst>
              <a:ext uri="{FF2B5EF4-FFF2-40B4-BE49-F238E27FC236}">
                <a16:creationId xmlns:a16="http://schemas.microsoft.com/office/drawing/2014/main" id="{085D0CFF-23DD-4804-AEC7-F77B72A6B926}"/>
              </a:ext>
            </a:extLst>
          </p:cNvPr>
          <p:cNvGraphicFramePr/>
          <p:nvPr>
            <p:extLst>
              <p:ext uri="{D42A27DB-BD31-4B8C-83A1-F6EECF244321}">
                <p14:modId xmlns:p14="http://schemas.microsoft.com/office/powerpoint/2010/main" val="2574841745"/>
              </p:ext>
            </p:extLst>
          </p:nvPr>
        </p:nvGraphicFramePr>
        <p:xfrm>
          <a:off x="5920888" y="1242993"/>
          <a:ext cx="4334793" cy="3655846"/>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39CC2AD8-E4D2-4A12-BC78-3003C6FB060B}"/>
              </a:ext>
            </a:extLst>
          </p:cNvPr>
          <p:cNvSpPr/>
          <p:nvPr/>
        </p:nvSpPr>
        <p:spPr>
          <a:xfrm>
            <a:off x="2041322" y="1304842"/>
            <a:ext cx="254591" cy="257881"/>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1" name="Picture 20">
            <a:extLst>
              <a:ext uri="{FF2B5EF4-FFF2-40B4-BE49-F238E27FC236}">
                <a16:creationId xmlns:a16="http://schemas.microsoft.com/office/drawing/2014/main" id="{1587A341-29A2-4490-A452-FB0785C6953E}"/>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422376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(Buba) </a:t>
            </a:r>
          </a:p>
        </p:txBody>
      </p:sp>
      <p:graphicFrame>
        <p:nvGraphicFramePr>
          <p:cNvPr id="6" name="Chart 5">
            <a:extLst>
              <a:ext uri="{FF2B5EF4-FFF2-40B4-BE49-F238E27FC236}">
                <a16:creationId xmlns:a16="http://schemas.microsoft.com/office/drawing/2014/main" id="{155E92A9-82D3-4968-AA52-74CA314673DB}"/>
              </a:ext>
            </a:extLst>
          </p:cNvPr>
          <p:cNvGraphicFramePr/>
          <p:nvPr>
            <p:extLst>
              <p:ext uri="{D42A27DB-BD31-4B8C-83A1-F6EECF244321}">
                <p14:modId xmlns:p14="http://schemas.microsoft.com/office/powerpoint/2010/main" val="4105681858"/>
              </p:ext>
            </p:extLst>
          </p:nvPr>
        </p:nvGraphicFramePr>
        <p:xfrm>
          <a:off x="-29407" y="1186241"/>
          <a:ext cx="3808519" cy="369300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409278" y="5413404"/>
            <a:ext cx="4000927" cy="542876"/>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10</a:t>
            </a:r>
          </a:p>
          <a:p>
            <a:pPr algn="l">
              <a:spcBef>
                <a:spcPts val="300"/>
              </a:spcBef>
              <a:spcAft>
                <a:spcPts val="300"/>
              </a:spcAft>
              <a:buNone/>
            </a:pPr>
            <a:endParaRPr lang="en-US" sz="1600" b="1" dirty="0">
              <a:solidFill>
                <a:schemeClr val="accent2">
                  <a:lumMod val="50000"/>
                </a:schemeClr>
              </a:solidFill>
            </a:endParaRPr>
          </a:p>
        </p:txBody>
      </p:sp>
      <p:sp>
        <p:nvSpPr>
          <p:cNvPr id="11" name="Rectangle 10">
            <a:extLst>
              <a:ext uri="{FF2B5EF4-FFF2-40B4-BE49-F238E27FC236}">
                <a16:creationId xmlns:a16="http://schemas.microsoft.com/office/drawing/2014/main" id="{315181A6-7432-4091-82B4-233DEFA20C9C}"/>
              </a:ext>
            </a:extLst>
          </p:cNvPr>
          <p:cNvSpPr/>
          <p:nvPr/>
        </p:nvSpPr>
        <p:spPr>
          <a:xfrm>
            <a:off x="10537235" y="1187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92FA0B22-CAA7-413D-9EAE-43E918C97842}"/>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3" name="Rectangle 12">
            <a:extLst>
              <a:ext uri="{FF2B5EF4-FFF2-40B4-BE49-F238E27FC236}">
                <a16:creationId xmlns:a16="http://schemas.microsoft.com/office/drawing/2014/main" id="{01FEE756-35D9-49BE-B721-288646D8B98B}"/>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TextBox 13">
            <a:extLst>
              <a:ext uri="{FF2B5EF4-FFF2-40B4-BE49-F238E27FC236}">
                <a16:creationId xmlns:a16="http://schemas.microsoft.com/office/drawing/2014/main" id="{F9FF08EF-DA84-4835-A77A-0AB5899D4399}"/>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5" name="TextBox 14">
            <a:extLst>
              <a:ext uri="{FF2B5EF4-FFF2-40B4-BE49-F238E27FC236}">
                <a16:creationId xmlns:a16="http://schemas.microsoft.com/office/drawing/2014/main" id="{070B1D68-A302-4E7E-864A-28BCF6DF37EB}"/>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6" name="TextBox 15">
            <a:extLst>
              <a:ext uri="{FF2B5EF4-FFF2-40B4-BE49-F238E27FC236}">
                <a16:creationId xmlns:a16="http://schemas.microsoft.com/office/drawing/2014/main" id="{E48A44D6-E5F8-48DE-BF0B-15158D09E8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18" name="Chart 17">
            <a:extLst>
              <a:ext uri="{FF2B5EF4-FFF2-40B4-BE49-F238E27FC236}">
                <a16:creationId xmlns:a16="http://schemas.microsoft.com/office/drawing/2014/main" id="{6DCA7FA6-E309-45A0-8936-1CDF4055432B}"/>
              </a:ext>
            </a:extLst>
          </p:cNvPr>
          <p:cNvGraphicFramePr/>
          <p:nvPr>
            <p:extLst>
              <p:ext uri="{D42A27DB-BD31-4B8C-83A1-F6EECF244321}">
                <p14:modId xmlns:p14="http://schemas.microsoft.com/office/powerpoint/2010/main" val="2197200560"/>
              </p:ext>
            </p:extLst>
          </p:nvPr>
        </p:nvGraphicFramePr>
        <p:xfrm>
          <a:off x="1672548" y="985879"/>
          <a:ext cx="3661979" cy="3912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3F5689C-62D5-4FCE-9421-A4F3DC0A92B5}"/>
              </a:ext>
            </a:extLst>
          </p:cNvPr>
          <p:cNvGraphicFramePr/>
          <p:nvPr>
            <p:extLst>
              <p:ext uri="{D42A27DB-BD31-4B8C-83A1-F6EECF244321}">
                <p14:modId xmlns:p14="http://schemas.microsoft.com/office/powerpoint/2010/main" val="793477247"/>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B3CADF85-B847-4A14-94E6-D86E59494B27}"/>
              </a:ext>
            </a:extLst>
          </p:cNvPr>
          <p:cNvSpPr/>
          <p:nvPr/>
        </p:nvSpPr>
        <p:spPr>
          <a:xfrm>
            <a:off x="2238362"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pic>
        <p:nvPicPr>
          <p:cNvPr id="23" name="Picture 22">
            <a:extLst>
              <a:ext uri="{FF2B5EF4-FFF2-40B4-BE49-F238E27FC236}">
                <a16:creationId xmlns:a16="http://schemas.microsoft.com/office/drawing/2014/main" id="{F7BAF469-81E3-44B2-81A8-73BDE044E80A}"/>
              </a:ext>
            </a:extLst>
          </p:cNvPr>
          <p:cNvPicPr>
            <a:picLocks noChangeAspect="1"/>
          </p:cNvPicPr>
          <p:nvPr/>
        </p:nvPicPr>
        <p:blipFill>
          <a:blip r:embed="rId5"/>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87238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86D41-6C5C-42B7-85A2-0D9E8BCB90E7}"/>
              </a:ext>
            </a:extLst>
          </p:cNvPr>
          <p:cNvSpPr>
            <a:spLocks noGrp="1"/>
          </p:cNvSpPr>
          <p:nvPr>
            <p:ph type="title"/>
          </p:nvPr>
        </p:nvSpPr>
        <p:spPr>
          <a:xfrm>
            <a:off x="645146" y="248212"/>
            <a:ext cx="11242054" cy="540456"/>
          </a:xfrm>
        </p:spPr>
        <p:txBody>
          <a:bodyPr/>
          <a:lstStyle/>
          <a:p>
            <a:r>
              <a:rPr lang="en-US" dirty="0"/>
              <a:t>Engineering Products (Jeff) </a:t>
            </a:r>
          </a:p>
        </p:txBody>
      </p:sp>
      <p:sp>
        <p:nvSpPr>
          <p:cNvPr id="4" name="TextBox 3">
            <a:extLst>
              <a:ext uri="{FF2B5EF4-FFF2-40B4-BE49-F238E27FC236}">
                <a16:creationId xmlns:a16="http://schemas.microsoft.com/office/drawing/2014/main" id="{AB451D95-5BB6-4196-B676-5A4DBC28E36A}"/>
              </a:ext>
            </a:extLst>
          </p:cNvPr>
          <p:cNvSpPr txBox="1"/>
          <p:nvPr/>
        </p:nvSpPr>
        <p:spPr>
          <a:xfrm>
            <a:off x="9798481" y="1698521"/>
            <a:ext cx="914400" cy="428594"/>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600" b="1" dirty="0"/>
              <a:t>     </a:t>
            </a:r>
          </a:p>
        </p:txBody>
      </p:sp>
      <p:sp>
        <p:nvSpPr>
          <p:cNvPr id="9" name="TextBox 8">
            <a:extLst>
              <a:ext uri="{FF2B5EF4-FFF2-40B4-BE49-F238E27FC236}">
                <a16:creationId xmlns:a16="http://schemas.microsoft.com/office/drawing/2014/main" id="{5E4FD26C-CDB8-4D2B-8F61-99650B1BEC62}"/>
              </a:ext>
            </a:extLst>
          </p:cNvPr>
          <p:cNvSpPr txBox="1"/>
          <p:nvPr/>
        </p:nvSpPr>
        <p:spPr>
          <a:xfrm>
            <a:off x="4258083" y="5402567"/>
            <a:ext cx="4086652" cy="869400"/>
          </a:xfrm>
          <a:prstGeom prst="rect">
            <a:avLst/>
          </a:prstGeom>
          <a:ln w="6350">
            <a:noFill/>
            <a:miter lim="800000"/>
          </a:ln>
        </p:spPr>
        <p:txBody>
          <a:bodyPr vert="horz" wrap="none" lIns="0" tIns="0" rIns="0" bIns="0" rtlCol="0">
            <a:noAutofit/>
          </a:bodyPr>
          <a:lstStyle/>
          <a:p>
            <a:pPr>
              <a:spcBef>
                <a:spcPts val="300"/>
              </a:spcBef>
              <a:spcAft>
                <a:spcPts val="300"/>
              </a:spcAft>
            </a:pPr>
            <a:r>
              <a:rPr lang="en-US" dirty="0">
                <a:solidFill>
                  <a:schemeClr val="accent2">
                    <a:lumMod val="50000"/>
                  </a:schemeClr>
                </a:solidFill>
              </a:rPr>
              <a:t>**Reassessment  target for 2024  – </a:t>
            </a:r>
            <a:r>
              <a:rPr lang="en-US" b="1" dirty="0">
                <a:solidFill>
                  <a:schemeClr val="accent2">
                    <a:lumMod val="50000"/>
                  </a:schemeClr>
                </a:solidFill>
              </a:rPr>
              <a:t>12</a:t>
            </a:r>
          </a:p>
          <a:p>
            <a:pPr>
              <a:spcBef>
                <a:spcPts val="300"/>
              </a:spcBef>
              <a:spcAft>
                <a:spcPts val="300"/>
              </a:spcAft>
            </a:pPr>
            <a:endParaRPr lang="en-US" sz="1600" dirty="0">
              <a:solidFill>
                <a:schemeClr val="accent2">
                  <a:lumMod val="50000"/>
                </a:schemeClr>
              </a:solidFill>
            </a:endParaRPr>
          </a:p>
        </p:txBody>
      </p:sp>
      <p:sp>
        <p:nvSpPr>
          <p:cNvPr id="3" name="TextBox 2">
            <a:extLst>
              <a:ext uri="{FF2B5EF4-FFF2-40B4-BE49-F238E27FC236}">
                <a16:creationId xmlns:a16="http://schemas.microsoft.com/office/drawing/2014/main" id="{C8D2557E-F0B5-48A8-B66F-CFFB8622B10C}"/>
              </a:ext>
            </a:extLst>
          </p:cNvPr>
          <p:cNvSpPr txBox="1"/>
          <p:nvPr/>
        </p:nvSpPr>
        <p:spPr>
          <a:xfrm>
            <a:off x="6301409" y="2464904"/>
            <a:ext cx="914400" cy="91440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sp>
        <p:nvSpPr>
          <p:cNvPr id="11" name="Rectangle 10">
            <a:extLst>
              <a:ext uri="{FF2B5EF4-FFF2-40B4-BE49-F238E27FC236}">
                <a16:creationId xmlns:a16="http://schemas.microsoft.com/office/drawing/2014/main" id="{BB87ED04-94AA-4AC7-BB72-DFFBB3603D93}"/>
              </a:ext>
            </a:extLst>
          </p:cNvPr>
          <p:cNvSpPr/>
          <p:nvPr/>
        </p:nvSpPr>
        <p:spPr>
          <a:xfrm>
            <a:off x="10537235" y="118788"/>
            <a:ext cx="161706" cy="175716"/>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2" name="Rectangle 11">
            <a:extLst>
              <a:ext uri="{FF2B5EF4-FFF2-40B4-BE49-F238E27FC236}">
                <a16:creationId xmlns:a16="http://schemas.microsoft.com/office/drawing/2014/main" id="{37218373-FADA-4E20-BD79-1987DBEE6F1B}"/>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4" name="Rectangle 13">
            <a:extLst>
              <a:ext uri="{FF2B5EF4-FFF2-40B4-BE49-F238E27FC236}">
                <a16:creationId xmlns:a16="http://schemas.microsoft.com/office/drawing/2014/main" id="{47993413-7E63-4940-A4D6-0941EF996572}"/>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15" name="TextBox 14">
            <a:extLst>
              <a:ext uri="{FF2B5EF4-FFF2-40B4-BE49-F238E27FC236}">
                <a16:creationId xmlns:a16="http://schemas.microsoft.com/office/drawing/2014/main" id="{01800A95-F5D1-41A2-9334-FBBEA9E189CE}"/>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16" name="TextBox 15">
            <a:extLst>
              <a:ext uri="{FF2B5EF4-FFF2-40B4-BE49-F238E27FC236}">
                <a16:creationId xmlns:a16="http://schemas.microsoft.com/office/drawing/2014/main" id="{9AB55943-6C23-4D46-9728-5E2A5EE95F7A}"/>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17" name="TextBox 16">
            <a:extLst>
              <a:ext uri="{FF2B5EF4-FFF2-40B4-BE49-F238E27FC236}">
                <a16:creationId xmlns:a16="http://schemas.microsoft.com/office/drawing/2014/main" id="{3F636484-5F1F-4A51-9A8E-9DB56F461AD8}"/>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graphicFrame>
        <p:nvGraphicFramePr>
          <p:cNvPr id="26" name="Chart 25">
            <a:extLst>
              <a:ext uri="{FF2B5EF4-FFF2-40B4-BE49-F238E27FC236}">
                <a16:creationId xmlns:a16="http://schemas.microsoft.com/office/drawing/2014/main" id="{F1E995DB-7707-4386-95D6-2421021954C1}"/>
              </a:ext>
            </a:extLst>
          </p:cNvPr>
          <p:cNvGraphicFramePr/>
          <p:nvPr>
            <p:extLst>
              <p:ext uri="{D42A27DB-BD31-4B8C-83A1-F6EECF244321}">
                <p14:modId xmlns:p14="http://schemas.microsoft.com/office/powerpoint/2010/main" val="1456531364"/>
              </p:ext>
            </p:extLst>
          </p:nvPr>
        </p:nvGraphicFramePr>
        <p:xfrm>
          <a:off x="1598657" y="985880"/>
          <a:ext cx="3661979" cy="3912960"/>
        </p:xfrm>
        <a:graphic>
          <a:graphicData uri="http://schemas.openxmlformats.org/drawingml/2006/chart">
            <c:chart xmlns:c="http://schemas.openxmlformats.org/drawingml/2006/chart" xmlns:r="http://schemas.openxmlformats.org/officeDocument/2006/relationships" r:id="rId2"/>
          </a:graphicData>
        </a:graphic>
      </p:graphicFrame>
      <p:sp>
        <p:nvSpPr>
          <p:cNvPr id="27" name="Rectangle 26">
            <a:extLst>
              <a:ext uri="{FF2B5EF4-FFF2-40B4-BE49-F238E27FC236}">
                <a16:creationId xmlns:a16="http://schemas.microsoft.com/office/drawing/2014/main" id="{5AC09160-30C6-46C6-B669-BF1150BE331C}"/>
              </a:ext>
            </a:extLst>
          </p:cNvPr>
          <p:cNvSpPr/>
          <p:nvPr/>
        </p:nvSpPr>
        <p:spPr>
          <a:xfrm>
            <a:off x="2145998" y="1294571"/>
            <a:ext cx="264692" cy="264879"/>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graphicFrame>
        <p:nvGraphicFramePr>
          <p:cNvPr id="28" name="Chart 27">
            <a:extLst>
              <a:ext uri="{FF2B5EF4-FFF2-40B4-BE49-F238E27FC236}">
                <a16:creationId xmlns:a16="http://schemas.microsoft.com/office/drawing/2014/main" id="{F20656E2-CF45-4923-98ED-AC5602A0DBE4}"/>
              </a:ext>
            </a:extLst>
          </p:cNvPr>
          <p:cNvGraphicFramePr/>
          <p:nvPr>
            <p:extLst>
              <p:ext uri="{D42A27DB-BD31-4B8C-83A1-F6EECF244321}">
                <p14:modId xmlns:p14="http://schemas.microsoft.com/office/powerpoint/2010/main" val="263161742"/>
              </p:ext>
            </p:extLst>
          </p:nvPr>
        </p:nvGraphicFramePr>
        <p:xfrm>
          <a:off x="6747930" y="1020733"/>
          <a:ext cx="3661979" cy="3912960"/>
        </p:xfrm>
        <a:graphic>
          <a:graphicData uri="http://schemas.openxmlformats.org/drawingml/2006/chart">
            <c:chart xmlns:c="http://schemas.openxmlformats.org/drawingml/2006/chart" xmlns:r="http://schemas.openxmlformats.org/officeDocument/2006/relationships" r:id="rId3"/>
          </a:graphicData>
        </a:graphic>
      </p:graphicFrame>
      <p:pic>
        <p:nvPicPr>
          <p:cNvPr id="29" name="Picture 28">
            <a:extLst>
              <a:ext uri="{FF2B5EF4-FFF2-40B4-BE49-F238E27FC236}">
                <a16:creationId xmlns:a16="http://schemas.microsoft.com/office/drawing/2014/main" id="{B1CD7BE1-594E-448D-9713-12D7B51BD307}"/>
              </a:ext>
            </a:extLst>
          </p:cNvPr>
          <p:cNvPicPr>
            <a:picLocks noChangeAspect="1"/>
          </p:cNvPicPr>
          <p:nvPr/>
        </p:nvPicPr>
        <p:blipFill>
          <a:blip r:embed="rId4"/>
          <a:stretch>
            <a:fillRect/>
          </a:stretch>
        </p:blipFill>
        <p:spPr>
          <a:xfrm>
            <a:off x="3703424" y="4792917"/>
            <a:ext cx="5689957" cy="414616"/>
          </a:xfrm>
          <a:prstGeom prst="rect">
            <a:avLst/>
          </a:prstGeom>
        </p:spPr>
      </p:pic>
    </p:spTree>
    <p:extLst>
      <p:ext uri="{BB962C8B-B14F-4D97-AF65-F5344CB8AC3E}">
        <p14:creationId xmlns:p14="http://schemas.microsoft.com/office/powerpoint/2010/main" val="358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2C10-3416-4002-A53E-C5527AC0793B}"/>
              </a:ext>
            </a:extLst>
          </p:cNvPr>
          <p:cNvSpPr>
            <a:spLocks noGrp="1"/>
          </p:cNvSpPr>
          <p:nvPr>
            <p:ph type="title"/>
          </p:nvPr>
        </p:nvSpPr>
        <p:spPr>
          <a:xfrm>
            <a:off x="4039340" y="2093176"/>
            <a:ext cx="4438835" cy="920336"/>
          </a:xfrm>
        </p:spPr>
        <p:txBody>
          <a:bodyPr/>
          <a:lstStyle/>
          <a:p>
            <a:r>
              <a:rPr lang="en-US" dirty="0"/>
              <a:t>TECHNICAL SESSION</a:t>
            </a:r>
          </a:p>
        </p:txBody>
      </p:sp>
    </p:spTree>
    <p:extLst>
      <p:ext uri="{BB962C8B-B14F-4D97-AF65-F5344CB8AC3E}">
        <p14:creationId xmlns:p14="http://schemas.microsoft.com/office/powerpoint/2010/main" val="86130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9AE5-487C-45E7-80EC-266A5E8D3DC2}"/>
              </a:ext>
            </a:extLst>
          </p:cNvPr>
          <p:cNvSpPr>
            <a:spLocks noGrp="1"/>
          </p:cNvSpPr>
          <p:nvPr>
            <p:ph type="title"/>
          </p:nvPr>
        </p:nvSpPr>
        <p:spPr/>
        <p:txBody>
          <a:bodyPr/>
          <a:lstStyle/>
          <a:p>
            <a:r>
              <a:rPr lang="en-US" dirty="0"/>
              <a:t>              Upcoming Technical session details</a:t>
            </a:r>
          </a:p>
        </p:txBody>
      </p:sp>
      <p:sp>
        <p:nvSpPr>
          <p:cNvPr id="3" name="TextBox 2">
            <a:extLst>
              <a:ext uri="{FF2B5EF4-FFF2-40B4-BE49-F238E27FC236}">
                <a16:creationId xmlns:a16="http://schemas.microsoft.com/office/drawing/2014/main" id="{9FA89A40-4793-4A8D-91C5-E40C2186F94C}"/>
              </a:ext>
            </a:extLst>
          </p:cNvPr>
          <p:cNvSpPr txBox="1"/>
          <p:nvPr/>
        </p:nvSpPr>
        <p:spPr>
          <a:xfrm>
            <a:off x="1225118" y="2050742"/>
            <a:ext cx="9685538" cy="3160450"/>
          </a:xfrm>
          <a:prstGeom prst="rect">
            <a:avLst/>
          </a:prstGeom>
          <a:ln w="6350">
            <a:noFill/>
            <a:miter lim="800000"/>
          </a:ln>
        </p:spPr>
        <p:txBody>
          <a:bodyPr vert="horz" wrap="none" lIns="0" tIns="0" rIns="0" bIns="0" rtlCol="0">
            <a:noAutofit/>
          </a:bodyPr>
          <a:lstStyle/>
          <a:p>
            <a:pPr algn="l">
              <a:spcBef>
                <a:spcPts val="300"/>
              </a:spcBef>
              <a:spcAft>
                <a:spcPts val="300"/>
              </a:spcAft>
              <a:buNone/>
            </a:pPr>
            <a:endParaRPr lang="en-US" sz="1600" dirty="0"/>
          </a:p>
        </p:txBody>
      </p:sp>
      <p:graphicFrame>
        <p:nvGraphicFramePr>
          <p:cNvPr id="5" name="Table 4">
            <a:extLst>
              <a:ext uri="{FF2B5EF4-FFF2-40B4-BE49-F238E27FC236}">
                <a16:creationId xmlns:a16="http://schemas.microsoft.com/office/drawing/2014/main" id="{1F71B326-CF97-47C6-927F-79E78ECE7A46}"/>
              </a:ext>
            </a:extLst>
          </p:cNvPr>
          <p:cNvGraphicFramePr>
            <a:graphicFrameLocks noGrp="1"/>
          </p:cNvGraphicFramePr>
          <p:nvPr>
            <p:extLst>
              <p:ext uri="{D42A27DB-BD31-4B8C-83A1-F6EECF244321}">
                <p14:modId xmlns:p14="http://schemas.microsoft.com/office/powerpoint/2010/main" val="1612698319"/>
              </p:ext>
            </p:extLst>
          </p:nvPr>
        </p:nvGraphicFramePr>
        <p:xfrm>
          <a:off x="1447060" y="2342982"/>
          <a:ext cx="9685536" cy="2194560"/>
        </p:xfrm>
        <a:graphic>
          <a:graphicData uri="http://schemas.openxmlformats.org/drawingml/2006/table">
            <a:tbl>
              <a:tblPr firstRow="1" bandRow="1">
                <a:tableStyleId>{5C22544A-7EE6-4342-B048-85BDC9FD1C3A}</a:tableStyleId>
              </a:tblPr>
              <a:tblGrid>
                <a:gridCol w="710715">
                  <a:extLst>
                    <a:ext uri="{9D8B030D-6E8A-4147-A177-3AD203B41FA5}">
                      <a16:colId xmlns:a16="http://schemas.microsoft.com/office/drawing/2014/main" val="1494682258"/>
                    </a:ext>
                  </a:extLst>
                </a:gridCol>
                <a:gridCol w="2650373">
                  <a:extLst>
                    <a:ext uri="{9D8B030D-6E8A-4147-A177-3AD203B41FA5}">
                      <a16:colId xmlns:a16="http://schemas.microsoft.com/office/drawing/2014/main" val="3068451420"/>
                    </a:ext>
                  </a:extLst>
                </a:gridCol>
                <a:gridCol w="1498762">
                  <a:extLst>
                    <a:ext uri="{9D8B030D-6E8A-4147-A177-3AD203B41FA5}">
                      <a16:colId xmlns:a16="http://schemas.microsoft.com/office/drawing/2014/main" val="2813001011"/>
                    </a:ext>
                  </a:extLst>
                </a:gridCol>
                <a:gridCol w="1608562">
                  <a:extLst>
                    <a:ext uri="{9D8B030D-6E8A-4147-A177-3AD203B41FA5}">
                      <a16:colId xmlns:a16="http://schemas.microsoft.com/office/drawing/2014/main" val="3399994150"/>
                    </a:ext>
                  </a:extLst>
                </a:gridCol>
                <a:gridCol w="1608562">
                  <a:extLst>
                    <a:ext uri="{9D8B030D-6E8A-4147-A177-3AD203B41FA5}">
                      <a16:colId xmlns:a16="http://schemas.microsoft.com/office/drawing/2014/main" val="433293699"/>
                    </a:ext>
                  </a:extLst>
                </a:gridCol>
                <a:gridCol w="1608562">
                  <a:extLst>
                    <a:ext uri="{9D8B030D-6E8A-4147-A177-3AD203B41FA5}">
                      <a16:colId xmlns:a16="http://schemas.microsoft.com/office/drawing/2014/main" val="1150777957"/>
                    </a:ext>
                  </a:extLst>
                </a:gridCol>
              </a:tblGrid>
              <a:tr h="472849">
                <a:tc>
                  <a:txBody>
                    <a:bodyPr/>
                    <a:lstStyle/>
                    <a:p>
                      <a:r>
                        <a:rPr lang="en-US" dirty="0"/>
                        <a:t>No.</a:t>
                      </a:r>
                    </a:p>
                  </a:txBody>
                  <a:tcPr/>
                </a:tc>
                <a:tc>
                  <a:txBody>
                    <a:bodyPr/>
                    <a:lstStyle/>
                    <a:p>
                      <a:r>
                        <a:rPr lang="en-US" dirty="0"/>
                        <a:t>Topic</a:t>
                      </a:r>
                    </a:p>
                  </a:txBody>
                  <a:tcPr/>
                </a:tc>
                <a:tc>
                  <a:txBody>
                    <a:bodyPr/>
                    <a:lstStyle/>
                    <a:p>
                      <a:r>
                        <a:rPr lang="en-US" dirty="0"/>
                        <a:t>Presenter Name</a:t>
                      </a:r>
                    </a:p>
                  </a:txBody>
                  <a:tcPr/>
                </a:tc>
                <a:tc>
                  <a:txBody>
                    <a:bodyPr/>
                    <a:lstStyle/>
                    <a:p>
                      <a:r>
                        <a:rPr lang="en-US" dirty="0"/>
                        <a:t>Date</a:t>
                      </a:r>
                    </a:p>
                  </a:txBody>
                  <a:tcPr/>
                </a:tc>
                <a:tc>
                  <a:txBody>
                    <a:bodyPr/>
                    <a:lstStyle/>
                    <a:p>
                      <a:r>
                        <a:rPr lang="en-US" dirty="0"/>
                        <a:t>Time</a:t>
                      </a:r>
                    </a:p>
                  </a:txBody>
                  <a:tcPr/>
                </a:tc>
                <a:tc>
                  <a:txBody>
                    <a:bodyPr/>
                    <a:lstStyle/>
                    <a:p>
                      <a:r>
                        <a:rPr lang="en-US" dirty="0"/>
                        <a:t>Enroll Here</a:t>
                      </a:r>
                    </a:p>
                  </a:txBody>
                  <a:tcPr/>
                </a:tc>
                <a:extLst>
                  <a:ext uri="{0D108BD9-81ED-4DB2-BD59-A6C34878D82A}">
                    <a16:rowId xmlns:a16="http://schemas.microsoft.com/office/drawing/2014/main" val="4151148109"/>
                  </a:ext>
                </a:extLst>
              </a:tr>
              <a:tr h="558126">
                <a:tc>
                  <a:txBody>
                    <a:bodyPr/>
                    <a:lstStyle/>
                    <a:p>
                      <a:r>
                        <a:rPr lang="en-US" dirty="0"/>
                        <a:t>1</a:t>
                      </a:r>
                    </a:p>
                  </a:txBody>
                  <a:tcPr/>
                </a:tc>
                <a:tc>
                  <a:txBody>
                    <a:bodyPr/>
                    <a:lstStyle/>
                    <a:p>
                      <a:r>
                        <a:rPr lang="en-US" dirty="0"/>
                        <a:t>Software Composition Analysis</a:t>
                      </a:r>
                    </a:p>
                  </a:txBody>
                  <a:tcPr/>
                </a:tc>
                <a:tc>
                  <a:txBody>
                    <a:bodyPr/>
                    <a:lstStyle/>
                    <a:p>
                      <a:r>
                        <a:rPr lang="en-US" dirty="0"/>
                        <a:t>Sushil Mishra</a:t>
                      </a:r>
                    </a:p>
                  </a:txBody>
                  <a:tcPr/>
                </a:tc>
                <a:tc>
                  <a:txBody>
                    <a:bodyPr/>
                    <a:lstStyle/>
                    <a:p>
                      <a:r>
                        <a:rPr lang="en-US" dirty="0"/>
                        <a:t>6</a:t>
                      </a:r>
                      <a:r>
                        <a:rPr lang="en-US" baseline="30000" dirty="0"/>
                        <a:t>th</a:t>
                      </a:r>
                      <a:r>
                        <a:rPr lang="en-US" dirty="0"/>
                        <a:t> March,2024</a:t>
                      </a:r>
                    </a:p>
                  </a:txBody>
                  <a:tcPr/>
                </a:tc>
                <a:tc>
                  <a:txBody>
                    <a:bodyPr/>
                    <a:lstStyle/>
                    <a:p>
                      <a:r>
                        <a:rPr lang="en-US" dirty="0"/>
                        <a:t>8:30-9:30 PM IST</a:t>
                      </a:r>
                    </a:p>
                  </a:txBody>
                  <a:tcPr/>
                </a:tc>
                <a:tc>
                  <a:txBody>
                    <a:bodyPr/>
                    <a:lstStyle/>
                    <a:p>
                      <a:r>
                        <a:rPr lang="en-US" dirty="0">
                          <a:hlinkClick r:id="rId2"/>
                        </a:rPr>
                        <a:t>Click here to enroll</a:t>
                      </a:r>
                      <a:endParaRPr lang="en-US" dirty="0"/>
                    </a:p>
                  </a:txBody>
                  <a:tcPr/>
                </a:tc>
                <a:extLst>
                  <a:ext uri="{0D108BD9-81ED-4DB2-BD59-A6C34878D82A}">
                    <a16:rowId xmlns:a16="http://schemas.microsoft.com/office/drawing/2014/main" val="2707243196"/>
                  </a:ext>
                </a:extLst>
              </a:tr>
              <a:tr h="558126">
                <a:tc>
                  <a:txBody>
                    <a:bodyPr/>
                    <a:lstStyle/>
                    <a:p>
                      <a:r>
                        <a:rPr lang="en-US" dirty="0"/>
                        <a:t>2</a:t>
                      </a:r>
                    </a:p>
                  </a:txBody>
                  <a:tcPr/>
                </a:tc>
                <a:tc>
                  <a:txBody>
                    <a:bodyPr/>
                    <a:lstStyle/>
                    <a:p>
                      <a:r>
                        <a:rPr lang="en-US" sz="1800" kern="1200" dirty="0">
                          <a:solidFill>
                            <a:schemeClr val="dk1"/>
                          </a:solidFill>
                          <a:effectLst/>
                          <a:latin typeface="+mn-lt"/>
                          <a:ea typeface="+mn-ea"/>
                          <a:cs typeface="+mn-cs"/>
                        </a:rPr>
                        <a:t>Containerization, Dockers and Deployment on Cloud</a:t>
                      </a:r>
                      <a:endParaRPr lang="en-US" dirty="0"/>
                    </a:p>
                  </a:txBody>
                  <a:tcPr/>
                </a:tc>
                <a:tc>
                  <a:txBody>
                    <a:bodyPr/>
                    <a:lstStyle/>
                    <a:p>
                      <a:r>
                        <a:rPr lang="en-US" dirty="0"/>
                        <a:t>Siddharth </a:t>
                      </a:r>
                      <a:r>
                        <a:rPr lang="en-US" dirty="0" err="1"/>
                        <a:t>Muttin</a:t>
                      </a:r>
                      <a:endParaRPr lang="en-US" dirty="0"/>
                    </a:p>
                  </a:txBody>
                  <a:tcPr/>
                </a:tc>
                <a:tc>
                  <a:txBody>
                    <a:bodyPr/>
                    <a:lstStyle/>
                    <a:p>
                      <a:r>
                        <a:rPr lang="en-US" dirty="0"/>
                        <a:t>20</a:t>
                      </a:r>
                      <a:r>
                        <a:rPr lang="en-US" baseline="30000" dirty="0"/>
                        <a:t>th</a:t>
                      </a:r>
                      <a:r>
                        <a:rPr lang="en-US" dirty="0"/>
                        <a:t> March, 2024</a:t>
                      </a:r>
                    </a:p>
                  </a:txBody>
                  <a:tcPr/>
                </a:tc>
                <a:tc>
                  <a:txBody>
                    <a:bodyPr/>
                    <a:lstStyle/>
                    <a:p>
                      <a:r>
                        <a:rPr lang="en-US" dirty="0"/>
                        <a:t>8:30-9:30 PM IST</a:t>
                      </a:r>
                    </a:p>
                  </a:txBody>
                  <a:tcPr/>
                </a:tc>
                <a:tc>
                  <a:txBody>
                    <a:bodyPr/>
                    <a:lstStyle/>
                    <a:p>
                      <a:r>
                        <a:rPr lang="en-US" dirty="0">
                          <a:hlinkClick r:id="rId2"/>
                        </a:rPr>
                        <a:t>Click here to enroll</a:t>
                      </a:r>
                      <a:endParaRPr lang="en-US" dirty="0"/>
                    </a:p>
                  </a:txBody>
                  <a:tcPr/>
                </a:tc>
                <a:extLst>
                  <a:ext uri="{0D108BD9-81ED-4DB2-BD59-A6C34878D82A}">
                    <a16:rowId xmlns:a16="http://schemas.microsoft.com/office/drawing/2014/main" val="665149627"/>
                  </a:ext>
                </a:extLst>
              </a:tr>
            </a:tbl>
          </a:graphicData>
        </a:graphic>
      </p:graphicFrame>
    </p:spTree>
    <p:extLst>
      <p:ext uri="{BB962C8B-B14F-4D97-AF65-F5344CB8AC3E}">
        <p14:creationId xmlns:p14="http://schemas.microsoft.com/office/powerpoint/2010/main" val="313102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1348-8417-46A9-830B-6B76A80CDCAF}"/>
              </a:ext>
            </a:extLst>
          </p:cNvPr>
          <p:cNvSpPr>
            <a:spLocks noGrp="1"/>
          </p:cNvSpPr>
          <p:nvPr>
            <p:ph type="title"/>
          </p:nvPr>
        </p:nvSpPr>
        <p:spPr>
          <a:xfrm>
            <a:off x="515938" y="246621"/>
            <a:ext cx="11150600" cy="490226"/>
          </a:xfrm>
        </p:spPr>
        <p:txBody>
          <a:bodyPr/>
          <a:lstStyle/>
          <a:p>
            <a:r>
              <a:rPr lang="en-US" dirty="0"/>
              <a:t> </a:t>
            </a:r>
          </a:p>
        </p:txBody>
      </p:sp>
      <p:pic>
        <p:nvPicPr>
          <p:cNvPr id="6" name="Picture 5">
            <a:extLst>
              <a:ext uri="{FF2B5EF4-FFF2-40B4-BE49-F238E27FC236}">
                <a16:creationId xmlns:a16="http://schemas.microsoft.com/office/drawing/2014/main" id="{3E972D00-622F-4299-A9F6-0FA54E033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607" y="133164"/>
            <a:ext cx="9572571" cy="6225309"/>
          </a:xfrm>
          <a:prstGeom prst="rect">
            <a:avLst/>
          </a:prstGeom>
        </p:spPr>
      </p:pic>
    </p:spTree>
    <p:extLst>
      <p:ext uri="{BB962C8B-B14F-4D97-AF65-F5344CB8AC3E}">
        <p14:creationId xmlns:p14="http://schemas.microsoft.com/office/powerpoint/2010/main" val="358271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B11-4340-4F64-980A-B5107FEDE741}"/>
              </a:ext>
            </a:extLst>
          </p:cNvPr>
          <p:cNvSpPr>
            <a:spLocks noGrp="1"/>
          </p:cNvSpPr>
          <p:nvPr>
            <p:ph type="title"/>
          </p:nvPr>
        </p:nvSpPr>
        <p:spPr>
          <a:xfrm>
            <a:off x="2194437" y="2333705"/>
            <a:ext cx="9621520" cy="920336"/>
          </a:xfrm>
        </p:spPr>
        <p:txBody>
          <a:bodyPr/>
          <a:lstStyle/>
          <a:p>
            <a:r>
              <a:rPr lang="en-US" sz="4800" dirty="0"/>
              <a:t>AUTOMATION PROGRESS</a:t>
            </a:r>
          </a:p>
        </p:txBody>
      </p:sp>
    </p:spTree>
    <p:extLst>
      <p:ext uri="{BB962C8B-B14F-4D97-AF65-F5344CB8AC3E}">
        <p14:creationId xmlns:p14="http://schemas.microsoft.com/office/powerpoint/2010/main" val="2660047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0CA76-65CC-4620-837B-CDDD5B0836E9}"/>
              </a:ext>
            </a:extLst>
          </p:cNvPr>
          <p:cNvSpPr>
            <a:spLocks noGrp="1"/>
          </p:cNvSpPr>
          <p:nvPr>
            <p:ph type="title"/>
          </p:nvPr>
        </p:nvSpPr>
        <p:spPr>
          <a:xfrm>
            <a:off x="440944" y="246621"/>
            <a:ext cx="11150600" cy="495657"/>
          </a:xfrm>
        </p:spPr>
        <p:txBody>
          <a:bodyPr/>
          <a:lstStyle/>
          <a:p>
            <a:r>
              <a:rPr lang="en-US" dirty="0">
                <a:solidFill>
                  <a:srgbClr val="002060"/>
                </a:solidFill>
                <a:latin typeface="Segoe UI" panose="020B0502040204020203" pitchFamily="34" charset="0"/>
                <a:cs typeface="Segoe UI" panose="020B0502040204020203" pitchFamily="34" charset="0"/>
              </a:rPr>
              <a:t>Automation 2024</a:t>
            </a:r>
            <a:endParaRPr lang="en-US" dirty="0"/>
          </a:p>
        </p:txBody>
      </p:sp>
      <p:sp>
        <p:nvSpPr>
          <p:cNvPr id="3" name="TextBox 2">
            <a:extLst>
              <a:ext uri="{FF2B5EF4-FFF2-40B4-BE49-F238E27FC236}">
                <a16:creationId xmlns:a16="http://schemas.microsoft.com/office/drawing/2014/main" id="{899D3DF7-0CDB-4628-BCE2-6D3E4C8DA836}"/>
              </a:ext>
            </a:extLst>
          </p:cNvPr>
          <p:cNvSpPr txBox="1"/>
          <p:nvPr/>
        </p:nvSpPr>
        <p:spPr>
          <a:xfrm>
            <a:off x="1743404" y="1148207"/>
            <a:ext cx="84551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sym typeface=""/>
              </a:rPr>
              <a:t>Implement automation capabilities through out the applications and achieve 140000 automation hours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4" name="Title 5">
            <a:extLst>
              <a:ext uri="{FF2B5EF4-FFF2-40B4-BE49-F238E27FC236}">
                <a16:creationId xmlns:a16="http://schemas.microsoft.com/office/drawing/2014/main" id="{D7363DA1-B57F-4FCC-BE57-7F378C3723F1}"/>
              </a:ext>
            </a:extLst>
          </p:cNvPr>
          <p:cNvSpPr txBox="1">
            <a:spLocks/>
          </p:cNvSpPr>
          <p:nvPr/>
        </p:nvSpPr>
        <p:spPr bwMode="auto">
          <a:xfrm>
            <a:off x="929436" y="1326473"/>
            <a:ext cx="813968" cy="336126"/>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pPr marL="0" marR="0" lvl="0" indent="0" algn="l" defTabSz="1020763" rtl="0" eaLnBrk="1" fontAlgn="base" latinLnBrk="0" hangingPunct="1">
              <a:lnSpc>
                <a:spcPct val="9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81BC00"/>
                </a:solidFill>
                <a:effectLst/>
                <a:uLnTx/>
                <a:uFillTx/>
                <a:latin typeface="Arial"/>
                <a:ea typeface="+mj-ea"/>
                <a:cs typeface="+mj-cs"/>
              </a:rPr>
              <a:t>OKR</a:t>
            </a:r>
            <a:r>
              <a:rPr kumimoji="0" lang="en-US" sz="1800" b="0" i="0" u="none" strike="noStrike" kern="0" cap="none" spc="0" normalizeH="0" baseline="0" noProof="0" dirty="0">
                <a:ln>
                  <a:noFill/>
                </a:ln>
                <a:solidFill>
                  <a:srgbClr val="81BC00"/>
                </a:solidFill>
                <a:effectLst/>
                <a:uLnTx/>
                <a:uFillTx/>
                <a:latin typeface="Arial"/>
                <a:ea typeface="+mj-ea"/>
                <a:cs typeface="+mj-cs"/>
              </a:rPr>
              <a:t> </a:t>
            </a:r>
          </a:p>
        </p:txBody>
      </p:sp>
      <p:sp>
        <p:nvSpPr>
          <p:cNvPr id="5" name="Freeform 1676" descr="Icon of check box. ">
            <a:extLst>
              <a:ext uri="{FF2B5EF4-FFF2-40B4-BE49-F238E27FC236}">
                <a16:creationId xmlns:a16="http://schemas.microsoft.com/office/drawing/2014/main" id="{8FEFEEB1-61A3-42B8-9153-9D57B44FA432}"/>
              </a:ext>
            </a:extLst>
          </p:cNvPr>
          <p:cNvSpPr>
            <a:spLocks noEditPoints="1"/>
          </p:cNvSpPr>
          <p:nvPr/>
        </p:nvSpPr>
        <p:spPr bwMode="auto">
          <a:xfrm>
            <a:off x="496007"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Box 5">
            <a:extLst>
              <a:ext uri="{FF2B5EF4-FFF2-40B4-BE49-F238E27FC236}">
                <a16:creationId xmlns:a16="http://schemas.microsoft.com/office/drawing/2014/main" id="{88A8D4D6-BE48-44B1-BCF2-ADED1826639D}"/>
              </a:ext>
            </a:extLst>
          </p:cNvPr>
          <p:cNvSpPr txBox="1"/>
          <p:nvPr/>
        </p:nvSpPr>
        <p:spPr>
          <a:xfrm>
            <a:off x="1006755" y="2244435"/>
            <a:ext cx="10945091" cy="36668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A8A01D51-8013-4E94-8032-D8F181E94E81}"/>
              </a:ext>
            </a:extLst>
          </p:cNvPr>
          <p:cNvSpPr txBox="1"/>
          <p:nvPr/>
        </p:nvSpPr>
        <p:spPr>
          <a:xfrm>
            <a:off x="6947248" y="2749713"/>
            <a:ext cx="3956861" cy="590931"/>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1" i="0" u="none" strike="noStrike" kern="0" cap="none" spc="0" normalizeH="0" baseline="0" noProof="0" dirty="0">
                <a:ln>
                  <a:noFill/>
                </a:ln>
                <a:solidFill>
                  <a:srgbClr val="000000"/>
                </a:solidFill>
                <a:effectLst/>
                <a:uLnTx/>
                <a:uFillTx/>
                <a:latin typeface="Arial"/>
                <a:ea typeface="+mn-ea"/>
                <a:cs typeface="+mn-cs"/>
              </a:rPr>
              <a:t>Automation hours of 14689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Hrs</a:t>
            </a:r>
            <a:r>
              <a:rPr kumimoji="0" lang="en-US" altLang="en-US" sz="1800" b="1" i="0" u="none" strike="noStrike" kern="0" cap="none" spc="0" normalizeH="0" baseline="0" noProof="0" dirty="0">
                <a:ln>
                  <a:noFill/>
                </a:ln>
                <a:solidFill>
                  <a:srgbClr val="000000"/>
                </a:solidFill>
                <a:effectLst/>
                <a:uLnTx/>
                <a:uFillTx/>
                <a:latin typeface="Arial"/>
                <a:ea typeface="+mn-ea"/>
                <a:cs typeface="+mn-cs"/>
              </a:rPr>
              <a:t> has been accounted in the </a:t>
            </a:r>
            <a:r>
              <a:rPr kumimoji="0" lang="en-US" altLang="en-US" sz="1800" b="1" i="0" u="none" strike="noStrike" kern="0" cap="none" spc="0" normalizeH="0" baseline="0" noProof="0" dirty="0" err="1">
                <a:ln>
                  <a:noFill/>
                </a:ln>
                <a:solidFill>
                  <a:srgbClr val="000000"/>
                </a:solidFill>
                <a:effectLst/>
                <a:uLnTx/>
                <a:uFillTx/>
                <a:latin typeface="Arial"/>
                <a:ea typeface="+mn-ea"/>
                <a:cs typeface="+mn-cs"/>
              </a:rPr>
              <a:t>CoP.</a:t>
            </a:r>
            <a:endParaRPr kumimoji="0" lang="en-US" altLang="en-US" sz="1800" b="1" i="0" u="none" strike="noStrike" kern="0" cap="none" spc="0" normalizeH="0" baseline="0" noProof="0" dirty="0">
              <a:ln>
                <a:noFill/>
              </a:ln>
              <a:solidFill>
                <a:srgbClr val="000000"/>
              </a:solidFill>
              <a:effectLst/>
              <a:uLnTx/>
              <a:uFillTx/>
              <a:latin typeface="Arial"/>
              <a:ea typeface="+mn-ea"/>
              <a:cs typeface="+mn-cs"/>
            </a:endParaRPr>
          </a:p>
        </p:txBody>
      </p:sp>
      <p:graphicFrame>
        <p:nvGraphicFramePr>
          <p:cNvPr id="12" name="Chart 11">
            <a:extLst>
              <a:ext uri="{FF2B5EF4-FFF2-40B4-BE49-F238E27FC236}">
                <a16:creationId xmlns:a16="http://schemas.microsoft.com/office/drawing/2014/main" id="{A4988160-BA05-4B12-BDFD-4159121924CC}"/>
              </a:ext>
            </a:extLst>
          </p:cNvPr>
          <p:cNvGraphicFramePr/>
          <p:nvPr>
            <p:extLst>
              <p:ext uri="{D42A27DB-BD31-4B8C-83A1-F6EECF244321}">
                <p14:modId xmlns:p14="http://schemas.microsoft.com/office/powerpoint/2010/main" val="1595756250"/>
              </p:ext>
            </p:extLst>
          </p:nvPr>
        </p:nvGraphicFramePr>
        <p:xfrm>
          <a:off x="6163473" y="3461649"/>
          <a:ext cx="4035112" cy="2614656"/>
        </p:xfrm>
        <a:graphic>
          <a:graphicData uri="http://schemas.openxmlformats.org/drawingml/2006/chart">
            <c:chart xmlns:c="http://schemas.openxmlformats.org/drawingml/2006/chart" xmlns:r="http://schemas.openxmlformats.org/officeDocument/2006/relationships" r:id="rId2"/>
          </a:graphicData>
        </a:graphic>
      </p:graphicFrame>
      <p:pic>
        <p:nvPicPr>
          <p:cNvPr id="14" name="Graphic 13" descr="Coins">
            <a:extLst>
              <a:ext uri="{FF2B5EF4-FFF2-40B4-BE49-F238E27FC236}">
                <a16:creationId xmlns:a16="http://schemas.microsoft.com/office/drawing/2014/main" id="{17C8F7F8-2702-4702-9B5B-56920DFAE1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5494" y="3693660"/>
            <a:ext cx="914400" cy="914400"/>
          </a:xfrm>
          <a:prstGeom prst="rect">
            <a:avLst/>
          </a:prstGeom>
        </p:spPr>
      </p:pic>
      <p:pic>
        <p:nvPicPr>
          <p:cNvPr id="16" name="Graphic 15" descr="Head with gears">
            <a:extLst>
              <a:ext uri="{FF2B5EF4-FFF2-40B4-BE49-F238E27FC236}">
                <a16:creationId xmlns:a16="http://schemas.microsoft.com/office/drawing/2014/main" id="{E92577E5-3940-4C27-BD76-F7E9C4020A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9584" y="4786746"/>
            <a:ext cx="914400" cy="914400"/>
          </a:xfrm>
          <a:prstGeom prst="rect">
            <a:avLst/>
          </a:prstGeom>
        </p:spPr>
      </p:pic>
      <p:sp>
        <p:nvSpPr>
          <p:cNvPr id="17" name="Rectangle 16">
            <a:extLst>
              <a:ext uri="{FF2B5EF4-FFF2-40B4-BE49-F238E27FC236}">
                <a16:creationId xmlns:a16="http://schemas.microsoft.com/office/drawing/2014/main" id="{A007809B-7C38-4E30-9837-C8C892BC2E11}"/>
              </a:ext>
            </a:extLst>
          </p:cNvPr>
          <p:cNvSpPr/>
          <p:nvPr/>
        </p:nvSpPr>
        <p:spPr>
          <a:xfrm>
            <a:off x="1301212" y="4786746"/>
            <a:ext cx="3600929"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Knowledge sharing and bring culture of Automation</a:t>
            </a:r>
            <a:endParaRPr kumimoji="0" lang="en-US" altLang="en-US" sz="1800" b="0" i="0" u="none" strike="noStrike" kern="0" cap="none" spc="0" normalizeH="0" baseline="0" noProof="0" dirty="0">
              <a:ln>
                <a:noFill/>
              </a:ln>
              <a:solidFill>
                <a:srgbClr val="0039A6"/>
              </a:solidFill>
              <a:effectLst/>
              <a:uLnTx/>
              <a:uFillTx/>
              <a:latin typeface="Arial"/>
              <a:ea typeface="+mn-ea"/>
              <a:cs typeface="+mn-cs"/>
            </a:endParaRPr>
          </a:p>
        </p:txBody>
      </p:sp>
      <p:sp>
        <p:nvSpPr>
          <p:cNvPr id="18" name="Rectangle 17">
            <a:extLst>
              <a:ext uri="{FF2B5EF4-FFF2-40B4-BE49-F238E27FC236}">
                <a16:creationId xmlns:a16="http://schemas.microsoft.com/office/drawing/2014/main" id="{B0FA1C91-8B9F-4BBA-A303-C68887D93F46}"/>
              </a:ext>
            </a:extLst>
          </p:cNvPr>
          <p:cNvSpPr/>
          <p:nvPr/>
        </p:nvSpPr>
        <p:spPr>
          <a:xfrm>
            <a:off x="1273687" y="3794061"/>
            <a:ext cx="3628455" cy="590931"/>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Capture automation to Return On Investment.</a:t>
            </a:r>
          </a:p>
        </p:txBody>
      </p:sp>
      <p:sp>
        <p:nvSpPr>
          <p:cNvPr id="19" name="Rectangle 18">
            <a:extLst>
              <a:ext uri="{FF2B5EF4-FFF2-40B4-BE49-F238E27FC236}">
                <a16:creationId xmlns:a16="http://schemas.microsoft.com/office/drawing/2014/main" id="{7040114F-D2BA-441C-B012-4DF88BCCD321}"/>
              </a:ext>
            </a:extLst>
          </p:cNvPr>
          <p:cNvSpPr/>
          <p:nvPr/>
        </p:nvSpPr>
        <p:spPr>
          <a:xfrm>
            <a:off x="1301213" y="2801376"/>
            <a:ext cx="4067858" cy="341632"/>
          </a:xfrm>
          <a:prstGeom prst="rect">
            <a:avLst/>
          </a:prstGeom>
        </p:spPr>
        <p:txBody>
          <a:bodyPr wrap="square">
            <a:spAutoFit/>
          </a:bodyPr>
          <a:lstStyle/>
          <a:p>
            <a:pPr marL="0" marR="0" lvl="0" indent="0" algn="l" defTabSz="914400" rtl="0" eaLnBrk="1" fontAlgn="auto" latinLnBrk="0" hangingPunct="1">
              <a:lnSpc>
                <a:spcPct val="90000"/>
              </a:lnSpc>
              <a:spcBef>
                <a:spcPct val="1000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a:ea typeface="+mn-ea"/>
                <a:cs typeface="+mn-cs"/>
              </a:rPr>
              <a:t>Automate  repetitive processes</a:t>
            </a:r>
          </a:p>
        </p:txBody>
      </p:sp>
      <p:sp>
        <p:nvSpPr>
          <p:cNvPr id="20" name="Rectangle 19">
            <a:extLst>
              <a:ext uri="{FF2B5EF4-FFF2-40B4-BE49-F238E27FC236}">
                <a16:creationId xmlns:a16="http://schemas.microsoft.com/office/drawing/2014/main" id="{9E1E9C88-158C-4A12-8748-9446080B559A}"/>
              </a:ext>
            </a:extLst>
          </p:cNvPr>
          <p:cNvSpPr/>
          <p:nvPr/>
        </p:nvSpPr>
        <p:spPr>
          <a:xfrm>
            <a:off x="1273688" y="2065137"/>
            <a:ext cx="12234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Objective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2" name="Graphic 21" descr="Recycle sign">
            <a:extLst>
              <a:ext uri="{FF2B5EF4-FFF2-40B4-BE49-F238E27FC236}">
                <a16:creationId xmlns:a16="http://schemas.microsoft.com/office/drawing/2014/main" id="{F35DF9A1-4DE3-4B8E-8031-1520BC11CE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9584" y="2600574"/>
            <a:ext cx="914400" cy="914400"/>
          </a:xfrm>
          <a:prstGeom prst="rect">
            <a:avLst/>
          </a:prstGeom>
        </p:spPr>
      </p:pic>
      <p:sp>
        <p:nvSpPr>
          <p:cNvPr id="23" name="Rectangle 22">
            <a:extLst>
              <a:ext uri="{FF2B5EF4-FFF2-40B4-BE49-F238E27FC236}">
                <a16:creationId xmlns:a16="http://schemas.microsoft.com/office/drawing/2014/main" id="{B237EC36-E9F1-4C87-86F1-DEFECCFAF397}"/>
              </a:ext>
            </a:extLst>
          </p:cNvPr>
          <p:cNvSpPr/>
          <p:nvPr/>
        </p:nvSpPr>
        <p:spPr>
          <a:xfrm>
            <a:off x="6040847" y="2051835"/>
            <a:ext cx="223651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1" i="0" u="sng" strike="noStrike" kern="0" cap="none" spc="0" normalizeH="0" baseline="0" noProof="0" dirty="0">
                <a:ln>
                  <a:noFill/>
                </a:ln>
                <a:solidFill>
                  <a:srgbClr val="0039A6"/>
                </a:solidFill>
                <a:effectLst/>
                <a:uLnTx/>
                <a:uFillTx/>
                <a:latin typeface="Arial"/>
                <a:ea typeface="+mn-ea"/>
                <a:cs typeface="+mn-cs"/>
              </a:rPr>
              <a:t>Accomplishments</a:t>
            </a:r>
            <a:r>
              <a:rPr kumimoji="0" lang="en-US" altLang="en-US" sz="1800" b="0" i="0" u="none" strike="noStrike" kern="0" cap="none" spc="0" normalizeH="0" baseline="0" noProof="0" dirty="0">
                <a:ln>
                  <a:noFill/>
                </a:ln>
                <a:solidFill>
                  <a:srgbClr val="000000"/>
                </a:solidFill>
                <a:effectLst/>
                <a:uLnTx/>
                <a:uFillTx/>
                <a:latin typeface="Arial"/>
                <a:ea typeface="+mn-ea"/>
                <a:cs typeface="+mn-cs"/>
              </a:rPr>
              <a:t>:</a:t>
            </a:r>
          </a:p>
        </p:txBody>
      </p:sp>
      <p:pic>
        <p:nvPicPr>
          <p:cNvPr id="25" name="Graphic 24" descr="Group success">
            <a:extLst>
              <a:ext uri="{FF2B5EF4-FFF2-40B4-BE49-F238E27FC236}">
                <a16:creationId xmlns:a16="http://schemas.microsoft.com/office/drawing/2014/main" id="{9AA2764F-8262-43C6-B277-33A72C9091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6244" y="2606039"/>
            <a:ext cx="914400" cy="914400"/>
          </a:xfrm>
          <a:prstGeom prst="rect">
            <a:avLst/>
          </a:prstGeom>
        </p:spPr>
      </p:pic>
    </p:spTree>
    <p:extLst>
      <p:ext uri="{BB962C8B-B14F-4D97-AF65-F5344CB8AC3E}">
        <p14:creationId xmlns:p14="http://schemas.microsoft.com/office/powerpoint/2010/main" val="2157382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a:xfrm>
            <a:off x="515937" y="123084"/>
            <a:ext cx="11150600" cy="547009"/>
          </a:xfrm>
        </p:spPr>
        <p:txBody>
          <a:bodyPr/>
          <a:lstStyle/>
          <a:p>
            <a:r>
              <a:rPr lang="en-US" dirty="0"/>
              <a:t>Automation Status - 2024</a:t>
            </a:r>
          </a:p>
        </p:txBody>
      </p:sp>
      <p:cxnSp>
        <p:nvCxnSpPr>
          <p:cNvPr id="14" name="Straight Connector 13">
            <a:extLst>
              <a:ext uri="{FF2B5EF4-FFF2-40B4-BE49-F238E27FC236}">
                <a16:creationId xmlns:a16="http://schemas.microsoft.com/office/drawing/2014/main" id="{5061B6D2-F291-4437-A703-6B0B41CD3C41}"/>
              </a:ext>
            </a:extLst>
          </p:cNvPr>
          <p:cNvCxnSpPr>
            <a:cxnSpLocks/>
          </p:cNvCxnSpPr>
          <p:nvPr/>
        </p:nvCxnSpPr>
        <p:spPr>
          <a:xfrm>
            <a:off x="1477818" y="2594765"/>
            <a:ext cx="9245456" cy="0"/>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529867A-3642-4441-89EC-B95460326E49}"/>
              </a:ext>
            </a:extLst>
          </p:cNvPr>
          <p:cNvCxnSpPr>
            <a:cxnSpLocks/>
          </p:cNvCxnSpPr>
          <p:nvPr/>
        </p:nvCxnSpPr>
        <p:spPr>
          <a:xfrm>
            <a:off x="1477818"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9DD4046-7C83-458D-896C-E2D4DB82F4A3}"/>
              </a:ext>
            </a:extLst>
          </p:cNvPr>
          <p:cNvCxnSpPr>
            <a:cxnSpLocks/>
          </p:cNvCxnSpPr>
          <p:nvPr/>
        </p:nvCxnSpPr>
        <p:spPr>
          <a:xfrm>
            <a:off x="4569489" y="2585529"/>
            <a:ext cx="0" cy="417943"/>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326CCD-435E-42BA-9F8A-8DD403FA1BBA}"/>
              </a:ext>
            </a:extLst>
          </p:cNvPr>
          <p:cNvCxnSpPr>
            <a:cxnSpLocks/>
          </p:cNvCxnSpPr>
          <p:nvPr/>
        </p:nvCxnSpPr>
        <p:spPr>
          <a:xfrm>
            <a:off x="7485866" y="2585529"/>
            <a:ext cx="0" cy="417944"/>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F588D0E-B9F5-43E8-8D52-353A4F0EFC6E}"/>
              </a:ext>
            </a:extLst>
          </p:cNvPr>
          <p:cNvCxnSpPr/>
          <p:nvPr/>
        </p:nvCxnSpPr>
        <p:spPr>
          <a:xfrm>
            <a:off x="10723274" y="2585529"/>
            <a:ext cx="0" cy="417942"/>
          </a:xfrm>
          <a:prstGeom prst="straightConnector1">
            <a:avLst/>
          </a:prstGeom>
          <a:ln w="6350" cap="flat">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D8CF496-0222-4757-8EC6-BE43388FDACC}"/>
              </a:ext>
            </a:extLst>
          </p:cNvPr>
          <p:cNvCxnSpPr>
            <a:cxnSpLocks/>
          </p:cNvCxnSpPr>
          <p:nvPr/>
        </p:nvCxnSpPr>
        <p:spPr>
          <a:xfrm>
            <a:off x="6096001" y="2309688"/>
            <a:ext cx="0" cy="275841"/>
          </a:xfrm>
          <a:prstGeom prst="line">
            <a:avLst/>
          </a:prstGeom>
          <a:ln w="6350" cap="flat">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FDB200D-F2DB-45E9-905C-F307303A1E96}"/>
              </a:ext>
            </a:extLst>
          </p:cNvPr>
          <p:cNvSpPr txBox="1"/>
          <p:nvPr/>
        </p:nvSpPr>
        <p:spPr>
          <a:xfrm>
            <a:off x="10182241" y="342637"/>
            <a:ext cx="1863946" cy="623866"/>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Arial"/>
                <a:ea typeface="+mn-ea"/>
                <a:cs typeface="+mn-cs"/>
              </a:rPr>
              <a:t>Target: 140k </a:t>
            </a:r>
            <a:r>
              <a:rPr kumimoji="0" lang="en-US" sz="1200" b="1" i="0" u="none" strike="noStrike" kern="1200" cap="none" spc="0" normalizeH="0" baseline="0" noProof="0" dirty="0" err="1">
                <a:ln>
                  <a:noFill/>
                </a:ln>
                <a:solidFill>
                  <a:srgbClr val="0070C0"/>
                </a:solidFill>
                <a:effectLst/>
                <a:uLnTx/>
                <a:uFillTx/>
                <a:latin typeface="Arial"/>
                <a:ea typeface="+mn-ea"/>
                <a:cs typeface="+mn-cs"/>
              </a:rPr>
              <a:t>hrs</a:t>
            </a:r>
            <a:endParaRPr kumimoji="0" lang="en-US" sz="1200" b="1" i="0" u="none" strike="noStrike" kern="1200" cap="none" spc="0" normalizeH="0" baseline="0" noProof="0" dirty="0">
              <a:ln>
                <a:noFill/>
              </a:ln>
              <a:solidFill>
                <a:srgbClr val="0070C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dirty="0">
                <a:ln>
                  <a:noFill/>
                </a:ln>
                <a:solidFill>
                  <a:srgbClr val="00B050"/>
                </a:solidFill>
                <a:effectLst/>
                <a:uLnTx/>
                <a:uFillTx/>
                <a:latin typeface="Arial"/>
                <a:ea typeface="+mn-ea"/>
                <a:cs typeface="+mn-cs"/>
              </a:rPr>
              <a:t>Current status: 14.6k </a:t>
            </a:r>
            <a:r>
              <a:rPr kumimoji="0" lang="en-US" sz="1200" b="1" i="0" u="none" strike="noStrike" kern="1200" cap="none" spc="0" normalizeH="0" baseline="0" noProof="0" dirty="0" err="1">
                <a:ln>
                  <a:noFill/>
                </a:ln>
                <a:solidFill>
                  <a:srgbClr val="00B050"/>
                </a:solidFill>
                <a:effectLst/>
                <a:uLnTx/>
                <a:uFillTx/>
                <a:latin typeface="Arial"/>
                <a:ea typeface="+mn-ea"/>
                <a:cs typeface="+mn-cs"/>
              </a:rPr>
              <a:t>hrs</a:t>
            </a:r>
            <a:endParaRPr kumimoji="0" lang="en-US" sz="1200" b="1" i="0" u="none" strike="noStrike" kern="1200" cap="none" spc="0" normalizeH="0" baseline="0" noProof="0" dirty="0">
              <a:ln>
                <a:noFill/>
              </a:ln>
              <a:solidFill>
                <a:srgbClr val="00B050"/>
              </a:solidFill>
              <a:effectLst/>
              <a:uLnTx/>
              <a:uFillTx/>
              <a:latin typeface="Arial"/>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3" name="Picture 2">
            <a:extLst>
              <a:ext uri="{FF2B5EF4-FFF2-40B4-BE49-F238E27FC236}">
                <a16:creationId xmlns:a16="http://schemas.microsoft.com/office/drawing/2014/main" id="{FB76C4DB-2A3B-4A0E-BBD8-413FE93DCBCD}"/>
              </a:ext>
            </a:extLst>
          </p:cNvPr>
          <p:cNvPicPr>
            <a:picLocks noChangeAspect="1"/>
          </p:cNvPicPr>
          <p:nvPr/>
        </p:nvPicPr>
        <p:blipFill rotWithShape="1">
          <a:blip r:embed="rId2"/>
          <a:srcRect b="59222"/>
          <a:stretch/>
        </p:blipFill>
        <p:spPr>
          <a:xfrm>
            <a:off x="4346666" y="658391"/>
            <a:ext cx="3489142" cy="1234953"/>
          </a:xfrm>
          <a:prstGeom prst="rect">
            <a:avLst/>
          </a:prstGeom>
          <a:ln w="19050">
            <a:solidFill>
              <a:srgbClr val="002060"/>
            </a:solidFill>
          </a:ln>
        </p:spPr>
      </p:pic>
      <p:sp>
        <p:nvSpPr>
          <p:cNvPr id="4" name="Rectangle 3">
            <a:extLst>
              <a:ext uri="{FF2B5EF4-FFF2-40B4-BE49-F238E27FC236}">
                <a16:creationId xmlns:a16="http://schemas.microsoft.com/office/drawing/2014/main" id="{8B207384-89EB-47F0-A512-D40E1077904A}"/>
              </a:ext>
            </a:extLst>
          </p:cNvPr>
          <p:cNvSpPr/>
          <p:nvPr/>
        </p:nvSpPr>
        <p:spPr>
          <a:xfrm>
            <a:off x="4335908" y="1893345"/>
            <a:ext cx="3499900" cy="416342"/>
          </a:xfrm>
          <a:prstGeom prst="rect">
            <a:avLst/>
          </a:prstGeom>
          <a:noFill/>
          <a:ln w="9525" cap="sq">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5" name="TextBox 4">
            <a:extLst>
              <a:ext uri="{FF2B5EF4-FFF2-40B4-BE49-F238E27FC236}">
                <a16:creationId xmlns:a16="http://schemas.microsoft.com/office/drawing/2014/main" id="{45FECD5D-10D5-49A2-A657-E4C70283B1C2}"/>
              </a:ext>
            </a:extLst>
          </p:cNvPr>
          <p:cNvSpPr txBox="1"/>
          <p:nvPr/>
        </p:nvSpPr>
        <p:spPr>
          <a:xfrm>
            <a:off x="5164142" y="1991693"/>
            <a:ext cx="2108489" cy="416337"/>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Total : </a:t>
            </a:r>
            <a:r>
              <a:rPr kumimoji="0" lang="en-US" altLang="en-US" sz="1600" b="1" i="0" u="none" strike="noStrike" kern="0" cap="none" spc="0" normalizeH="0" baseline="0" noProof="0" dirty="0">
                <a:ln>
                  <a:noFill/>
                </a:ln>
                <a:solidFill>
                  <a:srgbClr val="000000"/>
                </a:solidFill>
                <a:effectLst/>
                <a:uLnTx/>
                <a:uFillTx/>
                <a:latin typeface="Arial"/>
                <a:ea typeface="+mn-ea"/>
                <a:cs typeface="+mn-cs"/>
              </a:rPr>
              <a:t>14689</a:t>
            </a:r>
            <a:r>
              <a:rPr kumimoji="0" lang="en-US" sz="1600" b="0" i="0" u="none" strike="noStrike" kern="1200" cap="none" spc="0" normalizeH="0" baseline="0" noProof="0" dirty="0">
                <a:ln>
                  <a:noFill/>
                </a:ln>
                <a:solidFill>
                  <a:srgbClr val="000000"/>
                </a:solidFill>
                <a:effectLst/>
                <a:uLnTx/>
                <a:uFillTx/>
                <a:latin typeface="Arial"/>
                <a:ea typeface="+mn-ea"/>
                <a:cs typeface="+mn-cs"/>
              </a:rPr>
              <a:t> hours </a:t>
            </a:r>
          </a:p>
        </p:txBody>
      </p:sp>
      <p:sp>
        <p:nvSpPr>
          <p:cNvPr id="8" name="TextBox 7">
            <a:extLst>
              <a:ext uri="{FF2B5EF4-FFF2-40B4-BE49-F238E27FC236}">
                <a16:creationId xmlns:a16="http://schemas.microsoft.com/office/drawing/2014/main" id="{A7E05C88-C479-419D-B5BE-E15459D0FF51}"/>
              </a:ext>
            </a:extLst>
          </p:cNvPr>
          <p:cNvSpPr txBox="1"/>
          <p:nvPr/>
        </p:nvSpPr>
        <p:spPr>
          <a:xfrm>
            <a:off x="9356436" y="3759200"/>
            <a:ext cx="1424148" cy="193964"/>
          </a:xfrm>
          <a:prstGeom prst="rect">
            <a:avLst/>
          </a:prstGeom>
          <a:ln w="6350">
            <a:noFill/>
            <a:miter lim="800000"/>
          </a:ln>
        </p:spPr>
        <p:txBody>
          <a:bodyPr vert="horz" wrap="squar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6" name="Picture 5">
            <a:extLst>
              <a:ext uri="{FF2B5EF4-FFF2-40B4-BE49-F238E27FC236}">
                <a16:creationId xmlns:a16="http://schemas.microsoft.com/office/drawing/2014/main" id="{B0C4BB42-9FB9-4D98-8423-0EA94057372B}"/>
              </a:ext>
            </a:extLst>
          </p:cNvPr>
          <p:cNvPicPr>
            <a:picLocks noChangeAspect="1"/>
          </p:cNvPicPr>
          <p:nvPr/>
        </p:nvPicPr>
        <p:blipFill>
          <a:blip r:embed="rId3"/>
          <a:stretch>
            <a:fillRect/>
          </a:stretch>
        </p:blipFill>
        <p:spPr>
          <a:xfrm>
            <a:off x="581811" y="3017274"/>
            <a:ext cx="2635124" cy="2586920"/>
          </a:xfrm>
          <a:prstGeom prst="rect">
            <a:avLst/>
          </a:prstGeom>
          <a:ln w="19050">
            <a:solidFill>
              <a:srgbClr val="92D050"/>
            </a:solidFill>
          </a:ln>
        </p:spPr>
      </p:pic>
      <p:pic>
        <p:nvPicPr>
          <p:cNvPr id="7" name="Picture 6">
            <a:extLst>
              <a:ext uri="{FF2B5EF4-FFF2-40B4-BE49-F238E27FC236}">
                <a16:creationId xmlns:a16="http://schemas.microsoft.com/office/drawing/2014/main" id="{1C001B0C-A7F7-482B-8D5B-99C071D24DDB}"/>
              </a:ext>
            </a:extLst>
          </p:cNvPr>
          <p:cNvPicPr>
            <a:picLocks noChangeAspect="1"/>
          </p:cNvPicPr>
          <p:nvPr/>
        </p:nvPicPr>
        <p:blipFill>
          <a:blip r:embed="rId4"/>
          <a:stretch>
            <a:fillRect/>
          </a:stretch>
        </p:blipFill>
        <p:spPr>
          <a:xfrm>
            <a:off x="3407526" y="2997520"/>
            <a:ext cx="2688474" cy="2606675"/>
          </a:xfrm>
          <a:prstGeom prst="rect">
            <a:avLst/>
          </a:prstGeom>
          <a:ln w="19050">
            <a:solidFill>
              <a:srgbClr val="92D050"/>
            </a:solidFill>
          </a:ln>
        </p:spPr>
      </p:pic>
      <p:pic>
        <p:nvPicPr>
          <p:cNvPr id="9" name="Picture 8">
            <a:extLst>
              <a:ext uri="{FF2B5EF4-FFF2-40B4-BE49-F238E27FC236}">
                <a16:creationId xmlns:a16="http://schemas.microsoft.com/office/drawing/2014/main" id="{6CC75BF1-1D45-4119-BB03-66C71B823ED4}"/>
              </a:ext>
            </a:extLst>
          </p:cNvPr>
          <p:cNvPicPr>
            <a:picLocks noChangeAspect="1"/>
          </p:cNvPicPr>
          <p:nvPr/>
        </p:nvPicPr>
        <p:blipFill>
          <a:blip r:embed="rId5"/>
          <a:stretch>
            <a:fillRect/>
          </a:stretch>
        </p:blipFill>
        <p:spPr>
          <a:xfrm>
            <a:off x="6218386" y="2994454"/>
            <a:ext cx="2696543" cy="2625725"/>
          </a:xfrm>
          <a:prstGeom prst="rect">
            <a:avLst/>
          </a:prstGeom>
          <a:ln w="19050">
            <a:solidFill>
              <a:srgbClr val="92D050"/>
            </a:solidFill>
          </a:ln>
        </p:spPr>
      </p:pic>
      <p:pic>
        <p:nvPicPr>
          <p:cNvPr id="10" name="Picture 9">
            <a:extLst>
              <a:ext uri="{FF2B5EF4-FFF2-40B4-BE49-F238E27FC236}">
                <a16:creationId xmlns:a16="http://schemas.microsoft.com/office/drawing/2014/main" id="{64B8DAB0-FEAA-44C4-9597-B650BD4925D0}"/>
              </a:ext>
            </a:extLst>
          </p:cNvPr>
          <p:cNvPicPr>
            <a:picLocks noChangeAspect="1"/>
          </p:cNvPicPr>
          <p:nvPr/>
        </p:nvPicPr>
        <p:blipFill>
          <a:blip r:embed="rId6"/>
          <a:stretch>
            <a:fillRect/>
          </a:stretch>
        </p:blipFill>
        <p:spPr>
          <a:xfrm>
            <a:off x="9193753" y="3003471"/>
            <a:ext cx="2671744" cy="2600716"/>
          </a:xfrm>
          <a:prstGeom prst="rect">
            <a:avLst/>
          </a:prstGeom>
          <a:ln w="19050">
            <a:solidFill>
              <a:srgbClr val="92D050"/>
            </a:solidFill>
          </a:ln>
        </p:spPr>
      </p:pic>
    </p:spTree>
    <p:extLst>
      <p:ext uri="{BB962C8B-B14F-4D97-AF65-F5344CB8AC3E}">
        <p14:creationId xmlns:p14="http://schemas.microsoft.com/office/powerpoint/2010/main" val="1249543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5641-8C5A-435C-B9E3-8D20B02F8ADC}"/>
              </a:ext>
            </a:extLst>
          </p:cNvPr>
          <p:cNvSpPr>
            <a:spLocks noGrp="1"/>
          </p:cNvSpPr>
          <p:nvPr>
            <p:ph type="ctrTitle"/>
          </p:nvPr>
        </p:nvSpPr>
        <p:spPr>
          <a:xfrm>
            <a:off x="1524000" y="508001"/>
            <a:ext cx="7782560" cy="843280"/>
          </a:xfrm>
        </p:spPr>
        <p:txBody>
          <a:bodyPr/>
          <a:lstStyle/>
          <a:p>
            <a:r>
              <a:rPr lang="en-US" dirty="0"/>
              <a:t>	</a:t>
            </a:r>
            <a:r>
              <a:rPr lang="en-US" sz="3600" b="1" dirty="0"/>
              <a:t>CONTENTS</a:t>
            </a:r>
          </a:p>
        </p:txBody>
      </p:sp>
      <p:sp>
        <p:nvSpPr>
          <p:cNvPr id="8" name="Subtitle 7">
            <a:extLst>
              <a:ext uri="{FF2B5EF4-FFF2-40B4-BE49-F238E27FC236}">
                <a16:creationId xmlns:a16="http://schemas.microsoft.com/office/drawing/2014/main" id="{1DE63EA9-D7C2-4CFE-A916-CF3302D3693E}"/>
              </a:ext>
            </a:extLst>
          </p:cNvPr>
          <p:cNvSpPr>
            <a:spLocks noGrp="1"/>
          </p:cNvSpPr>
          <p:nvPr>
            <p:ph type="subTitle" idx="1"/>
          </p:nvPr>
        </p:nvSpPr>
        <p:spPr>
          <a:xfrm>
            <a:off x="1524000" y="1442720"/>
            <a:ext cx="9144000" cy="3939540"/>
          </a:xfrm>
        </p:spPr>
        <p:txBody>
          <a:bodyPr/>
          <a:lstStyle/>
          <a:p>
            <a:pPr algn="l"/>
            <a:endParaRPr lang="en-US" dirty="0"/>
          </a:p>
          <a:p>
            <a:pPr marL="457200" indent="-457200" algn="l">
              <a:buAutoNum type="arabicParenR"/>
            </a:pPr>
            <a:r>
              <a:rPr lang="en-US" dirty="0">
                <a:hlinkClick r:id="rId2" action="ppaction://hlinksldjump"/>
              </a:rPr>
              <a:t>2024 OKR and Focus Areas</a:t>
            </a:r>
            <a:endParaRPr lang="en-US" dirty="0"/>
          </a:p>
          <a:p>
            <a:pPr marL="457200" indent="-457200" algn="l">
              <a:buFont typeface="Segoe UI" panose="020B0502040204020203" pitchFamily="34" charset="0"/>
              <a:buAutoNum type="arabicParenR"/>
            </a:pPr>
            <a:r>
              <a:rPr lang="en-US" dirty="0">
                <a:hlinkClick r:id="rId3" action="ppaction://hlinksldjump"/>
              </a:rPr>
              <a:t>DSO Status per director</a:t>
            </a:r>
            <a:endParaRPr lang="en-US" dirty="0"/>
          </a:p>
          <a:p>
            <a:pPr marL="457200" indent="-457200" algn="l">
              <a:buFont typeface="Segoe UI" panose="020B0502040204020203" pitchFamily="34" charset="0"/>
              <a:buAutoNum type="arabicParenR"/>
            </a:pPr>
            <a:r>
              <a:rPr lang="en-US" dirty="0">
                <a:hlinkClick r:id="rId4" action="ppaction://hlinksldjump"/>
              </a:rPr>
              <a:t>Technical Sessions</a:t>
            </a:r>
            <a:endParaRPr lang="en-US" dirty="0"/>
          </a:p>
          <a:p>
            <a:pPr marL="457200" indent="-457200" algn="l">
              <a:buAutoNum type="arabicParenR"/>
            </a:pPr>
            <a:r>
              <a:rPr lang="en-US" dirty="0">
                <a:hlinkClick r:id="rId5" action="ppaction://hlinksldjump"/>
              </a:rPr>
              <a:t>Automation Progress</a:t>
            </a:r>
            <a:endParaRPr lang="en-US" dirty="0"/>
          </a:p>
          <a:p>
            <a:pPr marL="457200" indent="-457200" algn="l">
              <a:buAutoNum type="arabicParenR"/>
            </a:pPr>
            <a:r>
              <a:rPr lang="en-US" dirty="0">
                <a:hlinkClick r:id="rId6" action="ppaction://hlinksldjump"/>
              </a:rPr>
              <a:t>Training and references</a:t>
            </a:r>
            <a:endParaRPr lang="en-US" dirty="0"/>
          </a:p>
          <a:p>
            <a:pPr marL="457200" indent="-457200" algn="l">
              <a:buAutoNum type="arabicParenR"/>
            </a:pPr>
            <a:endParaRPr lang="en-US" dirty="0"/>
          </a:p>
          <a:p>
            <a:pPr marL="457200" indent="-457200" algn="l">
              <a:buAutoNum type="arabicParenR"/>
            </a:pPr>
            <a:endParaRPr lang="en-US" dirty="0"/>
          </a:p>
          <a:p>
            <a:pPr marL="457200" indent="-457200" algn="l">
              <a:buAutoNum type="arabicParenR"/>
            </a:pPr>
            <a:endParaRPr lang="en-US" dirty="0">
              <a:hlinkClick r:id="rId3" action="ppaction://hlinksldjump"/>
            </a:endParaRPr>
          </a:p>
        </p:txBody>
      </p:sp>
    </p:spTree>
    <p:extLst>
      <p:ext uri="{BB962C8B-B14F-4D97-AF65-F5344CB8AC3E}">
        <p14:creationId xmlns:p14="http://schemas.microsoft.com/office/powerpoint/2010/main" val="1175070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67A6-4395-4F18-A081-F805D49B6124}"/>
              </a:ext>
            </a:extLst>
          </p:cNvPr>
          <p:cNvSpPr>
            <a:spLocks noGrp="1"/>
          </p:cNvSpPr>
          <p:nvPr>
            <p:ph type="title"/>
          </p:nvPr>
        </p:nvSpPr>
        <p:spPr>
          <a:xfrm>
            <a:off x="2665750" y="2143515"/>
            <a:ext cx="5933501" cy="920336"/>
          </a:xfrm>
        </p:spPr>
        <p:txBody>
          <a:bodyPr/>
          <a:lstStyle/>
          <a:p>
            <a:r>
              <a:rPr lang="en-US" dirty="0"/>
              <a:t>Training and references</a:t>
            </a:r>
          </a:p>
        </p:txBody>
      </p:sp>
    </p:spTree>
    <p:extLst>
      <p:ext uri="{BB962C8B-B14F-4D97-AF65-F5344CB8AC3E}">
        <p14:creationId xmlns:p14="http://schemas.microsoft.com/office/powerpoint/2010/main" val="3109100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                          Training and support</a:t>
            </a:r>
          </a:p>
        </p:txBody>
      </p:sp>
      <p:sp>
        <p:nvSpPr>
          <p:cNvPr id="4" name="Rectangle 3">
            <a:extLst>
              <a:ext uri="{FF2B5EF4-FFF2-40B4-BE49-F238E27FC236}">
                <a16:creationId xmlns:a16="http://schemas.microsoft.com/office/drawing/2014/main" id="{0902F806-9094-4E6A-B4CF-AE85465B7FBE}"/>
              </a:ext>
            </a:extLst>
          </p:cNvPr>
          <p:cNvSpPr/>
          <p:nvPr/>
        </p:nvSpPr>
        <p:spPr>
          <a:xfrm>
            <a:off x="192765" y="687634"/>
            <a:ext cx="12286036" cy="2031325"/>
          </a:xfrm>
          <a:prstGeom prst="rect">
            <a:avLst/>
          </a:prstGeom>
        </p:spPr>
        <p:txBody>
          <a:bodyPr wrap="square">
            <a:spAutoFit/>
          </a:bodyPr>
          <a:lstStyle/>
          <a:p>
            <a:r>
              <a:rPr lang="en-US" sz="1400" dirty="0">
                <a:hlinkClick r:id="rId2"/>
              </a:rPr>
              <a:t>Automation COP </a:t>
            </a:r>
            <a:endParaRPr lang="en-US" sz="1400" dirty="0"/>
          </a:p>
          <a:p>
            <a:r>
              <a:rPr lang="en-US" sz="1400" u="sng" dirty="0">
                <a:hlinkClick r:id="rId3"/>
              </a:rPr>
              <a:t>https://devsecops.web.boeing.com/index.html</a:t>
            </a:r>
            <a:r>
              <a:rPr lang="en-US" sz="1400" dirty="0"/>
              <a:t>  [</a:t>
            </a:r>
            <a:r>
              <a:rPr lang="en-US" sz="1400" b="1" dirty="0"/>
              <a:t>DevSecOps Enterprise Website</a:t>
            </a:r>
            <a:r>
              <a:rPr lang="en-US" sz="1400" dirty="0"/>
              <a:t>]</a:t>
            </a:r>
            <a:endParaRPr lang="en-US" sz="1400" dirty="0">
              <a:latin typeface="Times New Roman" panose="02020603050405020304" pitchFamily="18" charset="0"/>
              <a:ea typeface="Calibri" panose="020F0502020204030204" pitchFamily="34" charset="0"/>
            </a:endParaRP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        </a:t>
            </a:r>
          </a:p>
          <a:p>
            <a:pPr marR="0" lvl="0">
              <a:spcBef>
                <a:spcPts val="0"/>
              </a:spcBef>
              <a:spcAft>
                <a:spcPts val="0"/>
              </a:spcAft>
            </a:pPr>
            <a:r>
              <a:rPr lang="en-US" sz="1400" b="1" dirty="0">
                <a:solidFill>
                  <a:srgbClr val="ED7D31"/>
                </a:solidFill>
                <a:latin typeface="Calibri" panose="020F0502020204030204" pitchFamily="34" charset="0"/>
                <a:ea typeface="Times New Roman" panose="02020603050405020304" pitchFamily="18" charset="0"/>
              </a:rPr>
              <a:t>T</a:t>
            </a:r>
            <a:r>
              <a:rPr lang="en-US" sz="1400" b="1" u="sng" dirty="0">
                <a:solidFill>
                  <a:srgbClr val="ED7D31"/>
                </a:solidFill>
                <a:latin typeface="Calibri" panose="020F0502020204030204" pitchFamily="34" charset="0"/>
                <a:ea typeface="Times New Roman" panose="02020603050405020304" pitchFamily="18" charset="0"/>
              </a:rPr>
              <a:t>raining:</a:t>
            </a:r>
            <a:endParaRPr lang="en-US" sz="1400" dirty="0">
              <a:solidFill>
                <a:srgbClr val="ED7D31"/>
              </a:solidFill>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hlinkClick r:id="rId4"/>
              </a:rPr>
              <a:t>https://devsecops.web.boeing.com/trainings.html </a:t>
            </a:r>
            <a:endParaRPr lang="en-US" sz="1400" u="sng" dirty="0">
              <a:solidFill>
                <a:srgbClr val="0563C1"/>
              </a:solidFill>
              <a:latin typeface="Calibri" panose="020F0502020204030204" pitchFamily="34" charset="0"/>
              <a:ea typeface="Calibri" panose="020F0502020204030204" pitchFamily="34" charset="0"/>
            </a:endParaRPr>
          </a:p>
          <a:p>
            <a:pPr marL="457200"/>
            <a:r>
              <a:rPr lang="en-US" sz="1400" u="sng" dirty="0">
                <a:solidFill>
                  <a:srgbClr val="0070C0"/>
                </a:solidFill>
                <a:latin typeface="Calibri" panose="020F0502020204030204" pitchFamily="34" charset="0"/>
                <a:ea typeface="Calibri" panose="020F0502020204030204" pitchFamily="34" charset="0"/>
                <a:hlinkClick r:id="rId5"/>
              </a:rPr>
              <a:t>https://insite.web.boeing.com/culture/viewMedia.do?mediaId=428840</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Insite: </a:t>
            </a:r>
            <a:r>
              <a:rPr lang="en-US" sz="1400" u="sng" dirty="0">
                <a:solidFill>
                  <a:srgbClr val="0563C1"/>
                </a:solidFill>
                <a:latin typeface="Calibri" panose="020F0502020204030204" pitchFamily="34" charset="0"/>
                <a:ea typeface="Calibri" panose="020F0502020204030204" pitchFamily="34" charset="0"/>
                <a:hlinkClick r:id="rId6"/>
              </a:rPr>
              <a:t>DevSecOps related video series</a:t>
            </a:r>
            <a:endParaRPr lang="en-US" sz="1400" dirty="0">
              <a:latin typeface="Calibri" panose="020F0502020204030204" pitchFamily="34" charset="0"/>
              <a:ea typeface="Calibri" panose="020F0502020204030204" pitchFamily="34" charset="0"/>
            </a:endParaRPr>
          </a:p>
          <a:p>
            <a:pPr marL="457200" marR="0"/>
            <a:r>
              <a:rPr lang="en-US" sz="1400" u="sng" dirty="0">
                <a:solidFill>
                  <a:srgbClr val="0563C1"/>
                </a:solidFill>
                <a:latin typeface="Calibri" panose="020F0502020204030204" pitchFamily="34" charset="0"/>
                <a:ea typeface="Calibri" panose="020F0502020204030204" pitchFamily="34" charset="0"/>
              </a:rPr>
              <a:t>Degreed: </a:t>
            </a:r>
            <a:r>
              <a:rPr lang="en-US" sz="1400" u="sng" dirty="0">
                <a:solidFill>
                  <a:srgbClr val="0563C1"/>
                </a:solidFill>
                <a:latin typeface="Calibri" panose="020F0502020204030204" pitchFamily="34" charset="0"/>
                <a:ea typeface="Calibri" panose="020F0502020204030204" pitchFamily="34" charset="0"/>
                <a:hlinkClick r:id="rId7"/>
              </a:rPr>
              <a:t>https://degreed.com/pathway/mpl66o5r9d/pathway</a:t>
            </a:r>
            <a:endParaRPr lang="en-US" sz="1400" dirty="0">
              <a:latin typeface="Calibri" panose="020F0502020204030204" pitchFamily="34" charset="0"/>
              <a:ea typeface="Calibri" panose="020F0502020204030204" pitchFamily="34" charset="0"/>
            </a:endParaRPr>
          </a:p>
          <a:p>
            <a:pPr marL="457200" marR="0"/>
            <a:r>
              <a:rPr lang="en-US" sz="1400" u="sng" dirty="0" err="1">
                <a:solidFill>
                  <a:srgbClr val="0563C1"/>
                </a:solidFill>
                <a:latin typeface="Calibri" panose="020F0502020204030204" pitchFamily="34" charset="0"/>
                <a:ea typeface="Calibri" panose="020F0502020204030204" pitchFamily="34" charset="0"/>
              </a:rPr>
              <a:t>Oreilly</a:t>
            </a:r>
            <a:r>
              <a:rPr lang="en-US" sz="1400" u="sng" dirty="0">
                <a:solidFill>
                  <a:srgbClr val="0563C1"/>
                </a:solidFill>
                <a:latin typeface="Calibri" panose="020F0502020204030204" pitchFamily="34" charset="0"/>
                <a:ea typeface="Calibri" panose="020F0502020204030204" pitchFamily="34" charset="0"/>
              </a:rPr>
              <a:t>: </a:t>
            </a:r>
            <a:r>
              <a:rPr lang="en-US" sz="1400" u="sng" dirty="0">
                <a:solidFill>
                  <a:srgbClr val="0563C1"/>
                </a:solidFill>
                <a:latin typeface="Calibri" panose="020F0502020204030204" pitchFamily="34" charset="0"/>
                <a:ea typeface="Calibri" panose="020F0502020204030204" pitchFamily="34" charset="0"/>
                <a:hlinkClick r:id="rId8"/>
              </a:rPr>
              <a:t>https://learning.oreilly.com/library/view/the-devops-handbook/9781457191381/</a:t>
            </a:r>
            <a:endParaRPr lang="en-US" sz="1400" dirty="0">
              <a:solidFill>
                <a:srgbClr val="002060"/>
              </a:solidFill>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nvPr>
        </p:nvGraphicFramePr>
        <p:xfrm>
          <a:off x="260859" y="3845614"/>
          <a:ext cx="10573593" cy="2508910"/>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Coverity, Netsparker,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Saves your team time by generating an automated continuous integration pipeline and integrating different tools</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214035">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Official DevSecOps website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3"/>
                        </a:rPr>
                        <a:t>https://devsecops.web.boeing.com/index.html</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Monitoring tool documentation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1"/>
                        </a:rPr>
                        <a:t>https://itms.pages.boeing.com/wiki/appdynamics/</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6"/>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
        <p:nvSpPr>
          <p:cNvPr id="3" name="Rectangle 2">
            <a:extLst>
              <a:ext uri="{FF2B5EF4-FFF2-40B4-BE49-F238E27FC236}">
                <a16:creationId xmlns:a16="http://schemas.microsoft.com/office/drawing/2014/main" id="{9EF24625-22BA-4838-B7EC-C69C8B35F6F8}"/>
              </a:ext>
            </a:extLst>
          </p:cNvPr>
          <p:cNvSpPr/>
          <p:nvPr/>
        </p:nvSpPr>
        <p:spPr>
          <a:xfrm>
            <a:off x="-298316" y="2769195"/>
            <a:ext cx="12286036" cy="954107"/>
          </a:xfrm>
          <a:prstGeom prst="rect">
            <a:avLst/>
          </a:prstGeom>
        </p:spPr>
        <p:txBody>
          <a:bodyPr wrap="square">
            <a:spAutoFit/>
          </a:bodyPr>
          <a:lstStyle/>
          <a:p>
            <a:pPr marL="457200" marR="0"/>
            <a:r>
              <a:rPr lang="en-US" sz="1400" b="1" u="sng" dirty="0">
                <a:solidFill>
                  <a:srgbClr val="ED7D31"/>
                </a:solidFill>
                <a:latin typeface="Calibri" panose="020F0502020204030204" pitchFamily="34" charset="0"/>
              </a:rPr>
              <a:t>Enterprise Support</a:t>
            </a: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400" u="sng" dirty="0">
                <a:solidFill>
                  <a:srgbClr val="0070C0"/>
                </a:solidFill>
                <a:latin typeface="Calibri" panose="020F0502020204030204" pitchFamily="34" charset="0"/>
                <a:ea typeface="Calibri" panose="020F0502020204030204" pitchFamily="34" charset="0"/>
                <a:hlinkClick r:id="rId17"/>
              </a:rPr>
              <a:t>EMC</a:t>
            </a:r>
            <a:r>
              <a:rPr lang="en-US" sz="1400" u="sng" dirty="0">
                <a:solidFill>
                  <a:srgbClr val="0070C0"/>
                </a:solidFill>
                <a:latin typeface="Calibri" panose="020F0502020204030204" pitchFamily="34" charset="0"/>
                <a:ea typeface="Calibri" panose="020F0502020204030204" pitchFamily="34" charset="0"/>
              </a:rPr>
              <a:t> </a:t>
            </a:r>
            <a:r>
              <a:rPr lang="en-US" sz="1400" u="sng" dirty="0">
                <a:solidFill>
                  <a:srgbClr val="002060"/>
                </a:solidFill>
                <a:latin typeface="Calibri" panose="020F0502020204030204" pitchFamily="34" charset="0"/>
                <a:ea typeface="Calibri" panose="020F0502020204030204" pitchFamily="34" charset="0"/>
              </a:rPr>
              <a:t>(check for the session with the name “DevSecOps Office Hours (India)”).</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US, </a:t>
            </a:r>
            <a:r>
              <a:rPr lang="en-US" sz="1400" u="sng" dirty="0">
                <a:solidFill>
                  <a:srgbClr val="0070C0"/>
                </a:solidFill>
                <a:latin typeface="Calibri" panose="020F0502020204030204" pitchFamily="34" charset="0"/>
                <a:ea typeface="Calibri" panose="020F0502020204030204" pitchFamily="34" charset="0"/>
                <a:hlinkClick r:id="rId18"/>
              </a:rPr>
              <a:t>Click </a:t>
            </a:r>
            <a:r>
              <a:rPr lang="en-US" sz="1400" u="sng" dirty="0">
                <a:solidFill>
                  <a:srgbClr val="000000"/>
                </a:solidFill>
                <a:latin typeface="Calibri" panose="020F0502020204030204" pitchFamily="34" charset="0"/>
                <a:ea typeface="Calibri" panose="020F0502020204030204" pitchFamily="34" charset="0"/>
                <a:hlinkClick r:id="rId18"/>
              </a:rPr>
              <a:t>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marL="457200" marR="0">
              <a:spcBef>
                <a:spcPts val="0"/>
              </a:spcBef>
              <a:spcAft>
                <a:spcPts val="0"/>
              </a:spcAft>
            </a:pPr>
            <a:r>
              <a:rPr lang="en-US" sz="1400" dirty="0">
                <a:solidFill>
                  <a:srgbClr val="002060"/>
                </a:solidFill>
                <a:latin typeface="Calibri" panose="020F0502020204030204" pitchFamily="34" charset="0"/>
                <a:ea typeface="Calibri" panose="020F0502020204030204" pitchFamily="34" charset="0"/>
              </a:rPr>
              <a:t>For Product Teams in India, </a:t>
            </a:r>
            <a:r>
              <a:rPr lang="en-US" sz="1400" u="sng" dirty="0">
                <a:solidFill>
                  <a:srgbClr val="0070C0"/>
                </a:solidFill>
                <a:latin typeface="Calibri" panose="020F0502020204030204" pitchFamily="34" charset="0"/>
                <a:ea typeface="Calibri" panose="020F0502020204030204" pitchFamily="34" charset="0"/>
                <a:hlinkClick r:id="rId17"/>
              </a:rPr>
              <a:t>Click</a:t>
            </a:r>
            <a:r>
              <a:rPr lang="en-US" sz="1400" u="sng" dirty="0">
                <a:solidFill>
                  <a:srgbClr val="000000"/>
                </a:solidFill>
                <a:latin typeface="Calibri" panose="020F0502020204030204" pitchFamily="34" charset="0"/>
                <a:ea typeface="Calibri" panose="020F0502020204030204" pitchFamily="34" charset="0"/>
                <a:hlinkClick r:id="rId17"/>
              </a:rPr>
              <a:t> Here </a:t>
            </a:r>
            <a:r>
              <a:rPr lang="en-US" sz="1400" u="sng" dirty="0">
                <a:solidFill>
                  <a:srgbClr val="002060"/>
                </a:solidFill>
                <a:latin typeface="Calibri" panose="020F0502020204030204" pitchFamily="34" charset="0"/>
                <a:ea typeface="Calibri" panose="020F0502020204030204" pitchFamily="34" charset="0"/>
              </a:rPr>
              <a:t>to block your slot </a:t>
            </a:r>
            <a:r>
              <a:rPr lang="en-US" sz="1400" dirty="0">
                <a:solidFill>
                  <a:srgbClr val="002060"/>
                </a:solidFill>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531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Assessment Process</a:t>
            </a:r>
          </a:p>
        </p:txBody>
      </p:sp>
      <p:sp>
        <p:nvSpPr>
          <p:cNvPr id="3" name="Rectangle 2">
            <a:extLst>
              <a:ext uri="{FF2B5EF4-FFF2-40B4-BE49-F238E27FC236}">
                <a16:creationId xmlns:a16="http://schemas.microsoft.com/office/drawing/2014/main" id="{3CAED5BA-C776-449D-A3C1-F6753F036E03}"/>
              </a:ext>
            </a:extLst>
          </p:cNvPr>
          <p:cNvSpPr/>
          <p:nvPr/>
        </p:nvSpPr>
        <p:spPr>
          <a:xfrm>
            <a:off x="391391" y="881349"/>
            <a:ext cx="11409218" cy="6232475"/>
          </a:xfrm>
          <a:prstGeom prst="rect">
            <a:avLst/>
          </a:prstGeom>
        </p:spPr>
        <p:txBody>
          <a:bodyPr wrap="square">
            <a:spAutoFit/>
          </a:bodyPr>
          <a:lstStyle/>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rPr>
              <a:t>DevSecOps Assessment Process Flow (Swimlane)</a:t>
            </a:r>
          </a:p>
          <a:p>
            <a:endParaRPr lang="en-US" dirty="0"/>
          </a:p>
          <a:p>
            <a:r>
              <a:rPr lang="en-US" dirty="0">
                <a:solidFill>
                  <a:srgbClr val="1F497D"/>
                </a:solidFill>
                <a:latin typeface="Calibri" panose="020F0502020204030204" pitchFamily="34" charset="0"/>
              </a:rPr>
              <a:t>Please refer to the attached PDF.</a:t>
            </a: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endParaRPr lang="en-US" b="1"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GSEP Process for Dashboard Access</a:t>
            </a:r>
          </a:p>
          <a:p>
            <a:endParaRPr lang="en-US" dirty="0">
              <a:solidFill>
                <a:srgbClr val="1F497D"/>
              </a:solidFill>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Please use the </a:t>
            </a:r>
            <a:r>
              <a:rPr lang="en-US" dirty="0">
                <a:solidFill>
                  <a:srgbClr val="1F497D"/>
                </a:solidFill>
                <a:latin typeface="Calibri" panose="020F0502020204030204" pitchFamily="34" charset="0"/>
                <a:ea typeface="Calibri" panose="020F0502020204030204" pitchFamily="34" charset="0"/>
                <a:hlinkClick r:id="rId4"/>
              </a:rPr>
              <a:t>link</a:t>
            </a:r>
            <a:r>
              <a:rPr lang="en-US" dirty="0">
                <a:solidFill>
                  <a:srgbClr val="1F497D"/>
                </a:solidFill>
                <a:latin typeface="Calibri" panose="020F0502020204030204" pitchFamily="34" charset="0"/>
                <a:ea typeface="Calibri" panose="020F0502020204030204" pitchFamily="34" charset="0"/>
              </a:rPr>
              <a:t> to get access to the assessment dashboard. This is an auto approval process. Please select the first option for Business Stakeholder group.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r>
              <a:rPr lang="en-US" dirty="0">
                <a:solidFill>
                  <a:srgbClr val="1F497D"/>
                </a:solidFill>
                <a:latin typeface="Calibri" panose="020F0502020204030204" pitchFamily="34" charset="0"/>
                <a:ea typeface="Calibri" panose="020F0502020204030204" pitchFamily="34" charset="0"/>
              </a:rPr>
              <a:t>Try to access this </a:t>
            </a:r>
            <a:r>
              <a:rPr lang="en-US" dirty="0">
                <a:solidFill>
                  <a:srgbClr val="1F497D"/>
                </a:solidFill>
                <a:latin typeface="Calibri" panose="020F0502020204030204" pitchFamily="34" charset="0"/>
                <a:ea typeface="Calibri" panose="020F0502020204030204" pitchFamily="34" charset="0"/>
                <a:hlinkClick r:id="rId5"/>
              </a:rPr>
              <a:t>Dashboard Link </a:t>
            </a:r>
            <a:r>
              <a:rPr lang="en-US" dirty="0">
                <a:solidFill>
                  <a:srgbClr val="1F497D"/>
                </a:solidFill>
                <a:latin typeface="Calibri" panose="020F0502020204030204" pitchFamily="34" charset="0"/>
                <a:ea typeface="Calibri" panose="020F0502020204030204" pitchFamily="34" charset="0"/>
              </a:rPr>
              <a:t>after few minutes.</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b="1" dirty="0">
                <a:solidFill>
                  <a:srgbClr val="1F497D"/>
                </a:solidFill>
                <a:latin typeface="Calibri" panose="020F0502020204030204" pitchFamily="34" charset="0"/>
                <a:ea typeface="Calibri" panose="020F0502020204030204" pitchFamily="34" charset="0"/>
              </a:rPr>
              <a:t>Info center Dashboard </a:t>
            </a:r>
            <a:r>
              <a:rPr lang="en-US" b="1" dirty="0">
                <a:solidFill>
                  <a:srgbClr val="1F497D"/>
                </a:solidFill>
                <a:latin typeface="Calibri" panose="020F0502020204030204" pitchFamily="34" charset="0"/>
                <a:ea typeface="Calibri" panose="020F0502020204030204" pitchFamily="34" charset="0"/>
                <a:hlinkClick r:id="rId6"/>
              </a:rPr>
              <a:t>Link</a:t>
            </a:r>
            <a:endParaRPr lang="en-US" b="1"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r>
              <a:rPr lang="en-US" dirty="0">
                <a:solidFill>
                  <a:schemeClr val="accent1">
                    <a:lumMod val="50000"/>
                  </a:schemeClr>
                </a:solidFill>
              </a:rPr>
              <a:t>Refer attached excel for pending reassessments and assessments. </a:t>
            </a: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solidFill>
                <a:srgbClr val="1F497D"/>
              </a:solidFill>
              <a:latin typeface="Calibri" panose="020F0502020204030204" pitchFamily="34" charset="0"/>
              <a:ea typeface="Calibri" panose="020F0502020204030204" pitchFamily="34" charset="0"/>
            </a:endParaRPr>
          </a:p>
          <a:p>
            <a:endParaRPr lang="en-US" dirty="0">
              <a:latin typeface="Calibri" panose="020F0502020204030204" pitchFamily="34" charset="0"/>
              <a:ea typeface="Calibri" panose="020F0502020204030204" pitchFamily="34" charset="0"/>
            </a:endParaRPr>
          </a:p>
        </p:txBody>
      </p:sp>
      <p:sp>
        <p:nvSpPr>
          <p:cNvPr id="16" name="Rectangle 14">
            <a:extLst>
              <a:ext uri="{FF2B5EF4-FFF2-40B4-BE49-F238E27FC236}">
                <a16:creationId xmlns:a16="http://schemas.microsoft.com/office/drawing/2014/main" id="{32091B8A-AE8F-40E0-A33A-3AC338913148}"/>
              </a:ext>
            </a:extLst>
          </p:cNvPr>
          <p:cNvSpPr>
            <a:spLocks noChangeArrowheads="1"/>
          </p:cNvSpPr>
          <p:nvPr/>
        </p:nvSpPr>
        <p:spPr bwMode="auto">
          <a:xfrm>
            <a:off x="130347" y="4241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a:extLst>
              <a:ext uri="{FF2B5EF4-FFF2-40B4-BE49-F238E27FC236}">
                <a16:creationId xmlns:a16="http://schemas.microsoft.com/office/drawing/2014/main" id="{073B3B61-A369-4A4D-A109-D0E5A4743FC3}"/>
              </a:ext>
            </a:extLst>
          </p:cNvPr>
          <p:cNvGraphicFramePr>
            <a:graphicFrameLocks noChangeAspect="1"/>
          </p:cNvGraphicFramePr>
          <p:nvPr>
            <p:extLst>
              <p:ext uri="{D42A27DB-BD31-4B8C-83A1-F6EECF244321}">
                <p14:modId xmlns:p14="http://schemas.microsoft.com/office/powerpoint/2010/main" val="2202973018"/>
              </p:ext>
            </p:extLst>
          </p:nvPr>
        </p:nvGraphicFramePr>
        <p:xfrm>
          <a:off x="4383088" y="1804047"/>
          <a:ext cx="577850" cy="1333500"/>
        </p:xfrm>
        <a:graphic>
          <a:graphicData uri="http://schemas.openxmlformats.org/presentationml/2006/ole">
            <mc:AlternateContent xmlns:mc="http://schemas.openxmlformats.org/markup-compatibility/2006">
              <mc:Choice xmlns:v="urn:schemas-microsoft-com:vml" Requires="v">
                <p:oleObj spid="_x0000_s18604" name="Acrobat Document" showAsIcon="1" r:id="rId7" imgW="380880" imgH="806400" progId="AcroExch.Document.DC">
                  <p:embed/>
                </p:oleObj>
              </mc:Choice>
              <mc:Fallback>
                <p:oleObj name="Acrobat Document" showAsIcon="1" r:id="rId7" imgW="380880" imgH="806400" progId="AcroExch.Document.DC">
                  <p:embed/>
                  <p:pic>
                    <p:nvPicPr>
                      <p:cNvPr id="17" name="Object 16">
                        <a:extLst>
                          <a:ext uri="{FF2B5EF4-FFF2-40B4-BE49-F238E27FC236}">
                            <a16:creationId xmlns:a16="http://schemas.microsoft.com/office/drawing/2014/main" id="{073B3B61-A369-4A4D-A109-D0E5A4743FC3}"/>
                          </a:ext>
                        </a:extLst>
                      </p:cNvPr>
                      <p:cNvPicPr>
                        <a:picLocks noChangeAspect="1" noChangeArrowheads="1"/>
                      </p:cNvPicPr>
                      <p:nvPr/>
                    </p:nvPicPr>
                    <p:blipFill>
                      <a:blip r:embed="rId8"/>
                      <a:srcRect/>
                      <a:stretch>
                        <a:fillRect/>
                      </a:stretch>
                    </p:blipFill>
                    <p:spPr bwMode="auto">
                      <a:xfrm>
                        <a:off x="4383088" y="1804047"/>
                        <a:ext cx="577850" cy="1333500"/>
                      </a:xfrm>
                      <a:prstGeom prst="rect">
                        <a:avLst/>
                      </a:prstGeom>
                      <a:noFill/>
                    </p:spPr>
                  </p:pic>
                </p:oleObj>
              </mc:Fallback>
            </mc:AlternateContent>
          </a:graphicData>
        </a:graphic>
      </p:graphicFrame>
      <p:graphicFrame>
        <p:nvGraphicFramePr>
          <p:cNvPr id="5" name="Object 4">
            <a:extLst>
              <a:ext uri="{FF2B5EF4-FFF2-40B4-BE49-F238E27FC236}">
                <a16:creationId xmlns:a16="http://schemas.microsoft.com/office/drawing/2014/main" id="{88279188-C887-44F1-A8C9-AFF1660C780D}"/>
              </a:ext>
            </a:extLst>
          </p:cNvPr>
          <p:cNvGraphicFramePr>
            <a:graphicFrameLocks noChangeAspect="1"/>
          </p:cNvGraphicFramePr>
          <p:nvPr>
            <p:extLst>
              <p:ext uri="{D42A27DB-BD31-4B8C-83A1-F6EECF244321}">
                <p14:modId xmlns:p14="http://schemas.microsoft.com/office/powerpoint/2010/main" val="3007496514"/>
              </p:ext>
            </p:extLst>
          </p:nvPr>
        </p:nvGraphicFramePr>
        <p:xfrm>
          <a:off x="7325602" y="5364004"/>
          <a:ext cx="772934" cy="669608"/>
        </p:xfrm>
        <a:graphic>
          <a:graphicData uri="http://schemas.openxmlformats.org/presentationml/2006/ole">
            <mc:AlternateContent xmlns:mc="http://schemas.openxmlformats.org/markup-compatibility/2006">
              <mc:Choice xmlns:v="urn:schemas-microsoft-com:vml" Requires="v">
                <p:oleObj spid="_x0000_s18605" name="Worksheet" showAsIcon="1" r:id="rId9" imgW="914400" imgH="792360" progId="Excel.Sheet.12">
                  <p:embed/>
                </p:oleObj>
              </mc:Choice>
              <mc:Fallback>
                <p:oleObj name="Worksheet" showAsIcon="1" r:id="rId9" imgW="914400" imgH="792360" progId="Excel.Sheet.12">
                  <p:embed/>
                  <p:pic>
                    <p:nvPicPr>
                      <p:cNvPr id="5" name="Object 4">
                        <a:extLst>
                          <a:ext uri="{FF2B5EF4-FFF2-40B4-BE49-F238E27FC236}">
                            <a16:creationId xmlns:a16="http://schemas.microsoft.com/office/drawing/2014/main" id="{88279188-C887-44F1-A8C9-AFF1660C780D}"/>
                          </a:ext>
                        </a:extLst>
                      </p:cNvPr>
                      <p:cNvPicPr/>
                      <p:nvPr/>
                    </p:nvPicPr>
                    <p:blipFill>
                      <a:blip r:embed="rId10"/>
                      <a:stretch>
                        <a:fillRect/>
                      </a:stretch>
                    </p:blipFill>
                    <p:spPr>
                      <a:xfrm>
                        <a:off x="7325602" y="5364004"/>
                        <a:ext cx="772934" cy="669608"/>
                      </a:xfrm>
                      <a:prstGeom prst="rect">
                        <a:avLst/>
                      </a:prstGeom>
                    </p:spPr>
                  </p:pic>
                </p:oleObj>
              </mc:Fallback>
            </mc:AlternateContent>
          </a:graphicData>
        </a:graphic>
      </p:graphicFrame>
    </p:spTree>
    <p:extLst>
      <p:ext uri="{BB962C8B-B14F-4D97-AF65-F5344CB8AC3E}">
        <p14:creationId xmlns:p14="http://schemas.microsoft.com/office/powerpoint/2010/main" val="2917752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181278" y="188255"/>
            <a:ext cx="11150600" cy="551047"/>
          </a:xfrm>
        </p:spPr>
        <p:txBody>
          <a:bodyPr/>
          <a:lstStyle/>
          <a:p>
            <a:r>
              <a:rPr lang="en-US" dirty="0"/>
              <a:t>Contact us</a:t>
            </a:r>
          </a:p>
        </p:txBody>
      </p:sp>
      <p:graphicFrame>
        <p:nvGraphicFramePr>
          <p:cNvPr id="11" name="Table 10">
            <a:extLst>
              <a:ext uri="{FF2B5EF4-FFF2-40B4-BE49-F238E27FC236}">
                <a16:creationId xmlns:a16="http://schemas.microsoft.com/office/drawing/2014/main" id="{C7823F92-EF8A-4B41-A0BF-4D2E3DDF8AE6}"/>
              </a:ext>
            </a:extLst>
          </p:cNvPr>
          <p:cNvGraphicFramePr>
            <a:graphicFrameLocks noGrp="1"/>
          </p:cNvGraphicFramePr>
          <p:nvPr>
            <p:extLst>
              <p:ext uri="{D42A27DB-BD31-4B8C-83A1-F6EECF244321}">
                <p14:modId xmlns:p14="http://schemas.microsoft.com/office/powerpoint/2010/main" val="2030237922"/>
              </p:ext>
            </p:extLst>
          </p:nvPr>
        </p:nvGraphicFramePr>
        <p:xfrm>
          <a:off x="181278" y="888596"/>
          <a:ext cx="11827108" cy="5687302"/>
        </p:xfrm>
        <a:graphic>
          <a:graphicData uri="http://schemas.openxmlformats.org/drawingml/2006/table">
            <a:tbl>
              <a:tblPr firstRow="1" bandRow="1">
                <a:tableStyleId>{5C22544A-7EE6-4342-B048-85BDC9FD1C3A}</a:tableStyleId>
              </a:tblPr>
              <a:tblGrid>
                <a:gridCol w="1139126">
                  <a:extLst>
                    <a:ext uri="{9D8B030D-6E8A-4147-A177-3AD203B41FA5}">
                      <a16:colId xmlns:a16="http://schemas.microsoft.com/office/drawing/2014/main" val="3597689954"/>
                    </a:ext>
                  </a:extLst>
                </a:gridCol>
                <a:gridCol w="1808386">
                  <a:extLst>
                    <a:ext uri="{9D8B030D-6E8A-4147-A177-3AD203B41FA5}">
                      <a16:colId xmlns:a16="http://schemas.microsoft.com/office/drawing/2014/main" val="238683764"/>
                    </a:ext>
                  </a:extLst>
                </a:gridCol>
                <a:gridCol w="2346593">
                  <a:extLst>
                    <a:ext uri="{9D8B030D-6E8A-4147-A177-3AD203B41FA5}">
                      <a16:colId xmlns:a16="http://schemas.microsoft.com/office/drawing/2014/main" val="1253331438"/>
                    </a:ext>
                  </a:extLst>
                </a:gridCol>
                <a:gridCol w="3492448">
                  <a:extLst>
                    <a:ext uri="{9D8B030D-6E8A-4147-A177-3AD203B41FA5}">
                      <a16:colId xmlns:a16="http://schemas.microsoft.com/office/drawing/2014/main" val="197751461"/>
                    </a:ext>
                  </a:extLst>
                </a:gridCol>
                <a:gridCol w="3040555">
                  <a:extLst>
                    <a:ext uri="{9D8B030D-6E8A-4147-A177-3AD203B41FA5}">
                      <a16:colId xmlns:a16="http://schemas.microsoft.com/office/drawing/2014/main" val="1621683907"/>
                    </a:ext>
                  </a:extLst>
                </a:gridCol>
              </a:tblGrid>
              <a:tr h="955849">
                <a:tc>
                  <a:txBody>
                    <a:bodyPr/>
                    <a:lstStyle/>
                    <a:p>
                      <a:endParaRPr lang="en-US" dirty="0"/>
                    </a:p>
                  </a:txBody>
                  <a:tcPr/>
                </a:tc>
                <a:tc>
                  <a:txBody>
                    <a:bodyPr/>
                    <a:lstStyle/>
                    <a:p>
                      <a:r>
                        <a:rPr lang="en-US" dirty="0"/>
                        <a:t>DRI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Management</a:t>
                      </a:r>
                    </a:p>
                    <a:p>
                      <a:endParaRPr lang="en-US" dirty="0"/>
                    </a:p>
                  </a:txBody>
                  <a:tcPr/>
                </a:tc>
                <a:tc>
                  <a:txBody>
                    <a:bodyPr/>
                    <a:lstStyle/>
                    <a:p>
                      <a:r>
                        <a:rPr lang="en-US" dirty="0"/>
                        <a:t>Core Team Focal</a:t>
                      </a:r>
                    </a:p>
                  </a:txBody>
                  <a:tcPr/>
                </a:tc>
                <a:tc>
                  <a:txBody>
                    <a:bodyPr/>
                    <a:lstStyle/>
                    <a:p>
                      <a:r>
                        <a:rPr lang="en-US" dirty="0"/>
                        <a:t> Enterprise collaboration</a:t>
                      </a:r>
                    </a:p>
                  </a:txBody>
                  <a:tcPr/>
                </a:tc>
                <a:extLst>
                  <a:ext uri="{0D108BD9-81ED-4DB2-BD59-A6C34878D82A}">
                    <a16:rowId xmlns:a16="http://schemas.microsoft.com/office/drawing/2014/main" val="2933335979"/>
                  </a:ext>
                </a:extLst>
              </a:tr>
              <a:tr h="20311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DevSecOps</a:t>
                      </a:r>
                    </a:p>
                    <a:p>
                      <a:endParaRPr lang="en-US" sz="1200" b="1" dirty="0"/>
                    </a:p>
                  </a:txBody>
                  <a:tcPr/>
                </a:tc>
                <a:tc>
                  <a:txBody>
                    <a:bodyPr/>
                    <a:lstStyle/>
                    <a:p>
                      <a:r>
                        <a:rPr lang="de-DE" sz="1200" b="1" dirty="0">
                          <a:hlinkClick r:id="rId2"/>
                        </a:rPr>
                        <a:t>Abhishek Singh</a:t>
                      </a:r>
                      <a:endParaRPr lang="de-DE" sz="1200" b="1" dirty="0"/>
                    </a:p>
                    <a:p>
                      <a:endParaRPr lang="de-DE"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txBody>
                  <a:tcPr/>
                </a:tc>
                <a:tc>
                  <a:txBody>
                    <a:bodyPr/>
                    <a:lstStyle/>
                    <a:p>
                      <a:r>
                        <a:rPr lang="pt-BR" sz="1200" b="1" dirty="0"/>
                        <a:t>Kolhar Laxmidevi</a:t>
                      </a:r>
                    </a:p>
                    <a:p>
                      <a:r>
                        <a:rPr lang="pt-BR" sz="1200" b="1" dirty="0"/>
                        <a:t>Kumar Anand</a:t>
                      </a:r>
                      <a:endParaRPr lang="en-US" sz="1200" b="1" dirty="0"/>
                    </a:p>
                  </a:txBody>
                  <a:tcPr/>
                </a:tc>
                <a:tc rowSpan="2">
                  <a:txBody>
                    <a:bodyPr/>
                    <a:lstStyle/>
                    <a:p>
                      <a:pPr marL="228600" indent="-228600">
                        <a:buFont typeface="+mj-lt"/>
                        <a:buAutoNum type="arabicPeriod"/>
                      </a:pPr>
                      <a:r>
                        <a:rPr lang="en-US" sz="900" b="1" kern="1200" dirty="0">
                          <a:solidFill>
                            <a:schemeClr val="dk1"/>
                          </a:solidFill>
                          <a:effectLst/>
                          <a:latin typeface="+mn-lt"/>
                          <a:ea typeface="+mn-ea"/>
                          <a:cs typeface="+mn-cs"/>
                        </a:rPr>
                        <a:t>Singh, Abhishek K </a:t>
                      </a:r>
                    </a:p>
                    <a:p>
                      <a:pPr marL="228600" indent="-228600">
                        <a:buFont typeface="+mj-lt"/>
                        <a:buAutoNum type="arabicPeriod"/>
                      </a:pPr>
                      <a:r>
                        <a:rPr lang="en-US" sz="900" b="1" kern="1200" dirty="0">
                          <a:solidFill>
                            <a:schemeClr val="dk1"/>
                          </a:solidFill>
                          <a:effectLst/>
                          <a:latin typeface="+mn-lt"/>
                          <a:ea typeface="+mn-ea"/>
                          <a:cs typeface="+mn-cs"/>
                        </a:rPr>
                        <a:t>Valiyarayil, Siby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900" b="1" kern="1200" dirty="0">
                          <a:solidFill>
                            <a:schemeClr val="dk1"/>
                          </a:solidFill>
                          <a:effectLst/>
                          <a:latin typeface="+mn-lt"/>
                          <a:ea typeface="+mn-ea"/>
                          <a:cs typeface="+mn-cs"/>
                        </a:rPr>
                        <a:t>Nair, Aathira Manikandan </a:t>
                      </a:r>
                    </a:p>
                    <a:p>
                      <a:pPr marL="228600" indent="-228600">
                        <a:buFont typeface="+mj-lt"/>
                        <a:buAutoNum type="arabicPeriod"/>
                      </a:pPr>
                      <a:r>
                        <a:rPr lang="pl-PL" sz="900" b="1" kern="1200" dirty="0">
                          <a:solidFill>
                            <a:schemeClr val="dk1"/>
                          </a:solidFill>
                          <a:effectLst/>
                          <a:latin typeface="+mn-lt"/>
                          <a:ea typeface="+mn-ea"/>
                          <a:cs typeface="+mn-cs"/>
                        </a:rPr>
                        <a:t>P, Ashwini</a:t>
                      </a:r>
                      <a:endParaRPr lang="en-US" sz="900" b="1" kern="1200" dirty="0">
                        <a:solidFill>
                          <a:schemeClr val="dk1"/>
                        </a:solidFill>
                        <a:effectLst/>
                        <a:latin typeface="+mn-lt"/>
                        <a:ea typeface="+mn-ea"/>
                        <a:cs typeface="+mn-cs"/>
                      </a:endParaRPr>
                    </a:p>
                    <a:p>
                      <a:pPr marL="228600" indent="-228600">
                        <a:buFont typeface="+mj-lt"/>
                        <a:buAutoNum type="arabicPeriod"/>
                      </a:pPr>
                      <a:r>
                        <a:rPr lang="en-US" sz="900" kern="1200" dirty="0">
                          <a:solidFill>
                            <a:schemeClr val="dk1"/>
                          </a:solidFill>
                          <a:effectLst/>
                          <a:latin typeface="+mn-lt"/>
                          <a:ea typeface="+mn-ea"/>
                          <a:cs typeface="+mn-cs"/>
                        </a:rPr>
                        <a:t>Amaragatti, Sharanappa</a:t>
                      </a:r>
                    </a:p>
                    <a:p>
                      <a:pPr marL="228600" indent="-228600">
                        <a:buFont typeface="+mj-lt"/>
                        <a:buAutoNum type="arabicPeriod"/>
                      </a:pPr>
                      <a:r>
                        <a:rPr lang="en-US" sz="900" kern="1200" dirty="0">
                          <a:solidFill>
                            <a:schemeClr val="dk1"/>
                          </a:solidFill>
                          <a:effectLst/>
                          <a:latin typeface="+mn-lt"/>
                          <a:ea typeface="+mn-ea"/>
                          <a:cs typeface="+mn-cs"/>
                        </a:rPr>
                        <a:t>Balraj, Bharath K </a:t>
                      </a:r>
                    </a:p>
                    <a:p>
                      <a:pPr marL="228600" indent="-228600">
                        <a:buFont typeface="+mj-lt"/>
                        <a:buAutoNum type="arabicPeriod"/>
                      </a:pPr>
                      <a:r>
                        <a:rPr lang="en-US" sz="900" kern="1200" dirty="0">
                          <a:solidFill>
                            <a:schemeClr val="dk1"/>
                          </a:solidFill>
                          <a:effectLst/>
                          <a:latin typeface="+mn-lt"/>
                          <a:ea typeface="+mn-ea"/>
                          <a:cs typeface="+mn-cs"/>
                        </a:rPr>
                        <a:t>Fink (US), Brendan A </a:t>
                      </a:r>
                    </a:p>
                    <a:p>
                      <a:pPr marL="228600" indent="-228600">
                        <a:buFont typeface="+mj-lt"/>
                        <a:buAutoNum type="arabicPeriod"/>
                      </a:pPr>
                      <a:r>
                        <a:rPr lang="en-US" sz="900" kern="1200" dirty="0">
                          <a:solidFill>
                            <a:schemeClr val="dk1"/>
                          </a:solidFill>
                          <a:effectLst/>
                          <a:latin typeface="+mn-lt"/>
                          <a:ea typeface="+mn-ea"/>
                          <a:cs typeface="+mn-cs"/>
                        </a:rPr>
                        <a:t>Ghosh, Subhabrata </a:t>
                      </a:r>
                    </a:p>
                    <a:p>
                      <a:pPr marL="228600" indent="-228600">
                        <a:buFont typeface="+mj-lt"/>
                        <a:buAutoNum type="arabicPeriod"/>
                      </a:pPr>
                      <a:r>
                        <a:rPr lang="en-US" sz="900" kern="1200" dirty="0">
                          <a:solidFill>
                            <a:schemeClr val="dk1"/>
                          </a:solidFill>
                          <a:effectLst/>
                          <a:latin typeface="+mn-lt"/>
                          <a:ea typeface="+mn-ea"/>
                          <a:cs typeface="+mn-cs"/>
                        </a:rPr>
                        <a:t>H D, Sarika </a:t>
                      </a:r>
                    </a:p>
                    <a:p>
                      <a:pPr marL="228600" indent="-228600">
                        <a:buFont typeface="+mj-lt"/>
                        <a:buAutoNum type="arabicPeriod"/>
                      </a:pPr>
                      <a:r>
                        <a:rPr lang="en-US" sz="900" kern="1200" dirty="0">
                          <a:solidFill>
                            <a:schemeClr val="dk1"/>
                          </a:solidFill>
                          <a:effectLst/>
                          <a:latin typeface="+mn-lt"/>
                          <a:ea typeface="+mn-ea"/>
                          <a:cs typeface="+mn-cs"/>
                        </a:rPr>
                        <a:t>Jenkins (US), Renee M </a:t>
                      </a:r>
                    </a:p>
                    <a:p>
                      <a:pPr marL="228600" indent="-228600">
                        <a:buFont typeface="+mj-lt"/>
                        <a:buAutoNum type="arabicPeriod"/>
                      </a:pPr>
                      <a:r>
                        <a:rPr lang="en-US" sz="900" kern="1200" dirty="0">
                          <a:solidFill>
                            <a:schemeClr val="dk1"/>
                          </a:solidFill>
                          <a:effectLst/>
                          <a:latin typeface="+mn-lt"/>
                          <a:ea typeface="+mn-ea"/>
                          <a:cs typeface="+mn-cs"/>
                        </a:rPr>
                        <a:t>Jha, Ravi N </a:t>
                      </a:r>
                    </a:p>
                    <a:p>
                      <a:pPr marL="228600" indent="-228600">
                        <a:buFont typeface="+mj-lt"/>
                        <a:buAutoNum type="arabicPeriod"/>
                      </a:pPr>
                      <a:r>
                        <a:rPr lang="en-US" sz="900" kern="1200" dirty="0">
                          <a:solidFill>
                            <a:schemeClr val="dk1"/>
                          </a:solidFill>
                          <a:effectLst/>
                          <a:latin typeface="+mn-lt"/>
                          <a:ea typeface="+mn-ea"/>
                          <a:cs typeface="+mn-cs"/>
                        </a:rPr>
                        <a:t>K L, Bharath </a:t>
                      </a:r>
                    </a:p>
                    <a:p>
                      <a:pPr marL="228600" indent="-228600">
                        <a:buFont typeface="+mj-lt"/>
                        <a:buAutoNum type="arabicPeriod"/>
                      </a:pPr>
                      <a:r>
                        <a:rPr lang="en-US" sz="900" kern="1200" dirty="0">
                          <a:solidFill>
                            <a:schemeClr val="dk1"/>
                          </a:solidFill>
                          <a:effectLst/>
                          <a:latin typeface="+mn-lt"/>
                          <a:ea typeface="+mn-ea"/>
                          <a:cs typeface="+mn-cs"/>
                        </a:rPr>
                        <a:t>Kandan, Narendran </a:t>
                      </a:r>
                    </a:p>
                    <a:p>
                      <a:pPr marL="228600" indent="-228600">
                        <a:buFont typeface="+mj-lt"/>
                        <a:buAutoNum type="arabicPeriod"/>
                      </a:pPr>
                      <a:r>
                        <a:rPr lang="en-US" sz="900" kern="1200" dirty="0">
                          <a:solidFill>
                            <a:schemeClr val="dk1"/>
                          </a:solidFill>
                          <a:effectLst/>
                          <a:latin typeface="+mn-lt"/>
                          <a:ea typeface="+mn-ea"/>
                          <a:cs typeface="+mn-cs"/>
                        </a:rPr>
                        <a:t>Kaur, Harmeet </a:t>
                      </a:r>
                    </a:p>
                    <a:p>
                      <a:pPr marL="228600" indent="-228600">
                        <a:buFont typeface="+mj-lt"/>
                        <a:buAutoNum type="arabicPeriod"/>
                      </a:pPr>
                      <a:r>
                        <a:rPr lang="en-US" sz="900" kern="1200" dirty="0">
                          <a:solidFill>
                            <a:schemeClr val="dk1"/>
                          </a:solidFill>
                          <a:effectLst/>
                          <a:latin typeface="+mn-lt"/>
                          <a:ea typeface="+mn-ea"/>
                          <a:cs typeface="+mn-cs"/>
                        </a:rPr>
                        <a:t>Kumar, Abhishek </a:t>
                      </a:r>
                    </a:p>
                    <a:p>
                      <a:pPr marL="228600" indent="-228600">
                        <a:buFont typeface="+mj-lt"/>
                        <a:buAutoNum type="arabicPeriod"/>
                      </a:pPr>
                      <a:r>
                        <a:rPr lang="en-US" sz="900" kern="1200" dirty="0">
                          <a:solidFill>
                            <a:schemeClr val="dk1"/>
                          </a:solidFill>
                          <a:effectLst/>
                          <a:latin typeface="+mn-lt"/>
                          <a:ea typeface="+mn-ea"/>
                          <a:cs typeface="+mn-cs"/>
                        </a:rPr>
                        <a:t>Kumar, Rahul </a:t>
                      </a:r>
                    </a:p>
                    <a:p>
                      <a:pPr marL="228600" indent="-228600">
                        <a:buFont typeface="+mj-lt"/>
                        <a:buAutoNum type="arabicPeriod"/>
                      </a:pPr>
                      <a:r>
                        <a:rPr lang="en-US" sz="900" kern="1200" dirty="0">
                          <a:solidFill>
                            <a:schemeClr val="dk1"/>
                          </a:solidFill>
                          <a:effectLst/>
                          <a:latin typeface="+mn-lt"/>
                          <a:ea typeface="+mn-ea"/>
                          <a:cs typeface="+mn-cs"/>
                        </a:rPr>
                        <a:t>Malik (US), Muhammad A </a:t>
                      </a:r>
                    </a:p>
                    <a:p>
                      <a:pPr marL="228600" indent="-228600">
                        <a:buFont typeface="+mj-lt"/>
                        <a:buAutoNum type="arabicPeriod"/>
                      </a:pPr>
                      <a:r>
                        <a:rPr lang="en-US" sz="900" kern="1200" dirty="0">
                          <a:solidFill>
                            <a:schemeClr val="dk1"/>
                          </a:solidFill>
                          <a:effectLst/>
                          <a:latin typeface="+mn-lt"/>
                          <a:ea typeface="+mn-ea"/>
                          <a:cs typeface="+mn-cs"/>
                        </a:rPr>
                        <a:t>Mohiddin Basha, Mahammed Gulam </a:t>
                      </a:r>
                    </a:p>
                    <a:p>
                      <a:pPr marL="228600" indent="-228600">
                        <a:buFont typeface="+mj-lt"/>
                        <a:buAutoNum type="arabicPeriod"/>
                      </a:pPr>
                      <a:r>
                        <a:rPr lang="en-US" sz="900" kern="1200" dirty="0">
                          <a:solidFill>
                            <a:schemeClr val="dk1"/>
                          </a:solidFill>
                          <a:effectLst/>
                          <a:latin typeface="+mn-lt"/>
                          <a:ea typeface="+mn-ea"/>
                          <a:cs typeface="+mn-cs"/>
                        </a:rPr>
                        <a:t>Nadampalli Kumarraju, Lavanya </a:t>
                      </a:r>
                    </a:p>
                    <a:p>
                      <a:pPr marL="228600" indent="-228600">
                        <a:buFont typeface="+mj-lt"/>
                        <a:buAutoNum type="arabicPeriod"/>
                      </a:pPr>
                      <a:r>
                        <a:rPr lang="en-US" sz="900" kern="1200" dirty="0">
                          <a:solidFill>
                            <a:schemeClr val="dk1"/>
                          </a:solidFill>
                          <a:effectLst/>
                          <a:latin typeface="+mn-lt"/>
                          <a:ea typeface="+mn-ea"/>
                          <a:cs typeface="+mn-cs"/>
                        </a:rPr>
                        <a:t>Padmanaban Shunmugam, Nihila </a:t>
                      </a:r>
                    </a:p>
                    <a:p>
                      <a:pPr marL="228600" indent="-228600">
                        <a:buFont typeface="+mj-lt"/>
                        <a:buAutoNum type="arabicPeriod"/>
                      </a:pPr>
                      <a:r>
                        <a:rPr lang="en-US" sz="900" kern="1200" dirty="0">
                          <a:solidFill>
                            <a:schemeClr val="dk1"/>
                          </a:solidFill>
                          <a:effectLst/>
                          <a:latin typeface="+mn-lt"/>
                          <a:ea typeface="+mn-ea"/>
                          <a:cs typeface="+mn-cs"/>
                        </a:rPr>
                        <a:t>Pattanaik, Anup K </a:t>
                      </a:r>
                    </a:p>
                    <a:p>
                      <a:pPr marL="228600" indent="-228600">
                        <a:buFont typeface="+mj-lt"/>
                        <a:buAutoNum type="arabicPeriod"/>
                      </a:pPr>
                      <a:r>
                        <a:rPr lang="en-US" sz="900" kern="1200" dirty="0">
                          <a:solidFill>
                            <a:schemeClr val="dk1"/>
                          </a:solidFill>
                          <a:effectLst/>
                          <a:latin typeface="+mn-lt"/>
                          <a:ea typeface="+mn-ea"/>
                          <a:cs typeface="+mn-cs"/>
                        </a:rPr>
                        <a:t>Popeck (US), John </a:t>
                      </a:r>
                    </a:p>
                    <a:p>
                      <a:pPr marL="228600" indent="-228600">
                        <a:buFont typeface="+mj-lt"/>
                        <a:buAutoNum type="arabicPeriod"/>
                      </a:pPr>
                      <a:r>
                        <a:rPr lang="en-US" sz="900" kern="1200" dirty="0">
                          <a:solidFill>
                            <a:schemeClr val="dk1"/>
                          </a:solidFill>
                          <a:effectLst/>
                          <a:latin typeface="+mn-lt"/>
                          <a:ea typeface="+mn-ea"/>
                          <a:cs typeface="+mn-cs"/>
                        </a:rPr>
                        <a:t>Prabhat, Kumar </a:t>
                      </a:r>
                    </a:p>
                    <a:p>
                      <a:pPr marL="228600" indent="-228600">
                        <a:buFont typeface="+mj-lt"/>
                        <a:buAutoNum type="arabicPeriod"/>
                      </a:pPr>
                      <a:r>
                        <a:rPr lang="en-US" sz="900" kern="1200" dirty="0">
                          <a:solidFill>
                            <a:schemeClr val="dk1"/>
                          </a:solidFill>
                          <a:effectLst/>
                          <a:latin typeface="+mn-lt"/>
                          <a:ea typeface="+mn-ea"/>
                          <a:cs typeface="+mn-cs"/>
                        </a:rPr>
                        <a:t>Prakash, Sumit </a:t>
                      </a:r>
                    </a:p>
                    <a:p>
                      <a:pPr marL="228600" indent="-228600">
                        <a:buFont typeface="+mj-lt"/>
                        <a:buAutoNum type="arabicPeriod"/>
                      </a:pPr>
                      <a:r>
                        <a:rPr lang="en-US" sz="900" kern="1200" dirty="0">
                          <a:solidFill>
                            <a:schemeClr val="dk1"/>
                          </a:solidFill>
                          <a:effectLst/>
                          <a:latin typeface="+mn-lt"/>
                          <a:ea typeface="+mn-ea"/>
                          <a:cs typeface="+mn-cs"/>
                        </a:rPr>
                        <a:t>Radhakrishnan, Chinjumol </a:t>
                      </a:r>
                    </a:p>
                    <a:p>
                      <a:pPr marL="228600" indent="-228600">
                        <a:buFont typeface="+mj-lt"/>
                        <a:buAutoNum type="arabicPeriod"/>
                      </a:pPr>
                      <a:r>
                        <a:rPr lang="en-US" sz="900" kern="1200" dirty="0">
                          <a:solidFill>
                            <a:schemeClr val="dk1"/>
                          </a:solidFill>
                          <a:effectLst/>
                          <a:latin typeface="+mn-lt"/>
                          <a:ea typeface="+mn-ea"/>
                          <a:cs typeface="+mn-cs"/>
                        </a:rPr>
                        <a:t>Rompicherla, Rakesh </a:t>
                      </a:r>
                    </a:p>
                    <a:p>
                      <a:pPr marL="228600" indent="-228600">
                        <a:buFont typeface="+mj-lt"/>
                        <a:buAutoNum type="arabicPeriod"/>
                      </a:pPr>
                      <a:r>
                        <a:rPr lang="en-US" sz="900" kern="1200" dirty="0">
                          <a:solidFill>
                            <a:schemeClr val="dk1"/>
                          </a:solidFill>
                          <a:effectLst/>
                          <a:latin typeface="+mn-lt"/>
                          <a:ea typeface="+mn-ea"/>
                          <a:cs typeface="+mn-cs"/>
                        </a:rPr>
                        <a:t>Rooge, Padma Prasad </a:t>
                      </a:r>
                    </a:p>
                    <a:p>
                      <a:pPr marL="228600" indent="-228600">
                        <a:buFont typeface="+mj-lt"/>
                        <a:buAutoNum type="arabicPeriod"/>
                      </a:pPr>
                      <a:r>
                        <a:rPr lang="en-US" sz="900" kern="1200" dirty="0">
                          <a:solidFill>
                            <a:schemeClr val="dk1"/>
                          </a:solidFill>
                          <a:effectLst/>
                          <a:latin typeface="+mn-lt"/>
                          <a:ea typeface="+mn-ea"/>
                          <a:cs typeface="+mn-cs"/>
                        </a:rPr>
                        <a:t>Singh, Omji Kunjbihari </a:t>
                      </a:r>
                    </a:p>
                    <a:p>
                      <a:pPr marL="228600" indent="-228600">
                        <a:buFont typeface="+mj-lt"/>
                        <a:buAutoNum type="arabicPeriod"/>
                      </a:pPr>
                      <a:r>
                        <a:rPr lang="en-US" sz="900" kern="1200" dirty="0">
                          <a:solidFill>
                            <a:schemeClr val="dk1"/>
                          </a:solidFill>
                          <a:effectLst/>
                          <a:latin typeface="+mn-lt"/>
                          <a:ea typeface="+mn-ea"/>
                          <a:cs typeface="+mn-cs"/>
                        </a:rPr>
                        <a:t>Urimindi, Sreenivasulu </a:t>
                      </a:r>
                    </a:p>
                    <a:p>
                      <a:pPr marL="228600" indent="-228600">
                        <a:buFont typeface="+mj-lt"/>
                        <a:buAutoNum type="arabicPeriod"/>
                      </a:pPr>
                      <a:r>
                        <a:rPr lang="en-US" sz="900" kern="1200" dirty="0">
                          <a:solidFill>
                            <a:schemeClr val="dk1"/>
                          </a:solidFill>
                          <a:effectLst/>
                          <a:latin typeface="+mn-lt"/>
                          <a:ea typeface="+mn-ea"/>
                          <a:cs typeface="+mn-cs"/>
                        </a:rPr>
                        <a:t>Varghese, Jessy </a:t>
                      </a:r>
                    </a:p>
                    <a:p>
                      <a:pPr marL="0" indent="0">
                        <a:buFont typeface="+mj-lt"/>
                        <a:buNone/>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dirty="0">
                          <a:hlinkClick r:id="rId4"/>
                        </a:rPr>
                        <a:t>DL Product Systems - DevSecOps Core Team</a:t>
                      </a:r>
                      <a:endParaRPr lang="en-US" sz="1000" b="1" dirty="0"/>
                    </a:p>
                  </a:txBody>
                  <a:tcPr/>
                </a:tc>
                <a:tc rowSpan="2">
                  <a:txBody>
                    <a:bodyPr/>
                    <a:lstStyle/>
                    <a:p>
                      <a:pPr marL="228600" indent="-228600">
                        <a:buFont typeface="+mj-lt"/>
                        <a:buAutoNum type="arabicPeriod"/>
                      </a:pPr>
                      <a:r>
                        <a:rPr lang="en-US" sz="1000" dirty="0"/>
                        <a:t>Sharina Haynes</a:t>
                      </a:r>
                    </a:p>
                    <a:p>
                      <a:pPr marL="228600" indent="-228600">
                        <a:buFont typeface="+mj-lt"/>
                        <a:buAutoNum type="arabicPeriod"/>
                      </a:pPr>
                      <a:r>
                        <a:rPr lang="en-US" sz="1000" dirty="0"/>
                        <a:t>Karthik Tirukkoylur Sekhar</a:t>
                      </a:r>
                    </a:p>
                    <a:p>
                      <a:pPr marL="228600" indent="-228600">
                        <a:buFont typeface="+mj-lt"/>
                        <a:buAutoNum type="arabicPeriod"/>
                      </a:pPr>
                      <a:r>
                        <a:rPr lang="en-US" sz="1000" dirty="0"/>
                        <a:t>Dolly Bhaskara</a:t>
                      </a:r>
                    </a:p>
                    <a:p>
                      <a:pPr marL="228600" indent="-228600">
                        <a:buFont typeface="+mj-lt"/>
                        <a:buAutoNum type="arabicPeriod"/>
                      </a:pPr>
                      <a:r>
                        <a:rPr lang="en-US" sz="1000" dirty="0"/>
                        <a:t>Sushil Mishra</a:t>
                      </a:r>
                    </a:p>
                    <a:p>
                      <a:pPr marL="228600" indent="-228600">
                        <a:buFont typeface="+mj-lt"/>
                        <a:buAutoNum type="arabicPeriod"/>
                      </a:pPr>
                      <a:r>
                        <a:rPr lang="en-US" sz="1000" dirty="0"/>
                        <a:t>Donald R Wellington</a:t>
                      </a:r>
                    </a:p>
                    <a:p>
                      <a:pPr marL="228600" indent="-228600">
                        <a:buFont typeface="+mj-lt"/>
                        <a:buAutoNum type="arabicPeriod"/>
                      </a:pPr>
                      <a:endParaRPr lang="en-US" sz="10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dirty="0">
                          <a:hlinkClick r:id="rId5"/>
                        </a:rPr>
                        <a:t>DL DSO DRIs</a:t>
                      </a:r>
                      <a:endParaRPr lang="en-US" sz="1000" dirty="0"/>
                    </a:p>
                    <a:p>
                      <a:pPr marL="0" indent="0">
                        <a:buFont typeface="+mj-lt"/>
                        <a:buNone/>
                      </a:pPr>
                      <a:endParaRPr lang="en-US" sz="1000" dirty="0"/>
                    </a:p>
                  </a:txBody>
                  <a:tcPr/>
                </a:tc>
                <a:extLst>
                  <a:ext uri="{0D108BD9-81ED-4DB2-BD59-A6C34878D82A}">
                    <a16:rowId xmlns:a16="http://schemas.microsoft.com/office/drawing/2014/main" val="3918828972"/>
                  </a:ext>
                </a:extLst>
              </a:tr>
              <a:tr h="2700330">
                <a:tc>
                  <a:txBody>
                    <a:bodyPr/>
                    <a:lstStyle/>
                    <a:p>
                      <a:r>
                        <a:rPr lang="en-US" sz="1200" b="1" dirty="0"/>
                        <a:t>Automation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linkClick r:id="rId3"/>
                        </a:rPr>
                        <a:t>Kenneth C Shew</a:t>
                      </a:r>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p>
                    <a:p>
                      <a:r>
                        <a:rPr lang="en-US" sz="1200" b="1" dirty="0">
                          <a:hlinkClick r:id="rId6"/>
                        </a:rPr>
                        <a:t>Naga Harsha Kaggallu</a:t>
                      </a:r>
                      <a:endParaRPr lang="en-US" sz="1200" b="1" dirty="0"/>
                    </a:p>
                  </a:txBody>
                  <a:tcPr/>
                </a:tc>
                <a:tc>
                  <a:txBody>
                    <a:bodyPr/>
                    <a:lstStyle/>
                    <a:p>
                      <a:r>
                        <a:rPr lang="en-US" sz="1200" b="1" dirty="0"/>
                        <a:t>Priyanka Dhanpal Chougule</a:t>
                      </a:r>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4002809953"/>
                  </a:ext>
                </a:extLst>
              </a:tr>
            </a:tbl>
          </a:graphicData>
        </a:graphic>
      </p:graphicFrame>
    </p:spTree>
    <p:extLst>
      <p:ext uri="{BB962C8B-B14F-4D97-AF65-F5344CB8AC3E}">
        <p14:creationId xmlns:p14="http://schemas.microsoft.com/office/powerpoint/2010/main" val="1129776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49566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27C2F-4562-424A-A5B0-209AC3813DB8}"/>
              </a:ext>
            </a:extLst>
          </p:cNvPr>
          <p:cNvSpPr/>
          <p:nvPr/>
        </p:nvSpPr>
        <p:spPr>
          <a:xfrm>
            <a:off x="198539" y="976640"/>
            <a:ext cx="6160314" cy="3257026"/>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err="1"/>
              <a:t>DevSecOps</a:t>
            </a:r>
            <a:endParaRPr lang="en-US" b="1" dirty="0"/>
          </a:p>
          <a:p>
            <a:pPr>
              <a:spcBef>
                <a:spcPts val="300"/>
              </a:spcBef>
              <a:spcAft>
                <a:spcPts val="300"/>
              </a:spcAft>
            </a:pPr>
            <a:r>
              <a:rPr lang="en-US" sz="1400" dirty="0"/>
              <a:t>1- Improve maturity for business critical applications  </a:t>
            </a:r>
          </a:p>
          <a:p>
            <a:pPr>
              <a:spcBef>
                <a:spcPts val="300"/>
              </a:spcBef>
              <a:spcAft>
                <a:spcPts val="300"/>
              </a:spcAft>
            </a:pPr>
            <a:r>
              <a:rPr lang="en-US" sz="1400" dirty="0"/>
              <a:t>to Level 3 (minimum).- focus on 10% of applications (50) that have completed Assessment. </a:t>
            </a:r>
          </a:p>
          <a:p>
            <a:pPr>
              <a:spcBef>
                <a:spcPts val="300"/>
              </a:spcBef>
              <a:spcAft>
                <a:spcPts val="300"/>
              </a:spcAft>
            </a:pPr>
            <a:r>
              <a:rPr lang="en-US" sz="1400" dirty="0"/>
              <a:t>2-  Focus on </a:t>
            </a:r>
            <a:r>
              <a:rPr lang="en-US" sz="1400" dirty="0" err="1"/>
              <a:t>DevSecOps</a:t>
            </a:r>
            <a:r>
              <a:rPr lang="en-US" sz="1400" dirty="0"/>
              <a:t> maturity for apps already in cloud or plan to move in 2024</a:t>
            </a:r>
          </a:p>
          <a:p>
            <a:pPr>
              <a:spcBef>
                <a:spcPts val="300"/>
              </a:spcBef>
              <a:spcAft>
                <a:spcPts val="300"/>
              </a:spcAft>
            </a:pPr>
            <a:r>
              <a:rPr lang="en-US" sz="1400" dirty="0"/>
              <a:t>3- Complete assessment for product  with highest ROI - 20% Remaining Apps.</a:t>
            </a:r>
          </a:p>
          <a:p>
            <a:pPr>
              <a:spcBef>
                <a:spcPts val="300"/>
              </a:spcBef>
              <a:spcAft>
                <a:spcPts val="300"/>
              </a:spcAft>
            </a:pPr>
            <a:r>
              <a:rPr lang="en-US" sz="1400" dirty="0"/>
              <a:t>4- Build Reusable libraries from learnings and success stories</a:t>
            </a:r>
          </a:p>
          <a:p>
            <a:pPr>
              <a:spcBef>
                <a:spcPts val="300"/>
              </a:spcBef>
              <a:spcAft>
                <a:spcPts val="300"/>
              </a:spcAft>
            </a:pPr>
            <a:r>
              <a:rPr lang="en-US" sz="1400" dirty="0"/>
              <a:t>5- Training and Upskilling sessions for team ( 3 per Quarter)</a:t>
            </a:r>
          </a:p>
          <a:p>
            <a:pPr>
              <a:spcBef>
                <a:spcPts val="300"/>
              </a:spcBef>
              <a:spcAft>
                <a:spcPts val="300"/>
              </a:spcAft>
            </a:pPr>
            <a:r>
              <a:rPr lang="en-US" sz="1400" dirty="0"/>
              <a:t>6- Pilot projects with Software chapter team to improve maturity </a:t>
            </a:r>
          </a:p>
          <a:p>
            <a:pPr>
              <a:spcBef>
                <a:spcPts val="300"/>
              </a:spcBef>
              <a:spcAft>
                <a:spcPts val="300"/>
              </a:spcAft>
            </a:pPr>
            <a:endParaRPr lang="en-US" sz="1600" dirty="0"/>
          </a:p>
        </p:txBody>
      </p:sp>
      <p:sp>
        <p:nvSpPr>
          <p:cNvPr id="5" name="Rectangle 4">
            <a:extLst>
              <a:ext uri="{FF2B5EF4-FFF2-40B4-BE49-F238E27FC236}">
                <a16:creationId xmlns:a16="http://schemas.microsoft.com/office/drawing/2014/main" id="{8323491F-493B-4E54-9847-8F12FA3C8956}"/>
              </a:ext>
            </a:extLst>
          </p:cNvPr>
          <p:cNvSpPr/>
          <p:nvPr/>
        </p:nvSpPr>
        <p:spPr>
          <a:xfrm>
            <a:off x="198539" y="4421742"/>
            <a:ext cx="6160315" cy="1737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Automation</a:t>
            </a:r>
          </a:p>
          <a:p>
            <a:pPr>
              <a:spcBef>
                <a:spcPts val="300"/>
              </a:spcBef>
              <a:spcAft>
                <a:spcPts val="300"/>
              </a:spcAft>
            </a:pPr>
            <a:r>
              <a:rPr lang="en-US" sz="1400" dirty="0"/>
              <a:t>1- Improve Automation efficiency high ROI Products and bring product efficiencies.</a:t>
            </a:r>
          </a:p>
          <a:p>
            <a:pPr>
              <a:spcBef>
                <a:spcPts val="300"/>
              </a:spcBef>
              <a:spcAft>
                <a:spcPts val="300"/>
              </a:spcAft>
            </a:pPr>
            <a:r>
              <a:rPr lang="en-US" sz="1400" dirty="0"/>
              <a:t>2- Overall savings of 140K </a:t>
            </a:r>
            <a:r>
              <a:rPr lang="en-US" sz="1400" dirty="0" err="1"/>
              <a:t>Hrs</a:t>
            </a:r>
            <a:r>
              <a:rPr lang="en-US" sz="1400" dirty="0"/>
              <a:t> (35K/Per Director)</a:t>
            </a:r>
          </a:p>
          <a:p>
            <a:pPr>
              <a:spcBef>
                <a:spcPts val="300"/>
              </a:spcBef>
              <a:spcAft>
                <a:spcPts val="300"/>
              </a:spcAft>
            </a:pPr>
            <a:r>
              <a:rPr lang="en-US" sz="1400" dirty="0"/>
              <a:t>3- Build Lean practices and automation for Compliance , </a:t>
            </a:r>
            <a:r>
              <a:rPr lang="en-US" sz="1400" dirty="0" err="1"/>
              <a:t>TechDebt</a:t>
            </a:r>
            <a:r>
              <a:rPr lang="en-US" sz="1400" dirty="0"/>
              <a:t> and Compute  </a:t>
            </a:r>
          </a:p>
        </p:txBody>
      </p:sp>
      <p:sp>
        <p:nvSpPr>
          <p:cNvPr id="6" name="Rectangle 5">
            <a:extLst>
              <a:ext uri="{FF2B5EF4-FFF2-40B4-BE49-F238E27FC236}">
                <a16:creationId xmlns:a16="http://schemas.microsoft.com/office/drawing/2014/main" id="{4DD313AB-699C-473D-ADA0-EE502F21AD59}"/>
              </a:ext>
            </a:extLst>
          </p:cNvPr>
          <p:cNvSpPr/>
          <p:nvPr/>
        </p:nvSpPr>
        <p:spPr>
          <a:xfrm>
            <a:off x="6589801" y="976640"/>
            <a:ext cx="4936672" cy="5182121"/>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300"/>
              </a:spcBef>
              <a:spcAft>
                <a:spcPts val="300"/>
              </a:spcAft>
            </a:pPr>
            <a:r>
              <a:rPr lang="en-US" b="1" dirty="0"/>
              <a:t>High ROI products for focus:</a:t>
            </a:r>
          </a:p>
          <a:p>
            <a:pPr marL="285750" indent="-285750">
              <a:spcBef>
                <a:spcPts val="300"/>
              </a:spcBef>
              <a:spcAft>
                <a:spcPts val="300"/>
              </a:spcAft>
              <a:buFontTx/>
              <a:buChar char="-"/>
            </a:pPr>
            <a:r>
              <a:rPr lang="en-US" sz="1600" dirty="0"/>
              <a:t>Jennifer</a:t>
            </a:r>
          </a:p>
          <a:p>
            <a:pPr marL="742950" lvl="1" indent="-285750">
              <a:spcBef>
                <a:spcPts val="300"/>
              </a:spcBef>
              <a:spcAft>
                <a:spcPts val="300"/>
              </a:spcAft>
              <a:buFontTx/>
              <a:buChar char="-"/>
            </a:pPr>
            <a:r>
              <a:rPr lang="en-US" sz="1600" dirty="0"/>
              <a:t>Regulatory and Safety</a:t>
            </a:r>
          </a:p>
          <a:p>
            <a:pPr marL="285750" indent="-285750">
              <a:spcBef>
                <a:spcPts val="300"/>
              </a:spcBef>
              <a:spcAft>
                <a:spcPts val="300"/>
              </a:spcAft>
              <a:buFontTx/>
              <a:buChar char="-"/>
            </a:pPr>
            <a:r>
              <a:rPr lang="en-US" sz="1600" dirty="0"/>
              <a:t>Tatum</a:t>
            </a:r>
          </a:p>
          <a:p>
            <a:pPr marL="742950" lvl="1" indent="-285750">
              <a:spcBef>
                <a:spcPts val="300"/>
              </a:spcBef>
              <a:spcAft>
                <a:spcPts val="300"/>
              </a:spcAft>
              <a:buFontTx/>
              <a:buChar char="-"/>
            </a:pPr>
            <a:r>
              <a:rPr lang="en-US" sz="1600" dirty="0"/>
              <a:t>System Engineering</a:t>
            </a:r>
          </a:p>
          <a:p>
            <a:pPr marL="742950" lvl="1" indent="-285750">
              <a:spcBef>
                <a:spcPts val="300"/>
              </a:spcBef>
              <a:spcAft>
                <a:spcPts val="300"/>
              </a:spcAft>
              <a:buFontTx/>
              <a:buChar char="-"/>
            </a:pPr>
            <a:r>
              <a:rPr lang="en-US" sz="1600" dirty="0"/>
              <a:t>Electrical Engineering</a:t>
            </a:r>
          </a:p>
          <a:p>
            <a:pPr marL="742950" lvl="1" indent="-285750">
              <a:spcBef>
                <a:spcPts val="300"/>
              </a:spcBef>
              <a:spcAft>
                <a:spcPts val="300"/>
              </a:spcAft>
              <a:buFontTx/>
              <a:buChar char="-"/>
            </a:pPr>
            <a:r>
              <a:rPr lang="en-US" sz="1600" dirty="0"/>
              <a:t>Customer Engineering (CE)</a:t>
            </a:r>
          </a:p>
          <a:p>
            <a:pPr marL="285750" indent="-285750">
              <a:spcBef>
                <a:spcPts val="300"/>
              </a:spcBef>
              <a:spcAft>
                <a:spcPts val="300"/>
              </a:spcAft>
              <a:buFontTx/>
              <a:buChar char="-"/>
            </a:pPr>
            <a:r>
              <a:rPr lang="en-US" sz="1600" dirty="0"/>
              <a:t>Buba</a:t>
            </a:r>
          </a:p>
          <a:p>
            <a:pPr marL="742950" lvl="1" indent="-285750">
              <a:spcBef>
                <a:spcPts val="300"/>
              </a:spcBef>
              <a:spcAft>
                <a:spcPts val="300"/>
              </a:spcAft>
              <a:buFontTx/>
              <a:buChar char="-"/>
            </a:pPr>
            <a:r>
              <a:rPr lang="en-US" sz="1600" dirty="0"/>
              <a:t>Digital Market Products</a:t>
            </a:r>
          </a:p>
          <a:p>
            <a:pPr marL="742950" lvl="1" indent="-285750">
              <a:spcBef>
                <a:spcPts val="300"/>
              </a:spcBef>
              <a:spcAft>
                <a:spcPts val="300"/>
              </a:spcAft>
              <a:buFontTx/>
              <a:buChar char="-"/>
            </a:pPr>
            <a:r>
              <a:rPr lang="en-US" sz="1600" dirty="0"/>
              <a:t>Technical Publications</a:t>
            </a:r>
          </a:p>
          <a:p>
            <a:pPr marL="285750" indent="-285750">
              <a:spcBef>
                <a:spcPts val="300"/>
              </a:spcBef>
              <a:spcAft>
                <a:spcPts val="300"/>
              </a:spcAft>
              <a:buFontTx/>
              <a:buChar char="-"/>
            </a:pPr>
            <a:r>
              <a:rPr lang="en-US" sz="1600" dirty="0"/>
              <a:t>Jeff</a:t>
            </a:r>
          </a:p>
          <a:p>
            <a:pPr marL="742950" lvl="1" indent="-285750">
              <a:spcBef>
                <a:spcPts val="300"/>
              </a:spcBef>
              <a:spcAft>
                <a:spcPts val="300"/>
              </a:spcAft>
              <a:buFontTx/>
              <a:buChar char="-"/>
            </a:pPr>
            <a:r>
              <a:rPr lang="en-US" sz="1600" dirty="0"/>
              <a:t>Embedded Program Support</a:t>
            </a:r>
          </a:p>
          <a:p>
            <a:pPr marL="742950" lvl="1" indent="-285750">
              <a:spcBef>
                <a:spcPts val="300"/>
              </a:spcBef>
              <a:spcAft>
                <a:spcPts val="300"/>
              </a:spcAft>
              <a:buFontTx/>
              <a:buChar char="-"/>
            </a:pPr>
            <a:r>
              <a:rPr lang="en-US" sz="1600" dirty="0"/>
              <a:t>Product Support Analysis</a:t>
            </a:r>
          </a:p>
          <a:p>
            <a:pPr marL="742950" lvl="1" indent="-285750">
              <a:spcBef>
                <a:spcPts val="300"/>
              </a:spcBef>
              <a:spcAft>
                <a:spcPts val="300"/>
              </a:spcAft>
              <a:buFontTx/>
              <a:buChar char="-"/>
            </a:pPr>
            <a:endParaRPr lang="en-US" sz="1600" dirty="0"/>
          </a:p>
        </p:txBody>
      </p:sp>
      <p:sp>
        <p:nvSpPr>
          <p:cNvPr id="7" name="Title 1">
            <a:extLst>
              <a:ext uri="{FF2B5EF4-FFF2-40B4-BE49-F238E27FC236}">
                <a16:creationId xmlns:a16="http://schemas.microsoft.com/office/drawing/2014/main" id="{F089F2BC-C5CC-45F1-B9EF-0201007172DD}"/>
              </a:ext>
            </a:extLst>
          </p:cNvPr>
          <p:cNvSpPr>
            <a:spLocks noGrp="1"/>
          </p:cNvSpPr>
          <p:nvPr>
            <p:ph type="title"/>
          </p:nvPr>
        </p:nvSpPr>
        <p:spPr>
          <a:xfrm>
            <a:off x="299208" y="93234"/>
            <a:ext cx="11150600" cy="577885"/>
          </a:xfrm>
        </p:spPr>
        <p:txBody>
          <a:bodyPr/>
          <a:lstStyle/>
          <a:p>
            <a:pPr algn="ctr"/>
            <a:r>
              <a:rPr lang="en-US" dirty="0"/>
              <a:t>2024 OKR AND FOCUS AREAS</a:t>
            </a:r>
          </a:p>
        </p:txBody>
      </p:sp>
    </p:spTree>
    <p:extLst>
      <p:ext uri="{BB962C8B-B14F-4D97-AF65-F5344CB8AC3E}">
        <p14:creationId xmlns:p14="http://schemas.microsoft.com/office/powerpoint/2010/main" val="584622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22A9-C63B-45E4-AB4E-0D3A6C49C8CB}"/>
              </a:ext>
            </a:extLst>
          </p:cNvPr>
          <p:cNvSpPr>
            <a:spLocks noGrp="1"/>
          </p:cNvSpPr>
          <p:nvPr>
            <p:ph type="title"/>
          </p:nvPr>
        </p:nvSpPr>
        <p:spPr>
          <a:xfrm>
            <a:off x="515938" y="133166"/>
            <a:ext cx="11150600" cy="359546"/>
          </a:xfrm>
        </p:spPr>
        <p:txBody>
          <a:bodyPr/>
          <a:lstStyle/>
          <a:p>
            <a:r>
              <a:rPr lang="en-US" dirty="0"/>
              <a:t>2024 target</a:t>
            </a:r>
          </a:p>
        </p:txBody>
      </p:sp>
      <p:graphicFrame>
        <p:nvGraphicFramePr>
          <p:cNvPr id="3" name="Table 2">
            <a:extLst>
              <a:ext uri="{FF2B5EF4-FFF2-40B4-BE49-F238E27FC236}">
                <a16:creationId xmlns:a16="http://schemas.microsoft.com/office/drawing/2014/main" id="{C1ED844C-C8B2-445A-A9B2-5477D809B223}"/>
              </a:ext>
            </a:extLst>
          </p:cNvPr>
          <p:cNvGraphicFramePr>
            <a:graphicFrameLocks noGrp="1"/>
          </p:cNvGraphicFramePr>
          <p:nvPr>
            <p:extLst>
              <p:ext uri="{D42A27DB-BD31-4B8C-83A1-F6EECF244321}">
                <p14:modId xmlns:p14="http://schemas.microsoft.com/office/powerpoint/2010/main" val="2139475181"/>
              </p:ext>
            </p:extLst>
          </p:nvPr>
        </p:nvGraphicFramePr>
        <p:xfrm>
          <a:off x="515938" y="492713"/>
          <a:ext cx="11150599" cy="5800727"/>
        </p:xfrm>
        <a:graphic>
          <a:graphicData uri="http://schemas.openxmlformats.org/drawingml/2006/table">
            <a:tbl>
              <a:tblPr>
                <a:tableStyleId>{5C22544A-7EE6-4342-B048-85BDC9FD1C3A}</a:tableStyleId>
              </a:tblPr>
              <a:tblGrid>
                <a:gridCol w="576015">
                  <a:extLst>
                    <a:ext uri="{9D8B030D-6E8A-4147-A177-3AD203B41FA5}">
                      <a16:colId xmlns:a16="http://schemas.microsoft.com/office/drawing/2014/main" val="527968046"/>
                    </a:ext>
                  </a:extLst>
                </a:gridCol>
                <a:gridCol w="1741406">
                  <a:extLst>
                    <a:ext uri="{9D8B030D-6E8A-4147-A177-3AD203B41FA5}">
                      <a16:colId xmlns:a16="http://schemas.microsoft.com/office/drawing/2014/main" val="133580837"/>
                    </a:ext>
                  </a:extLst>
                </a:gridCol>
                <a:gridCol w="522473">
                  <a:extLst>
                    <a:ext uri="{9D8B030D-6E8A-4147-A177-3AD203B41FA5}">
                      <a16:colId xmlns:a16="http://schemas.microsoft.com/office/drawing/2014/main" val="3002847909"/>
                    </a:ext>
                  </a:extLst>
                </a:gridCol>
                <a:gridCol w="522473">
                  <a:extLst>
                    <a:ext uri="{9D8B030D-6E8A-4147-A177-3AD203B41FA5}">
                      <a16:colId xmlns:a16="http://schemas.microsoft.com/office/drawing/2014/main" val="1269216550"/>
                    </a:ext>
                  </a:extLst>
                </a:gridCol>
                <a:gridCol w="596041">
                  <a:extLst>
                    <a:ext uri="{9D8B030D-6E8A-4147-A177-3AD203B41FA5}">
                      <a16:colId xmlns:a16="http://schemas.microsoft.com/office/drawing/2014/main" val="1950509487"/>
                    </a:ext>
                  </a:extLst>
                </a:gridCol>
                <a:gridCol w="816745">
                  <a:extLst>
                    <a:ext uri="{9D8B030D-6E8A-4147-A177-3AD203B41FA5}">
                      <a16:colId xmlns:a16="http://schemas.microsoft.com/office/drawing/2014/main" val="1704047168"/>
                    </a:ext>
                  </a:extLst>
                </a:gridCol>
                <a:gridCol w="2438355">
                  <a:extLst>
                    <a:ext uri="{9D8B030D-6E8A-4147-A177-3AD203B41FA5}">
                      <a16:colId xmlns:a16="http://schemas.microsoft.com/office/drawing/2014/main" val="6696613"/>
                    </a:ext>
                  </a:extLst>
                </a:gridCol>
                <a:gridCol w="3042145">
                  <a:extLst>
                    <a:ext uri="{9D8B030D-6E8A-4147-A177-3AD203B41FA5}">
                      <a16:colId xmlns:a16="http://schemas.microsoft.com/office/drawing/2014/main" val="3351409514"/>
                    </a:ext>
                  </a:extLst>
                </a:gridCol>
                <a:gridCol w="409553">
                  <a:extLst>
                    <a:ext uri="{9D8B030D-6E8A-4147-A177-3AD203B41FA5}">
                      <a16:colId xmlns:a16="http://schemas.microsoft.com/office/drawing/2014/main" val="2852364331"/>
                    </a:ext>
                  </a:extLst>
                </a:gridCol>
                <a:gridCol w="485393">
                  <a:extLst>
                    <a:ext uri="{9D8B030D-6E8A-4147-A177-3AD203B41FA5}">
                      <a16:colId xmlns:a16="http://schemas.microsoft.com/office/drawing/2014/main" val="835517376"/>
                    </a:ext>
                  </a:extLst>
                </a:gridCol>
              </a:tblGrid>
              <a:tr h="94953">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900" u="none" strike="noStrike">
                          <a:effectLst/>
                        </a:rPr>
                        <a:t>2024 Target</a:t>
                      </a:r>
                      <a:endParaRPr lang="en-US" sz="900" b="1" i="0" u="none" strike="noStrike">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rowSpan="2" gridSpan="2">
                  <a:txBody>
                    <a:bodyPr/>
                    <a:lstStyle/>
                    <a:p>
                      <a:pPr algn="ctr" fontAlgn="ctr"/>
                      <a:r>
                        <a:rPr lang="en-US" sz="1100" b="1" u="none" strike="noStrike" dirty="0">
                          <a:effectLst/>
                        </a:rPr>
                        <a:t>2024 Actuals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hMerge="1">
                  <a:txBody>
                    <a:bodyPr/>
                    <a:lstStyle/>
                    <a:p>
                      <a:endParaRPr lang="en-US"/>
                    </a:p>
                  </a:txBody>
                  <a:tcPr/>
                </a:tc>
                <a:extLst>
                  <a:ext uri="{0D108BD9-81ED-4DB2-BD59-A6C34878D82A}">
                    <a16:rowId xmlns:a16="http://schemas.microsoft.com/office/drawing/2014/main" val="1932060964"/>
                  </a:ext>
                </a:extLst>
              </a:tr>
              <a:tr h="439158">
                <a:tc rowSpan="2">
                  <a:txBody>
                    <a:bodyPr/>
                    <a:lstStyle/>
                    <a:p>
                      <a:pPr algn="ctr" fontAlgn="ctr"/>
                      <a:r>
                        <a:rPr lang="en-US" sz="1050" b="1" u="none" strike="noStrike" dirty="0">
                          <a:effectLst/>
                        </a:rPr>
                        <a:t>Director</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rowSpan="2">
                  <a:txBody>
                    <a:bodyPr/>
                    <a:lstStyle/>
                    <a:p>
                      <a:pPr algn="ctr" fontAlgn="ctr"/>
                      <a:r>
                        <a:rPr lang="en-US" sz="1000" b="1" u="none" strike="noStrike" dirty="0">
                          <a:effectLst/>
                        </a:rPr>
                        <a:t>Product Name</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fontAlgn="ctr"/>
                      <a:r>
                        <a:rPr lang="en-US" sz="1000" b="1" u="none" strike="noStrike" dirty="0">
                          <a:effectLst/>
                        </a:rPr>
                        <a:t>Application #</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Total assessments Completed</a:t>
                      </a:r>
                      <a:endParaRPr lang="en-US" sz="100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a:t>
                      </a:r>
                    </a:p>
                    <a:p>
                      <a:pPr algn="l" rtl="0" fontAlgn="ctr"/>
                      <a:r>
                        <a:rPr lang="en-US" sz="1000" b="1" u="none" strike="noStrike" dirty="0">
                          <a:effectLst/>
                        </a:rPr>
                        <a:t>Target</a:t>
                      </a:r>
                    </a:p>
                    <a:p>
                      <a:pPr algn="l"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a:t>
                      </a:r>
                    </a:p>
                    <a:p>
                      <a:pPr algn="l" rtl="0" fontAlgn="ctr"/>
                      <a:r>
                        <a:rPr lang="en-US" sz="1000" b="1" u="none" strike="noStrike" dirty="0">
                          <a:effectLst/>
                        </a:rPr>
                        <a:t>Target</a:t>
                      </a:r>
                    </a:p>
                    <a:p>
                      <a:pPr algn="l"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           </a:t>
                      </a:r>
                      <a:r>
                        <a:rPr lang="en-US" sz="1100" b="1" u="none" strike="noStrike" dirty="0">
                          <a:effectLst/>
                        </a:rPr>
                        <a:t>Automation Savings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DSO Focal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917302636"/>
                  </a:ext>
                </a:extLst>
              </a:tr>
              <a:tr h="178036">
                <a:tc vMerge="1">
                  <a:txBody>
                    <a:bodyPr/>
                    <a:lstStyle/>
                    <a:p>
                      <a:endParaRPr lang="en-US"/>
                    </a:p>
                  </a:txBody>
                  <a:tcPr/>
                </a:tc>
                <a:tc vMerge="1">
                  <a:txBody>
                    <a:bodyPr/>
                    <a:lstStyle/>
                    <a:p>
                      <a:endParaRPr lang="en-US"/>
                    </a:p>
                  </a:txBody>
                  <a:tcPr/>
                </a:tc>
                <a:tc>
                  <a:txBody>
                    <a:bodyPr/>
                    <a:lstStyle/>
                    <a:p>
                      <a:pPr algn="ctr" rtl="0" fontAlgn="ctr"/>
                      <a:r>
                        <a:rPr lang="en-US" sz="900" u="none" strike="noStrike" dirty="0">
                          <a:effectLst/>
                        </a:rPr>
                        <a:t>177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39</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6</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Assessments</a:t>
                      </a:r>
                      <a:endParaRPr lang="en-US" sz="900" b="1"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Reassessments</a:t>
                      </a:r>
                      <a:endParaRPr lang="en-US" sz="900" b="1"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22016514"/>
                  </a:ext>
                </a:extLst>
              </a:tr>
              <a:tr h="178036">
                <a:tc rowSpan="4">
                  <a:txBody>
                    <a:bodyPr/>
                    <a:lstStyle/>
                    <a:p>
                      <a:pPr algn="ctr" fontAlgn="ctr"/>
                      <a:r>
                        <a:rPr lang="en-US" sz="1050" b="1" u="none" strike="noStrike" dirty="0">
                          <a:effectLst/>
                        </a:rPr>
                        <a:t>Jennifer</a:t>
                      </a:r>
                      <a:endParaRPr lang="en-US" sz="1050" b="1"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Regulatory and Safety</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Radhakrishnan, Chinjumol &lt;chinjumol.radhakrishnan@boeing.com&gt;;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326580979"/>
                  </a:ext>
                </a:extLst>
              </a:tr>
              <a:tr h="94953">
                <a:tc vMerge="1">
                  <a:txBody>
                    <a:bodyPr/>
                    <a:lstStyle/>
                    <a:p>
                      <a:endParaRPr lang="en-US"/>
                    </a:p>
                  </a:txBody>
                  <a:tcPr/>
                </a:tc>
                <a:tc>
                  <a:txBody>
                    <a:bodyPr/>
                    <a:lstStyle/>
                    <a:p>
                      <a:pPr algn="ctr" fontAlgn="ctr"/>
                      <a:r>
                        <a:rPr lang="en-US" sz="900" u="none" strike="noStrike">
                          <a:effectLst/>
                        </a:rPr>
                        <a:t>Research and Technology</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de-DE" sz="900" u="none" strike="noStrike">
                          <a:effectLst/>
                        </a:rPr>
                        <a:t>Singh, Abhishek K &lt;abhishek.k.singh@boeing.com&gt;; </a:t>
                      </a:r>
                      <a:endParaRPr lang="de-DE"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14826942"/>
                  </a:ext>
                </a:extLst>
              </a:tr>
              <a:tr h="189906">
                <a:tc vMerge="1">
                  <a:txBody>
                    <a:bodyPr/>
                    <a:lstStyle/>
                    <a:p>
                      <a:endParaRPr lang="en-US"/>
                    </a:p>
                  </a:txBody>
                  <a:tcPr/>
                </a:tc>
                <a:tc>
                  <a:txBody>
                    <a:bodyPr/>
                    <a:lstStyle/>
                    <a:p>
                      <a:pPr algn="ctr" fontAlgn="ctr"/>
                      <a:r>
                        <a:rPr lang="en-US" sz="900" u="none" strike="noStrike">
                          <a:effectLst/>
                        </a:rPr>
                        <a:t>Test and Evaluation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2"/>
                        </a:rPr>
                        <a:t>Jha, Ravi N &lt;ravi.n.jha@boeing.com&gt;; </a:t>
                      </a:r>
                      <a:br>
                        <a:rPr lang="en-US" sz="900" u="sng" strike="noStrike">
                          <a:effectLst/>
                          <a:hlinkClick r:id="rId2"/>
                        </a:rPr>
                      </a:br>
                      <a:r>
                        <a:rPr lang="en-US" sz="900" u="sng" strike="noStrike">
                          <a:effectLst/>
                          <a:hlinkClick r:id="rId2"/>
                        </a:rPr>
                        <a:t>Singh, Abhishek K &lt;abhishek.k.singh@boeing.com&gt;;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4469559"/>
                  </a:ext>
                </a:extLst>
              </a:tr>
              <a:tr h="364440">
                <a:tc vMerge="1">
                  <a:txBody>
                    <a:bodyPr/>
                    <a:lstStyle/>
                    <a:p>
                      <a:endParaRPr lang="en-US"/>
                    </a:p>
                  </a:txBody>
                  <a:tcPr/>
                </a:tc>
                <a:tc>
                  <a:txBody>
                    <a:bodyPr/>
                    <a:lstStyle/>
                    <a:p>
                      <a:pPr algn="ctr" fontAlgn="ctr"/>
                      <a:r>
                        <a:rPr lang="en-US" sz="900" u="none" strike="noStrike" dirty="0">
                          <a:effectLst/>
                        </a:rPr>
                        <a:t>Non DTPLM</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 94</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4 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 17</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rtl="0" fontAlgn="ctr"/>
                      <a:r>
                        <a:rPr lang="en-US" sz="900" u="none" strike="noStrike" dirty="0">
                          <a:effectLst/>
                        </a:rPr>
                        <a:t>1 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l" fontAlgn="ctr"/>
                      <a:r>
                        <a:rPr lang="en-US" sz="900" u="sng" strike="noStrike" dirty="0">
                          <a:effectLst/>
                          <a:hlinkClick r:id="rId3"/>
                        </a:rPr>
                        <a:t>Singh, </a:t>
                      </a:r>
                      <a:r>
                        <a:rPr lang="en-US" sz="900" u="sng" strike="noStrike" dirty="0" err="1">
                          <a:effectLst/>
                          <a:hlinkClick r:id="rId3"/>
                        </a:rPr>
                        <a:t>Omji</a:t>
                      </a:r>
                      <a:r>
                        <a:rPr lang="en-US" sz="900" u="sng" strike="noStrike" dirty="0">
                          <a:effectLst/>
                          <a:hlinkClick r:id="rId3"/>
                        </a:rPr>
                        <a:t> </a:t>
                      </a:r>
                      <a:r>
                        <a:rPr lang="en-US" sz="900" u="sng" strike="noStrike" dirty="0" err="1">
                          <a:effectLst/>
                          <a:hlinkClick r:id="rId3"/>
                        </a:rPr>
                        <a:t>Kunjbihari</a:t>
                      </a:r>
                      <a:r>
                        <a:rPr lang="en-US" sz="900" u="sng" strike="noStrike" dirty="0">
                          <a:effectLst/>
                          <a:hlinkClick r:id="rId3"/>
                        </a:rPr>
                        <a:t> &lt;omjikunjbihari.singh@boeing.com&gt;; </a:t>
                      </a:r>
                      <a:br>
                        <a:rPr lang="en-US" sz="900" u="sng" strike="noStrike" dirty="0">
                          <a:effectLst/>
                          <a:hlinkClick r:id="rId3"/>
                        </a:rPr>
                      </a:br>
                      <a:r>
                        <a:rPr lang="en-US" sz="900" u="sng" strike="noStrike" dirty="0">
                          <a:effectLst/>
                          <a:hlinkClick r:id="rId3"/>
                        </a:rPr>
                        <a:t>Balraj, Bharath K &lt;bharath.k.balraj@boeing.com&gt;; </a:t>
                      </a:r>
                      <a:br>
                        <a:rPr lang="en-US" sz="900" u="sng" strike="noStrike" dirty="0">
                          <a:effectLst/>
                          <a:hlinkClick r:id="rId3"/>
                        </a:rPr>
                      </a:br>
                      <a:r>
                        <a:rPr lang="en-US" sz="900" u="sng" strike="noStrike" dirty="0">
                          <a:effectLst/>
                          <a:hlinkClick r:id="rId3"/>
                        </a:rPr>
                        <a:t>Ghosh, Subhabrata &lt;subhabrata.ghosh@boeing.com&gt;; </a:t>
                      </a:r>
                      <a:endParaRPr lang="en-US" sz="900" b="0" i="0" u="sng" strike="noStrike" dirty="0">
                        <a:solidFill>
                          <a:srgbClr val="0563C1"/>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B w="12700" cap="flat" cmpd="sng" algn="ctr">
                      <a:noFill/>
                      <a:prstDash val="solid"/>
                      <a:round/>
                      <a:headEnd type="none" w="med" len="med"/>
                      <a:tailEnd type="none" w="med" len="med"/>
                    </a:lnB>
                  </a:tcPr>
                </a:tc>
                <a:extLst>
                  <a:ext uri="{0D108BD9-81ED-4DB2-BD59-A6C34878D82A}">
                    <a16:rowId xmlns:a16="http://schemas.microsoft.com/office/drawing/2014/main" val="856451433"/>
                  </a:ext>
                </a:extLst>
              </a:tr>
              <a:tr h="33849">
                <a:tc>
                  <a:txBody>
                    <a:bodyPr/>
                    <a:lstStyle/>
                    <a:p>
                      <a:pPr algn="ctr" fontAlgn="ct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rtl="0"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endParaRPr lang="en-US" sz="900" b="0" i="0" u="sng" strike="noStrike" dirty="0">
                        <a:solidFill>
                          <a:srgbClr val="0563C1"/>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208174"/>
                  </a:ext>
                </a:extLst>
              </a:tr>
              <a:tr h="209589">
                <a:tc>
                  <a:txBody>
                    <a:bodyPr/>
                    <a:lstStyle/>
                    <a:p>
                      <a:pPr algn="l"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rtl="0" fontAlgn="ctr"/>
                      <a:r>
                        <a:rPr lang="en-US" sz="900" u="none" strike="noStrike" dirty="0">
                          <a:effectLst/>
                        </a:rPr>
                        <a:t>333</a:t>
                      </a: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rtl="0" fontAlgn="ctr"/>
                      <a:r>
                        <a:rPr lang="en-US" sz="900" u="none" strike="noStrike" dirty="0">
                          <a:effectLst/>
                        </a:rPr>
                        <a:t>149</a:t>
                      </a:r>
                      <a:endParaRPr lang="en-US" sz="900" b="1"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2">
                        <a:lumMod val="60000"/>
                        <a:lumOff val="40000"/>
                      </a:schemeClr>
                    </a:solidFill>
                  </a:tcPr>
                </a:tc>
                <a:tc>
                  <a:txBody>
                    <a:bodyPr/>
                    <a:lstStyle/>
                    <a:p>
                      <a:pPr algn="ctr" rtl="0" fontAlgn="ctr"/>
                      <a:r>
                        <a:rPr lang="en-US" sz="900" u="none" strike="noStrike" dirty="0">
                          <a:effectLst/>
                        </a:rPr>
                        <a:t>   56</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ctr" rtl="0" fontAlgn="ctr"/>
                      <a:r>
                        <a:rPr lang="en-US" sz="900" u="none" strike="noStrike" dirty="0">
                          <a:effectLst/>
                        </a:rPr>
                        <a:t> 22</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6758884"/>
                  </a:ext>
                </a:extLst>
              </a:tr>
              <a:tr h="94953">
                <a:tc rowSpan="11">
                  <a:txBody>
                    <a:bodyPr/>
                    <a:lstStyle/>
                    <a:p>
                      <a:pPr algn="ctr" fontAlgn="ctr"/>
                      <a:r>
                        <a:rPr lang="en-US" sz="1050" b="1" u="none" strike="noStrike" dirty="0">
                          <a:effectLst/>
                        </a:rPr>
                        <a:t>Tatum</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Authoring Process Planning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16 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Kaur, Harmeet &lt;harmeet.kaur@boeing.com&gt;;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141285029"/>
                  </a:ext>
                </a:extLst>
              </a:tr>
              <a:tr h="189906">
                <a:tc vMerge="1">
                  <a:txBody>
                    <a:bodyPr/>
                    <a:lstStyle/>
                    <a:p>
                      <a:endParaRPr lang="en-US"/>
                    </a:p>
                  </a:txBody>
                  <a:tcPr/>
                </a:tc>
                <a:tc>
                  <a:txBody>
                    <a:bodyPr/>
                    <a:lstStyle/>
                    <a:p>
                      <a:pPr algn="ctr" rtl="0" fontAlgn="ctr"/>
                      <a:r>
                        <a:rPr lang="en-US" sz="900" u="none" strike="noStrike">
                          <a:effectLst/>
                        </a:rPr>
                        <a:t>Data Distribution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57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endParaRPr lang="en-US" sz="900" b="0" i="0" u="none" strike="noStrike" dirty="0">
                        <a:solidFill>
                          <a:srgbClr val="000000"/>
                        </a:solidFill>
                        <a:effectLst/>
                        <a:latin typeface="Arial" panose="020B0604020202020204" pitchFamily="34" charset="0"/>
                      </a:endParaRPr>
                    </a:p>
                  </a:txBody>
                  <a:tcPr marL="1502" marR="1502" marT="1502" marB="0" anchor="ctr"/>
                </a:tc>
                <a:tc>
                  <a:txBody>
                    <a:bodyPr/>
                    <a:lstStyle/>
                    <a:p>
                      <a:pPr algn="l" fontAlgn="ctr"/>
                      <a:r>
                        <a:rPr lang="en-US" sz="900" u="none" strike="noStrike">
                          <a:effectLst/>
                        </a:rPr>
                        <a:t>Urimindi, Sreenivasulu &lt;sreenivasulu.urimindi@boeing.com&gt;; </a:t>
                      </a:r>
                      <a:br>
                        <a:rPr lang="en-US" sz="900" u="none" strike="noStrike">
                          <a:effectLst/>
                        </a:rPr>
                      </a:br>
                      <a:r>
                        <a:rPr lang="en-US" sz="900" u="none" strike="noStrike">
                          <a:effectLst/>
                        </a:rPr>
                        <a:t>Vinod, Thomas &lt;thomas.vinod@boeing.com&gt;;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68934572"/>
                  </a:ext>
                </a:extLst>
              </a:tr>
              <a:tr h="265079">
                <a:tc vMerge="1">
                  <a:txBody>
                    <a:bodyPr/>
                    <a:lstStyle/>
                    <a:p>
                      <a:endParaRPr lang="en-US"/>
                    </a:p>
                  </a:txBody>
                  <a:tcPr/>
                </a:tc>
                <a:tc>
                  <a:txBody>
                    <a:bodyPr/>
                    <a:lstStyle/>
                    <a:p>
                      <a:pPr algn="ctr" rtl="0" fontAlgn="ctr"/>
                      <a:r>
                        <a:rPr lang="en-US" sz="900" u="none" strike="noStrike">
                          <a:effectLst/>
                        </a:rPr>
                        <a:t>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4"/>
                        </a:rPr>
                        <a:t>H D, Sarika &lt;sarika.hd@boeing.com&gt;; </a:t>
                      </a:r>
                      <a:br>
                        <a:rPr lang="en-US" sz="900" u="sng" strike="noStrike">
                          <a:effectLst/>
                          <a:hlinkClick r:id="rId4"/>
                        </a:rPr>
                      </a:br>
                      <a:r>
                        <a:rPr lang="en-US" sz="900" u="sng" strike="noStrike">
                          <a:effectLst/>
                          <a:hlinkClick r:id="rId4"/>
                        </a:rPr>
                        <a:t>Chougule, Priyanka Dhanpal &lt;priyankadhanpal.chougule@boeing.com&gt;;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256197348"/>
                  </a:ext>
                </a:extLst>
              </a:tr>
              <a:tr h="178036">
                <a:tc vMerge="1">
                  <a:txBody>
                    <a:bodyPr/>
                    <a:lstStyle/>
                    <a:p>
                      <a:endParaRPr lang="en-US"/>
                    </a:p>
                  </a:txBody>
                  <a:tcPr/>
                </a:tc>
                <a:tc>
                  <a:txBody>
                    <a:bodyPr/>
                    <a:lstStyle/>
                    <a:p>
                      <a:pPr algn="ctr" rtl="0" fontAlgn="ctr"/>
                      <a:r>
                        <a:rPr lang="en-US" sz="900" u="none" strike="noStrike">
                          <a:effectLst/>
                        </a:rPr>
                        <a:t>Customer Engineering (CE)</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0 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b"/>
                      <a:r>
                        <a:rPr lang="en-US" sz="900" u="none" strike="noStrike">
                          <a:effectLst/>
                        </a:rPr>
                        <a:t>Nair, Aathira Manikandan &lt;aathiramanikandan.nair@boeing.com&gt;; </a:t>
                      </a:r>
                      <a:endParaRPr lang="en-US" sz="900" b="0" i="0" u="none" strike="noStrike">
                        <a:solidFill>
                          <a:srgbClr val="000000"/>
                        </a:solidFill>
                        <a:effectLst/>
                        <a:latin typeface="Calibri" panose="020F0502020204030204" pitchFamily="34" charset="0"/>
                      </a:endParaRPr>
                    </a:p>
                  </a:txBody>
                  <a:tcPr marL="1502" marR="1502" marT="1502" marB="0" anchor="b"/>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637070209"/>
                  </a:ext>
                </a:extLst>
              </a:tr>
              <a:tr h="94953">
                <a:tc vMerge="1">
                  <a:txBody>
                    <a:bodyPr/>
                    <a:lstStyle/>
                    <a:p>
                      <a:endParaRPr lang="en-US"/>
                    </a:p>
                  </a:txBody>
                  <a:tcPr/>
                </a:tc>
                <a:tc>
                  <a:txBody>
                    <a:bodyPr/>
                    <a:lstStyle/>
                    <a:p>
                      <a:pPr algn="ctr" rtl="0" fontAlgn="ctr"/>
                      <a:r>
                        <a:rPr lang="en-US" sz="900" u="none" strike="noStrike">
                          <a:effectLst/>
                        </a:rPr>
                        <a:t>DT PLM</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Kaur, Harmeet &lt;harmeet.kaur@boeing.com&gt;;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042591834"/>
                  </a:ext>
                </a:extLst>
              </a:tr>
              <a:tr h="189906">
                <a:tc vMerge="1">
                  <a:txBody>
                    <a:bodyPr/>
                    <a:lstStyle/>
                    <a:p>
                      <a:endParaRPr lang="en-US"/>
                    </a:p>
                  </a:txBody>
                  <a:tcPr/>
                </a:tc>
                <a:tc>
                  <a:txBody>
                    <a:bodyPr/>
                    <a:lstStyle/>
                    <a:p>
                      <a:pPr algn="ctr" rtl="0" fontAlgn="ctr"/>
                      <a:r>
                        <a:rPr lang="en-US" sz="900" u="none" strike="noStrike">
                          <a:effectLst/>
                        </a:rPr>
                        <a:t>Electrical Engineering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sv-SE" sz="900" u="none" strike="noStrike">
                          <a:effectLst/>
                        </a:rPr>
                        <a:t>K L, Bharath &lt;bharath.kl@boeing.com&gt;; </a:t>
                      </a:r>
                      <a:br>
                        <a:rPr lang="sv-SE" sz="900" u="none" strike="noStrike">
                          <a:effectLst/>
                        </a:rPr>
                      </a:br>
                      <a:r>
                        <a:rPr lang="sv-SE" sz="900" u="none" strike="noStrike">
                          <a:effectLst/>
                        </a:rPr>
                        <a:t>Kandan, Narendran &lt;narendran.kandan2@boeing.com&gt;; </a:t>
                      </a:r>
                      <a:endParaRPr lang="sv-SE"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655441586"/>
                  </a:ext>
                </a:extLst>
              </a:tr>
              <a:tr h="474766">
                <a:tc vMerge="1">
                  <a:txBody>
                    <a:bodyPr/>
                    <a:lstStyle/>
                    <a:p>
                      <a:endParaRPr lang="en-US"/>
                    </a:p>
                  </a:txBody>
                  <a:tcPr/>
                </a:tc>
                <a:tc>
                  <a:txBody>
                    <a:bodyPr/>
                    <a:lstStyle/>
                    <a:p>
                      <a:pPr algn="ctr" rtl="0" fontAlgn="ctr"/>
                      <a:r>
                        <a:rPr lang="en-US" sz="900" u="none" strike="noStrike">
                          <a:effectLst/>
                        </a:rPr>
                        <a:t>Flight Engineering and Propulsion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5"/>
                        </a:rPr>
                        <a:t>Mohiddin Basha, Mahammed Gulam &lt;mahammedgulam.mohiddinbasha@boeing.com&gt;; </a:t>
                      </a:r>
                      <a:br>
                        <a:rPr lang="en-US" sz="900" u="sng" strike="noStrike">
                          <a:effectLst/>
                          <a:hlinkClick r:id="rId5"/>
                        </a:rPr>
                      </a:br>
                      <a:r>
                        <a:rPr lang="en-US" sz="900" u="sng" strike="noStrike">
                          <a:effectLst/>
                          <a:hlinkClick r:id="rId5"/>
                        </a:rPr>
                        <a:t>Prabhat, Kumar &lt;kumar.prabhat@boeing.com&gt;; </a:t>
                      </a:r>
                      <a:br>
                        <a:rPr lang="en-US" sz="900" u="sng" strike="noStrike">
                          <a:effectLst/>
                          <a:hlinkClick r:id="rId5"/>
                        </a:rPr>
                      </a:br>
                      <a:r>
                        <a:rPr lang="en-US" sz="900" u="sng" strike="noStrike">
                          <a:effectLst/>
                          <a:hlinkClick r:id="rId5"/>
                        </a:rPr>
                        <a:t>Prakash, Sumit &lt;sumit.prakash@boeing.com&gt;;  </a:t>
                      </a:r>
                      <a:br>
                        <a:rPr lang="en-US" sz="900" u="sng" strike="noStrike">
                          <a:effectLst/>
                          <a:hlinkClick r:id="rId5"/>
                        </a:rPr>
                      </a:br>
                      <a:r>
                        <a:rPr lang="en-US" sz="900" u="sng" strike="noStrike">
                          <a:effectLst/>
                          <a:hlinkClick r:id="rId5"/>
                        </a:rPr>
                        <a:t>Anand, Kumar &lt;kumar.anand@boeing.com&gt;;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8208045"/>
                  </a:ext>
                </a:extLst>
              </a:tr>
              <a:tr h="189906">
                <a:tc vMerge="1">
                  <a:txBody>
                    <a:bodyPr/>
                    <a:lstStyle/>
                    <a:p>
                      <a:endParaRPr lang="en-US"/>
                    </a:p>
                  </a:txBody>
                  <a:tcPr/>
                </a:tc>
                <a:tc>
                  <a:txBody>
                    <a:bodyPr/>
                    <a:lstStyle/>
                    <a:p>
                      <a:pPr algn="ctr" rtl="0" fontAlgn="ctr"/>
                      <a:r>
                        <a:rPr lang="en-US" sz="900" u="none" strike="noStrike" dirty="0">
                          <a:effectLst/>
                        </a:rPr>
                        <a:t>Mechanical and Structural Engineering</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6 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it-IT" sz="900" u="none" strike="noStrike">
                          <a:effectLst/>
                        </a:rPr>
                        <a:t>P, Ashwini &lt;ashwini.p@boeing.com&gt;; </a:t>
                      </a:r>
                      <a:br>
                        <a:rPr lang="it-IT" sz="900" u="none" strike="noStrike">
                          <a:effectLst/>
                        </a:rPr>
                      </a:br>
                      <a:r>
                        <a:rPr lang="it-IT" sz="900" u="none" strike="noStrike">
                          <a:effectLst/>
                        </a:rPr>
                        <a:t>Rompicherla, Rakesh &lt;rakesh.rompicherla@boeing.com&gt;;</a:t>
                      </a:r>
                      <a:endParaRPr lang="it-IT"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510920467"/>
                  </a:ext>
                </a:extLst>
              </a:tr>
              <a:tr h="189906">
                <a:tc vMerge="1">
                  <a:txBody>
                    <a:bodyPr/>
                    <a:lstStyle/>
                    <a:p>
                      <a:endParaRPr lang="en-US"/>
                    </a:p>
                  </a:txBody>
                  <a:tcPr/>
                </a:tc>
                <a:tc>
                  <a:txBody>
                    <a:bodyPr/>
                    <a:lstStyle/>
                    <a:p>
                      <a:pPr algn="ctr" rtl="0" fontAlgn="ctr"/>
                      <a:r>
                        <a:rPr lang="en-US" sz="900" u="none" strike="noStrike">
                          <a:effectLst/>
                        </a:rPr>
                        <a:t>Systems Engineering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Pattanaik, Anup K &lt;anup.k.pattanaik@boeing.com&gt;; </a:t>
                      </a:r>
                      <a:br>
                        <a:rPr lang="en-US" sz="900" u="none" strike="noStrike">
                          <a:effectLst/>
                        </a:rPr>
                      </a:br>
                      <a:r>
                        <a:rPr lang="en-US" sz="900" u="none" strike="noStrike">
                          <a:effectLst/>
                        </a:rPr>
                        <a:t>Kolhar, Laxmidevi &lt;laxmidevi.kolhar@boeing.com&gt;;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4277381"/>
                  </a:ext>
                </a:extLst>
              </a:tr>
              <a:tr h="94953">
                <a:tc vMerge="1">
                  <a:txBody>
                    <a:bodyPr/>
                    <a:lstStyle/>
                    <a:p>
                      <a:endParaRPr lang="en-US"/>
                    </a:p>
                  </a:txBody>
                  <a:tcPr/>
                </a:tc>
                <a:tc>
                  <a:txBody>
                    <a:bodyPr/>
                    <a:lstStyle/>
                    <a:p>
                      <a:pPr algn="ctr" rtl="0" fontAlgn="ctr"/>
                      <a:r>
                        <a:rPr lang="en-US" sz="900" u="none" strike="noStrike">
                          <a:effectLst/>
                        </a:rPr>
                        <a:t>Production System Simulation</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199717707"/>
                  </a:ext>
                </a:extLst>
              </a:tr>
              <a:tr h="94953">
                <a:tc vMerge="1">
                  <a:txBody>
                    <a:bodyPr/>
                    <a:lstStyle/>
                    <a:p>
                      <a:endParaRPr lang="en-US"/>
                    </a:p>
                  </a:txBody>
                  <a:tcPr/>
                </a:tc>
                <a:tc>
                  <a:txBody>
                    <a:bodyPr/>
                    <a:lstStyle/>
                    <a:p>
                      <a:pPr algn="ctr" rtl="0" fontAlgn="ctr"/>
                      <a:r>
                        <a:rPr lang="en-US" sz="900" u="none" strike="noStrike">
                          <a:effectLst/>
                        </a:rPr>
                        <a:t>Visualization and xR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it-IT" sz="900" u="sng" strike="noStrike">
                          <a:effectLst/>
                          <a:hlinkClick r:id="rId6"/>
                        </a:rPr>
                        <a:t>Rompicherla, Rakesh &lt;rakesh.rompicherla@boeing.com&gt;;</a:t>
                      </a:r>
                      <a:endParaRPr lang="it-IT"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4719989"/>
                  </a:ext>
                </a:extLst>
              </a:tr>
            </a:tbl>
          </a:graphicData>
        </a:graphic>
      </p:graphicFrame>
    </p:spTree>
    <p:extLst>
      <p:ext uri="{BB962C8B-B14F-4D97-AF65-F5344CB8AC3E}">
        <p14:creationId xmlns:p14="http://schemas.microsoft.com/office/powerpoint/2010/main" val="71870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D91-6571-4D4F-B926-78EDA518D49B}"/>
              </a:ext>
            </a:extLst>
          </p:cNvPr>
          <p:cNvSpPr>
            <a:spLocks noGrp="1"/>
          </p:cNvSpPr>
          <p:nvPr>
            <p:ph type="title"/>
          </p:nvPr>
        </p:nvSpPr>
        <p:spPr>
          <a:xfrm>
            <a:off x="515938" y="246621"/>
            <a:ext cx="11150600" cy="463593"/>
          </a:xfrm>
        </p:spPr>
        <p:txBody>
          <a:bodyPr/>
          <a:lstStyle/>
          <a:p>
            <a:r>
              <a:rPr lang="en-US" dirty="0"/>
              <a:t>2024 Target</a:t>
            </a:r>
          </a:p>
        </p:txBody>
      </p:sp>
      <p:graphicFrame>
        <p:nvGraphicFramePr>
          <p:cNvPr id="3" name="Table 2">
            <a:extLst>
              <a:ext uri="{FF2B5EF4-FFF2-40B4-BE49-F238E27FC236}">
                <a16:creationId xmlns:a16="http://schemas.microsoft.com/office/drawing/2014/main" id="{A4F58676-7BAE-46D8-AD18-83752375EDB0}"/>
              </a:ext>
            </a:extLst>
          </p:cNvPr>
          <p:cNvGraphicFramePr>
            <a:graphicFrameLocks noGrp="1"/>
          </p:cNvGraphicFramePr>
          <p:nvPr>
            <p:extLst>
              <p:ext uri="{D42A27DB-BD31-4B8C-83A1-F6EECF244321}">
                <p14:modId xmlns:p14="http://schemas.microsoft.com/office/powerpoint/2010/main" val="3072931724"/>
              </p:ext>
            </p:extLst>
          </p:nvPr>
        </p:nvGraphicFramePr>
        <p:xfrm>
          <a:off x="525462" y="777420"/>
          <a:ext cx="11592556" cy="5300060"/>
        </p:xfrm>
        <a:graphic>
          <a:graphicData uri="http://schemas.openxmlformats.org/drawingml/2006/table">
            <a:tbl>
              <a:tblPr>
                <a:tableStyleId>{5C22544A-7EE6-4342-B048-85BDC9FD1C3A}</a:tableStyleId>
              </a:tblPr>
              <a:tblGrid>
                <a:gridCol w="563038">
                  <a:extLst>
                    <a:ext uri="{9D8B030D-6E8A-4147-A177-3AD203B41FA5}">
                      <a16:colId xmlns:a16="http://schemas.microsoft.com/office/drawing/2014/main" val="3009759686"/>
                    </a:ext>
                  </a:extLst>
                </a:gridCol>
                <a:gridCol w="1862738">
                  <a:extLst>
                    <a:ext uri="{9D8B030D-6E8A-4147-A177-3AD203B41FA5}">
                      <a16:colId xmlns:a16="http://schemas.microsoft.com/office/drawing/2014/main" val="3295985671"/>
                    </a:ext>
                  </a:extLst>
                </a:gridCol>
                <a:gridCol w="542207">
                  <a:extLst>
                    <a:ext uri="{9D8B030D-6E8A-4147-A177-3AD203B41FA5}">
                      <a16:colId xmlns:a16="http://schemas.microsoft.com/office/drawing/2014/main" val="2687225814"/>
                    </a:ext>
                  </a:extLst>
                </a:gridCol>
                <a:gridCol w="627374">
                  <a:extLst>
                    <a:ext uri="{9D8B030D-6E8A-4147-A177-3AD203B41FA5}">
                      <a16:colId xmlns:a16="http://schemas.microsoft.com/office/drawing/2014/main" val="385343322"/>
                    </a:ext>
                  </a:extLst>
                </a:gridCol>
                <a:gridCol w="535166">
                  <a:extLst>
                    <a:ext uri="{9D8B030D-6E8A-4147-A177-3AD203B41FA5}">
                      <a16:colId xmlns:a16="http://schemas.microsoft.com/office/drawing/2014/main" val="1721338945"/>
                    </a:ext>
                  </a:extLst>
                </a:gridCol>
                <a:gridCol w="789589">
                  <a:extLst>
                    <a:ext uri="{9D8B030D-6E8A-4147-A177-3AD203B41FA5}">
                      <a16:colId xmlns:a16="http://schemas.microsoft.com/office/drawing/2014/main" val="1205591033"/>
                    </a:ext>
                  </a:extLst>
                </a:gridCol>
                <a:gridCol w="2586659">
                  <a:extLst>
                    <a:ext uri="{9D8B030D-6E8A-4147-A177-3AD203B41FA5}">
                      <a16:colId xmlns:a16="http://schemas.microsoft.com/office/drawing/2014/main" val="2775442864"/>
                    </a:ext>
                  </a:extLst>
                </a:gridCol>
                <a:gridCol w="3157038">
                  <a:extLst>
                    <a:ext uri="{9D8B030D-6E8A-4147-A177-3AD203B41FA5}">
                      <a16:colId xmlns:a16="http://schemas.microsoft.com/office/drawing/2014/main" val="995907504"/>
                    </a:ext>
                  </a:extLst>
                </a:gridCol>
                <a:gridCol w="425020">
                  <a:extLst>
                    <a:ext uri="{9D8B030D-6E8A-4147-A177-3AD203B41FA5}">
                      <a16:colId xmlns:a16="http://schemas.microsoft.com/office/drawing/2014/main" val="2563877210"/>
                    </a:ext>
                  </a:extLst>
                </a:gridCol>
                <a:gridCol w="503727">
                  <a:extLst>
                    <a:ext uri="{9D8B030D-6E8A-4147-A177-3AD203B41FA5}">
                      <a16:colId xmlns:a16="http://schemas.microsoft.com/office/drawing/2014/main" val="4065433638"/>
                    </a:ext>
                  </a:extLst>
                </a:gridCol>
              </a:tblGrid>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3">
                  <a:txBody>
                    <a:bodyPr/>
                    <a:lstStyle/>
                    <a:p>
                      <a:pPr algn="ctr" fontAlgn="ctr"/>
                      <a:r>
                        <a:rPr lang="en-US" sz="1050" b="1" u="none" strike="noStrike" dirty="0">
                          <a:effectLst/>
                        </a:rPr>
                        <a:t>2024 Target</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tc hMerge="1">
                  <a:txBody>
                    <a:bodyPr/>
                    <a:lstStyle/>
                    <a:p>
                      <a:endParaRPr lang="en-US"/>
                    </a:p>
                  </a:txBody>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gridSpan="2">
                  <a:txBody>
                    <a:bodyPr/>
                    <a:lstStyle/>
                    <a:p>
                      <a:pPr algn="ctr" fontAlgn="ctr"/>
                      <a:r>
                        <a:rPr lang="en-US" sz="1050" b="1" u="none" strike="noStrike" dirty="0">
                          <a:effectLst/>
                        </a:rPr>
                        <a:t>2024 Actuals</a:t>
                      </a:r>
                      <a:endParaRPr lang="en-US" sz="1050" b="1" i="0" u="none" strike="noStrike" dirty="0">
                        <a:solidFill>
                          <a:srgbClr val="000000"/>
                        </a:solidFill>
                        <a:effectLst/>
                        <a:latin typeface="Calibri" panose="020F0502020204030204" pitchFamily="34" charset="0"/>
                      </a:endParaRPr>
                    </a:p>
                  </a:txBody>
                  <a:tcPr marL="1502" marR="1502" marT="1502" marB="0" anchor="ctr"/>
                </a:tc>
                <a:tc hMerge="1">
                  <a:txBody>
                    <a:bodyPr/>
                    <a:lstStyle/>
                    <a:p>
                      <a:endParaRPr lang="en-US"/>
                    </a:p>
                  </a:txBody>
                  <a:tcPr/>
                </a:tc>
                <a:extLst>
                  <a:ext uri="{0D108BD9-81ED-4DB2-BD59-A6C34878D82A}">
                    <a16:rowId xmlns:a16="http://schemas.microsoft.com/office/drawing/2014/main" val="3710868407"/>
                  </a:ext>
                </a:extLst>
              </a:tr>
              <a:tr h="863527">
                <a:tc>
                  <a:txBody>
                    <a:bodyPr/>
                    <a:lstStyle/>
                    <a:p>
                      <a:pPr algn="ctr" fontAlgn="ctr"/>
                      <a:r>
                        <a:rPr lang="en-US" sz="1100" b="1" u="none" strike="noStrike" dirty="0">
                          <a:effectLst/>
                        </a:rPr>
                        <a:t>Director</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100" b="1" u="none" strike="noStrike" dirty="0">
                          <a:effectLst/>
                        </a:rPr>
                        <a:t>Product Name</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fontAlgn="ctr"/>
                      <a:r>
                        <a:rPr lang="en-US" sz="1050" b="1" u="none" strike="noStrike" dirty="0">
                          <a:effectLst/>
                        </a:rPr>
                        <a:t>Application #</a:t>
                      </a:r>
                      <a:endParaRPr lang="en-US" sz="105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50" b="1" u="none" strike="noStrike" dirty="0">
                          <a:effectLst/>
                        </a:rPr>
                        <a:t>Total assessments Completed</a:t>
                      </a:r>
                      <a:endParaRPr lang="en-US" sz="1050" b="1" i="0" u="none" strike="noStrike" dirty="0">
                        <a:solidFill>
                          <a:srgbClr val="FFFFFF"/>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 Target</a:t>
                      </a:r>
                    </a:p>
                    <a:p>
                      <a:pPr algn="l" rtl="0"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000" b="1" u="none" strike="noStrike" dirty="0">
                          <a:effectLst/>
                        </a:rPr>
                        <a:t>2024 Target</a:t>
                      </a:r>
                    </a:p>
                    <a:p>
                      <a:pPr algn="l" rtl="0"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                   Automation Savings</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l" rtl="0" fontAlgn="ctr"/>
                      <a:r>
                        <a:rPr lang="en-US" sz="1100" b="1" u="none" strike="noStrike" dirty="0">
                          <a:effectLst/>
                        </a:rPr>
                        <a:t>DSO </a:t>
                      </a:r>
                      <a:r>
                        <a:rPr lang="en-US" sz="1100" b="1" u="none" strike="noStrike" dirty="0" err="1">
                          <a:effectLst/>
                        </a:rPr>
                        <a:t>Focals</a:t>
                      </a:r>
                      <a:r>
                        <a:rPr lang="en-US" sz="1100" b="1" u="none" strike="noStrike" dirty="0">
                          <a:effectLst/>
                        </a:rPr>
                        <a:t> Assigned</a:t>
                      </a:r>
                      <a:endParaRPr lang="en-US" sz="11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00" b="1" u="none" strike="noStrike" dirty="0">
                          <a:effectLst/>
                        </a:rPr>
                        <a:t>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fontAlgn="ctr"/>
                      <a:r>
                        <a:rPr lang="en-US" sz="1000" b="1" u="none" strike="noStrike" dirty="0">
                          <a:effectLst/>
                        </a:rPr>
                        <a:t>Reassessments</a:t>
                      </a:r>
                      <a:endParaRPr lang="en-US" sz="10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extLst>
                  <a:ext uri="{0D108BD9-81ED-4DB2-BD59-A6C34878D82A}">
                    <a16:rowId xmlns:a16="http://schemas.microsoft.com/office/drawing/2014/main" val="3895308552"/>
                  </a:ext>
                </a:extLst>
              </a:tr>
              <a:tr h="174215">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 147</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10522324"/>
                  </a:ext>
                </a:extLst>
              </a:tr>
              <a:tr h="346543">
                <a:tc rowSpan="4">
                  <a:txBody>
                    <a:bodyPr/>
                    <a:lstStyle/>
                    <a:p>
                      <a:pPr algn="ctr" fontAlgn="ctr"/>
                      <a:r>
                        <a:rPr lang="en-US" sz="1050" b="1" u="none" strike="noStrike" dirty="0">
                          <a:effectLst/>
                        </a:rPr>
                        <a:t>Buba</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Digital Market Products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43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3 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Fink (US), Brendan A &lt;brendan.a.fink@boeing.com&gt;; </a:t>
                      </a:r>
                      <a:br>
                        <a:rPr lang="en-US" sz="900" u="none" strike="noStrike">
                          <a:effectLst/>
                        </a:rPr>
                      </a:br>
                      <a:r>
                        <a:rPr lang="en-US" sz="900" u="none" strike="noStrike">
                          <a:effectLst/>
                        </a:rPr>
                        <a:t>Jenkins (US), Renee M &lt;renee.m.jenkins@boeing.com&gt;;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884319609"/>
                  </a:ext>
                </a:extLst>
              </a:tr>
              <a:tr h="346543">
                <a:tc vMerge="1">
                  <a:txBody>
                    <a:bodyPr/>
                    <a:lstStyle/>
                    <a:p>
                      <a:endParaRPr lang="en-US"/>
                    </a:p>
                  </a:txBody>
                  <a:tcPr/>
                </a:tc>
                <a:tc>
                  <a:txBody>
                    <a:bodyPr/>
                    <a:lstStyle/>
                    <a:p>
                      <a:pPr algn="ctr" rtl="0" fontAlgn="ctr"/>
                      <a:r>
                        <a:rPr lang="en-US" sz="900" u="none" strike="noStrike">
                          <a:effectLst/>
                        </a:rPr>
                        <a:t>Customer Operations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16</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rPr>
                        <a:t>Nair, Aathira Manikandan &lt;aathiramanikandan.nair@boeing.com&gt;;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506090600"/>
                  </a:ext>
                </a:extLst>
              </a:tr>
              <a:tr h="346543">
                <a:tc vMerge="1">
                  <a:txBody>
                    <a:bodyPr/>
                    <a:lstStyle/>
                    <a:p>
                      <a:endParaRPr lang="en-US"/>
                    </a:p>
                  </a:txBody>
                  <a:tcPr/>
                </a:tc>
                <a:tc>
                  <a:txBody>
                    <a:bodyPr/>
                    <a:lstStyle/>
                    <a:p>
                      <a:pPr algn="ctr" rtl="0" fontAlgn="ctr"/>
                      <a:r>
                        <a:rPr lang="en-US" sz="900" u="none" strike="noStrike">
                          <a:effectLst/>
                        </a:rPr>
                        <a:t>Technical Publications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2"/>
                        </a:rPr>
                        <a:t>Prabhat, Kumar &lt;kumar.prabhat@boeing.com&gt;; </a:t>
                      </a:r>
                      <a:br>
                        <a:rPr lang="en-US" sz="900" u="sng" strike="noStrike">
                          <a:effectLst/>
                          <a:hlinkClick r:id="rId2"/>
                        </a:rPr>
                      </a:br>
                      <a:r>
                        <a:rPr lang="en-US" sz="900" u="sng" strike="noStrike">
                          <a:effectLst/>
                          <a:hlinkClick r:id="rId2"/>
                        </a:rPr>
                        <a:t>Kolhar, Laxmidevi &lt;laxmidevi.kolhar@boeing.com&gt;;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20072963"/>
                  </a:ext>
                </a:extLst>
              </a:tr>
              <a:tr h="174215">
                <a:tc vMerge="1">
                  <a:txBody>
                    <a:bodyPr/>
                    <a:lstStyle/>
                    <a:p>
                      <a:endParaRPr lang="en-US"/>
                    </a:p>
                  </a:txBody>
                  <a:tcPr/>
                </a:tc>
                <a:tc>
                  <a:txBody>
                    <a:bodyPr/>
                    <a:lstStyle/>
                    <a:p>
                      <a:pPr algn="ctr" rtl="0" fontAlgn="ctr"/>
                      <a:r>
                        <a:rPr lang="en-US" sz="900" u="none" strike="noStrike">
                          <a:effectLst/>
                        </a:rPr>
                        <a:t>Training &amp; Other</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1 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pl-PL" sz="900" u="none" strike="noStrike">
                          <a:effectLst/>
                        </a:rPr>
                        <a:t>Rooge, Padma Prasad &lt;padmaprasad.rooge@boeing.com&gt;; </a:t>
                      </a:r>
                      <a:endParaRPr lang="pl-PL"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119047201"/>
                  </a:ext>
                </a:extLst>
              </a:tr>
              <a:tr h="174215">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dirty="0">
                          <a:effectLst/>
                        </a:rPr>
                        <a:t>226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76</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27</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12</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35000</a:t>
                      </a:r>
                      <a:endParaRPr lang="en-US" sz="900" b="0"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682039272"/>
                  </a:ext>
                </a:extLst>
              </a:tr>
              <a:tr h="518871">
                <a:tc rowSpan="7">
                  <a:txBody>
                    <a:bodyPr/>
                    <a:lstStyle/>
                    <a:p>
                      <a:pPr algn="ctr" fontAlgn="ctr"/>
                      <a:r>
                        <a:rPr lang="en-US" sz="1050" b="1" u="none" strike="noStrike" dirty="0">
                          <a:effectLst/>
                        </a:rPr>
                        <a:t>Jeff</a:t>
                      </a:r>
                      <a:endParaRPr lang="en-US" sz="1050" b="1" i="0" u="none" strike="noStrike" dirty="0">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Automation Programming</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26</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4 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3"/>
                        </a:rPr>
                        <a:t>H D, Sarika &lt;sarika.hd@boeing.com&gt;; </a:t>
                      </a:r>
                      <a:br>
                        <a:rPr lang="en-US" sz="900" u="sng" strike="noStrike">
                          <a:effectLst/>
                          <a:hlinkClick r:id="rId3"/>
                        </a:rPr>
                      </a:br>
                      <a:r>
                        <a:rPr lang="en-US" sz="900" u="sng" strike="noStrike">
                          <a:effectLst/>
                          <a:hlinkClick r:id="rId3"/>
                        </a:rPr>
                        <a:t>Chougule, Priyanka Dhanpal &lt;priyankadhanpal.chougule@boeing.com&gt;;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3405984"/>
                  </a:ext>
                </a:extLst>
              </a:tr>
              <a:tr h="174215">
                <a:tc vMerge="1">
                  <a:txBody>
                    <a:bodyPr/>
                    <a:lstStyle/>
                    <a:p>
                      <a:endParaRPr lang="en-US"/>
                    </a:p>
                  </a:txBody>
                  <a:tcPr/>
                </a:tc>
                <a:tc>
                  <a:txBody>
                    <a:bodyPr/>
                    <a:lstStyle/>
                    <a:p>
                      <a:pPr algn="ctr" rtl="0" fontAlgn="ctr"/>
                      <a:r>
                        <a:rPr lang="en-US" sz="900" u="none" strike="noStrike">
                          <a:effectLst/>
                        </a:rPr>
                        <a:t>Innovation Hub</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765382747"/>
                  </a:ext>
                </a:extLst>
              </a:tr>
              <a:tr h="346543">
                <a:tc vMerge="1">
                  <a:txBody>
                    <a:bodyPr/>
                    <a:lstStyle/>
                    <a:p>
                      <a:endParaRPr lang="en-US"/>
                    </a:p>
                  </a:txBody>
                  <a:tcPr/>
                </a:tc>
                <a:tc>
                  <a:txBody>
                    <a:bodyPr/>
                    <a:lstStyle/>
                    <a:p>
                      <a:pPr algn="ctr" rtl="0" fontAlgn="ctr"/>
                      <a:r>
                        <a:rPr lang="en-US" sz="900" u="none" strike="noStrike">
                          <a:effectLst/>
                        </a:rPr>
                        <a:t>Material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Fink (US), Brendan A &lt;brendan.a.fink@boeing.com&gt;; </a:t>
                      </a:r>
                      <a:br>
                        <a:rPr lang="en-US" sz="900" u="none" strike="noStrike">
                          <a:effectLst/>
                        </a:rPr>
                      </a:br>
                      <a:r>
                        <a:rPr lang="en-US" sz="900" u="none" strike="noStrike">
                          <a:effectLst/>
                        </a:rPr>
                        <a:t>Jenkins (US), Renee M &lt;renee.m.jenkins@boeing.com&gt;;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892440312"/>
                  </a:ext>
                </a:extLst>
              </a:tr>
              <a:tr h="346543">
                <a:tc vMerge="1">
                  <a:txBody>
                    <a:bodyPr/>
                    <a:lstStyle/>
                    <a:p>
                      <a:endParaRPr lang="en-US"/>
                    </a:p>
                  </a:txBody>
                  <a:tcPr/>
                </a:tc>
                <a:tc>
                  <a:txBody>
                    <a:bodyPr/>
                    <a:lstStyle/>
                    <a:p>
                      <a:pPr algn="ctr" rtl="0" fontAlgn="ctr"/>
                      <a:r>
                        <a:rPr lang="en-US" sz="900" u="none" strike="noStrike">
                          <a:effectLst/>
                        </a:rPr>
                        <a:t>Maintenance Repair and Overhaul</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a:effectLst/>
                        </a:rPr>
                        <a:t>Wellington (US), Donald R &lt;Donald.R.Wellington@boeing.com&gt;;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285290899"/>
                  </a:ext>
                </a:extLst>
              </a:tr>
              <a:tr h="346543">
                <a:tc vMerge="1">
                  <a:txBody>
                    <a:bodyPr/>
                    <a:lstStyle/>
                    <a:p>
                      <a:endParaRPr lang="en-US"/>
                    </a:p>
                  </a:txBody>
                  <a:tcPr/>
                </a:tc>
                <a:tc>
                  <a:txBody>
                    <a:bodyPr/>
                    <a:lstStyle/>
                    <a:p>
                      <a:pPr algn="ctr" rtl="0" fontAlgn="ctr"/>
                      <a:r>
                        <a:rPr lang="en-US" sz="900" u="none" strike="noStrike">
                          <a:effectLst/>
                        </a:rPr>
                        <a:t>Integrated Logistics Planning and Management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2</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l" fontAlgn="ctr"/>
                      <a:r>
                        <a:rPr lang="fi-FI" sz="900" u="sng" strike="noStrike">
                          <a:effectLst/>
                          <a:hlinkClick r:id="rId4"/>
                        </a:rPr>
                        <a:t>Nadampalli Kumarraju, Lavanya &lt;lavanya.nadampallikumarraju@boeing.com&gt;; </a:t>
                      </a:r>
                      <a:endParaRPr lang="fi-FI"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1</a:t>
                      </a:r>
                      <a:endParaRPr lang="en-US" sz="900" b="0" i="0" u="none" strike="noStrike" dirty="0">
                        <a:solidFill>
                          <a:srgbClr val="000000"/>
                        </a:solidFill>
                        <a:effectLst/>
                        <a:latin typeface="Calibri" panose="020F0502020204030204" pitchFamily="34" charset="0"/>
                      </a:endParaRPr>
                    </a:p>
                  </a:txBody>
                  <a:tcPr marL="1502" marR="1502" marT="1502" marB="0" anchor="ctr"/>
                </a:tc>
                <a:tc>
                  <a:txBody>
                    <a:bodyPr/>
                    <a:lstStyle/>
                    <a:p>
                      <a:pPr algn="ctr" fontAlgn="ct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3958228979"/>
                  </a:ext>
                </a:extLst>
              </a:tr>
              <a:tr h="174215">
                <a:tc vMerge="1">
                  <a:txBody>
                    <a:bodyPr/>
                    <a:lstStyle/>
                    <a:p>
                      <a:endParaRPr lang="en-US"/>
                    </a:p>
                  </a:txBody>
                  <a:tcPr/>
                </a:tc>
                <a:tc>
                  <a:txBody>
                    <a:bodyPr/>
                    <a:lstStyle/>
                    <a:p>
                      <a:pPr algn="ctr" rtl="0" fontAlgn="ctr"/>
                      <a:r>
                        <a:rPr lang="en-US" sz="900" u="none" strike="noStrike">
                          <a:effectLst/>
                        </a:rPr>
                        <a:t>Product Support Analysis</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31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7</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5</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rPr>
                        <a:t>Varghese, Jessy &lt;jessy.varghese@boeing.com&gt;;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1158079545"/>
                  </a:ext>
                </a:extLst>
              </a:tr>
              <a:tr h="518871">
                <a:tc vMerge="1">
                  <a:txBody>
                    <a:bodyPr/>
                    <a:lstStyle/>
                    <a:p>
                      <a:endParaRPr lang="en-US"/>
                    </a:p>
                  </a:txBody>
                  <a:tcPr/>
                </a:tc>
                <a:tc>
                  <a:txBody>
                    <a:bodyPr/>
                    <a:lstStyle/>
                    <a:p>
                      <a:pPr algn="ctr" rtl="0" fontAlgn="ctr"/>
                      <a:r>
                        <a:rPr lang="en-US" sz="900" u="none" strike="noStrike">
                          <a:effectLst/>
                        </a:rPr>
                        <a:t>Embedded Program Support</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89</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11</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 13</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rtl="0" fontAlgn="ctr"/>
                      <a:r>
                        <a:rPr lang="en-US" sz="900" u="none" strike="noStrike">
                          <a:effectLst/>
                        </a:rPr>
                        <a:t>2 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rtl="0"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sng" strike="noStrike">
                          <a:effectLst/>
                          <a:hlinkClick r:id="rId5"/>
                        </a:rPr>
                        <a:t>Amaragatti, Sharanappa. &lt;sharanappa.amaragatti@boeing.com&gt;;</a:t>
                      </a:r>
                      <a:br>
                        <a:rPr lang="en-US" sz="900" u="sng" strike="noStrike">
                          <a:effectLst/>
                          <a:hlinkClick r:id="rId5"/>
                        </a:rPr>
                      </a:br>
                      <a:r>
                        <a:rPr lang="en-US" sz="900" u="sng" strike="noStrike">
                          <a:effectLst/>
                          <a:hlinkClick r:id="rId5"/>
                        </a:rPr>
                        <a:t>Popeck (US), John &lt;john.popeck@boeing.com&gt;; </a:t>
                      </a:r>
                      <a:endParaRPr lang="en-US" sz="900" b="0" i="0" u="sng" strike="noStrike">
                        <a:solidFill>
                          <a:srgbClr val="0563C1"/>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2989206543"/>
                  </a:ext>
                </a:extLst>
              </a:tr>
              <a:tr h="274243">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l" fontAlgn="ctr"/>
                      <a:r>
                        <a:rPr lang="en-US" sz="900" u="none" strike="noStrike" dirty="0">
                          <a:effectLst/>
                        </a:rPr>
                        <a:t>                   </a:t>
                      </a:r>
                      <a:r>
                        <a:rPr lang="en-US" sz="900" b="1" u="none" strike="noStrike" dirty="0">
                          <a:effectLst/>
                        </a:rPr>
                        <a:t>TOTAL</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1109</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334</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2">
                        <a:lumMod val="60000"/>
                        <a:lumOff val="40000"/>
                      </a:schemeClr>
                    </a:solidFill>
                  </a:tcPr>
                </a:tc>
                <a:tc>
                  <a:txBody>
                    <a:bodyPr/>
                    <a:lstStyle/>
                    <a:p>
                      <a:pPr algn="ctr" rtl="0" fontAlgn="ctr"/>
                      <a:r>
                        <a:rPr lang="en-US" sz="900" u="none" strike="noStrike" dirty="0">
                          <a:effectLst/>
                        </a:rPr>
                        <a:t>  131</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ctr" rtl="0" fontAlgn="ctr"/>
                      <a:r>
                        <a:rPr lang="en-US" sz="900" u="none" strike="noStrike" dirty="0">
                          <a:effectLst/>
                        </a:rPr>
                        <a:t> 50</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rtl="0" fontAlgn="ctr"/>
                      <a:r>
                        <a:rPr lang="en-US" sz="900" u="none" strike="noStrike" dirty="0">
                          <a:effectLst/>
                        </a:rPr>
                        <a:t> 140000 </a:t>
                      </a:r>
                      <a:r>
                        <a:rPr lang="en-US" sz="900" u="none" strike="noStrike" dirty="0" err="1">
                          <a:effectLst/>
                        </a:rPr>
                        <a:t>Hrs</a:t>
                      </a:r>
                      <a:endParaRPr lang="en-US" sz="900" b="1" i="0" u="none" strike="noStrike" dirty="0">
                        <a:solidFill>
                          <a:srgbClr val="000000"/>
                        </a:solidFill>
                        <a:effectLst/>
                        <a:latin typeface="Calibri" panose="020F0502020204030204" pitchFamily="34" charset="0"/>
                      </a:endParaRPr>
                    </a:p>
                  </a:txBody>
                  <a:tcPr marL="1502" marR="1502" marT="1502" marB="0" anchor="ctr">
                    <a:solidFill>
                      <a:schemeClr val="accent4">
                        <a:lumMod val="60000"/>
                        <a:lumOff val="40000"/>
                      </a:schemeClr>
                    </a:solidFill>
                  </a:tcPr>
                </a:tc>
                <a:tc>
                  <a:txBody>
                    <a:bodyPr/>
                    <a:lstStyle/>
                    <a:p>
                      <a:pPr algn="l"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1502" marR="1502" marT="1502" marB="0" anchor="ctr"/>
                </a:tc>
                <a:tc>
                  <a:txBody>
                    <a:bodyPr/>
                    <a:lstStyle/>
                    <a:p>
                      <a:pPr algn="ctr" fontAlgn="ctr"/>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1502" marR="1502" marT="1502" marB="0" anchor="ctr"/>
                </a:tc>
                <a:extLst>
                  <a:ext uri="{0D108BD9-81ED-4DB2-BD59-A6C34878D82A}">
                    <a16:rowId xmlns:a16="http://schemas.microsoft.com/office/drawing/2014/main" val="446204699"/>
                  </a:ext>
                </a:extLst>
              </a:tr>
            </a:tbl>
          </a:graphicData>
        </a:graphic>
      </p:graphicFrame>
    </p:spTree>
    <p:extLst>
      <p:ext uri="{BB962C8B-B14F-4D97-AF65-F5344CB8AC3E}">
        <p14:creationId xmlns:p14="http://schemas.microsoft.com/office/powerpoint/2010/main" val="76523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515938" y="246621"/>
            <a:ext cx="11150600" cy="556019"/>
          </a:xfrm>
        </p:spPr>
        <p:txBody>
          <a:bodyPr/>
          <a:lstStyle/>
          <a:p>
            <a:r>
              <a:rPr lang="en-US" dirty="0"/>
              <a:t>Bringing efficiency at product</a:t>
            </a:r>
          </a:p>
        </p:txBody>
      </p:sp>
      <p:graphicFrame>
        <p:nvGraphicFramePr>
          <p:cNvPr id="3" name="Diagram 2">
            <a:extLst>
              <a:ext uri="{FF2B5EF4-FFF2-40B4-BE49-F238E27FC236}">
                <a16:creationId xmlns:a16="http://schemas.microsoft.com/office/drawing/2014/main" id="{6CD0D798-128C-473A-B83F-94610CEFBFFB}"/>
              </a:ext>
            </a:extLst>
          </p:cNvPr>
          <p:cNvGraphicFramePr/>
          <p:nvPr>
            <p:extLst>
              <p:ext uri="{D42A27DB-BD31-4B8C-83A1-F6EECF244321}">
                <p14:modId xmlns:p14="http://schemas.microsoft.com/office/powerpoint/2010/main" val="2754411760"/>
              </p:ext>
            </p:extLst>
          </p:nvPr>
        </p:nvGraphicFramePr>
        <p:xfrm>
          <a:off x="7550092" y="1671404"/>
          <a:ext cx="4550468" cy="381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1521782-1AB7-4321-A0C6-DE538A21E66F}"/>
              </a:ext>
            </a:extLst>
          </p:cNvPr>
          <p:cNvSpPr txBox="1"/>
          <p:nvPr/>
        </p:nvSpPr>
        <p:spPr>
          <a:xfrm>
            <a:off x="11186160" y="2153920"/>
            <a:ext cx="914400"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Rectangle 5">
            <a:extLst>
              <a:ext uri="{FF2B5EF4-FFF2-40B4-BE49-F238E27FC236}">
                <a16:creationId xmlns:a16="http://schemas.microsoft.com/office/drawing/2014/main" id="{3C9D2D41-D805-4D59-B3EB-779D3EB1B55B}"/>
              </a:ext>
            </a:extLst>
          </p:cNvPr>
          <p:cNvSpPr/>
          <p:nvPr/>
        </p:nvSpPr>
        <p:spPr>
          <a:xfrm>
            <a:off x="515938" y="1868669"/>
            <a:ext cx="7034154" cy="401201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Focal to work with product team to </a:t>
            </a:r>
            <a:r>
              <a:rPr lang="en-US" sz="2400" dirty="0">
                <a:solidFill>
                  <a:srgbClr val="0039A6"/>
                </a:solidFill>
              </a:rPr>
              <a:t>work on prioritizations and</a:t>
            </a:r>
            <a:r>
              <a:rPr lang="en-US" sz="2400" dirty="0">
                <a:solidFill>
                  <a:srgbClr val="0039A6"/>
                </a:solidFill>
                <a:latin typeface="Arial"/>
              </a:rPr>
              <a:t> help bring higher product efficiency.</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Upcoming sessions for all mangers and Products manager on detailed overview and 2024 plan</a:t>
            </a:r>
          </a:p>
          <a:p>
            <a:pPr marL="342900" lvl="0" indent="-342900">
              <a:spcBef>
                <a:spcPts val="300"/>
              </a:spcBef>
              <a:spcAft>
                <a:spcPts val="300"/>
              </a:spcAft>
              <a:buFont typeface="Arial" panose="020B0604020202020204" pitchFamily="34" charset="0"/>
              <a:buChar char="•"/>
              <a:defRPr/>
            </a:pPr>
            <a:r>
              <a:rPr kumimoji="0" lang="en-US" sz="2400" b="0" i="0" u="none" strike="noStrike" kern="1200" cap="none" spc="0" normalizeH="0" baseline="0" noProof="0" dirty="0">
                <a:ln>
                  <a:noFill/>
                </a:ln>
                <a:solidFill>
                  <a:srgbClr val="0039A6"/>
                </a:solidFill>
                <a:effectLst/>
                <a:uLnTx/>
                <a:uFillTx/>
                <a:latin typeface="Arial"/>
                <a:ea typeface="+mn-ea"/>
                <a:cs typeface="+mn-cs"/>
              </a:rPr>
              <a:t>Sessions on </a:t>
            </a:r>
            <a:r>
              <a:rPr kumimoji="0" lang="en-US" sz="2400" b="0" i="0" u="none" strike="noStrike" kern="1200" cap="none" spc="0" normalizeH="0" baseline="0" noProof="0" dirty="0" err="1">
                <a:ln>
                  <a:noFill/>
                </a:ln>
                <a:solidFill>
                  <a:srgbClr val="0039A6"/>
                </a:solidFill>
                <a:effectLst/>
                <a:uLnTx/>
                <a:uFillTx/>
                <a:latin typeface="Arial"/>
                <a:ea typeface="+mn-ea"/>
                <a:cs typeface="+mn-cs"/>
              </a:rPr>
              <a:t>DevSecOps</a:t>
            </a:r>
            <a:r>
              <a:rPr kumimoji="0" lang="en-US" sz="2400" b="0" i="0" u="none" strike="noStrike" kern="1200" cap="none" spc="0" normalizeH="0" baseline="0" noProof="0" dirty="0">
                <a:ln>
                  <a:noFill/>
                </a:ln>
                <a:solidFill>
                  <a:srgbClr val="0039A6"/>
                </a:solidFill>
                <a:effectLst/>
                <a:uLnTx/>
                <a:uFillTx/>
                <a:latin typeface="Arial"/>
                <a:ea typeface="+mn-ea"/>
                <a:cs typeface="+mn-cs"/>
              </a:rPr>
              <a:t> training and upskilling</a:t>
            </a:r>
          </a:p>
          <a:p>
            <a:pPr marL="342900" lvl="0" indent="-342900">
              <a:spcBef>
                <a:spcPts val="300"/>
              </a:spcBef>
              <a:spcAft>
                <a:spcPts val="300"/>
              </a:spcAft>
              <a:buFont typeface="Arial" panose="020B0604020202020204" pitchFamily="34" charset="0"/>
              <a:buChar char="•"/>
              <a:defRPr/>
            </a:pPr>
            <a:r>
              <a:rPr lang="en-US" sz="2400" dirty="0">
                <a:solidFill>
                  <a:srgbClr val="0039A6"/>
                </a:solidFill>
                <a:latin typeface="Arial"/>
              </a:rPr>
              <a:t>Pilot project for DORA Metrics in E&amp;PS.</a:t>
            </a:r>
          </a:p>
          <a:p>
            <a:pPr marL="342900" lvl="0" indent="-342900">
              <a:spcBef>
                <a:spcPts val="300"/>
              </a:spcBef>
              <a:spcAft>
                <a:spcPts val="300"/>
              </a:spcAft>
              <a:buFont typeface="Arial" panose="020B0604020202020204" pitchFamily="34" charset="0"/>
              <a:buChar char="•"/>
              <a:defRPr/>
            </a:pPr>
            <a:endParaRPr kumimoji="0" lang="en-US" sz="2400" b="0" i="0" u="none" strike="noStrike" kern="1200" cap="none" spc="0" normalizeH="0" baseline="0" noProof="0" dirty="0">
              <a:ln>
                <a:noFill/>
              </a:ln>
              <a:solidFill>
                <a:srgbClr val="0039A6"/>
              </a:solidFill>
              <a:effectLst/>
              <a:uLnTx/>
              <a:uFillTx/>
              <a:latin typeface="Arial"/>
              <a:ea typeface="+mn-ea"/>
              <a:cs typeface="+mn-cs"/>
            </a:endParaRPr>
          </a:p>
        </p:txBody>
      </p:sp>
      <p:sp>
        <p:nvSpPr>
          <p:cNvPr id="7" name="Rectangle 6">
            <a:extLst>
              <a:ext uri="{FF2B5EF4-FFF2-40B4-BE49-F238E27FC236}">
                <a16:creationId xmlns:a16="http://schemas.microsoft.com/office/drawing/2014/main" id="{5D75678C-94A3-4E42-BFC2-8DC5ED8AF434}"/>
              </a:ext>
            </a:extLst>
          </p:cNvPr>
          <p:cNvSpPr/>
          <p:nvPr/>
        </p:nvSpPr>
        <p:spPr>
          <a:xfrm>
            <a:off x="636824" y="1057645"/>
            <a:ext cx="6913268" cy="55601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a:ea typeface="+mn-ea"/>
                <a:cs typeface="+mn-cs"/>
              </a:rPr>
              <a:t>Look ahead</a:t>
            </a:r>
          </a:p>
        </p:txBody>
      </p:sp>
      <p:sp>
        <p:nvSpPr>
          <p:cNvPr id="8" name="TextBox 7">
            <a:extLst>
              <a:ext uri="{FF2B5EF4-FFF2-40B4-BE49-F238E27FC236}">
                <a16:creationId xmlns:a16="http://schemas.microsoft.com/office/drawing/2014/main" id="{EB06E6A6-3965-489C-914A-EE8094480EDD}"/>
              </a:ext>
            </a:extLst>
          </p:cNvPr>
          <p:cNvSpPr txBox="1"/>
          <p:nvPr/>
        </p:nvSpPr>
        <p:spPr>
          <a:xfrm>
            <a:off x="7336630" y="1868669"/>
            <a:ext cx="4255929" cy="914400"/>
          </a:xfrm>
          <a:prstGeom prst="rect">
            <a:avLst/>
          </a:prstGeom>
          <a:ln w="6350">
            <a:noFill/>
            <a:miter lim="800000"/>
          </a:ln>
        </p:spPr>
        <p:txBody>
          <a:bodyPr vert="horz" wrap="none" lIns="0" tIns="0" rIns="0" bIns="0" rtlCol="0">
            <a:no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57148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C17A-15C6-420A-BB69-04F9C9102857}"/>
              </a:ext>
            </a:extLst>
          </p:cNvPr>
          <p:cNvSpPr>
            <a:spLocks noGrp="1"/>
          </p:cNvSpPr>
          <p:nvPr>
            <p:ph type="title"/>
          </p:nvPr>
        </p:nvSpPr>
        <p:spPr>
          <a:xfrm>
            <a:off x="515938" y="246621"/>
            <a:ext cx="11150600" cy="641612"/>
          </a:xfrm>
        </p:spPr>
        <p:txBody>
          <a:bodyPr/>
          <a:lstStyle/>
          <a:p>
            <a:r>
              <a:rPr lang="en-US" dirty="0"/>
              <a:t>POC STATUS</a:t>
            </a:r>
          </a:p>
        </p:txBody>
      </p:sp>
      <p:graphicFrame>
        <p:nvGraphicFramePr>
          <p:cNvPr id="3" name="Table 2">
            <a:extLst>
              <a:ext uri="{FF2B5EF4-FFF2-40B4-BE49-F238E27FC236}">
                <a16:creationId xmlns:a16="http://schemas.microsoft.com/office/drawing/2014/main" id="{F7CC7948-774E-4BCA-AB94-483FA2BF9B55}"/>
              </a:ext>
            </a:extLst>
          </p:cNvPr>
          <p:cNvGraphicFramePr>
            <a:graphicFrameLocks noGrp="1"/>
          </p:cNvGraphicFramePr>
          <p:nvPr>
            <p:extLst>
              <p:ext uri="{D42A27DB-BD31-4B8C-83A1-F6EECF244321}">
                <p14:modId xmlns:p14="http://schemas.microsoft.com/office/powerpoint/2010/main" val="51722555"/>
              </p:ext>
            </p:extLst>
          </p:nvPr>
        </p:nvGraphicFramePr>
        <p:xfrm>
          <a:off x="1153112" y="1406654"/>
          <a:ext cx="9402438" cy="4563113"/>
        </p:xfrm>
        <a:graphic>
          <a:graphicData uri="http://schemas.openxmlformats.org/drawingml/2006/table">
            <a:tbl>
              <a:tblPr firstRow="1" bandRow="1">
                <a:tableStyleId>{5C22544A-7EE6-4342-B048-85BDC9FD1C3A}</a:tableStyleId>
              </a:tblPr>
              <a:tblGrid>
                <a:gridCol w="3134146">
                  <a:extLst>
                    <a:ext uri="{9D8B030D-6E8A-4147-A177-3AD203B41FA5}">
                      <a16:colId xmlns:a16="http://schemas.microsoft.com/office/drawing/2014/main" val="1010124240"/>
                    </a:ext>
                  </a:extLst>
                </a:gridCol>
                <a:gridCol w="3134146">
                  <a:extLst>
                    <a:ext uri="{9D8B030D-6E8A-4147-A177-3AD203B41FA5}">
                      <a16:colId xmlns:a16="http://schemas.microsoft.com/office/drawing/2014/main" val="25997356"/>
                    </a:ext>
                  </a:extLst>
                </a:gridCol>
                <a:gridCol w="3134146">
                  <a:extLst>
                    <a:ext uri="{9D8B030D-6E8A-4147-A177-3AD203B41FA5}">
                      <a16:colId xmlns:a16="http://schemas.microsoft.com/office/drawing/2014/main" val="4266623921"/>
                    </a:ext>
                  </a:extLst>
                </a:gridCol>
              </a:tblGrid>
              <a:tr h="224453">
                <a:tc>
                  <a:txBody>
                    <a:bodyPr/>
                    <a:lstStyle/>
                    <a:p>
                      <a:r>
                        <a:rPr lang="en-US" dirty="0"/>
                        <a:t>       POC Title</a:t>
                      </a:r>
                    </a:p>
                  </a:txBody>
                  <a:tcPr/>
                </a:tc>
                <a:tc>
                  <a:txBody>
                    <a:bodyPr/>
                    <a:lstStyle/>
                    <a:p>
                      <a:r>
                        <a:rPr lang="en-US" dirty="0"/>
                        <a:t>       Focal</a:t>
                      </a:r>
                    </a:p>
                  </a:txBody>
                  <a:tcPr/>
                </a:tc>
                <a:tc>
                  <a:txBody>
                    <a:bodyPr/>
                    <a:lstStyle/>
                    <a:p>
                      <a:r>
                        <a:rPr lang="en-US" dirty="0"/>
                        <a:t>        Status</a:t>
                      </a:r>
                    </a:p>
                  </a:txBody>
                  <a:tcPr/>
                </a:tc>
                <a:extLst>
                  <a:ext uri="{0D108BD9-81ED-4DB2-BD59-A6C34878D82A}">
                    <a16:rowId xmlns:a16="http://schemas.microsoft.com/office/drawing/2014/main" val="2655156194"/>
                  </a:ext>
                </a:extLst>
              </a:tr>
              <a:tr h="2749553">
                <a:tc>
                  <a:txBody>
                    <a:bodyPr/>
                    <a:lstStyle/>
                    <a:p>
                      <a:r>
                        <a:rPr lang="en-US" dirty="0"/>
                        <a:t>Code Whisperer use case and findings</a:t>
                      </a:r>
                    </a:p>
                  </a:txBody>
                  <a:tcPr/>
                </a:tc>
                <a:tc>
                  <a:txBody>
                    <a:bodyPr/>
                    <a:lstStyle/>
                    <a:p>
                      <a:pPr marL="171450" indent="-171450">
                        <a:buFont typeface="Arial" panose="020B0604020202020204" pitchFamily="34" charset="0"/>
                        <a:buChar char="•"/>
                      </a:pPr>
                      <a:r>
                        <a:rPr lang="en-US" sz="1200" kern="1200" dirty="0">
                          <a:solidFill>
                            <a:schemeClr val="dk1"/>
                          </a:solidFill>
                          <a:effectLst/>
                          <a:latin typeface="+mn-lt"/>
                          <a:ea typeface="+mn-ea"/>
                          <a:cs typeface="+mn-cs"/>
                        </a:rPr>
                        <a:t> Singh, Abhishek K </a:t>
                      </a:r>
                      <a:r>
                        <a:rPr lang="en-US" sz="1200" kern="1200" dirty="0">
                          <a:solidFill>
                            <a:schemeClr val="dk1"/>
                          </a:solidFill>
                          <a:effectLst/>
                          <a:latin typeface="+mn-lt"/>
                          <a:ea typeface="+mn-ea"/>
                          <a:cs typeface="+mn-cs"/>
                          <a:hlinkClick r:id="rId2"/>
                        </a:rPr>
                        <a:t>abhishek.k.singh@boeing.com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Iyengar, Hari Srinivas </a:t>
                      </a:r>
                      <a:r>
                        <a:rPr lang="en-US" sz="1200" kern="1200" dirty="0">
                          <a:solidFill>
                            <a:schemeClr val="dk1"/>
                          </a:solidFill>
                          <a:effectLst/>
                          <a:latin typeface="+mn-lt"/>
                          <a:ea typeface="+mn-ea"/>
                          <a:cs typeface="+mn-cs"/>
                          <a:hlinkClick r:id="rId3"/>
                        </a:rPr>
                        <a:t>harisrinivas.iyengar@boeing.com</a:t>
                      </a:r>
                      <a:r>
                        <a:rPr lang="en-US" sz="1200" kern="1200" dirty="0">
                          <a:solidFill>
                            <a:schemeClr val="dk1"/>
                          </a:solidFill>
                          <a:effectLst/>
                          <a:latin typeface="+mn-lt"/>
                          <a:ea typeface="+mn-ea"/>
                          <a:cs typeface="+mn-cs"/>
                        </a:rPr>
                        <a:t> </a:t>
                      </a:r>
                    </a:p>
                    <a:p>
                      <a:pPr marL="171450" indent="-171450">
                        <a:buFont typeface="Arial" panose="020B0604020202020204" pitchFamily="34" charset="0"/>
                        <a:buChar char="•"/>
                      </a:pPr>
                      <a:r>
                        <a:rPr lang="en-US" sz="1200" kern="1200" dirty="0">
                          <a:solidFill>
                            <a:schemeClr val="dk1"/>
                          </a:solidFill>
                          <a:effectLst/>
                          <a:latin typeface="+mn-lt"/>
                          <a:ea typeface="+mn-ea"/>
                          <a:cs typeface="+mn-cs"/>
                        </a:rPr>
                        <a:t>Mondal, Jayanta </a:t>
                      </a:r>
                      <a:r>
                        <a:rPr lang="en-US" sz="1200" kern="1200" dirty="0">
                          <a:solidFill>
                            <a:schemeClr val="dk1"/>
                          </a:solidFill>
                          <a:effectLst/>
                          <a:latin typeface="+mn-lt"/>
                          <a:ea typeface="+mn-ea"/>
                          <a:cs typeface="+mn-cs"/>
                          <a:hlinkClick r:id="rId4"/>
                        </a:rPr>
                        <a:t>jayanta.mondal@boeing.com</a:t>
                      </a:r>
                      <a:endParaRPr lang="en-US" sz="1200" kern="1200" dirty="0">
                        <a:solidFill>
                          <a:schemeClr val="dk1"/>
                        </a:solidFill>
                        <a:effectLst/>
                        <a:latin typeface="+mn-lt"/>
                        <a:ea typeface="+mn-ea"/>
                        <a:cs typeface="+mn-cs"/>
                      </a:endParaRPr>
                    </a:p>
                    <a:p>
                      <a:pPr marL="171450" indent="-171450">
                        <a:buFont typeface="Arial" panose="020B0604020202020204" pitchFamily="34" charset="0"/>
                        <a:buChar char="•"/>
                      </a:pPr>
                      <a:r>
                        <a:rPr lang="pt-BR" sz="1200" kern="1200" dirty="0">
                          <a:solidFill>
                            <a:schemeClr val="dk1"/>
                          </a:solidFill>
                          <a:effectLst/>
                          <a:latin typeface="+mn-lt"/>
                          <a:ea typeface="+mn-ea"/>
                          <a:cs typeface="+mn-cs"/>
                        </a:rPr>
                        <a:t>Nalam, Dharma T </a:t>
                      </a:r>
                      <a:r>
                        <a:rPr lang="pt-BR" sz="1200" kern="1200" dirty="0">
                          <a:solidFill>
                            <a:schemeClr val="dk1"/>
                          </a:solidFill>
                          <a:effectLst/>
                          <a:latin typeface="+mn-lt"/>
                          <a:ea typeface="+mn-ea"/>
                          <a:cs typeface="+mn-cs"/>
                          <a:hlinkClick r:id="rId5"/>
                        </a:rPr>
                        <a:t>dharma.t.nalam@boeing.com</a:t>
                      </a:r>
                      <a:endParaRPr lang="en-US" sz="1200" kern="1200" dirty="0">
                        <a:solidFill>
                          <a:schemeClr val="dk1"/>
                        </a:solidFill>
                        <a:effectLst/>
                        <a:latin typeface="+mn-lt"/>
                        <a:ea typeface="+mn-ea"/>
                        <a:cs typeface="+mn-cs"/>
                      </a:endParaRPr>
                    </a:p>
                  </a:txBody>
                  <a:tcPr/>
                </a:tc>
                <a:tc>
                  <a:txBody>
                    <a:bodyPr/>
                    <a:lstStyle/>
                    <a:p>
                      <a:pPr lvl="0"/>
                      <a:r>
                        <a:rPr lang="en-US" sz="1200" kern="1200" dirty="0">
                          <a:solidFill>
                            <a:schemeClr val="dk1"/>
                          </a:solidFill>
                          <a:effectLst/>
                          <a:latin typeface="+mn-lt"/>
                          <a:ea typeface="+mn-ea"/>
                          <a:cs typeface="+mn-cs"/>
                        </a:rPr>
                        <a:t>Team is working on the findings and potential use case of </a:t>
                      </a:r>
                      <a:r>
                        <a:rPr lang="en-US" sz="1200" kern="1200" dirty="0" err="1">
                          <a:solidFill>
                            <a:schemeClr val="dk1"/>
                          </a:solidFill>
                          <a:effectLst/>
                          <a:latin typeface="+mn-lt"/>
                          <a:ea typeface="+mn-ea"/>
                          <a:cs typeface="+mn-cs"/>
                        </a:rPr>
                        <a:t>CodeWhisperer</a:t>
                      </a:r>
                      <a:r>
                        <a:rPr lang="en-US" sz="1200" kern="1200" dirty="0">
                          <a:solidFill>
                            <a:schemeClr val="dk1"/>
                          </a:solidFill>
                          <a:effectLst/>
                          <a:latin typeface="+mn-lt"/>
                          <a:ea typeface="+mn-ea"/>
                          <a:cs typeface="+mn-cs"/>
                        </a:rPr>
                        <a:t>:</a:t>
                      </a:r>
                    </a:p>
                    <a:p>
                      <a:pPr lvl="0"/>
                      <a:endParaRPr lang="en-US" sz="1200" kern="1200" dirty="0">
                        <a:solidFill>
                          <a:schemeClr val="dk1"/>
                        </a:solidFill>
                        <a:effectLst/>
                        <a:latin typeface="+mn-lt"/>
                        <a:ea typeface="+mn-ea"/>
                        <a:cs typeface="+mn-cs"/>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Code coverage for unit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Actual business </a:t>
                      </a:r>
                      <a:r>
                        <a:rPr lang="en-US" sz="1200" kern="1200" dirty="0" err="1">
                          <a:solidFill>
                            <a:schemeClr val="dk1"/>
                          </a:solidFill>
                          <a:effectLst/>
                          <a:latin typeface="+mn-lt"/>
                          <a:ea typeface="+mn-ea"/>
                          <a:cs typeface="+mn-cs"/>
                        </a:rPr>
                        <a:t>usecase</a:t>
                      </a:r>
                      <a:r>
                        <a:rPr lang="en-US" sz="1200" kern="1200" dirty="0">
                          <a:solidFill>
                            <a:schemeClr val="dk1"/>
                          </a:solidFill>
                          <a:effectLst/>
                          <a:latin typeface="+mn-lt"/>
                          <a:ea typeface="+mn-ea"/>
                          <a:cs typeface="+mn-cs"/>
                        </a:rPr>
                        <a:t> like NIMT, </a:t>
                      </a:r>
                      <a:r>
                        <a:rPr lang="en-US" sz="1200" kern="1200" dirty="0" err="1">
                          <a:solidFill>
                            <a:schemeClr val="dk1"/>
                          </a:solidFill>
                          <a:effectLst/>
                          <a:latin typeface="+mn-lt"/>
                          <a:ea typeface="+mn-ea"/>
                          <a:cs typeface="+mn-cs"/>
                        </a:rPr>
                        <a:t>Redars</a:t>
                      </a:r>
                      <a:r>
                        <a:rPr lang="en-US" sz="1200" kern="1200" dirty="0">
                          <a:solidFill>
                            <a:schemeClr val="dk1"/>
                          </a:solidFill>
                          <a:effectLst/>
                          <a:latin typeface="+mn-lt"/>
                          <a:ea typeface="+mn-ea"/>
                          <a:cs typeface="+mn-cs"/>
                        </a:rPr>
                        <a:t> line darkening.</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Legacy application automated test case.</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Creating UI frontend code &amp; unit test cases for Vue.JS application.</a:t>
                      </a:r>
                      <a:endParaRPr lang="en-US" sz="1200" dirty="0">
                        <a:effectLst/>
                      </a:endParaRPr>
                    </a:p>
                    <a:p>
                      <a:pPr marL="171450" lvl="0" indent="-171450">
                        <a:buFont typeface="Arial" panose="020B0604020202020204" pitchFamily="34" charset="0"/>
                        <a:buChar char="•"/>
                      </a:pPr>
                      <a:r>
                        <a:rPr lang="en-US" sz="1200" kern="1200" dirty="0">
                          <a:solidFill>
                            <a:schemeClr val="dk1"/>
                          </a:solidFill>
                          <a:effectLst/>
                          <a:latin typeface="+mn-lt"/>
                          <a:ea typeface="+mn-ea"/>
                          <a:cs typeface="+mn-cs"/>
                        </a:rPr>
                        <a:t>Explore the Coverity high and medium security scanning.</a:t>
                      </a:r>
                      <a:endParaRPr lang="en-US" sz="1200" dirty="0">
                        <a:effectLst/>
                      </a:endParaRPr>
                    </a:p>
                    <a:p>
                      <a:endParaRPr lang="en-US" dirty="0"/>
                    </a:p>
                  </a:txBody>
                  <a:tcPr/>
                </a:tc>
                <a:extLst>
                  <a:ext uri="{0D108BD9-81ED-4DB2-BD59-A6C34878D82A}">
                    <a16:rowId xmlns:a16="http://schemas.microsoft.com/office/drawing/2014/main" val="1660310475"/>
                  </a:ext>
                </a:extLst>
              </a:tr>
              <a:tr h="227571">
                <a:tc>
                  <a:txBody>
                    <a:bodyPr/>
                    <a:lstStyle/>
                    <a:p>
                      <a:r>
                        <a:rPr lang="en-US" sz="1800" kern="1200" dirty="0">
                          <a:solidFill>
                            <a:schemeClr val="dk1"/>
                          </a:solidFill>
                          <a:latin typeface="+mn-lt"/>
                          <a:ea typeface="+mn-ea"/>
                          <a:cs typeface="+mn-cs"/>
                        </a:rPr>
                        <a:t>DORA Metrics integration</a:t>
                      </a:r>
                    </a:p>
                  </a:txBody>
                  <a:tcPr/>
                </a:tc>
                <a:tc>
                  <a:txBody>
                    <a:bodyPr/>
                    <a:lstStyle/>
                    <a:p>
                      <a:r>
                        <a:rPr lang="pt-BR" sz="1200" kern="1200" dirty="0">
                          <a:solidFill>
                            <a:schemeClr val="dk1"/>
                          </a:solidFill>
                          <a:effectLst/>
                          <a:latin typeface="+mn-lt"/>
                          <a:ea typeface="+mn-ea"/>
                          <a:cs typeface="+mn-cs"/>
                        </a:rPr>
                        <a:t>Kolhar, Laxmidevi </a:t>
                      </a:r>
                      <a:r>
                        <a:rPr lang="pt-BR" sz="1200" kern="1200" dirty="0">
                          <a:solidFill>
                            <a:schemeClr val="dk1"/>
                          </a:solidFill>
                          <a:effectLst/>
                          <a:latin typeface="+mn-lt"/>
                          <a:ea typeface="+mn-ea"/>
                          <a:cs typeface="+mn-cs"/>
                          <a:hlinkClick r:id="rId6"/>
                        </a:rPr>
                        <a:t>laxmidevi.kolhar@boeing.com</a:t>
                      </a:r>
                      <a:endParaRPr lang="en-US" sz="1200" kern="1200" dirty="0">
                        <a:solidFill>
                          <a:schemeClr val="dk1"/>
                        </a:solidFill>
                        <a:effectLst/>
                        <a:latin typeface="+mn-lt"/>
                        <a:ea typeface="+mn-ea"/>
                        <a:cs typeface="+mn-cs"/>
                      </a:endParaRPr>
                    </a:p>
                  </a:txBody>
                  <a:tcPr/>
                </a:tc>
                <a:tc>
                  <a:txBody>
                    <a:bodyPr/>
                    <a:lstStyle/>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The product identified for the DORA Metrics integration is : </a:t>
                      </a:r>
                      <a:r>
                        <a:rPr lang="en-US" sz="1200" kern="1200" dirty="0" err="1">
                          <a:solidFill>
                            <a:schemeClr val="dk1"/>
                          </a:solidFill>
                          <a:effectLst/>
                          <a:latin typeface="+mn-lt"/>
                          <a:ea typeface="+mn-ea"/>
                          <a:cs typeface="+mn-cs"/>
                        </a:rPr>
                        <a:t>eCFD</a:t>
                      </a:r>
                      <a:r>
                        <a:rPr lang="en-US" sz="1200" kern="1200" dirty="0">
                          <a:solidFill>
                            <a:schemeClr val="dk1"/>
                          </a:solidFill>
                          <a:effectLst/>
                          <a:latin typeface="+mn-lt"/>
                          <a:ea typeface="+mn-ea"/>
                          <a:cs typeface="+mn-cs"/>
                        </a:rPr>
                        <a:t>.</a:t>
                      </a:r>
                    </a:p>
                    <a:p>
                      <a:pPr marL="171450" lvl="0" indent="-171450" algn="l" defTabSz="914400" rtl="0" eaLnBrk="1" latinLnBrk="0" hangingPunct="1">
                        <a:spcBef>
                          <a:spcPts val="300"/>
                        </a:spcBef>
                        <a:spcAft>
                          <a:spcPts val="300"/>
                        </a:spcAft>
                        <a:buFont typeface="Arial" panose="020B0604020202020204" pitchFamily="34" charset="0"/>
                        <a:buChar char="•"/>
                      </a:pPr>
                      <a:r>
                        <a:rPr lang="en-US" sz="1200" kern="1200" dirty="0">
                          <a:solidFill>
                            <a:schemeClr val="dk1"/>
                          </a:solidFill>
                          <a:effectLst/>
                          <a:latin typeface="+mn-lt"/>
                          <a:ea typeface="+mn-ea"/>
                          <a:cs typeface="+mn-cs"/>
                        </a:rPr>
                        <a:t>Integration of the  GSEP service account to pull the pipeline execution data is in progress</a:t>
                      </a:r>
                    </a:p>
                  </a:txBody>
                  <a:tcPr/>
                </a:tc>
                <a:extLst>
                  <a:ext uri="{0D108BD9-81ED-4DB2-BD59-A6C34878D82A}">
                    <a16:rowId xmlns:a16="http://schemas.microsoft.com/office/drawing/2014/main" val="4067519858"/>
                  </a:ext>
                </a:extLst>
              </a:tr>
              <a:tr h="227571">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08498537"/>
                  </a:ext>
                </a:extLst>
              </a:tr>
            </a:tbl>
          </a:graphicData>
        </a:graphic>
      </p:graphicFrame>
    </p:spTree>
    <p:extLst>
      <p:ext uri="{BB962C8B-B14F-4D97-AF65-F5344CB8AC3E}">
        <p14:creationId xmlns:p14="http://schemas.microsoft.com/office/powerpoint/2010/main" val="394235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8009126" y="111672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6563442" y="1957566"/>
            <a:ext cx="0" cy="4901137"/>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2094425" y="1333694"/>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2024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260705" y="2283398"/>
            <a:ext cx="5661830" cy="338554"/>
          </a:xfrm>
          <a:prstGeom prst="rect">
            <a:avLst/>
          </a:prstGeom>
        </p:spPr>
        <p:txBody>
          <a:bodyPr wrap="square">
            <a:spAutoFit/>
          </a:bodyPr>
          <a:lstStyle/>
          <a:p>
            <a:pPr lvl="0">
              <a:defRPr/>
            </a:pPr>
            <a:r>
              <a:rPr lang="en-US" sz="1600" dirty="0">
                <a:solidFill>
                  <a:srgbClr val="000000"/>
                </a:solidFill>
              </a:rPr>
              <a:t>Complete DSO Assessments for new applications </a:t>
            </a:r>
            <a:r>
              <a:rPr lang="en-US" sz="1600" b="1" dirty="0">
                <a:solidFill>
                  <a:srgbClr val="0070C0"/>
                </a:solidFill>
              </a:rPr>
              <a:t>131 Apps</a:t>
            </a:r>
            <a:endParaRPr lang="en-US" sz="1600"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260705" y="2940900"/>
            <a:ext cx="6009913" cy="861774"/>
          </a:xfrm>
          <a:prstGeom prst="rect">
            <a:avLst/>
          </a:prstGeom>
        </p:spPr>
        <p:txBody>
          <a:bodyPr wrap="square">
            <a:spAutoFit/>
          </a:bodyPr>
          <a:lstStyle/>
          <a:p>
            <a:pPr>
              <a:defRPr/>
            </a:pPr>
            <a:r>
              <a:rPr lang="en-US" sz="1600" dirty="0">
                <a:solidFill>
                  <a:srgbClr val="000000"/>
                </a:solidFill>
              </a:rPr>
              <a:t>Implementation roadmap for Applications that have completed assessments- </a:t>
            </a:r>
            <a:r>
              <a:rPr lang="en-US" sz="1600"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245058" y="4016620"/>
            <a:ext cx="6063313" cy="584775"/>
          </a:xfrm>
          <a:prstGeom prst="rect">
            <a:avLst/>
          </a:prstGeom>
        </p:spPr>
        <p:txBody>
          <a:bodyPr wrap="square">
            <a:spAutoFit/>
          </a:bodyPr>
          <a:lstStyle/>
          <a:p>
            <a:pPr>
              <a:defRPr/>
            </a:pPr>
            <a:r>
              <a:rPr lang="en-US" sz="1600" dirty="0">
                <a:solidFill>
                  <a:srgbClr val="000000"/>
                </a:solidFill>
              </a:rPr>
              <a:t>Roadmap implementation ,  Re-Assessment &amp; ROI calculation for 15% Apps with roadmap created:  - </a:t>
            </a:r>
            <a:r>
              <a:rPr lang="en-US" sz="1600" b="1" dirty="0">
                <a:solidFill>
                  <a:srgbClr val="0070C0"/>
                </a:solidFill>
              </a:rPr>
              <a:t>50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249010" y="5428769"/>
            <a:ext cx="5547363" cy="338554"/>
          </a:xfrm>
          <a:prstGeom prst="rect">
            <a:avLst/>
          </a:prstGeom>
        </p:spPr>
        <p:txBody>
          <a:bodyPr wrap="square">
            <a:spAutoFit/>
          </a:bodyPr>
          <a:lstStyle/>
          <a:p>
            <a:pPr lvl="0">
              <a:defRPr/>
            </a:pPr>
            <a:r>
              <a:rPr lang="en-US" sz="1600" dirty="0">
                <a:solidFill>
                  <a:srgbClr val="000000"/>
                </a:solidFill>
              </a:rPr>
              <a:t>Maturity improvement and maintain Score </a:t>
            </a:r>
            <a:r>
              <a:rPr lang="en-US" sz="1600" b="1" dirty="0">
                <a:solidFill>
                  <a:srgbClr val="0070C0"/>
                </a:solidFill>
              </a:rPr>
              <a:t>3.0+</a:t>
            </a:r>
            <a:r>
              <a:rPr lang="en-US" sz="1600"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7200962" y="2289861"/>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7200962" y="320061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46" name="Rectangle 45">
            <a:extLst>
              <a:ext uri="{FF2B5EF4-FFF2-40B4-BE49-F238E27FC236}">
                <a16:creationId xmlns:a16="http://schemas.microsoft.com/office/drawing/2014/main" id="{41BCE272-90EA-4F69-BBA1-A4449E2E0117}"/>
              </a:ext>
            </a:extLst>
          </p:cNvPr>
          <p:cNvSpPr/>
          <p:nvPr/>
        </p:nvSpPr>
        <p:spPr>
          <a:xfrm>
            <a:off x="8881285" y="4625267"/>
            <a:ext cx="1045307" cy="600164"/>
          </a:xfrm>
          <a:prstGeom prst="rect">
            <a:avLst/>
          </a:prstGeom>
        </p:spPr>
        <p:txBody>
          <a:bodyPr wrap="square">
            <a:spAutoFit/>
          </a:bodyPr>
          <a:lstStyle/>
          <a:p>
            <a:r>
              <a:rPr lang="en-US" sz="1100" dirty="0">
                <a:latin typeface="Calibri" panose="020F0502020204030204" pitchFamily="34" charset="0"/>
              </a:rPr>
              <a:t>*DSO Improvements pending</a:t>
            </a:r>
            <a:endParaRPr lang="en-US" sz="1100" dirty="0"/>
          </a:p>
        </p:txBody>
      </p:sp>
      <p:sp>
        <p:nvSpPr>
          <p:cNvPr id="47" name="Rectangle 46">
            <a:extLst>
              <a:ext uri="{FF2B5EF4-FFF2-40B4-BE49-F238E27FC236}">
                <a16:creationId xmlns:a16="http://schemas.microsoft.com/office/drawing/2014/main" id="{BB4B8199-5BBA-4326-A29D-3768791F2251}"/>
              </a:ext>
            </a:extLst>
          </p:cNvPr>
          <p:cNvSpPr/>
          <p:nvPr/>
        </p:nvSpPr>
        <p:spPr>
          <a:xfrm>
            <a:off x="7821591" y="5510188"/>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8170290" y="5422371"/>
            <a:ext cx="2317055" cy="307777"/>
          </a:xfrm>
          <a:prstGeom prst="rect">
            <a:avLst/>
          </a:prstGeom>
        </p:spPr>
        <p:txBody>
          <a:bodyPr wrap="square">
            <a:spAutoFit/>
          </a:bodyPr>
          <a:lstStyle/>
          <a:p>
            <a:r>
              <a:rPr lang="en-US" sz="1400" dirty="0">
                <a:latin typeface="Calibri" panose="020F0502020204030204" pitchFamily="34" charset="0"/>
                <a:ea typeface="Times New Roman" panose="02020603050405020304" pitchFamily="18" charset="0"/>
              </a:rPr>
              <a:t>Maturity Score 3.95</a:t>
            </a:r>
            <a:endParaRPr lang="en-US" sz="14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81190" y="286258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286429"/>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7035773" y="1724078"/>
            <a:ext cx="872158"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Target</a:t>
            </a:r>
            <a:endParaRPr lang="en-US" sz="1600" dirty="0">
              <a:solidFill>
                <a:schemeClr val="tx1"/>
              </a:solidFill>
            </a:endParaRP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8676329" y="1724078"/>
            <a:ext cx="1130882"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400" dirty="0">
                <a:solidFill>
                  <a:schemeClr val="tx1"/>
                </a:solidFill>
              </a:rPr>
              <a:t>Completed</a:t>
            </a:r>
          </a:p>
        </p:txBody>
      </p:sp>
      <p:sp>
        <p:nvSpPr>
          <p:cNvPr id="69" name="Rectangle 68">
            <a:extLst>
              <a:ext uri="{FF2B5EF4-FFF2-40B4-BE49-F238E27FC236}">
                <a16:creationId xmlns:a16="http://schemas.microsoft.com/office/drawing/2014/main" id="{8717EC03-FD89-441F-8377-D4F6029DDF77}"/>
              </a:ext>
            </a:extLst>
          </p:cNvPr>
          <p:cNvSpPr/>
          <p:nvPr/>
        </p:nvSpPr>
        <p:spPr>
          <a:xfrm>
            <a:off x="9069353" y="3176865"/>
            <a:ext cx="601436" cy="338554"/>
          </a:xfrm>
          <a:prstGeom prst="rect">
            <a:avLst/>
          </a:prstGeom>
        </p:spPr>
        <p:txBody>
          <a:bodyPr wrap="square">
            <a:spAutoFit/>
          </a:bodyPr>
          <a:lstStyle/>
          <a:p>
            <a:r>
              <a:rPr lang="en-US" sz="1600" dirty="0">
                <a:latin typeface="Calibri" panose="020F0502020204030204" pitchFamily="34" charset="0"/>
              </a:rPr>
              <a:t>02</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7200962" y="434426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9130463" y="4318415"/>
            <a:ext cx="396711" cy="338554"/>
          </a:xfrm>
          <a:prstGeom prst="rect">
            <a:avLst/>
          </a:prstGeom>
        </p:spPr>
        <p:txBody>
          <a:bodyPr wrap="square">
            <a:spAutoFit/>
          </a:bodyPr>
          <a:lstStyle/>
          <a:p>
            <a:r>
              <a:rPr lang="en-US" sz="1600" dirty="0">
                <a:latin typeface="Calibri" panose="020F0502020204030204" pitchFamily="34" charset="0"/>
              </a:rPr>
              <a:t>01</a:t>
            </a:r>
            <a:endParaRPr lang="en-US" sz="1600" dirty="0"/>
          </a:p>
        </p:txBody>
      </p:sp>
      <p:sp>
        <p:nvSpPr>
          <p:cNvPr id="81" name="Rectangle 80">
            <a:extLst>
              <a:ext uri="{FF2B5EF4-FFF2-40B4-BE49-F238E27FC236}">
                <a16:creationId xmlns:a16="http://schemas.microsoft.com/office/drawing/2014/main" id="{3794F0E8-79A4-4AEF-8260-E1E71659D6C6}"/>
              </a:ext>
            </a:extLst>
          </p:cNvPr>
          <p:cNvSpPr/>
          <p:nvPr/>
        </p:nvSpPr>
        <p:spPr>
          <a:xfrm>
            <a:off x="9057929" y="2283054"/>
            <a:ext cx="541780" cy="338554"/>
          </a:xfrm>
          <a:prstGeom prst="rect">
            <a:avLst/>
          </a:prstGeom>
        </p:spPr>
        <p:txBody>
          <a:bodyPr wrap="square">
            <a:spAutoFit/>
          </a:bodyPr>
          <a:lstStyle/>
          <a:p>
            <a:r>
              <a:rPr lang="en-US" sz="1600" dirty="0">
                <a:latin typeface="Calibri" panose="020F0502020204030204" pitchFamily="34" charset="0"/>
              </a:rPr>
              <a:t>03</a:t>
            </a:r>
            <a:endParaRPr lang="en-US" sz="1600" dirty="0"/>
          </a:p>
        </p:txBody>
      </p:sp>
      <p:sp>
        <p:nvSpPr>
          <p:cNvPr id="33" name="Rectangle 32">
            <a:extLst>
              <a:ext uri="{FF2B5EF4-FFF2-40B4-BE49-F238E27FC236}">
                <a16:creationId xmlns:a16="http://schemas.microsoft.com/office/drawing/2014/main" id="{D079C6AF-FB77-4DA7-9A87-BF08E16CCEB9}"/>
              </a:ext>
            </a:extLst>
          </p:cNvPr>
          <p:cNvSpPr/>
          <p:nvPr/>
        </p:nvSpPr>
        <p:spPr>
          <a:xfrm>
            <a:off x="8881285" y="2360448"/>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8" name="Rectangle 37">
            <a:extLst>
              <a:ext uri="{FF2B5EF4-FFF2-40B4-BE49-F238E27FC236}">
                <a16:creationId xmlns:a16="http://schemas.microsoft.com/office/drawing/2014/main" id="{E5031445-8EC3-4B2C-82F1-6B3C93487BB6}"/>
              </a:ext>
            </a:extLst>
          </p:cNvPr>
          <p:cNvSpPr/>
          <p:nvPr/>
        </p:nvSpPr>
        <p:spPr>
          <a:xfrm>
            <a:off x="8881285" y="3232816"/>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9" name="Rectangle 38">
            <a:extLst>
              <a:ext uri="{FF2B5EF4-FFF2-40B4-BE49-F238E27FC236}">
                <a16:creationId xmlns:a16="http://schemas.microsoft.com/office/drawing/2014/main" id="{ED0B30A2-211A-4588-9A9A-9092ED6662FC}"/>
              </a:ext>
            </a:extLst>
          </p:cNvPr>
          <p:cNvSpPr/>
          <p:nvPr/>
        </p:nvSpPr>
        <p:spPr>
          <a:xfrm>
            <a:off x="8925021" y="4395070"/>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Tree>
    <p:extLst>
      <p:ext uri="{BB962C8B-B14F-4D97-AF65-F5344CB8AC3E}">
        <p14:creationId xmlns:p14="http://schemas.microsoft.com/office/powerpoint/2010/main" val="217608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80CD-9861-47DE-B078-708CB8235C57}"/>
              </a:ext>
            </a:extLst>
          </p:cNvPr>
          <p:cNvSpPr>
            <a:spLocks noGrp="1"/>
          </p:cNvSpPr>
          <p:nvPr>
            <p:ph type="title"/>
          </p:nvPr>
        </p:nvSpPr>
        <p:spPr>
          <a:xfrm>
            <a:off x="761744" y="1967266"/>
            <a:ext cx="11150600" cy="920336"/>
          </a:xfrm>
        </p:spPr>
        <p:txBody>
          <a:bodyPr/>
          <a:lstStyle/>
          <a:p>
            <a:r>
              <a:rPr lang="en-US" dirty="0"/>
              <a:t>           DSO STATUS PER DIRECTOR( till Feb 2024)</a:t>
            </a:r>
          </a:p>
        </p:txBody>
      </p:sp>
    </p:spTree>
    <p:extLst>
      <p:ext uri="{BB962C8B-B14F-4D97-AF65-F5344CB8AC3E}">
        <p14:creationId xmlns:p14="http://schemas.microsoft.com/office/powerpoint/2010/main" val="1216801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B39F72-E109-4DC6-8649-D2A538E61541}">
  <ds:schemaRef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e5f5a6fe-4a1b-4af0-bdf3-973ca2ac5c9b"/>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13496</TotalTime>
  <Words>2414</Words>
  <Application>Microsoft Office PowerPoint</Application>
  <PresentationFormat>Widescreen</PresentationFormat>
  <Paragraphs>644</Paragraphs>
  <Slides>24</Slides>
  <Notes>3</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3</vt:i4>
      </vt:variant>
      <vt:variant>
        <vt:lpstr>Slide Titles</vt:lpstr>
      </vt:variant>
      <vt:variant>
        <vt:i4>24</vt:i4>
      </vt:variant>
    </vt:vector>
  </HeadingPairs>
  <TitlesOfParts>
    <vt:vector size="39" baseType="lpstr">
      <vt:lpstr>ＭＳ Ｐゴシック</vt:lpstr>
      <vt:lpstr>Arial</vt:lpstr>
      <vt:lpstr>Calibri</vt:lpstr>
      <vt:lpstr>Courier New</vt:lpstr>
      <vt:lpstr>Georgia</vt:lpstr>
      <vt:lpstr>Segoe UI</vt:lpstr>
      <vt:lpstr>Symbol</vt:lpstr>
      <vt:lpstr>Times New Roman</vt:lpstr>
      <vt:lpstr>Wingdings</vt:lpstr>
      <vt:lpstr>1_EO&amp;T Slide Master</vt:lpstr>
      <vt:lpstr>1_White</vt:lpstr>
      <vt:lpstr>EO&amp;T Slide Master</vt:lpstr>
      <vt:lpstr>think-cell Slide</vt:lpstr>
      <vt:lpstr>Acrobat Document</vt:lpstr>
      <vt:lpstr>Worksheet</vt:lpstr>
      <vt:lpstr>DevSecOps &amp; Automation – EP&amp;S    Monthly Report Out - February 2024</vt:lpstr>
      <vt:lpstr> CONTENTS</vt:lpstr>
      <vt:lpstr>2024 OKR AND FOCUS AREAS</vt:lpstr>
      <vt:lpstr>2024 target</vt:lpstr>
      <vt:lpstr>2024 Target</vt:lpstr>
      <vt:lpstr>Bringing efficiency at product</vt:lpstr>
      <vt:lpstr>POC STATUS</vt:lpstr>
      <vt:lpstr>Progress</vt:lpstr>
      <vt:lpstr>           DSO STATUS PER DIRECTOR( till Feb 2024)</vt:lpstr>
      <vt:lpstr>Engineering Products(Jennifer) </vt:lpstr>
      <vt:lpstr>Engineering Products (Tatum) </vt:lpstr>
      <vt:lpstr>Engineering Products (Buba) </vt:lpstr>
      <vt:lpstr>Engineering Products (Jeff) </vt:lpstr>
      <vt:lpstr>TECHNICAL SESSION</vt:lpstr>
      <vt:lpstr>              Upcoming Technical session details</vt:lpstr>
      <vt:lpstr> </vt:lpstr>
      <vt:lpstr>AUTOMATION PROGRESS</vt:lpstr>
      <vt:lpstr>Automation 2024</vt:lpstr>
      <vt:lpstr>Automation Status - 2024</vt:lpstr>
      <vt:lpstr>Training and references</vt:lpstr>
      <vt:lpstr>                          Training and support</vt:lpstr>
      <vt:lpstr>Assessment Process</vt:lpstr>
      <vt:lpstr>Contact us</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DevSecOps &amp; Automation – EP&amp;S</dc:title>
  <dc:creator>Karimpanakkal,Pramithi R</dc:creator>
  <cp:lastModifiedBy>Singh, Abhishek K</cp:lastModifiedBy>
  <cp:revision>766</cp:revision>
  <dcterms:created xsi:type="dcterms:W3CDTF">2022-04-18T05:47:46Z</dcterms:created>
  <dcterms:modified xsi:type="dcterms:W3CDTF">2024-03-01T10:51:40Z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