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8.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1"/>
  </p:notesMasterIdLst>
  <p:sldIdLst>
    <p:sldId id="259" r:id="rId7"/>
    <p:sldId id="2147471602" r:id="rId8"/>
    <p:sldId id="2147473640" r:id="rId9"/>
    <p:sldId id="2147473646" r:id="rId10"/>
    <p:sldId id="2147473645" r:id="rId11"/>
    <p:sldId id="2147471572" r:id="rId12"/>
    <p:sldId id="2147473647" r:id="rId13"/>
    <p:sldId id="2147473632" r:id="rId14"/>
    <p:sldId id="2147473611" r:id="rId15"/>
    <p:sldId id="2147473602" r:id="rId16"/>
    <p:sldId id="2147473622" r:id="rId17"/>
    <p:sldId id="2147473623" r:id="rId18"/>
    <p:sldId id="2147473625" r:id="rId19"/>
    <p:sldId id="2147473642" r:id="rId20"/>
    <p:sldId id="2147473643" r:id="rId21"/>
    <p:sldId id="2147473644" r:id="rId22"/>
    <p:sldId id="2147473612" r:id="rId23"/>
    <p:sldId id="2147473648" r:id="rId24"/>
    <p:sldId id="2147473649" r:id="rId25"/>
    <p:sldId id="2147473615" r:id="rId26"/>
    <p:sldId id="2147473616" r:id="rId27"/>
    <p:sldId id="2147473617" r:id="rId28"/>
    <p:sldId id="2147473618" r:id="rId29"/>
    <p:sldId id="21474736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46"/>
            <p14:sldId id="2147473645"/>
            <p14:sldId id="2147471572"/>
            <p14:sldId id="2147473647"/>
            <p14:sldId id="2147473632"/>
            <p14:sldId id="2147473611"/>
            <p14:sldId id="2147473602"/>
            <p14:sldId id="2147473622"/>
            <p14:sldId id="2147473623"/>
            <p14:sldId id="2147473625"/>
            <p14:sldId id="2147473642"/>
            <p14:sldId id="2147473643"/>
            <p14:sldId id="2147473644"/>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61667830427208"/>
          <c:y val="0.221078927461563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852-47C4-AB68-73F1EF75C42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52-47C4-AB68-73F1EF75C42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852-47C4-AB68-73F1EF75C42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52-47C4-AB68-73F1EF75C42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52-47C4-AB68-73F1EF75C42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52-47C4-AB68-73F1EF75C4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9</c:v>
                </c:pt>
                <c:pt idx="2">
                  <c:v>9</c:v>
                </c:pt>
              </c:numCache>
            </c:numRef>
          </c:val>
          <c:extLst>
            <c:ext xmlns:c16="http://schemas.microsoft.com/office/drawing/2014/chart" uri="{C3380CC4-5D6E-409C-BE32-E72D297353CC}">
              <c16:uniqueId val="{00000006-F852-47C4-AB68-73F1EF75C42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17.399999999999999</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62" b="0" i="0" u="none" strike="noStrike" baseline="0" dirty="0">
                <a:effectLst/>
              </a:rPr>
              <a:t>Re-</a:t>
            </a:r>
            <a:r>
              <a:rPr lang="en-US" dirty="0"/>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93597696764509"/>
          <c:y val="0.21783330266601247"/>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C12-4EC8-A9C9-0D1B640FCEBF}"/>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C12-4EC8-A9C9-0D1B640FCEBF}"/>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C12-4EC8-A9C9-0D1B640FCEBF}"/>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12-4EC8-A9C9-0D1B640FCEBF}"/>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12-4EC8-A9C9-0D1B640FCEBF}"/>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12-4EC8-A9C9-0D1B640FCE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6</c:v>
                </c:pt>
              </c:numCache>
            </c:numRef>
          </c:val>
          <c:extLst>
            <c:ext xmlns:c16="http://schemas.microsoft.com/office/drawing/2014/chart" uri="{C3380CC4-5D6E-409C-BE32-E72D297353CC}">
              <c16:uniqueId val="{00000006-FC12-4EC8-A9C9-0D1B640FCEB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4-809E-457C-84D2-CA575E1101DA}"/>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9E-457C-84D2-CA575E1101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10</c:v>
                </c:pt>
                <c:pt idx="2">
                  <c:v>40</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34447596459623331"/>
          <c:y val="1.477131231270148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685116451927461"/>
          <c:y val="0.15855208343021013"/>
          <c:w val="0.58377182024608787"/>
          <c:h val="0.69218725296415662"/>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bg2">
                  <a:lumMod val="65000"/>
                </a:schemeClr>
              </a:solidFill>
              <a:ln w="19050">
                <a:solidFill>
                  <a:schemeClr val="lt1"/>
                </a:solidFill>
              </a:ln>
              <a:effectLst/>
            </c:spPr>
            <c:extLst>
              <c:ext xmlns:c16="http://schemas.microsoft.com/office/drawing/2014/chart" uri="{C3380CC4-5D6E-409C-BE32-E72D297353CC}">
                <c16:uniqueId val="{00000004-CB07-4155-B890-3709A31DC28E}"/>
              </c:ext>
            </c:extLst>
          </c:dPt>
          <c:dLbls>
            <c:dLbl>
              <c:idx val="0"/>
              <c:layout>
                <c:manualLayout>
                  <c:x val="2.1983113391610701E-2"/>
                  <c:y val="-8.4583516370989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layout>
                <c:manualLayout>
                  <c:x val="7.4732288254594742E-2"/>
                  <c:y val="-8.81078295531143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3.2974670087416051E-2"/>
                  <c:y val="0.1127780218279863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07-4155-B890-3709A31DC28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c:v>
                </c:pt>
                <c:pt idx="1">
                  <c:v>2</c:v>
                </c:pt>
                <c:pt idx="2">
                  <c:v>6</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19169236126"/>
          <c:y val="0.15062615691724135"/>
          <c:w val="0.67373879452879193"/>
          <c:h val="0.69481294902469648"/>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3883970934841514"/>
          <c:y val="7.369024983644095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AF9-4C57-8B0A-A857D0348BF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AF9-4C57-8B0A-A857D0348BF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4AF9-4C57-8B0A-A857D0348BF2}"/>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F9-4C57-8B0A-A857D0348BF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F9-4C57-8B0A-A857D0348BF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F9-4C57-8B0A-A857D0348BF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10</c:v>
                </c:pt>
                <c:pt idx="2">
                  <c:v>6</c:v>
                </c:pt>
              </c:numCache>
            </c:numRef>
          </c:val>
          <c:extLst>
            <c:ext xmlns:c16="http://schemas.microsoft.com/office/drawing/2014/chart" uri="{C3380CC4-5D6E-409C-BE32-E72D297353CC}">
              <c16:uniqueId val="{00000006-4AF9-4C57-8B0A-A857D0348BF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B8BB-40C7-B99A-DFC7C7FC718B}"/>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B8BB-40C7-B99A-DFC7C7FC718B}"/>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B8BB-40C7-B99A-DFC7C7FC718B}"/>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BB-40C7-B99A-DFC7C7FC718B}"/>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BB-40C7-B99A-DFC7C7FC718B}"/>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BB-40C7-B99A-DFC7C7FC71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4</c:v>
                </c:pt>
                <c:pt idx="2">
                  <c:v>8</c:v>
                </c:pt>
              </c:numCache>
            </c:numRef>
          </c:val>
          <c:extLst>
            <c:ext xmlns:c16="http://schemas.microsoft.com/office/drawing/2014/chart" uri="{C3380CC4-5D6E-409C-BE32-E72D297353CC}">
              <c16:uniqueId val="{00000006-B8BB-40C7-B99A-DFC7C7FC718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9A36-412D-810E-01A55014F38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A36-412D-810E-01A55014F38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9A36-412D-810E-01A55014F38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36-412D-810E-01A55014F38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36-412D-810E-01A55014F38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36-412D-810E-01A55014F3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4</c:v>
                </c:pt>
                <c:pt idx="2">
                  <c:v>8</c:v>
                </c:pt>
              </c:numCache>
            </c:numRef>
          </c:val>
          <c:extLst>
            <c:ext xmlns:c16="http://schemas.microsoft.com/office/drawing/2014/chart" uri="{C3380CC4-5D6E-409C-BE32-E72D297353CC}">
              <c16:uniqueId val="{00000006-9A36-412D-810E-01A55014F38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5286-4CA6-8694-E53D6E68EA13}"/>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5286-4CA6-8694-E53D6E68EA13}"/>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5286-4CA6-8694-E53D6E68EA13}"/>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6-4CA6-8694-E53D6E68EA13}"/>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86-4CA6-8694-E53D6E68EA13}"/>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6-4CA6-8694-E53D6E68EA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3</c:v>
                </c:pt>
              </c:numCache>
            </c:numRef>
          </c:val>
          <c:extLst>
            <c:ext xmlns:c16="http://schemas.microsoft.com/office/drawing/2014/chart" uri="{C3380CC4-5D6E-409C-BE32-E72D297353CC}">
              <c16:uniqueId val="{00000006-5286-4CA6-8694-E53D6E68EA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1492904" y="1230717"/>
          <a:ext cx="1564295" cy="135317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Efficiency</a:t>
          </a:r>
        </a:p>
      </dsp:txBody>
      <dsp:txXfrm>
        <a:off x="1752130" y="1454958"/>
        <a:ext cx="1045843" cy="904696"/>
      </dsp:txXfrm>
    </dsp:sp>
    <dsp:sp modelId="{E992694B-A636-42A2-A9B7-1E7E5B2E174D}">
      <dsp:nvSpPr>
        <dsp:cNvPr id="0" name=""/>
        <dsp:cNvSpPr/>
      </dsp:nvSpPr>
      <dsp:spPr>
        <a:xfrm>
          <a:off x="2472453" y="583312"/>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1636998" y="0"/>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p>
      </dsp:txBody>
      <dsp:txXfrm>
        <a:off x="1849441" y="183788"/>
        <a:ext cx="857042" cy="741443"/>
      </dsp:txXfrm>
    </dsp:sp>
    <dsp:sp modelId="{CC9DC1CE-217F-44AF-BBD3-ADE4CFC77F64}">
      <dsp:nvSpPr>
        <dsp:cNvPr id="0" name=""/>
        <dsp:cNvSpPr/>
      </dsp:nvSpPr>
      <dsp:spPr>
        <a:xfrm>
          <a:off x="3161267" y="1534009"/>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2841288" y="68212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Tech Debt</a:t>
          </a:r>
        </a:p>
      </dsp:txBody>
      <dsp:txXfrm>
        <a:off x="3053731" y="865909"/>
        <a:ext cx="857042" cy="741443"/>
      </dsp:txXfrm>
    </dsp:sp>
    <dsp:sp modelId="{74615427-016E-4FB3-B262-1AF76B7B7B2D}">
      <dsp:nvSpPr>
        <dsp:cNvPr id="0" name=""/>
        <dsp:cNvSpPr/>
      </dsp:nvSpPr>
      <dsp:spPr>
        <a:xfrm>
          <a:off x="2682773" y="2607167"/>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2812676" y="202309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Compute</a:t>
          </a:r>
        </a:p>
      </dsp:txBody>
      <dsp:txXfrm>
        <a:off x="3025119" y="2206879"/>
        <a:ext cx="857042" cy="741443"/>
      </dsp:txXfrm>
    </dsp:sp>
    <dsp:sp modelId="{5C71BD5C-00B4-4FAC-9276-74B9D5DE2173}">
      <dsp:nvSpPr>
        <dsp:cNvPr id="0" name=""/>
        <dsp:cNvSpPr/>
      </dsp:nvSpPr>
      <dsp:spPr>
        <a:xfrm>
          <a:off x="1495815" y="2718565"/>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1636998" y="2705975"/>
          <a:ext cx="1281928" cy="1109019"/>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DevSecOps</a:t>
          </a:r>
          <a:r>
            <a:rPr lang="en-US" sz="1200" kern="1200" dirty="0"/>
            <a:t> &amp; Automation</a:t>
          </a:r>
        </a:p>
      </dsp:txBody>
      <dsp:txXfrm>
        <a:off x="1849441" y="2889763"/>
        <a:ext cx="857042" cy="741443"/>
      </dsp:txXfrm>
    </dsp:sp>
    <dsp:sp modelId="{49E121D2-E5EB-4292-B3E2-DCB35A75D51C}">
      <dsp:nvSpPr>
        <dsp:cNvPr id="0" name=""/>
        <dsp:cNvSpPr/>
      </dsp:nvSpPr>
      <dsp:spPr>
        <a:xfrm>
          <a:off x="795721" y="1768250"/>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455862" y="2023854"/>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Roadmap</a:t>
          </a:r>
        </a:p>
        <a:p>
          <a:pPr marL="0" lvl="0" indent="0" algn="ctr" defTabSz="533400">
            <a:lnSpc>
              <a:spcPct val="90000"/>
            </a:lnSpc>
            <a:spcBef>
              <a:spcPct val="0"/>
            </a:spcBef>
            <a:spcAft>
              <a:spcPct val="35000"/>
            </a:spcAft>
            <a:buNone/>
          </a:pPr>
          <a:r>
            <a:rPr lang="en-US" sz="1200" kern="1200" dirty="0"/>
            <a:t>/retirement</a:t>
          </a:r>
        </a:p>
      </dsp:txBody>
      <dsp:txXfrm>
        <a:off x="668305" y="2207642"/>
        <a:ext cx="857042" cy="741443"/>
      </dsp:txXfrm>
    </dsp:sp>
    <dsp:sp modelId="{836F04D8-D78D-428F-8D82-EDE69681CF8C}">
      <dsp:nvSpPr>
        <dsp:cNvPr id="0" name=""/>
        <dsp:cNvSpPr/>
      </dsp:nvSpPr>
      <dsp:spPr>
        <a:xfrm>
          <a:off x="455862" y="680595"/>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Cloud</a:t>
          </a:r>
        </a:p>
      </dsp:txBody>
      <dsp:txXfrm>
        <a:off x="668305" y="864383"/>
        <a:ext cx="857042" cy="7414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0.45387</cdr:x>
      <cdr:y>0.5</cdr:y>
    </cdr:from>
    <cdr:to>
      <cdr:x>0.61269</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62" y="1956480"/>
          <a:ext cx="581608" cy="44772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18</a:t>
          </a:r>
        </a:p>
      </cdr:txBody>
    </cdr:sp>
  </cdr:relSizeAnchor>
</c:userShapes>
</file>

<file path=ppt/drawings/drawing2.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7</a:t>
          </a:r>
        </a:p>
      </cdr:txBody>
    </cdr:sp>
  </cdr:relSizeAnchor>
</c:userShapes>
</file>

<file path=ppt/drawings/drawing3.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51</a:t>
          </a:r>
        </a:p>
      </cdr:txBody>
    </cdr:sp>
  </cdr:relSizeAnchor>
</c:userShapes>
</file>

<file path=ppt/drawings/drawing4.xml><?xml version="1.0" encoding="utf-8"?>
<c:userShapes xmlns:c="http://schemas.openxmlformats.org/drawingml/2006/chart">
  <cdr:relSizeAnchor xmlns:cdr="http://schemas.openxmlformats.org/drawingml/2006/chartDrawing">
    <cdr:from>
      <cdr:x>0.58154</cdr:x>
      <cdr:y>0.44897</cdr:y>
    </cdr:from>
    <cdr:to>
      <cdr:x>0.66142</cdr:x>
      <cdr:y>0.55102</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2520853" y="1617898"/>
          <a:ext cx="346263" cy="36774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9</a:t>
          </a:r>
        </a:p>
      </cdr:txBody>
    </cdr:sp>
  </cdr:relSizeAnchor>
  <cdr:relSizeAnchor xmlns:cdr="http://schemas.openxmlformats.org/drawingml/2006/chartDrawing">
    <cdr:from>
      <cdr:x>0.3207</cdr:x>
      <cdr:y>0.01692</cdr:y>
    </cdr:from>
    <cdr:to>
      <cdr:x>0.37943</cdr:x>
      <cdr:y>0.08746</cdr:y>
    </cdr:to>
    <cdr:sp macro="" textlink="">
      <cdr:nvSpPr>
        <cdr:cNvPr id="4" name="Rectangle 3">
          <a:extLst xmlns:a="http://schemas.openxmlformats.org/drawingml/2006/main">
            <a:ext uri="{FF2B5EF4-FFF2-40B4-BE49-F238E27FC236}">
              <a16:creationId xmlns:a16="http://schemas.microsoft.com/office/drawing/2014/main" id="{39CC2AD8-E4D2-4A12-BC78-3003C6FB060B}"/>
            </a:ext>
          </a:extLst>
        </cdr:cNvPr>
        <cdr:cNvSpPr/>
      </cdr:nvSpPr>
      <cdr:spPr>
        <a:xfrm xmlns:a="http://schemas.openxmlformats.org/drawingml/2006/main">
          <a:off x="1390158" y="61846"/>
          <a:ext cx="254591" cy="257881"/>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16</a:t>
          </a:r>
        </a:p>
      </cdr:txBody>
    </cdr:sp>
  </cdr:relSizeAnchor>
</c:userShapes>
</file>

<file path=ppt/drawings/drawing6.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12</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13</a:t>
          </a:r>
        </a:p>
      </cdr:txBody>
    </cdr:sp>
  </cdr:relSizeAnchor>
</c:userShapes>
</file>

<file path=ppt/drawings/drawing8.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4</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8</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22</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8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1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3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59"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8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0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31"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55"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79"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0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3/4/2024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3/4/2024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3/4/2024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3/4/2024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3/4/2024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3/4/2024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43"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7"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1"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15"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3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63"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9"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3/4/2024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4.xml"/><Relationship Id="rId5" Type="http://schemas.openxmlformats.org/officeDocument/2006/relationships/image" Target="../media/image18.png"/><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2" Type="http://schemas.openxmlformats.org/officeDocument/2006/relationships/hyperlink" Target="https://emc.web.boeing.com/home.aspx#!/semsummary/16819" TargetMode="External"/><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3.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4" Type="http://schemas.openxmlformats.org/officeDocument/2006/relationships/hyperlink" Target="https://boeing.service-now.com/sp?id=sc_cat_item&amp;sys_id=6b56695f1bef8c543ddd777e0a4bcb9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4.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4.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mailto:harisrinivas.iyengar@boeing.com" TargetMode="External"/><Relationship Id="rId2" Type="http://schemas.openxmlformats.org/officeDocument/2006/relationships/hyperlink" Target="mailto:abhishek.k.singh@boeing.com" TargetMode="External"/><Relationship Id="rId1" Type="http://schemas.openxmlformats.org/officeDocument/2006/relationships/slideLayout" Target="../slideLayouts/slideLayout114.xml"/><Relationship Id="rId6" Type="http://schemas.openxmlformats.org/officeDocument/2006/relationships/hyperlink" Target="mailto:Kolhar,%20Laxmidevi%20%3claxmidevi.kolhar@boeing.com%3e" TargetMode="External"/><Relationship Id="rId5" Type="http://schemas.openxmlformats.org/officeDocument/2006/relationships/hyperlink" Target="mailto:dharma.t.nalam@boeing.com" TargetMode="External"/><Relationship Id="rId4" Type="http://schemas.openxmlformats.org/officeDocument/2006/relationships/hyperlink" Target="mailto:jayanta.mondal@boeing.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February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3938" y="5431377"/>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2024 – </a:t>
            </a:r>
            <a:r>
              <a:rPr lang="en-US" b="1" dirty="0">
                <a:solidFill>
                  <a:schemeClr val="accent2">
                    <a:lumMod val="50000"/>
                  </a:schemeClr>
                </a:solidFill>
              </a:rPr>
              <a:t>6</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7" name="Chart 16">
            <a:extLst>
              <a:ext uri="{FF2B5EF4-FFF2-40B4-BE49-F238E27FC236}">
                <a16:creationId xmlns:a16="http://schemas.microsoft.com/office/drawing/2014/main" id="{A4E479CC-68EE-4137-A6AD-10028159B572}"/>
              </a:ext>
            </a:extLst>
          </p:cNvPr>
          <p:cNvGraphicFramePr/>
          <p:nvPr>
            <p:extLst>
              <p:ext uri="{D42A27DB-BD31-4B8C-83A1-F6EECF244321}">
                <p14:modId xmlns:p14="http://schemas.microsoft.com/office/powerpoint/2010/main" val="177765422"/>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56D4A7-AAD1-4395-B2AB-81552FCAD48A}"/>
              </a:ext>
            </a:extLst>
          </p:cNvPr>
          <p:cNvGraphicFramePr/>
          <p:nvPr>
            <p:extLst>
              <p:ext uri="{D42A27DB-BD31-4B8C-83A1-F6EECF244321}">
                <p14:modId xmlns:p14="http://schemas.microsoft.com/office/powerpoint/2010/main" val="804756124"/>
              </p:ext>
            </p:extLst>
          </p:nvPr>
        </p:nvGraphicFramePr>
        <p:xfrm>
          <a:off x="6683276" y="985880"/>
          <a:ext cx="4917597" cy="3912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BF1F197F-0983-4662-AC43-415A3D0C57E9}"/>
              </a:ext>
            </a:extLst>
          </p:cNvPr>
          <p:cNvSpPr/>
          <p:nvPr/>
        </p:nvSpPr>
        <p:spPr>
          <a:xfrm>
            <a:off x="2127526"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BA65E3FE-8136-4FB3-80E5-077AAAF8411C}"/>
              </a:ext>
            </a:extLst>
          </p:cNvPr>
          <p:cNvSpPr/>
          <p:nvPr/>
        </p:nvSpPr>
        <p:spPr>
          <a:xfrm>
            <a:off x="7165963" y="1294572"/>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 name="Picture 2">
            <a:extLst>
              <a:ext uri="{FF2B5EF4-FFF2-40B4-BE49-F238E27FC236}">
                <a16:creationId xmlns:a16="http://schemas.microsoft.com/office/drawing/2014/main" id="{4E8C2A45-3643-44E8-BCE4-F3A87E23F5C6}"/>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177667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318989" y="5441344"/>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22</a:t>
            </a: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221957918"/>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2574841745"/>
              </p:ext>
            </p:extLst>
          </p:nvPr>
        </p:nvGraphicFramePr>
        <p:xfrm>
          <a:off x="5920888" y="1242993"/>
          <a:ext cx="4334793" cy="365584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9CC2AD8-E4D2-4A12-BC78-3003C6FB060B}"/>
              </a:ext>
            </a:extLst>
          </p:cNvPr>
          <p:cNvSpPr/>
          <p:nvPr/>
        </p:nvSpPr>
        <p:spPr>
          <a:xfrm>
            <a:off x="2041322" y="1304842"/>
            <a:ext cx="254591" cy="25788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a:extLst>
              <a:ext uri="{FF2B5EF4-FFF2-40B4-BE49-F238E27FC236}">
                <a16:creationId xmlns:a16="http://schemas.microsoft.com/office/drawing/2014/main" id="{1587A341-29A2-4490-A452-FB0785C6953E}"/>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422376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1056818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9278" y="5413404"/>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8" name="Chart 17">
            <a:extLst>
              <a:ext uri="{FF2B5EF4-FFF2-40B4-BE49-F238E27FC236}">
                <a16:creationId xmlns:a16="http://schemas.microsoft.com/office/drawing/2014/main" id="{6DCA7FA6-E309-45A0-8936-1CDF4055432B}"/>
              </a:ext>
            </a:extLst>
          </p:cNvPr>
          <p:cNvGraphicFramePr/>
          <p:nvPr>
            <p:extLst>
              <p:ext uri="{D42A27DB-BD31-4B8C-83A1-F6EECF244321}">
                <p14:modId xmlns:p14="http://schemas.microsoft.com/office/powerpoint/2010/main" val="2197200560"/>
              </p:ext>
            </p:extLst>
          </p:nvPr>
        </p:nvGraphicFramePr>
        <p:xfrm>
          <a:off x="1672548" y="985879"/>
          <a:ext cx="3661979"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3F5689C-62D5-4FCE-9421-A4F3DC0A92B5}"/>
              </a:ext>
            </a:extLst>
          </p:cNvPr>
          <p:cNvGraphicFramePr/>
          <p:nvPr>
            <p:extLst>
              <p:ext uri="{D42A27DB-BD31-4B8C-83A1-F6EECF244321}">
                <p14:modId xmlns:p14="http://schemas.microsoft.com/office/powerpoint/2010/main" val="793477247"/>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B3CADF85-B847-4A14-94E6-D86E59494B27}"/>
              </a:ext>
            </a:extLst>
          </p:cNvPr>
          <p:cNvSpPr/>
          <p:nvPr/>
        </p:nvSpPr>
        <p:spPr>
          <a:xfrm>
            <a:off x="2238362"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Picture 22">
            <a:extLst>
              <a:ext uri="{FF2B5EF4-FFF2-40B4-BE49-F238E27FC236}">
                <a16:creationId xmlns:a16="http://schemas.microsoft.com/office/drawing/2014/main" id="{F7BAF469-81E3-44B2-81A8-73BDE044E80A}"/>
              </a:ext>
            </a:extLst>
          </p:cNvPr>
          <p:cNvPicPr>
            <a:picLocks noChangeAspect="1"/>
          </p:cNvPicPr>
          <p:nvPr/>
        </p:nvPicPr>
        <p:blipFill>
          <a:blip r:embed="rId5"/>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87238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258083" y="5402567"/>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12</a:t>
            </a:r>
          </a:p>
          <a:p>
            <a:pPr>
              <a:spcBef>
                <a:spcPts val="300"/>
              </a:spcBef>
              <a:spcAft>
                <a:spcPts val="300"/>
              </a:spcAft>
            </a:pPr>
            <a:endParaRPr lang="en-US" sz="1600" dirty="0">
              <a:solidFill>
                <a:schemeClr val="accent2">
                  <a:lumMod val="50000"/>
                </a:schemeClr>
              </a:solidFill>
            </a:endParaRPr>
          </a:p>
        </p:txBody>
      </p:sp>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26" name="Chart 25">
            <a:extLst>
              <a:ext uri="{FF2B5EF4-FFF2-40B4-BE49-F238E27FC236}">
                <a16:creationId xmlns:a16="http://schemas.microsoft.com/office/drawing/2014/main" id="{F1E995DB-7707-4386-95D6-2421021954C1}"/>
              </a:ext>
            </a:extLst>
          </p:cNvPr>
          <p:cNvGraphicFramePr/>
          <p:nvPr>
            <p:extLst>
              <p:ext uri="{D42A27DB-BD31-4B8C-83A1-F6EECF244321}">
                <p14:modId xmlns:p14="http://schemas.microsoft.com/office/powerpoint/2010/main" val="3593120233"/>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a:extLst>
              <a:ext uri="{FF2B5EF4-FFF2-40B4-BE49-F238E27FC236}">
                <a16:creationId xmlns:a16="http://schemas.microsoft.com/office/drawing/2014/main" id="{5AC09160-30C6-46C6-B669-BF1150BE331C}"/>
              </a:ext>
            </a:extLst>
          </p:cNvPr>
          <p:cNvSpPr/>
          <p:nvPr/>
        </p:nvSpPr>
        <p:spPr>
          <a:xfrm>
            <a:off x="2145998"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8" name="Chart 27">
            <a:extLst>
              <a:ext uri="{FF2B5EF4-FFF2-40B4-BE49-F238E27FC236}">
                <a16:creationId xmlns:a16="http://schemas.microsoft.com/office/drawing/2014/main" id="{F20656E2-CF45-4923-98ED-AC5602A0DBE4}"/>
              </a:ext>
            </a:extLst>
          </p:cNvPr>
          <p:cNvGraphicFramePr/>
          <p:nvPr>
            <p:extLst>
              <p:ext uri="{D42A27DB-BD31-4B8C-83A1-F6EECF244321}">
                <p14:modId xmlns:p14="http://schemas.microsoft.com/office/powerpoint/2010/main" val="263161742"/>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a:extLst>
              <a:ext uri="{FF2B5EF4-FFF2-40B4-BE49-F238E27FC236}">
                <a16:creationId xmlns:a16="http://schemas.microsoft.com/office/drawing/2014/main" id="{B1CD7BE1-594E-448D-9713-12D7B51BD307}"/>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58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p:txBody>
          <a:bodyPr/>
          <a:lstStyle/>
          <a:p>
            <a:r>
              <a:rPr lang="en-US" dirty="0"/>
              <a:t>              Upcoming Technical session details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598534640"/>
              </p:ext>
            </p:extLst>
          </p:nvPr>
        </p:nvGraphicFramePr>
        <p:xfrm>
          <a:off x="1447060" y="2342982"/>
          <a:ext cx="9685536" cy="2194560"/>
        </p:xfrm>
        <a:graphic>
          <a:graphicData uri="http://schemas.openxmlformats.org/drawingml/2006/table">
            <a:tbl>
              <a:tblPr firstRow="1" bandRow="1">
                <a:tableStyleId>{5C22544A-7EE6-4342-B048-85BDC9FD1C3A}</a:tableStyleId>
              </a:tblPr>
              <a:tblGrid>
                <a:gridCol w="710715">
                  <a:extLst>
                    <a:ext uri="{9D8B030D-6E8A-4147-A177-3AD203B41FA5}">
                      <a16:colId xmlns:a16="http://schemas.microsoft.com/office/drawing/2014/main" val="1494682258"/>
                    </a:ext>
                  </a:extLst>
                </a:gridCol>
                <a:gridCol w="2650373">
                  <a:extLst>
                    <a:ext uri="{9D8B030D-6E8A-4147-A177-3AD203B41FA5}">
                      <a16:colId xmlns:a16="http://schemas.microsoft.com/office/drawing/2014/main" val="3068451420"/>
                    </a:ext>
                  </a:extLst>
                </a:gridCol>
                <a:gridCol w="1498762">
                  <a:extLst>
                    <a:ext uri="{9D8B030D-6E8A-4147-A177-3AD203B41FA5}">
                      <a16:colId xmlns:a16="http://schemas.microsoft.com/office/drawing/2014/main" val="2813001011"/>
                    </a:ext>
                  </a:extLst>
                </a:gridCol>
                <a:gridCol w="1608562">
                  <a:extLst>
                    <a:ext uri="{9D8B030D-6E8A-4147-A177-3AD203B41FA5}">
                      <a16:colId xmlns:a16="http://schemas.microsoft.com/office/drawing/2014/main" val="3399994150"/>
                    </a:ext>
                  </a:extLst>
                </a:gridCol>
                <a:gridCol w="1608562">
                  <a:extLst>
                    <a:ext uri="{9D8B030D-6E8A-4147-A177-3AD203B41FA5}">
                      <a16:colId xmlns:a16="http://schemas.microsoft.com/office/drawing/2014/main" val="433293699"/>
                    </a:ext>
                  </a:extLst>
                </a:gridCol>
                <a:gridCol w="1608562">
                  <a:extLst>
                    <a:ext uri="{9D8B030D-6E8A-4147-A177-3AD203B41FA5}">
                      <a16:colId xmlns:a16="http://schemas.microsoft.com/office/drawing/2014/main" val="1150777957"/>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Time</a:t>
                      </a:r>
                    </a:p>
                  </a:txBody>
                  <a:tcPr/>
                </a:tc>
                <a:tc>
                  <a:txBody>
                    <a:bodyPr/>
                    <a:lstStyle/>
                    <a:p>
                      <a:r>
                        <a:rPr lang="en-US" dirty="0"/>
                        <a:t>Enroll Here</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a:t>
                      </a:r>
                      <a:r>
                        <a:rPr lang="en-US" sz="1800" kern="1200" dirty="0">
                          <a:solidFill>
                            <a:schemeClr val="dk1"/>
                          </a:solidFill>
                          <a:latin typeface="+mn-lt"/>
                          <a:ea typeface="+mn-ea"/>
                          <a:cs typeface="+mn-cs"/>
                        </a:rPr>
                        <a:t> </a:t>
                      </a:r>
                      <a:r>
                        <a:rPr lang="en-US" dirty="0"/>
                        <a:t> March,2024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a:t>
                      </a:r>
                    </a:p>
                    <a:p>
                      <a:r>
                        <a:rPr lang="en-US" dirty="0"/>
                        <a:t>March, 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665149627"/>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1348-8417-46A9-830B-6B76A80CDCAF}"/>
              </a:ext>
            </a:extLst>
          </p:cNvPr>
          <p:cNvSpPr>
            <a:spLocks noGrp="1"/>
          </p:cNvSpPr>
          <p:nvPr>
            <p:ph type="title"/>
          </p:nvPr>
        </p:nvSpPr>
        <p:spPr>
          <a:xfrm>
            <a:off x="515938" y="246621"/>
            <a:ext cx="11150600" cy="490226"/>
          </a:xfrm>
        </p:spPr>
        <p:txBody>
          <a:bodyPr/>
          <a:lstStyle/>
          <a:p>
            <a:r>
              <a:rPr lang="en-US" dirty="0"/>
              <a:t> </a:t>
            </a:r>
          </a:p>
        </p:txBody>
      </p:sp>
      <p:pic>
        <p:nvPicPr>
          <p:cNvPr id="5" name="Picture 4">
            <a:extLst>
              <a:ext uri="{FF2B5EF4-FFF2-40B4-BE49-F238E27FC236}">
                <a16:creationId xmlns:a16="http://schemas.microsoft.com/office/drawing/2014/main" id="{EBD42A86-11DD-4E17-8510-BF8EF94F4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605" y="154866"/>
            <a:ext cx="8796614" cy="6103892"/>
          </a:xfrm>
          <a:prstGeom prst="rect">
            <a:avLst/>
          </a:prstGeom>
        </p:spPr>
      </p:pic>
    </p:spTree>
    <p:extLst>
      <p:ext uri="{BB962C8B-B14F-4D97-AF65-F5344CB8AC3E}">
        <p14:creationId xmlns:p14="http://schemas.microsoft.com/office/powerpoint/2010/main" val="35827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17423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17.4k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17423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2997520"/>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2994454"/>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03471"/>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Tree>
    <p:extLst>
      <p:ext uri="{BB962C8B-B14F-4D97-AF65-F5344CB8AC3E}">
        <p14:creationId xmlns:p14="http://schemas.microsoft.com/office/powerpoint/2010/main" val="395337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Font typeface="Segoe UI" panose="020B0502040204020203" pitchFamily="34" charset="0"/>
              <a:buAutoNum type="arabicParenR"/>
            </a:pPr>
            <a:r>
              <a:rPr lang="en-US" dirty="0">
                <a:hlinkClick r:id="rId3" action="ppaction://hlinksldjump"/>
              </a:rPr>
              <a:t>DSO Status per director</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3"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626"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2024 target</a:t>
            </a:r>
          </a:p>
        </p:txBody>
      </p:sp>
      <p:graphicFrame>
        <p:nvGraphicFramePr>
          <p:cNvPr id="3" name="Table 2">
            <a:extLst>
              <a:ext uri="{FF2B5EF4-FFF2-40B4-BE49-F238E27FC236}">
                <a16:creationId xmlns:a16="http://schemas.microsoft.com/office/drawing/2014/main" id="{C1ED844C-C8B2-445A-A9B2-5477D809B223}"/>
              </a:ext>
            </a:extLst>
          </p:cNvPr>
          <p:cNvGraphicFramePr>
            <a:graphicFrameLocks noGrp="1"/>
          </p:cNvGraphicFramePr>
          <p:nvPr>
            <p:extLst>
              <p:ext uri="{D42A27DB-BD31-4B8C-83A1-F6EECF244321}">
                <p14:modId xmlns:p14="http://schemas.microsoft.com/office/powerpoint/2010/main" val="4184674519"/>
              </p:ext>
            </p:extLst>
          </p:nvPr>
        </p:nvGraphicFramePr>
        <p:xfrm>
          <a:off x="515938" y="492713"/>
          <a:ext cx="11150599" cy="5648327"/>
        </p:xfrm>
        <a:graphic>
          <a:graphicData uri="http://schemas.openxmlformats.org/drawingml/2006/table">
            <a:tbl>
              <a:tblPr>
                <a:tableStyleId>{5C22544A-7EE6-4342-B048-85BDC9FD1C3A}</a:tableStyleId>
              </a:tblPr>
              <a:tblGrid>
                <a:gridCol w="576015">
                  <a:extLst>
                    <a:ext uri="{9D8B030D-6E8A-4147-A177-3AD203B41FA5}">
                      <a16:colId xmlns:a16="http://schemas.microsoft.com/office/drawing/2014/main" val="527968046"/>
                    </a:ext>
                  </a:extLst>
                </a:gridCol>
                <a:gridCol w="1741406">
                  <a:extLst>
                    <a:ext uri="{9D8B030D-6E8A-4147-A177-3AD203B41FA5}">
                      <a16:colId xmlns:a16="http://schemas.microsoft.com/office/drawing/2014/main" val="133580837"/>
                    </a:ext>
                  </a:extLst>
                </a:gridCol>
                <a:gridCol w="522473">
                  <a:extLst>
                    <a:ext uri="{9D8B030D-6E8A-4147-A177-3AD203B41FA5}">
                      <a16:colId xmlns:a16="http://schemas.microsoft.com/office/drawing/2014/main" val="3002847909"/>
                    </a:ext>
                  </a:extLst>
                </a:gridCol>
                <a:gridCol w="825551">
                  <a:extLst>
                    <a:ext uri="{9D8B030D-6E8A-4147-A177-3AD203B41FA5}">
                      <a16:colId xmlns:a16="http://schemas.microsoft.com/office/drawing/2014/main" val="1269216550"/>
                    </a:ext>
                  </a:extLst>
                </a:gridCol>
                <a:gridCol w="736846">
                  <a:extLst>
                    <a:ext uri="{9D8B030D-6E8A-4147-A177-3AD203B41FA5}">
                      <a16:colId xmlns:a16="http://schemas.microsoft.com/office/drawing/2014/main" val="1950509487"/>
                    </a:ext>
                  </a:extLst>
                </a:gridCol>
                <a:gridCol w="1242874">
                  <a:extLst>
                    <a:ext uri="{9D8B030D-6E8A-4147-A177-3AD203B41FA5}">
                      <a16:colId xmlns:a16="http://schemas.microsoft.com/office/drawing/2014/main" val="1704047168"/>
                    </a:ext>
                  </a:extLst>
                </a:gridCol>
                <a:gridCol w="1568343">
                  <a:extLst>
                    <a:ext uri="{9D8B030D-6E8A-4147-A177-3AD203B41FA5}">
                      <a16:colId xmlns:a16="http://schemas.microsoft.com/office/drawing/2014/main" val="6696613"/>
                    </a:ext>
                  </a:extLst>
                </a:gridCol>
                <a:gridCol w="3042145">
                  <a:extLst>
                    <a:ext uri="{9D8B030D-6E8A-4147-A177-3AD203B41FA5}">
                      <a16:colId xmlns:a16="http://schemas.microsoft.com/office/drawing/2014/main" val="3351409514"/>
                    </a:ext>
                  </a:extLst>
                </a:gridCol>
                <a:gridCol w="409553">
                  <a:extLst>
                    <a:ext uri="{9D8B030D-6E8A-4147-A177-3AD203B41FA5}">
                      <a16:colId xmlns:a16="http://schemas.microsoft.com/office/drawing/2014/main" val="2852364331"/>
                    </a:ext>
                  </a:extLst>
                </a:gridCol>
                <a:gridCol w="485393">
                  <a:extLst>
                    <a:ext uri="{9D8B030D-6E8A-4147-A177-3AD203B41FA5}">
                      <a16:colId xmlns:a16="http://schemas.microsoft.com/office/drawing/2014/main" val="835517376"/>
                    </a:ext>
                  </a:extLst>
                </a:gridCol>
              </a:tblGrid>
              <a:tr h="94953">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900" u="none" strike="noStrike">
                          <a:effectLst/>
                        </a:rPr>
                        <a:t>2024 Target</a:t>
                      </a:r>
                      <a:endParaRPr lang="en-US" sz="900" b="1" i="0" u="none" strike="noStrike">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rowSpan="2" gridSpan="2">
                  <a:txBody>
                    <a:bodyPr/>
                    <a:lstStyle/>
                    <a:p>
                      <a:pPr algn="ctr" fontAlgn="ctr"/>
                      <a:r>
                        <a:rPr lang="en-US" sz="1100" b="1" u="none" strike="noStrike" dirty="0">
                          <a:effectLst/>
                        </a:rPr>
                        <a:t>2024 Actuals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hMerge="1">
                  <a:txBody>
                    <a:bodyPr/>
                    <a:lstStyle/>
                    <a:p>
                      <a:endParaRPr lang="en-US"/>
                    </a:p>
                  </a:txBody>
                  <a:tcPr/>
                </a:tc>
                <a:extLst>
                  <a:ext uri="{0D108BD9-81ED-4DB2-BD59-A6C34878D82A}">
                    <a16:rowId xmlns:a16="http://schemas.microsoft.com/office/drawing/2014/main" val="1932060964"/>
                  </a:ext>
                </a:extLst>
              </a:tr>
              <a:tr h="439158">
                <a:tc rowSpan="2">
                  <a:txBody>
                    <a:bodyPr/>
                    <a:lstStyle/>
                    <a:p>
                      <a:pPr algn="ctr" fontAlgn="ctr"/>
                      <a:r>
                        <a:rPr lang="en-US" sz="1050" b="1" u="none" strike="noStrike" dirty="0">
                          <a:effectLst/>
                        </a:rPr>
                        <a:t>Director</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fontAlgn="ctr"/>
                      <a:r>
                        <a:rPr lang="en-US" sz="1000" b="1" u="none" strike="noStrike" dirty="0">
                          <a:effectLst/>
                        </a:rPr>
                        <a:t>Product Name</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00" b="1" u="none" strike="noStrike" dirty="0">
                          <a:effectLst/>
                        </a:rPr>
                        <a:t>Application #</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Total assessments Completed</a:t>
                      </a:r>
                      <a:endParaRPr lang="en-US" sz="100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  </a:t>
                      </a:r>
                      <a:r>
                        <a:rPr lang="en-US" sz="1100" b="1" u="none" strike="noStrike" dirty="0">
                          <a:effectLst/>
                        </a:rPr>
                        <a:t>Automation Savings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917302636"/>
                  </a:ext>
                </a:extLst>
              </a:tr>
              <a:tr h="178036">
                <a:tc vMerge="1">
                  <a:txBody>
                    <a:bodyPr/>
                    <a:lstStyle/>
                    <a:p>
                      <a:endParaRPr lang="en-US"/>
                    </a:p>
                  </a:txBody>
                  <a:tcPr/>
                </a:tc>
                <a:tc vMerge="1">
                  <a:txBody>
                    <a:bodyPr/>
                    <a:lstStyle/>
                    <a:p>
                      <a:endParaRPr lang="en-US"/>
                    </a:p>
                  </a:txBody>
                  <a:tcPr/>
                </a:tc>
                <a:tc>
                  <a:txBody>
                    <a:bodyPr/>
                    <a:lstStyle/>
                    <a:p>
                      <a:pPr algn="ctr" rtl="0" fontAlgn="ctr"/>
                      <a:r>
                        <a:rPr lang="en-US" sz="900" u="none" strike="noStrike" dirty="0">
                          <a:effectLst/>
                        </a:rPr>
                        <a:t>177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39</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6</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Assessments</a:t>
                      </a:r>
                      <a:endParaRPr lang="en-US" sz="900" b="1"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Reassessments</a:t>
                      </a:r>
                      <a:endParaRPr lang="en-US" sz="900" b="1"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22016514"/>
                  </a:ext>
                </a:extLst>
              </a:tr>
              <a:tr h="178036">
                <a:tc rowSpan="4">
                  <a:txBody>
                    <a:bodyPr/>
                    <a:lstStyle/>
                    <a:p>
                      <a:pPr algn="ctr" fontAlgn="ctr"/>
                      <a:r>
                        <a:rPr lang="en-US" sz="1050" b="1" u="none" strike="noStrike" dirty="0">
                          <a:effectLst/>
                        </a:rPr>
                        <a:t>Jennifer</a:t>
                      </a:r>
                      <a:endParaRPr lang="en-US" sz="1050" b="1"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Regulatory and Safety</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Radhakrishnan, Chinjumol &lt;chinjumol.radhakrishnan@boeing.com&gt;;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326580979"/>
                  </a:ext>
                </a:extLst>
              </a:tr>
              <a:tr h="94953">
                <a:tc vMerge="1">
                  <a:txBody>
                    <a:bodyPr/>
                    <a:lstStyle/>
                    <a:p>
                      <a:endParaRPr lang="en-US"/>
                    </a:p>
                  </a:txBody>
                  <a:tcPr/>
                </a:tc>
                <a:tc>
                  <a:txBody>
                    <a:bodyPr/>
                    <a:lstStyle/>
                    <a:p>
                      <a:pPr algn="ctr" fontAlgn="ctr"/>
                      <a:r>
                        <a:rPr lang="en-US" sz="900" u="none" strike="noStrike">
                          <a:effectLst/>
                        </a:rPr>
                        <a:t>Research and Technology</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de-DE" sz="900" u="none" strike="noStrike">
                          <a:effectLst/>
                        </a:rPr>
                        <a:t>Singh, Abhishek K &lt;abhishek.k.singh@boeing.com&gt;; </a:t>
                      </a:r>
                      <a:endParaRPr lang="de-DE"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14826942"/>
                  </a:ext>
                </a:extLst>
              </a:tr>
              <a:tr h="189906">
                <a:tc vMerge="1">
                  <a:txBody>
                    <a:bodyPr/>
                    <a:lstStyle/>
                    <a:p>
                      <a:endParaRPr lang="en-US"/>
                    </a:p>
                  </a:txBody>
                  <a:tcPr/>
                </a:tc>
                <a:tc>
                  <a:txBody>
                    <a:bodyPr/>
                    <a:lstStyle/>
                    <a:p>
                      <a:pPr algn="ctr" fontAlgn="ctr"/>
                      <a:r>
                        <a:rPr lang="en-US" sz="900" u="none" strike="noStrike">
                          <a:effectLst/>
                        </a:rPr>
                        <a:t>Test and Evaluation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2"/>
                        </a:rPr>
                        <a:t>Jha, Ravi N &lt;ravi.n.jha@boeing.com&gt;; </a:t>
                      </a:r>
                      <a:br>
                        <a:rPr lang="en-US" sz="900" u="sng" strike="noStrike">
                          <a:effectLst/>
                          <a:hlinkClick r:id="rId2"/>
                        </a:rPr>
                      </a:br>
                      <a:r>
                        <a:rPr lang="en-US" sz="900" u="sng" strike="noStrike">
                          <a:effectLst/>
                          <a:hlinkClick r:id="rId2"/>
                        </a:rPr>
                        <a:t>Singh, Abhishek K &lt;abhishek.k.singh@boeing.com&gt;;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4469559"/>
                  </a:ext>
                </a:extLst>
              </a:tr>
              <a:tr h="364440">
                <a:tc vMerge="1">
                  <a:txBody>
                    <a:bodyPr/>
                    <a:lstStyle/>
                    <a:p>
                      <a:endParaRPr lang="en-US"/>
                    </a:p>
                  </a:txBody>
                  <a:tcPr/>
                </a:tc>
                <a:tc>
                  <a:txBody>
                    <a:bodyPr/>
                    <a:lstStyle/>
                    <a:p>
                      <a:pPr algn="ctr" fontAlgn="ctr"/>
                      <a:r>
                        <a:rPr lang="en-US" sz="900" u="none" strike="noStrike" dirty="0">
                          <a:effectLst/>
                        </a:rPr>
                        <a:t>Non DTPLM</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94</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4 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17</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fontAlgn="ctr"/>
                      <a:r>
                        <a:rPr lang="en-US" sz="900" u="sng" strike="noStrike" dirty="0">
                          <a:effectLst/>
                          <a:hlinkClick r:id="rId3"/>
                        </a:rPr>
                        <a:t>Singh, </a:t>
                      </a:r>
                      <a:r>
                        <a:rPr lang="en-US" sz="900" u="sng" strike="noStrike" dirty="0" err="1">
                          <a:effectLst/>
                          <a:hlinkClick r:id="rId3"/>
                        </a:rPr>
                        <a:t>Omji</a:t>
                      </a:r>
                      <a:r>
                        <a:rPr lang="en-US" sz="900" u="sng" strike="noStrike" dirty="0">
                          <a:effectLst/>
                          <a:hlinkClick r:id="rId3"/>
                        </a:rPr>
                        <a:t> </a:t>
                      </a:r>
                      <a:r>
                        <a:rPr lang="en-US" sz="900" u="sng" strike="noStrike" dirty="0" err="1">
                          <a:effectLst/>
                          <a:hlinkClick r:id="rId3"/>
                        </a:rPr>
                        <a:t>Kunjbihari</a:t>
                      </a:r>
                      <a:r>
                        <a:rPr lang="en-US" sz="900" u="sng" strike="noStrike" dirty="0">
                          <a:effectLst/>
                          <a:hlinkClick r:id="rId3"/>
                        </a:rPr>
                        <a:t> &lt;omjikunjbihari.singh@boeing.com&gt;; </a:t>
                      </a:r>
                      <a:br>
                        <a:rPr lang="en-US" sz="900" u="sng" strike="noStrike" dirty="0">
                          <a:effectLst/>
                          <a:hlinkClick r:id="rId3"/>
                        </a:rPr>
                      </a:br>
                      <a:r>
                        <a:rPr lang="en-US" sz="900" u="sng" strike="noStrike" dirty="0">
                          <a:effectLst/>
                          <a:hlinkClick r:id="rId3"/>
                        </a:rPr>
                        <a:t>Balraj, Bharath K &lt;bharath.k.balraj@boeing.com&gt;; </a:t>
                      </a:r>
                      <a:br>
                        <a:rPr lang="en-US" sz="900" u="sng" strike="noStrike" dirty="0">
                          <a:effectLst/>
                          <a:hlinkClick r:id="rId3"/>
                        </a:rPr>
                      </a:br>
                      <a:r>
                        <a:rPr lang="en-US" sz="900" u="sng" strike="noStrike" dirty="0">
                          <a:effectLst/>
                          <a:hlinkClick r:id="rId3"/>
                        </a:rPr>
                        <a:t>Ghosh, Subhabrata &lt;subhabrata.ghosh@boeing.com&gt;; </a:t>
                      </a:r>
                      <a:endParaRPr lang="en-US" sz="900" b="0" i="0" u="sng" strike="noStrike" dirty="0">
                        <a:solidFill>
                          <a:srgbClr val="0563C1"/>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extLst>
                  <a:ext uri="{0D108BD9-81ED-4DB2-BD59-A6C34878D82A}">
                    <a16:rowId xmlns:a16="http://schemas.microsoft.com/office/drawing/2014/main" val="856451433"/>
                  </a:ext>
                </a:extLst>
              </a:tr>
              <a:tr h="33849">
                <a:tc>
                  <a:txBody>
                    <a:bodyPr/>
                    <a:lstStyle/>
                    <a:p>
                      <a:pPr algn="ctr" fontAlgn="ct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900" b="0" i="0" u="sng" strike="noStrike" dirty="0">
                        <a:solidFill>
                          <a:srgbClr val="0563C1"/>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208174"/>
                  </a:ext>
                </a:extLst>
              </a:tr>
              <a:tr h="209589">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rtl="0" fontAlgn="ctr"/>
                      <a:r>
                        <a:rPr lang="en-US" sz="900" u="none" strike="noStrike" dirty="0">
                          <a:effectLst/>
                        </a:rPr>
                        <a:t>333</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149</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   56</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ctr" rtl="0" fontAlgn="ctr"/>
                      <a:r>
                        <a:rPr lang="en-US" sz="900" u="none" strike="noStrike" dirty="0">
                          <a:effectLst/>
                        </a:rPr>
                        <a:t> 22</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758884"/>
                  </a:ext>
                </a:extLst>
              </a:tr>
              <a:tr h="94953">
                <a:tc rowSpan="11">
                  <a:txBody>
                    <a:bodyPr/>
                    <a:lstStyle/>
                    <a:p>
                      <a:pPr algn="ctr" fontAlgn="ctr"/>
                      <a:r>
                        <a:rPr lang="en-US" sz="1050" b="1" u="none" strike="noStrike" dirty="0">
                          <a:effectLst/>
                        </a:rPr>
                        <a:t>Tatum</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Authoring Process Planning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Kaur, Harmeet &lt;harmeet.kaur@boeing.com&gt;;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141285029"/>
                  </a:ext>
                </a:extLst>
              </a:tr>
              <a:tr h="189906">
                <a:tc vMerge="1">
                  <a:txBody>
                    <a:bodyPr/>
                    <a:lstStyle/>
                    <a:p>
                      <a:endParaRPr lang="en-US"/>
                    </a:p>
                  </a:txBody>
                  <a:tcPr/>
                </a:tc>
                <a:tc>
                  <a:txBody>
                    <a:bodyPr/>
                    <a:lstStyle/>
                    <a:p>
                      <a:pPr algn="ctr" rtl="0" fontAlgn="ctr"/>
                      <a:r>
                        <a:rPr lang="en-US" sz="900" u="none" strike="noStrike">
                          <a:effectLst/>
                        </a:rPr>
                        <a:t>Data Distribution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57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1502" marR="1502" marT="1502" marB="0" anchor="ctr"/>
                </a:tc>
                <a:tc>
                  <a:txBody>
                    <a:bodyPr/>
                    <a:lstStyle/>
                    <a:p>
                      <a:pPr algn="l" fontAlgn="ctr"/>
                      <a:r>
                        <a:rPr lang="en-US" sz="900" u="none" strike="noStrike">
                          <a:effectLst/>
                        </a:rPr>
                        <a:t>Urimindi, Sreenivasulu &lt;sreenivasulu.urimindi@boeing.com&gt;; </a:t>
                      </a:r>
                      <a:br>
                        <a:rPr lang="en-US" sz="900" u="none" strike="noStrike">
                          <a:effectLst/>
                        </a:rPr>
                      </a:br>
                      <a:r>
                        <a:rPr lang="en-US" sz="900" u="none" strike="noStrike">
                          <a:effectLst/>
                        </a:rPr>
                        <a:t>Vinod, Thomas &lt;thomas.vinod@boeing.com&gt;;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68934572"/>
                  </a:ext>
                </a:extLst>
              </a:tr>
              <a:tr h="265079">
                <a:tc vMerge="1">
                  <a:txBody>
                    <a:bodyPr/>
                    <a:lstStyle/>
                    <a:p>
                      <a:endParaRPr lang="en-US"/>
                    </a:p>
                  </a:txBody>
                  <a:tcPr/>
                </a:tc>
                <a:tc>
                  <a:txBody>
                    <a:bodyPr/>
                    <a:lstStyle/>
                    <a:p>
                      <a:pPr algn="ctr" rtl="0" fontAlgn="ctr"/>
                      <a:r>
                        <a:rPr lang="en-US" sz="900" u="none" strike="noStrike">
                          <a:effectLst/>
                        </a:rPr>
                        <a:t>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4"/>
                        </a:rPr>
                        <a:t>H D, Sarika &lt;sarika.hd@boeing.com&gt;; </a:t>
                      </a:r>
                      <a:br>
                        <a:rPr lang="en-US" sz="900" u="sng" strike="noStrike">
                          <a:effectLst/>
                          <a:hlinkClick r:id="rId4"/>
                        </a:rPr>
                      </a:br>
                      <a:r>
                        <a:rPr lang="en-US" sz="900" u="sng" strike="noStrike">
                          <a:effectLst/>
                          <a:hlinkClick r:id="rId4"/>
                        </a:rPr>
                        <a:t>Chougule, Priyanka Dhanpal &lt;priyankadhanpal.chougule@boeing.com&gt;;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256197348"/>
                  </a:ext>
                </a:extLst>
              </a:tr>
              <a:tr h="178036">
                <a:tc vMerge="1">
                  <a:txBody>
                    <a:bodyPr/>
                    <a:lstStyle/>
                    <a:p>
                      <a:endParaRPr lang="en-US"/>
                    </a:p>
                  </a:txBody>
                  <a:tcPr/>
                </a:tc>
                <a:tc>
                  <a:txBody>
                    <a:bodyPr/>
                    <a:lstStyle/>
                    <a:p>
                      <a:pPr algn="ctr" rtl="0" fontAlgn="ctr"/>
                      <a:r>
                        <a:rPr lang="en-US" sz="900" u="none" strike="noStrike">
                          <a:effectLst/>
                        </a:rPr>
                        <a:t>Customer Engineering (CE)</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0 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b"/>
                      <a:r>
                        <a:rPr lang="en-US" sz="900" u="none" strike="noStrike">
                          <a:effectLst/>
                        </a:rPr>
                        <a:t>Nair, Aathira Manikandan &lt;aathiramanikandan.nair@boeing.com&gt;; </a:t>
                      </a:r>
                      <a:endParaRPr lang="en-US" sz="900" b="0" i="0" u="none" strike="noStrike">
                        <a:solidFill>
                          <a:srgbClr val="000000"/>
                        </a:solidFill>
                        <a:effectLst/>
                        <a:latin typeface="Calibri" panose="020F0502020204030204" pitchFamily="34" charset="0"/>
                      </a:endParaRPr>
                    </a:p>
                  </a:txBody>
                  <a:tcPr marL="1502" marR="1502" marT="1502" marB="0" anchor="b"/>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637070209"/>
                  </a:ext>
                </a:extLst>
              </a:tr>
              <a:tr h="94953">
                <a:tc vMerge="1">
                  <a:txBody>
                    <a:bodyPr/>
                    <a:lstStyle/>
                    <a:p>
                      <a:endParaRPr lang="en-US"/>
                    </a:p>
                  </a:txBody>
                  <a:tcPr/>
                </a:tc>
                <a:tc>
                  <a:txBody>
                    <a:bodyPr/>
                    <a:lstStyle/>
                    <a:p>
                      <a:pPr algn="ctr" rtl="0" fontAlgn="ctr"/>
                      <a:r>
                        <a:rPr lang="en-US" sz="900" u="none" strike="noStrike">
                          <a:effectLst/>
                        </a:rPr>
                        <a:t>DT PLM</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Kaur, Harmeet &lt;harmeet.kaur@boeing.com&gt;;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042591834"/>
                  </a:ext>
                </a:extLst>
              </a:tr>
              <a:tr h="189906">
                <a:tc vMerge="1">
                  <a:txBody>
                    <a:bodyPr/>
                    <a:lstStyle/>
                    <a:p>
                      <a:endParaRPr lang="en-US"/>
                    </a:p>
                  </a:txBody>
                  <a:tcPr/>
                </a:tc>
                <a:tc>
                  <a:txBody>
                    <a:bodyPr/>
                    <a:lstStyle/>
                    <a:p>
                      <a:pPr algn="ctr" rtl="0" fontAlgn="ctr"/>
                      <a:r>
                        <a:rPr lang="en-US" sz="900" u="none" strike="noStrike">
                          <a:effectLst/>
                        </a:rPr>
                        <a:t>Electrical Engineering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44</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sv-SE" sz="900" u="none" strike="noStrike">
                          <a:effectLst/>
                        </a:rPr>
                        <a:t>K L, Bharath &lt;bharath.kl@boeing.com&gt;; </a:t>
                      </a:r>
                      <a:br>
                        <a:rPr lang="sv-SE" sz="900" u="none" strike="noStrike">
                          <a:effectLst/>
                        </a:rPr>
                      </a:br>
                      <a:r>
                        <a:rPr lang="sv-SE" sz="900" u="none" strike="noStrike">
                          <a:effectLst/>
                        </a:rPr>
                        <a:t>Kandan, Narendran &lt;narendran.kandan2@boeing.com&gt;; </a:t>
                      </a:r>
                      <a:endParaRPr lang="sv-SE"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655441586"/>
                  </a:ext>
                </a:extLst>
              </a:tr>
              <a:tr h="474766">
                <a:tc vMerge="1">
                  <a:txBody>
                    <a:bodyPr/>
                    <a:lstStyle/>
                    <a:p>
                      <a:endParaRPr lang="en-US"/>
                    </a:p>
                  </a:txBody>
                  <a:tcPr/>
                </a:tc>
                <a:tc>
                  <a:txBody>
                    <a:bodyPr/>
                    <a:lstStyle/>
                    <a:p>
                      <a:pPr algn="ctr" rtl="0" fontAlgn="ctr"/>
                      <a:r>
                        <a:rPr lang="en-US" sz="900" u="none" strike="noStrike">
                          <a:effectLst/>
                        </a:rPr>
                        <a:t>Flight Engineering and Propulsion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5"/>
                        </a:rPr>
                        <a:t>Mohiddin Basha, Mahammed Gulam &lt;mahammedgulam.mohiddinbasha@boeing.com&gt;; </a:t>
                      </a:r>
                      <a:br>
                        <a:rPr lang="en-US" sz="900" u="sng" strike="noStrike">
                          <a:effectLst/>
                          <a:hlinkClick r:id="rId5"/>
                        </a:rPr>
                      </a:br>
                      <a:r>
                        <a:rPr lang="en-US" sz="900" u="sng" strike="noStrike">
                          <a:effectLst/>
                          <a:hlinkClick r:id="rId5"/>
                        </a:rPr>
                        <a:t>Prabhat, Kumar &lt;kumar.prabhat@boeing.com&gt;; </a:t>
                      </a:r>
                      <a:br>
                        <a:rPr lang="en-US" sz="900" u="sng" strike="noStrike">
                          <a:effectLst/>
                          <a:hlinkClick r:id="rId5"/>
                        </a:rPr>
                      </a:br>
                      <a:r>
                        <a:rPr lang="en-US" sz="900" u="sng" strike="noStrike">
                          <a:effectLst/>
                          <a:hlinkClick r:id="rId5"/>
                        </a:rPr>
                        <a:t>Prakash, Sumit &lt;sumit.prakash@boeing.com&gt;;  </a:t>
                      </a:r>
                      <a:br>
                        <a:rPr lang="en-US" sz="900" u="sng" strike="noStrike">
                          <a:effectLst/>
                          <a:hlinkClick r:id="rId5"/>
                        </a:rPr>
                      </a:br>
                      <a:r>
                        <a:rPr lang="en-US" sz="900" u="sng" strike="noStrike">
                          <a:effectLst/>
                          <a:hlinkClick r:id="rId5"/>
                        </a:rPr>
                        <a:t>Anand, Kumar &lt;kumar.anand@boeing.com&gt;;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8208045"/>
                  </a:ext>
                </a:extLst>
              </a:tr>
              <a:tr h="189906">
                <a:tc vMerge="1">
                  <a:txBody>
                    <a:bodyPr/>
                    <a:lstStyle/>
                    <a:p>
                      <a:endParaRPr lang="en-US"/>
                    </a:p>
                  </a:txBody>
                  <a:tcPr/>
                </a:tc>
                <a:tc>
                  <a:txBody>
                    <a:bodyPr/>
                    <a:lstStyle/>
                    <a:p>
                      <a:pPr algn="ctr" rtl="0" fontAlgn="ctr"/>
                      <a:r>
                        <a:rPr lang="en-US" sz="900" u="none" strike="noStrike" dirty="0">
                          <a:effectLst/>
                        </a:rPr>
                        <a:t>Mechanical and Structural Engineering</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none" strike="noStrike">
                          <a:effectLst/>
                        </a:rPr>
                        <a:t>P, Ashwini &lt;ashwini.p@boeing.com&gt;; </a:t>
                      </a:r>
                      <a:br>
                        <a:rPr lang="it-IT" sz="900" u="none" strike="noStrike">
                          <a:effectLst/>
                        </a:rPr>
                      </a:br>
                      <a:r>
                        <a:rPr lang="it-IT" sz="900" u="none" strike="noStrike">
                          <a:effectLst/>
                        </a:rPr>
                        <a:t>Rompicherla, Rakesh &lt;rakesh.rompicherla@boeing.com&gt;;</a:t>
                      </a:r>
                      <a:endParaRPr lang="it-IT"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510920467"/>
                  </a:ext>
                </a:extLst>
              </a:tr>
              <a:tr h="189906">
                <a:tc vMerge="1">
                  <a:txBody>
                    <a:bodyPr/>
                    <a:lstStyle/>
                    <a:p>
                      <a:endParaRPr lang="en-US"/>
                    </a:p>
                  </a:txBody>
                  <a:tcPr/>
                </a:tc>
                <a:tc>
                  <a:txBody>
                    <a:bodyPr/>
                    <a:lstStyle/>
                    <a:p>
                      <a:pPr algn="ctr" rtl="0" fontAlgn="ctr"/>
                      <a:r>
                        <a:rPr lang="en-US" sz="900" u="none" strike="noStrike">
                          <a:effectLst/>
                        </a:rPr>
                        <a:t>Systems Engineering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Pattanaik, Anup K &lt;anup.k.pattanaik@boeing.com&gt;; </a:t>
                      </a:r>
                      <a:br>
                        <a:rPr lang="en-US" sz="900" u="none" strike="noStrike">
                          <a:effectLst/>
                        </a:rPr>
                      </a:br>
                      <a:r>
                        <a:rPr lang="en-US" sz="900" u="none" strike="noStrike">
                          <a:effectLst/>
                        </a:rPr>
                        <a:t>Kolhar, Laxmidevi &lt;laxmidevi.kolhar@boeing.com&gt;;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4277381"/>
                  </a:ext>
                </a:extLst>
              </a:tr>
              <a:tr h="94953">
                <a:tc vMerge="1">
                  <a:txBody>
                    <a:bodyPr/>
                    <a:lstStyle/>
                    <a:p>
                      <a:endParaRPr lang="en-US"/>
                    </a:p>
                  </a:txBody>
                  <a:tcPr/>
                </a:tc>
                <a:tc>
                  <a:txBody>
                    <a:bodyPr/>
                    <a:lstStyle/>
                    <a:p>
                      <a:pPr algn="ctr" rtl="0" fontAlgn="ctr"/>
                      <a:r>
                        <a:rPr lang="en-US" sz="900" u="none" strike="noStrike">
                          <a:effectLst/>
                        </a:rPr>
                        <a:t>Production System Simulation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199717707"/>
                  </a:ext>
                </a:extLst>
              </a:tr>
              <a:tr h="94953">
                <a:tc vMerge="1">
                  <a:txBody>
                    <a:bodyPr/>
                    <a:lstStyle/>
                    <a:p>
                      <a:endParaRPr lang="en-US"/>
                    </a:p>
                  </a:txBody>
                  <a:tcPr/>
                </a:tc>
                <a:tc>
                  <a:txBody>
                    <a:bodyPr/>
                    <a:lstStyle/>
                    <a:p>
                      <a:pPr algn="ctr" rtl="0" fontAlgn="ctr"/>
                      <a:r>
                        <a:rPr lang="en-US" sz="900" u="none" strike="noStrike">
                          <a:effectLst/>
                        </a:rPr>
                        <a:t>Visualization and xR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sng" strike="noStrike">
                          <a:effectLst/>
                          <a:hlinkClick r:id="rId6"/>
                        </a:rPr>
                        <a:t>Rompicherla, Rakesh &lt;rakesh.rompicherla@boeing.com&gt;;</a:t>
                      </a:r>
                      <a:endParaRPr lang="it-IT"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4719989"/>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2024 Target</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3712258726"/>
              </p:ext>
            </p:extLst>
          </p:nvPr>
        </p:nvGraphicFramePr>
        <p:xfrm>
          <a:off x="525462" y="852256"/>
          <a:ext cx="11592556" cy="5287367"/>
        </p:xfrm>
        <a:graphic>
          <a:graphicData uri="http://schemas.openxmlformats.org/drawingml/2006/table">
            <a:tbl>
              <a:tblPr>
                <a:tableStyleId>{5C22544A-7EE6-4342-B048-85BDC9FD1C3A}</a:tableStyleId>
              </a:tblPr>
              <a:tblGrid>
                <a:gridCol w="563038">
                  <a:extLst>
                    <a:ext uri="{9D8B030D-6E8A-4147-A177-3AD203B41FA5}">
                      <a16:colId xmlns:a16="http://schemas.microsoft.com/office/drawing/2014/main" val="3009759686"/>
                    </a:ext>
                  </a:extLst>
                </a:gridCol>
                <a:gridCol w="1862738">
                  <a:extLst>
                    <a:ext uri="{9D8B030D-6E8A-4147-A177-3AD203B41FA5}">
                      <a16:colId xmlns:a16="http://schemas.microsoft.com/office/drawing/2014/main" val="3295985671"/>
                    </a:ext>
                  </a:extLst>
                </a:gridCol>
                <a:gridCol w="542207">
                  <a:extLst>
                    <a:ext uri="{9D8B030D-6E8A-4147-A177-3AD203B41FA5}">
                      <a16:colId xmlns:a16="http://schemas.microsoft.com/office/drawing/2014/main" val="2687225814"/>
                    </a:ext>
                  </a:extLst>
                </a:gridCol>
                <a:gridCol w="918757">
                  <a:extLst>
                    <a:ext uri="{9D8B030D-6E8A-4147-A177-3AD203B41FA5}">
                      <a16:colId xmlns:a16="http://schemas.microsoft.com/office/drawing/2014/main" val="385343322"/>
                    </a:ext>
                  </a:extLst>
                </a:gridCol>
                <a:gridCol w="781235">
                  <a:extLst>
                    <a:ext uri="{9D8B030D-6E8A-4147-A177-3AD203B41FA5}">
                      <a16:colId xmlns:a16="http://schemas.microsoft.com/office/drawing/2014/main" val="1721338945"/>
                    </a:ext>
                  </a:extLst>
                </a:gridCol>
                <a:gridCol w="1100831">
                  <a:extLst>
                    <a:ext uri="{9D8B030D-6E8A-4147-A177-3AD203B41FA5}">
                      <a16:colId xmlns:a16="http://schemas.microsoft.com/office/drawing/2014/main" val="1205591033"/>
                    </a:ext>
                  </a:extLst>
                </a:gridCol>
                <a:gridCol w="1737965">
                  <a:extLst>
                    <a:ext uri="{9D8B030D-6E8A-4147-A177-3AD203B41FA5}">
                      <a16:colId xmlns:a16="http://schemas.microsoft.com/office/drawing/2014/main" val="2775442864"/>
                    </a:ext>
                  </a:extLst>
                </a:gridCol>
                <a:gridCol w="3157038">
                  <a:extLst>
                    <a:ext uri="{9D8B030D-6E8A-4147-A177-3AD203B41FA5}">
                      <a16:colId xmlns:a16="http://schemas.microsoft.com/office/drawing/2014/main" val="995907504"/>
                    </a:ext>
                  </a:extLst>
                </a:gridCol>
                <a:gridCol w="425020">
                  <a:extLst>
                    <a:ext uri="{9D8B030D-6E8A-4147-A177-3AD203B41FA5}">
                      <a16:colId xmlns:a16="http://schemas.microsoft.com/office/drawing/2014/main" val="2563877210"/>
                    </a:ext>
                  </a:extLst>
                </a:gridCol>
                <a:gridCol w="503727">
                  <a:extLst>
                    <a:ext uri="{9D8B030D-6E8A-4147-A177-3AD203B41FA5}">
                      <a16:colId xmlns:a16="http://schemas.microsoft.com/office/drawing/2014/main" val="4065433638"/>
                    </a:ext>
                  </a:extLst>
                </a:gridCol>
              </a:tblGrid>
              <a:tr h="99379">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    Automation Savings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DSO </a:t>
                      </a:r>
                      <a:r>
                        <a:rPr lang="en-US" sz="1100" b="1" u="none" strike="noStrike" dirty="0" err="1">
                          <a:effectLst/>
                        </a:rPr>
                        <a:t>Focals</a:t>
                      </a:r>
                      <a:r>
                        <a:rPr lang="en-US" sz="1100" b="1" u="none" strike="noStrike" dirty="0">
                          <a:effectLst/>
                        </a:rPr>
                        <a:t>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174215">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Fink (US), Brendan A &lt;brendan.a.fink@boeing.com&gt;; </a:t>
                      </a:r>
                      <a:br>
                        <a:rPr lang="en-US" sz="900" u="none" strike="noStrike">
                          <a:effectLst/>
                        </a:rPr>
                      </a:br>
                      <a:r>
                        <a:rPr lang="en-US" sz="900" u="none" strike="noStrike">
                          <a:effectLst/>
                        </a:rPr>
                        <a:t>Jenkins (US), Renee M &lt;renee.m.jenkins@boeing.com&gt;;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rPr>
                        <a:t>Nair, Aathira Manikandan &lt;aathiramanikandan.nair@boeing.com&gt;;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2"/>
                        </a:rPr>
                        <a:t>Prabhat, Kumar &lt;kumar.prabhat@boeing.com&gt;; </a:t>
                      </a:r>
                      <a:br>
                        <a:rPr lang="en-US" sz="900" u="sng" strike="noStrike">
                          <a:effectLst/>
                          <a:hlinkClick r:id="rId2"/>
                        </a:rPr>
                      </a:br>
                      <a:r>
                        <a:rPr lang="en-US" sz="900" u="sng" strike="noStrike">
                          <a:effectLst/>
                          <a:hlinkClick r:id="rId2"/>
                        </a:rPr>
                        <a:t>Kolhar, Laxmidevi &lt;laxmidevi.kolhar@boeing.com&gt;;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pl-PL" sz="900" u="none" strike="noStrike">
                          <a:effectLst/>
                        </a:rPr>
                        <a:t>Rooge, Padma Prasad &lt;padmaprasad.rooge@boeing.com&gt;; </a:t>
                      </a:r>
                      <a:endParaRPr lang="pl-PL"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3"/>
                        </a:rPr>
                        <a:t>H D, Sarika &lt;sarika.hd@boeing.com&gt;; </a:t>
                      </a:r>
                      <a:br>
                        <a:rPr lang="en-US" sz="900" u="sng" strike="noStrike">
                          <a:effectLst/>
                          <a:hlinkClick r:id="rId3"/>
                        </a:rPr>
                      </a:br>
                      <a:r>
                        <a:rPr lang="en-US" sz="900" u="sng" strike="noStrike">
                          <a:effectLst/>
                          <a:hlinkClick r:id="rId3"/>
                        </a:rPr>
                        <a:t>Chougule, Priyanka Dhanpal &lt;priyankadhanpal.chougule@boeing.com&gt;;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Fink (US), Brendan A &lt;brendan.a.fink@boeing.com&gt;; </a:t>
                      </a:r>
                      <a:br>
                        <a:rPr lang="en-US" sz="900" u="none" strike="noStrike">
                          <a:effectLst/>
                        </a:rPr>
                      </a:br>
                      <a:r>
                        <a:rPr lang="en-US" sz="900" u="none" strike="noStrike">
                          <a:effectLst/>
                        </a:rPr>
                        <a:t>Jenkins (US), Renee M &lt;renee.m.jenkins@boeing.com&gt;;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Wellington (US), Donald R &lt;Donald.R.Wellington@boeing.com&gt;;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fi-FI" sz="900" u="sng" strike="noStrike">
                          <a:effectLst/>
                          <a:hlinkClick r:id="rId4"/>
                        </a:rPr>
                        <a:t>Nadampalli Kumarraju, Lavanya &lt;lavanya.nadampallikumarraju@boeing.com&gt;; </a:t>
                      </a:r>
                      <a:endParaRPr lang="fi-FI"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rPr>
                        <a:t>Varghese, Jessy &lt;jessy.varghese@boeing.com&gt;;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5"/>
                        </a:rPr>
                        <a:t>Amaragatti, Sharanappa. &lt;sharanappa.amaragatti@boeing.com&gt;;</a:t>
                      </a:r>
                      <a:br>
                        <a:rPr lang="en-US" sz="900" u="sng" strike="noStrike">
                          <a:effectLst/>
                          <a:hlinkClick r:id="rId5"/>
                        </a:rPr>
                      </a:br>
                      <a:r>
                        <a:rPr lang="en-US" sz="900" u="sng" strike="noStrike">
                          <a:effectLst/>
                          <a:hlinkClick r:id="rId5"/>
                        </a:rPr>
                        <a:t>Popeck (US), John &lt;john.popeck@boeing.com&gt;;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r>
                        <a:rPr lang="en-US" sz="900" b="1" u="none" strike="noStrike" dirty="0">
                          <a:effectLst/>
                        </a:rPr>
                        <a:t>TOTAL</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1109</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334</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131</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50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140000 </a:t>
                      </a:r>
                      <a:r>
                        <a:rPr lang="en-US" sz="900" u="none" strike="noStrike" dirty="0" err="1">
                          <a:effectLst/>
                        </a:rPr>
                        <a:t>Hrs</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2754411760"/>
              </p:ext>
            </p:extLst>
          </p:nvPr>
        </p:nvGraphicFramePr>
        <p:xfrm>
          <a:off x="7550092" y="1671404"/>
          <a:ext cx="4550468" cy="381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515938" y="1868669"/>
            <a:ext cx="7034154" cy="401201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Focal to work with product team to </a:t>
            </a:r>
            <a:r>
              <a:rPr lang="en-US" sz="2400" dirty="0">
                <a:solidFill>
                  <a:srgbClr val="0039A6"/>
                </a:solidFill>
              </a:rPr>
              <a:t>work on prioritizations and</a:t>
            </a:r>
            <a:r>
              <a:rPr lang="en-US" sz="2400" dirty="0">
                <a:solidFill>
                  <a:srgbClr val="0039A6"/>
                </a:solidFill>
                <a:latin typeface="Arial"/>
              </a:rPr>
              <a:t> help bring higher product efficiency.</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Upcoming sessions for all mangers and Products manager on detailed overview and 2024 plan</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Sessions on </a:t>
            </a:r>
            <a:r>
              <a:rPr kumimoji="0" lang="en-US" sz="2400" b="0" i="0" u="none" strike="noStrike" kern="1200" cap="none" spc="0" normalizeH="0" baseline="0" noProof="0" dirty="0" err="1">
                <a:ln>
                  <a:noFill/>
                </a:ln>
                <a:solidFill>
                  <a:srgbClr val="0039A6"/>
                </a:solidFill>
                <a:effectLst/>
                <a:uLnTx/>
                <a:uFillTx/>
                <a:latin typeface="Arial"/>
                <a:ea typeface="+mn-ea"/>
                <a:cs typeface="+mn-cs"/>
              </a:rPr>
              <a:t>DevSecOps</a:t>
            </a:r>
            <a:r>
              <a:rPr kumimoji="0" lang="en-US" sz="2400" b="0" i="0" u="none" strike="noStrike" kern="1200" cap="none" spc="0" normalizeH="0" baseline="0" noProof="0" dirty="0">
                <a:ln>
                  <a:noFill/>
                </a:ln>
                <a:solidFill>
                  <a:srgbClr val="0039A6"/>
                </a:solidFill>
                <a:effectLst/>
                <a:uLnTx/>
                <a:uFillTx/>
                <a:latin typeface="Arial"/>
                <a:ea typeface="+mn-ea"/>
                <a:cs typeface="+mn-cs"/>
              </a:rPr>
              <a:t> training and upskilling</a:t>
            </a:r>
          </a:p>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Pilot project for DORA Metrics in E&amp;PS.</a:t>
            </a:r>
          </a:p>
          <a:p>
            <a:pPr marL="342900" lvl="0" indent="-342900">
              <a:spcBef>
                <a:spcPts val="300"/>
              </a:spcBef>
              <a:spcAft>
                <a:spcPts val="300"/>
              </a:spcAft>
              <a:buFont typeface="Arial" panose="020B0604020202020204" pitchFamily="34" charset="0"/>
              <a:buChar char="•"/>
              <a:defRPr/>
            </a:pPr>
            <a:endParaRPr kumimoji="0" lang="en-US" sz="2400" b="0" i="0" u="none" strike="noStrike" kern="1200" cap="none" spc="0" normalizeH="0" baseline="0" noProof="0" dirty="0">
              <a:ln>
                <a:noFill/>
              </a:ln>
              <a:solidFill>
                <a:srgbClr val="0039A6"/>
              </a:solidFill>
              <a:effectLst/>
              <a:uLnTx/>
              <a:uFillTx/>
              <a:latin typeface="Arial"/>
              <a:ea typeface="+mn-ea"/>
              <a:cs typeface="+mn-cs"/>
            </a:endParaRPr>
          </a:p>
        </p:txBody>
      </p:sp>
      <p:sp>
        <p:nvSpPr>
          <p:cNvPr id="7" name="Rectangle 6">
            <a:extLst>
              <a:ext uri="{FF2B5EF4-FFF2-40B4-BE49-F238E27FC236}">
                <a16:creationId xmlns:a16="http://schemas.microsoft.com/office/drawing/2014/main" id="{5D75678C-94A3-4E42-BFC2-8DC5ED8AF434}"/>
              </a:ext>
            </a:extLst>
          </p:cNvPr>
          <p:cNvSpPr/>
          <p:nvPr/>
        </p:nvSpPr>
        <p:spPr>
          <a:xfrm>
            <a:off x="636824" y="1057645"/>
            <a:ext cx="6913268"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515938" y="246621"/>
            <a:ext cx="11150600" cy="641612"/>
          </a:xfrm>
        </p:spPr>
        <p:txBody>
          <a:bodyPr/>
          <a:lstStyle/>
          <a:p>
            <a:r>
              <a:rPr lang="en-US" dirty="0"/>
              <a:t>POC STATUS</a:t>
            </a:r>
          </a:p>
        </p:txBody>
      </p:sp>
      <p:graphicFrame>
        <p:nvGraphicFramePr>
          <p:cNvPr id="3" name="Table 2">
            <a:extLst>
              <a:ext uri="{FF2B5EF4-FFF2-40B4-BE49-F238E27FC236}">
                <a16:creationId xmlns:a16="http://schemas.microsoft.com/office/drawing/2014/main" id="{F7CC7948-774E-4BCA-AB94-483FA2BF9B55}"/>
              </a:ext>
            </a:extLst>
          </p:cNvPr>
          <p:cNvGraphicFramePr>
            <a:graphicFrameLocks noGrp="1"/>
          </p:cNvGraphicFramePr>
          <p:nvPr>
            <p:extLst>
              <p:ext uri="{D42A27DB-BD31-4B8C-83A1-F6EECF244321}">
                <p14:modId xmlns:p14="http://schemas.microsoft.com/office/powerpoint/2010/main" val="3879115469"/>
              </p:ext>
            </p:extLst>
          </p:nvPr>
        </p:nvGraphicFramePr>
        <p:xfrm>
          <a:off x="1153112" y="1406654"/>
          <a:ext cx="9402438" cy="4563113"/>
        </p:xfrm>
        <a:graphic>
          <a:graphicData uri="http://schemas.openxmlformats.org/drawingml/2006/table">
            <a:tbl>
              <a:tblPr firstRow="1" bandRow="1">
                <a:tableStyleId>{5C22544A-7EE6-4342-B048-85BDC9FD1C3A}</a:tableStyleId>
              </a:tblPr>
              <a:tblGrid>
                <a:gridCol w="3134146">
                  <a:extLst>
                    <a:ext uri="{9D8B030D-6E8A-4147-A177-3AD203B41FA5}">
                      <a16:colId xmlns:a16="http://schemas.microsoft.com/office/drawing/2014/main" val="1010124240"/>
                    </a:ext>
                  </a:extLst>
                </a:gridCol>
                <a:gridCol w="3134146">
                  <a:extLst>
                    <a:ext uri="{9D8B030D-6E8A-4147-A177-3AD203B41FA5}">
                      <a16:colId xmlns:a16="http://schemas.microsoft.com/office/drawing/2014/main" val="25997356"/>
                    </a:ext>
                  </a:extLst>
                </a:gridCol>
                <a:gridCol w="3134146">
                  <a:extLst>
                    <a:ext uri="{9D8B030D-6E8A-4147-A177-3AD203B41FA5}">
                      <a16:colId xmlns:a16="http://schemas.microsoft.com/office/drawing/2014/main" val="4266623921"/>
                    </a:ext>
                  </a:extLst>
                </a:gridCol>
              </a:tblGrid>
              <a:tr h="224453">
                <a:tc>
                  <a:txBody>
                    <a:bodyPr/>
                    <a:lstStyle/>
                    <a:p>
                      <a:r>
                        <a:rPr lang="en-US" dirty="0"/>
                        <a:t>       POC Title</a:t>
                      </a:r>
                    </a:p>
                  </a:txBody>
                  <a:tcPr/>
                </a:tc>
                <a:tc>
                  <a:txBody>
                    <a:bodyPr/>
                    <a:lstStyle/>
                    <a:p>
                      <a:r>
                        <a:rPr lang="en-US" dirty="0"/>
                        <a:t>       Focal</a:t>
                      </a:r>
                    </a:p>
                  </a:txBody>
                  <a:tcPr/>
                </a:tc>
                <a:tc>
                  <a:txBody>
                    <a:bodyPr/>
                    <a:lstStyle/>
                    <a:p>
                      <a:r>
                        <a:rPr lang="en-US" dirty="0"/>
                        <a:t>        Status</a:t>
                      </a:r>
                    </a:p>
                  </a:txBody>
                  <a:tcPr/>
                </a:tc>
                <a:extLst>
                  <a:ext uri="{0D108BD9-81ED-4DB2-BD59-A6C34878D82A}">
                    <a16:rowId xmlns:a16="http://schemas.microsoft.com/office/drawing/2014/main" val="2655156194"/>
                  </a:ext>
                </a:extLst>
              </a:tr>
              <a:tr h="2749553">
                <a:tc>
                  <a:txBody>
                    <a:bodyPr/>
                    <a:lstStyle/>
                    <a:p>
                      <a:r>
                        <a:rPr lang="en-US" dirty="0"/>
                        <a:t>Code Whisperer use case and capabilities</a:t>
                      </a:r>
                    </a:p>
                  </a:txBody>
                  <a:tcPr/>
                </a:tc>
                <a:tc>
                  <a:txBody>
                    <a:bodyPr/>
                    <a:lstStyle/>
                    <a:p>
                      <a:pPr marL="171450" indent="-171450">
                        <a:buFont typeface="Arial" panose="020B0604020202020204" pitchFamily="34" charset="0"/>
                        <a:buChar char="•"/>
                      </a:pPr>
                      <a:r>
                        <a:rPr lang="en-US" sz="1200" kern="1200" dirty="0">
                          <a:solidFill>
                            <a:schemeClr val="dk1"/>
                          </a:solidFill>
                          <a:effectLst/>
                          <a:latin typeface="+mn-lt"/>
                          <a:ea typeface="+mn-ea"/>
                          <a:cs typeface="+mn-cs"/>
                        </a:rPr>
                        <a:t> Singh, Abhishek K </a:t>
                      </a:r>
                      <a:r>
                        <a:rPr lang="en-US" sz="1200" kern="1200" dirty="0">
                          <a:solidFill>
                            <a:schemeClr val="dk1"/>
                          </a:solidFill>
                          <a:effectLst/>
                          <a:latin typeface="+mn-lt"/>
                          <a:ea typeface="+mn-ea"/>
                          <a:cs typeface="+mn-cs"/>
                          <a:hlinkClick r:id="rId2"/>
                        </a:rPr>
                        <a:t>abhishek.k.singh@boeing.com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Iyengar, Hari Srinivas </a:t>
                      </a:r>
                      <a:r>
                        <a:rPr lang="en-US" sz="1200" kern="1200" dirty="0">
                          <a:solidFill>
                            <a:schemeClr val="dk1"/>
                          </a:solidFill>
                          <a:effectLst/>
                          <a:latin typeface="+mn-lt"/>
                          <a:ea typeface="+mn-ea"/>
                          <a:cs typeface="+mn-cs"/>
                          <a:hlinkClick r:id="rId3"/>
                        </a:rPr>
                        <a:t>harisrinivas.iyengar@boeing.com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Mondal, Jayanta </a:t>
                      </a:r>
                      <a:r>
                        <a:rPr lang="en-US" sz="1200" kern="1200" dirty="0">
                          <a:solidFill>
                            <a:schemeClr val="dk1"/>
                          </a:solidFill>
                          <a:effectLst/>
                          <a:latin typeface="+mn-lt"/>
                          <a:ea typeface="+mn-ea"/>
                          <a:cs typeface="+mn-cs"/>
                          <a:hlinkClick r:id="rId4"/>
                        </a:rPr>
                        <a:t>jayanta.mondal@boeing.com</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r>
                        <a:rPr lang="pt-BR" sz="1200" kern="1200" dirty="0">
                          <a:solidFill>
                            <a:schemeClr val="dk1"/>
                          </a:solidFill>
                          <a:effectLst/>
                          <a:latin typeface="+mn-lt"/>
                          <a:ea typeface="+mn-ea"/>
                          <a:cs typeface="+mn-cs"/>
                        </a:rPr>
                        <a:t>Nalam, Dharma T </a:t>
                      </a:r>
                      <a:r>
                        <a:rPr lang="pt-BR" sz="1200" kern="1200" dirty="0">
                          <a:solidFill>
                            <a:schemeClr val="dk1"/>
                          </a:solidFill>
                          <a:effectLst/>
                          <a:latin typeface="+mn-lt"/>
                          <a:ea typeface="+mn-ea"/>
                          <a:cs typeface="+mn-cs"/>
                          <a:hlinkClick r:id="rId5"/>
                        </a:rPr>
                        <a:t>dharma.t.nalam@boeing.com</a:t>
                      </a:r>
                      <a:endParaRPr lang="en-US" sz="1200" kern="1200" dirty="0">
                        <a:solidFill>
                          <a:schemeClr val="dk1"/>
                        </a:solidFill>
                        <a:effectLst/>
                        <a:latin typeface="+mn-lt"/>
                        <a:ea typeface="+mn-ea"/>
                        <a:cs typeface="+mn-cs"/>
                      </a:endParaRPr>
                    </a:p>
                  </a:txBody>
                  <a:tcPr/>
                </a:tc>
                <a:tc>
                  <a:txBody>
                    <a:bodyPr/>
                    <a:lstStyle/>
                    <a:p>
                      <a:pPr lvl="0"/>
                      <a:r>
                        <a:rPr lang="en-US" sz="1200" kern="1200" dirty="0">
                          <a:solidFill>
                            <a:schemeClr val="dk1"/>
                          </a:solidFill>
                          <a:effectLst/>
                          <a:latin typeface="+mn-lt"/>
                          <a:ea typeface="+mn-ea"/>
                          <a:cs typeface="+mn-cs"/>
                        </a:rPr>
                        <a:t>Team is working on the findings and potential use case of </a:t>
                      </a:r>
                      <a:r>
                        <a:rPr lang="en-US" sz="1200" kern="1200" dirty="0" err="1">
                          <a:solidFill>
                            <a:schemeClr val="dk1"/>
                          </a:solidFill>
                          <a:effectLst/>
                          <a:latin typeface="+mn-lt"/>
                          <a:ea typeface="+mn-ea"/>
                          <a:cs typeface="+mn-cs"/>
                        </a:rPr>
                        <a:t>CodeWhisperer</a:t>
                      </a:r>
                      <a:r>
                        <a:rPr lang="en-US" sz="1200" kern="1200" dirty="0">
                          <a:solidFill>
                            <a:schemeClr val="dk1"/>
                          </a:solidFill>
                          <a:effectLst/>
                          <a:latin typeface="+mn-lt"/>
                          <a:ea typeface="+mn-ea"/>
                          <a:cs typeface="+mn-cs"/>
                        </a:rPr>
                        <a:t> such as :</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Code coverage for unit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Actual business </a:t>
                      </a:r>
                      <a:r>
                        <a:rPr lang="en-US" sz="1200" kern="1200" dirty="0" err="1">
                          <a:solidFill>
                            <a:schemeClr val="dk1"/>
                          </a:solidFill>
                          <a:effectLst/>
                          <a:latin typeface="+mn-lt"/>
                          <a:ea typeface="+mn-ea"/>
                          <a:cs typeface="+mn-cs"/>
                        </a:rPr>
                        <a:t>usecase</a:t>
                      </a:r>
                      <a:r>
                        <a:rPr lang="en-US" sz="1200" kern="1200" dirty="0">
                          <a:solidFill>
                            <a:schemeClr val="dk1"/>
                          </a:solidFill>
                          <a:effectLst/>
                          <a:latin typeface="+mn-lt"/>
                          <a:ea typeface="+mn-ea"/>
                          <a:cs typeface="+mn-cs"/>
                        </a:rPr>
                        <a:t> like NIMT, </a:t>
                      </a:r>
                      <a:r>
                        <a:rPr lang="en-US" sz="1200" kern="1200" dirty="0" err="1">
                          <a:solidFill>
                            <a:schemeClr val="dk1"/>
                          </a:solidFill>
                          <a:effectLst/>
                          <a:latin typeface="+mn-lt"/>
                          <a:ea typeface="+mn-ea"/>
                          <a:cs typeface="+mn-cs"/>
                        </a:rPr>
                        <a:t>Redars</a:t>
                      </a:r>
                      <a:r>
                        <a:rPr lang="en-US" sz="1200" kern="1200" dirty="0">
                          <a:solidFill>
                            <a:schemeClr val="dk1"/>
                          </a:solidFill>
                          <a:effectLst/>
                          <a:latin typeface="+mn-lt"/>
                          <a:ea typeface="+mn-ea"/>
                          <a:cs typeface="+mn-cs"/>
                        </a:rPr>
                        <a:t> line darkening.</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Legacy application automated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Creating UI frontend code &amp; unit test cases for Vue.JS application.</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Explore the Coverity high and medium security scanning.</a:t>
                      </a:r>
                      <a:endParaRPr lang="en-US" sz="1200" dirty="0">
                        <a:effectLst/>
                      </a:endParaRPr>
                    </a:p>
                    <a:p>
                      <a:endParaRPr lang="en-US" dirty="0"/>
                    </a:p>
                  </a:txBody>
                  <a:tcPr/>
                </a:tc>
                <a:extLst>
                  <a:ext uri="{0D108BD9-81ED-4DB2-BD59-A6C34878D82A}">
                    <a16:rowId xmlns:a16="http://schemas.microsoft.com/office/drawing/2014/main" val="1660310475"/>
                  </a:ext>
                </a:extLst>
              </a:tr>
              <a:tr h="227571">
                <a:tc>
                  <a:txBody>
                    <a:bodyPr/>
                    <a:lstStyle/>
                    <a:p>
                      <a:r>
                        <a:rPr lang="en-US" sz="1800" kern="1200" dirty="0">
                          <a:solidFill>
                            <a:schemeClr val="dk1"/>
                          </a:solidFill>
                          <a:latin typeface="+mn-lt"/>
                          <a:ea typeface="+mn-ea"/>
                          <a:cs typeface="+mn-cs"/>
                        </a:rPr>
                        <a:t>DORA Metrics integration</a:t>
                      </a:r>
                    </a:p>
                  </a:txBody>
                  <a:tcPr/>
                </a:tc>
                <a:tc>
                  <a:txBody>
                    <a:bodyPr/>
                    <a:lstStyle/>
                    <a:p>
                      <a:r>
                        <a:rPr lang="pt-BR" sz="1200" kern="1200" dirty="0">
                          <a:solidFill>
                            <a:schemeClr val="dk1"/>
                          </a:solidFill>
                          <a:effectLst/>
                          <a:latin typeface="+mn-lt"/>
                          <a:ea typeface="+mn-ea"/>
                          <a:cs typeface="+mn-cs"/>
                        </a:rPr>
                        <a:t>Kolhar, Laxmidevi </a:t>
                      </a:r>
                      <a:r>
                        <a:rPr lang="pt-BR" sz="1200" kern="1200" dirty="0">
                          <a:solidFill>
                            <a:schemeClr val="dk1"/>
                          </a:solidFill>
                          <a:effectLst/>
                          <a:latin typeface="+mn-lt"/>
                          <a:ea typeface="+mn-ea"/>
                          <a:cs typeface="+mn-cs"/>
                          <a:hlinkClick r:id="rId6"/>
                        </a:rPr>
                        <a:t>laxmidevi.kolhar@boeing.com</a:t>
                      </a:r>
                      <a:endParaRPr lang="en-US" sz="1200" kern="1200" dirty="0">
                        <a:solidFill>
                          <a:schemeClr val="dk1"/>
                        </a:solidFill>
                        <a:effectLst/>
                        <a:latin typeface="+mn-lt"/>
                        <a:ea typeface="+mn-ea"/>
                        <a:cs typeface="+mn-cs"/>
                      </a:endParaRPr>
                    </a:p>
                  </a:txBody>
                  <a:tcPr/>
                </a:tc>
                <a:tc>
                  <a:txBody>
                    <a:bodyPr/>
                    <a:lstStyle/>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The product identified for the DORA Metrics integration is : </a:t>
                      </a:r>
                      <a:r>
                        <a:rPr lang="en-US" sz="1200" kern="1200" dirty="0" err="1">
                          <a:solidFill>
                            <a:schemeClr val="dk1"/>
                          </a:solidFill>
                          <a:effectLst/>
                          <a:latin typeface="+mn-lt"/>
                          <a:ea typeface="+mn-ea"/>
                          <a:cs typeface="+mn-cs"/>
                        </a:rPr>
                        <a:t>eCFD</a:t>
                      </a:r>
                      <a:r>
                        <a:rPr lang="en-US" sz="1200" kern="1200" dirty="0">
                          <a:solidFill>
                            <a:schemeClr val="dk1"/>
                          </a:solidFill>
                          <a:effectLst/>
                          <a:latin typeface="+mn-lt"/>
                          <a:ea typeface="+mn-ea"/>
                          <a:cs typeface="+mn-cs"/>
                        </a:rPr>
                        <a:t>.</a:t>
                      </a:r>
                    </a:p>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Integration of the  GSEP service account to pull the pipeline execution data is in progress.</a:t>
                      </a:r>
                    </a:p>
                  </a:txBody>
                  <a:tcPr/>
                </a:tc>
                <a:extLst>
                  <a:ext uri="{0D108BD9-81ED-4DB2-BD59-A6C34878D82A}">
                    <a16:rowId xmlns:a16="http://schemas.microsoft.com/office/drawing/2014/main" val="4067519858"/>
                  </a:ext>
                </a:extLst>
              </a:tr>
              <a:tr h="227571">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08498537"/>
                  </a:ext>
                </a:extLst>
              </a:tr>
            </a:tbl>
          </a:graphicData>
        </a:graphic>
      </p:graphicFrame>
    </p:spTree>
    <p:extLst>
      <p:ext uri="{BB962C8B-B14F-4D97-AF65-F5344CB8AC3E}">
        <p14:creationId xmlns:p14="http://schemas.microsoft.com/office/powerpoint/2010/main" val="394235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8009126" y="111672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6563442" y="1957566"/>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2094425" y="1333694"/>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2024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260705" y="2283398"/>
            <a:ext cx="5661830" cy="338554"/>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131 Apps</a:t>
            </a:r>
            <a:endParaRPr lang="en-US" sz="1600"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260705" y="2940900"/>
            <a:ext cx="6009913" cy="861774"/>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245058" y="4016620"/>
            <a:ext cx="6063313" cy="584775"/>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50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249010" y="5428769"/>
            <a:ext cx="5547363" cy="338554"/>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7200962" y="2289861"/>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7200962" y="320061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46" name="Rectangle 45">
            <a:extLst>
              <a:ext uri="{FF2B5EF4-FFF2-40B4-BE49-F238E27FC236}">
                <a16:creationId xmlns:a16="http://schemas.microsoft.com/office/drawing/2014/main" id="{41BCE272-90EA-4F69-BBA1-A4449E2E0117}"/>
              </a:ext>
            </a:extLst>
          </p:cNvPr>
          <p:cNvSpPr/>
          <p:nvPr/>
        </p:nvSpPr>
        <p:spPr>
          <a:xfrm>
            <a:off x="8881285" y="4625267"/>
            <a:ext cx="1045307" cy="600164"/>
          </a:xfrm>
          <a:prstGeom prst="rect">
            <a:avLst/>
          </a:prstGeom>
        </p:spPr>
        <p:txBody>
          <a:bodyPr wrap="square">
            <a:spAutoFit/>
          </a:bodyPr>
          <a:lstStyle/>
          <a:p>
            <a:r>
              <a:rPr lang="en-US" sz="1100" dirty="0">
                <a:latin typeface="Calibri" panose="020F0502020204030204" pitchFamily="34" charset="0"/>
              </a:rPr>
              <a:t>*DSO Improvements pending</a:t>
            </a:r>
            <a:endParaRPr lang="en-US" sz="1100" dirty="0"/>
          </a:p>
        </p:txBody>
      </p:sp>
      <p:sp>
        <p:nvSpPr>
          <p:cNvPr id="47" name="Rectangle 46">
            <a:extLst>
              <a:ext uri="{FF2B5EF4-FFF2-40B4-BE49-F238E27FC236}">
                <a16:creationId xmlns:a16="http://schemas.microsoft.com/office/drawing/2014/main" id="{BB4B8199-5BBA-4326-A29D-3768791F2251}"/>
              </a:ext>
            </a:extLst>
          </p:cNvPr>
          <p:cNvSpPr/>
          <p:nvPr/>
        </p:nvSpPr>
        <p:spPr>
          <a:xfrm>
            <a:off x="7821591" y="55101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8170290" y="5422371"/>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3.95</a:t>
            </a:r>
            <a:endParaRPr lang="en-US" sz="14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7035773" y="1724078"/>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8676329" y="1724078"/>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69" name="Rectangle 68">
            <a:extLst>
              <a:ext uri="{FF2B5EF4-FFF2-40B4-BE49-F238E27FC236}">
                <a16:creationId xmlns:a16="http://schemas.microsoft.com/office/drawing/2014/main" id="{8717EC03-FD89-441F-8377-D4F6029DDF77}"/>
              </a:ext>
            </a:extLst>
          </p:cNvPr>
          <p:cNvSpPr/>
          <p:nvPr/>
        </p:nvSpPr>
        <p:spPr>
          <a:xfrm>
            <a:off x="9069353" y="3176865"/>
            <a:ext cx="601436" cy="338554"/>
          </a:xfrm>
          <a:prstGeom prst="rect">
            <a:avLst/>
          </a:prstGeom>
        </p:spPr>
        <p:txBody>
          <a:bodyPr wrap="square">
            <a:spAutoFit/>
          </a:bodyPr>
          <a:lstStyle/>
          <a:p>
            <a:r>
              <a:rPr lang="en-US" sz="1600" dirty="0">
                <a:latin typeface="Calibri" panose="020F0502020204030204" pitchFamily="34" charset="0"/>
              </a:rPr>
              <a:t>02</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7200962" y="434426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9130463" y="4318415"/>
            <a:ext cx="396711" cy="338554"/>
          </a:xfrm>
          <a:prstGeom prst="rect">
            <a:avLst/>
          </a:prstGeom>
        </p:spPr>
        <p:txBody>
          <a:bodyPr wrap="square">
            <a:spAutoFit/>
          </a:bodyPr>
          <a:lstStyle/>
          <a:p>
            <a:r>
              <a:rPr lang="en-US" sz="1600" dirty="0">
                <a:latin typeface="Calibri" panose="020F0502020204030204" pitchFamily="34" charset="0"/>
              </a:rPr>
              <a:t>01</a:t>
            </a:r>
            <a:endParaRPr lang="en-US" sz="1600" dirty="0"/>
          </a:p>
        </p:txBody>
      </p:sp>
      <p:sp>
        <p:nvSpPr>
          <p:cNvPr id="81" name="Rectangle 80">
            <a:extLst>
              <a:ext uri="{FF2B5EF4-FFF2-40B4-BE49-F238E27FC236}">
                <a16:creationId xmlns:a16="http://schemas.microsoft.com/office/drawing/2014/main" id="{3794F0E8-79A4-4AEF-8260-E1E71659D6C6}"/>
              </a:ext>
            </a:extLst>
          </p:cNvPr>
          <p:cNvSpPr/>
          <p:nvPr/>
        </p:nvSpPr>
        <p:spPr>
          <a:xfrm>
            <a:off x="9057929" y="2283054"/>
            <a:ext cx="541780" cy="338554"/>
          </a:xfrm>
          <a:prstGeom prst="rect">
            <a:avLst/>
          </a:prstGeom>
        </p:spPr>
        <p:txBody>
          <a:bodyPr wrap="square">
            <a:spAutoFit/>
          </a:bodyPr>
          <a:lstStyle/>
          <a:p>
            <a:r>
              <a:rPr lang="en-US" sz="1600" dirty="0">
                <a:latin typeface="Calibri" panose="020F0502020204030204" pitchFamily="34" charset="0"/>
              </a:rPr>
              <a:t>03</a:t>
            </a:r>
            <a:endParaRPr lang="en-US" sz="1600" dirty="0"/>
          </a:p>
        </p:txBody>
      </p:sp>
      <p:sp>
        <p:nvSpPr>
          <p:cNvPr id="33" name="Rectangle 32">
            <a:extLst>
              <a:ext uri="{FF2B5EF4-FFF2-40B4-BE49-F238E27FC236}">
                <a16:creationId xmlns:a16="http://schemas.microsoft.com/office/drawing/2014/main" id="{D079C6AF-FB77-4DA7-9A87-BF08E16CCEB9}"/>
              </a:ext>
            </a:extLst>
          </p:cNvPr>
          <p:cNvSpPr/>
          <p:nvPr/>
        </p:nvSpPr>
        <p:spPr>
          <a:xfrm>
            <a:off x="8881285" y="236044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8" name="Rectangle 37">
            <a:extLst>
              <a:ext uri="{FF2B5EF4-FFF2-40B4-BE49-F238E27FC236}">
                <a16:creationId xmlns:a16="http://schemas.microsoft.com/office/drawing/2014/main" id="{E5031445-8EC3-4B2C-82F1-6B3C93487BB6}"/>
              </a:ext>
            </a:extLst>
          </p:cNvPr>
          <p:cNvSpPr/>
          <p:nvPr/>
        </p:nvSpPr>
        <p:spPr>
          <a:xfrm>
            <a:off x="8881285" y="32328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9" name="Rectangle 38">
            <a:extLst>
              <a:ext uri="{FF2B5EF4-FFF2-40B4-BE49-F238E27FC236}">
                <a16:creationId xmlns:a16="http://schemas.microsoft.com/office/drawing/2014/main" id="{ED0B30A2-211A-4588-9A9A-9092ED6662FC}"/>
              </a:ext>
            </a:extLst>
          </p:cNvPr>
          <p:cNvSpPr/>
          <p:nvPr/>
        </p:nvSpPr>
        <p:spPr>
          <a:xfrm>
            <a:off x="8925021" y="4395070"/>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17608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Feb 2024)</a:t>
            </a:r>
          </a:p>
        </p:txBody>
      </p:sp>
    </p:spTree>
    <p:extLst>
      <p:ext uri="{BB962C8B-B14F-4D97-AF65-F5344CB8AC3E}">
        <p14:creationId xmlns:p14="http://schemas.microsoft.com/office/powerpoint/2010/main" val="1216801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e5f5a6fe-4a1b-4af0-bdf3-973ca2ac5c9b"/>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13930</TotalTime>
  <Words>2420</Words>
  <Application>Microsoft Office PowerPoint</Application>
  <PresentationFormat>Widescreen</PresentationFormat>
  <Paragraphs>647</Paragraphs>
  <Slides>24</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24</vt:i4>
      </vt:variant>
    </vt:vector>
  </HeadingPairs>
  <TitlesOfParts>
    <vt:vector size="38" baseType="lpstr">
      <vt:lpstr>ＭＳ Ｐゴシック</vt:lpstr>
      <vt:lpstr>Arial</vt:lpstr>
      <vt:lpstr>Calibri</vt:lpstr>
      <vt:lpstr>Courier New</vt:lpstr>
      <vt:lpstr>Georgia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February 2024</vt:lpstr>
      <vt:lpstr> CONTENTS</vt:lpstr>
      <vt:lpstr>2024 OKR AND FOCUS AREAS</vt:lpstr>
      <vt:lpstr>2024 target</vt:lpstr>
      <vt:lpstr>2024 Target</vt:lpstr>
      <vt:lpstr>Bringing efficiency at product</vt:lpstr>
      <vt:lpstr>POC STATUS</vt:lpstr>
      <vt:lpstr>Progress</vt:lpstr>
      <vt:lpstr>           DSO STATUS PER DIRECTOR( till Feb 2024)</vt:lpstr>
      <vt:lpstr>Engineering Products(Jennifer) </vt:lpstr>
      <vt:lpstr>Engineering Products (Tatum) </vt:lpstr>
      <vt:lpstr>Engineering Products (Buba) </vt:lpstr>
      <vt:lpstr>Engineering Products (Jeff) </vt:lpstr>
      <vt:lpstr>TECHNICAL SESSION</vt:lpstr>
      <vt:lpstr>              Upcoming Technical session details</vt:lpstr>
      <vt:lpstr> </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775</cp:revision>
  <dcterms:created xsi:type="dcterms:W3CDTF">2022-04-18T05:47:46Z</dcterms:created>
  <dcterms:modified xsi:type="dcterms:W3CDTF">2024-03-04T13:54:38Z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