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8.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0"/>
  </p:notesMasterIdLst>
  <p:sldIdLst>
    <p:sldId id="259" r:id="rId7"/>
    <p:sldId id="2147471602" r:id="rId8"/>
    <p:sldId id="2147473640" r:id="rId9"/>
    <p:sldId id="2147473646" r:id="rId10"/>
    <p:sldId id="2147473645" r:id="rId11"/>
    <p:sldId id="2147471572" r:id="rId12"/>
    <p:sldId id="2147473632" r:id="rId13"/>
    <p:sldId id="2147473611" r:id="rId14"/>
    <p:sldId id="2147473602" r:id="rId15"/>
    <p:sldId id="2147473622" r:id="rId16"/>
    <p:sldId id="2147473623" r:id="rId17"/>
    <p:sldId id="2147473625" r:id="rId18"/>
    <p:sldId id="2147473642" r:id="rId19"/>
    <p:sldId id="2147473643" r:id="rId20"/>
    <p:sldId id="2147473644" r:id="rId21"/>
    <p:sldId id="2147473612" r:id="rId22"/>
    <p:sldId id="2147473628" r:id="rId23"/>
    <p:sldId id="2147473630" r:id="rId24"/>
    <p:sldId id="2147473615" r:id="rId25"/>
    <p:sldId id="2147473616" r:id="rId26"/>
    <p:sldId id="2147473617" r:id="rId27"/>
    <p:sldId id="2147473618" r:id="rId28"/>
    <p:sldId id="214747361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46"/>
            <p14:sldId id="2147473645"/>
            <p14:sldId id="2147471572"/>
            <p14:sldId id="2147473632"/>
            <p14:sldId id="2147473611"/>
            <p14:sldId id="2147473602"/>
            <p14:sldId id="2147473622"/>
            <p14:sldId id="2147473623"/>
            <p14:sldId id="2147473625"/>
            <p14:sldId id="2147473642"/>
            <p14:sldId id="2147473643"/>
            <p14:sldId id="2147473644"/>
            <p14:sldId id="2147473612"/>
            <p14:sldId id="2147473628"/>
            <p14:sldId id="2147473630"/>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268"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361667830427208"/>
          <c:y val="0.221078927461563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852-47C4-AB68-73F1EF75C42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852-47C4-AB68-73F1EF75C42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852-47C4-AB68-73F1EF75C42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852-47C4-AB68-73F1EF75C42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852-47C4-AB68-73F1EF75C42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52-47C4-AB68-73F1EF75C4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9</c:v>
                </c:pt>
                <c:pt idx="2">
                  <c:v>9</c:v>
                </c:pt>
              </c:numCache>
            </c:numRef>
          </c:val>
          <c:extLst>
            <c:ext xmlns:c16="http://schemas.microsoft.com/office/drawing/2014/chart" uri="{C3380CC4-5D6E-409C-BE32-E72D297353CC}">
              <c16:uniqueId val="{00000006-F852-47C4-AB68-73F1EF75C42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14.6</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62" b="0" i="0" u="none" strike="noStrike" baseline="0" dirty="0">
                <a:effectLst/>
              </a:rPr>
              <a:t>Re-</a:t>
            </a:r>
            <a:r>
              <a:rPr lang="en-US" dirty="0"/>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93597696764509"/>
          <c:y val="0.21783330266601247"/>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C12-4EC8-A9C9-0D1B640FCEBF}"/>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C12-4EC8-A9C9-0D1B640FCEBF}"/>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C12-4EC8-A9C9-0D1B640FCEBF}"/>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12-4EC8-A9C9-0D1B640FCEBF}"/>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12-4EC8-A9C9-0D1B640FCEBF}"/>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12-4EC8-A9C9-0D1B640FCEB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6</c:v>
                </c:pt>
              </c:numCache>
            </c:numRef>
          </c:val>
          <c:extLst>
            <c:ext xmlns:c16="http://schemas.microsoft.com/office/drawing/2014/chart" uri="{C3380CC4-5D6E-409C-BE32-E72D297353CC}">
              <c16:uniqueId val="{00000006-FC12-4EC8-A9C9-0D1B640FCEBF}"/>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4-809E-457C-84D2-CA575E1101DA}"/>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9E-457C-84D2-CA575E1101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10</c:v>
                </c:pt>
                <c:pt idx="2">
                  <c:v>40</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34447596459623331"/>
          <c:y val="1.4771312312701486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685116451927461"/>
          <c:y val="0.15855208343021013"/>
          <c:w val="0.58377182024608787"/>
          <c:h val="0.69218725296415662"/>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bg2">
                  <a:lumMod val="65000"/>
                </a:schemeClr>
              </a:solidFill>
              <a:ln w="19050">
                <a:solidFill>
                  <a:schemeClr val="lt1"/>
                </a:solidFill>
              </a:ln>
              <a:effectLst/>
            </c:spPr>
            <c:extLst>
              <c:ext xmlns:c16="http://schemas.microsoft.com/office/drawing/2014/chart" uri="{C3380CC4-5D6E-409C-BE32-E72D297353CC}">
                <c16:uniqueId val="{00000004-CB07-4155-B890-3709A31DC28E}"/>
              </c:ext>
            </c:extLst>
          </c:dPt>
          <c:dLbls>
            <c:dLbl>
              <c:idx val="0"/>
              <c:layout>
                <c:manualLayout>
                  <c:x val="2.1983113391610701E-2"/>
                  <c:y val="-8.4583516370989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layout>
                <c:manualLayout>
                  <c:x val="7.4732288254594742E-2"/>
                  <c:y val="-8.81078295531143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3.2974670087416051E-2"/>
                  <c:y val="0.1127780218279863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07-4155-B890-3709A31DC28E}"/>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c:v>
                </c:pt>
                <c:pt idx="1">
                  <c:v>2</c:v>
                </c:pt>
                <c:pt idx="2">
                  <c:v>6</c:v>
                </c:pt>
              </c:numCache>
            </c:numRef>
          </c:val>
          <c:extLs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19169236126"/>
          <c:y val="0.15062615691724135"/>
          <c:w val="0.67373879452879193"/>
          <c:h val="0.69481294902469648"/>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3883970934841514"/>
          <c:y val="7.369024983644095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4AF9-4C57-8B0A-A857D0348BF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AF9-4C57-8B0A-A857D0348BF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4AF9-4C57-8B0A-A857D0348BF2}"/>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F9-4C57-8B0A-A857D0348BF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F9-4C57-8B0A-A857D0348BF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AF9-4C57-8B0A-A857D0348BF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10</c:v>
                </c:pt>
                <c:pt idx="2">
                  <c:v>6</c:v>
                </c:pt>
              </c:numCache>
            </c:numRef>
          </c:val>
          <c:extLst>
            <c:ext xmlns:c16="http://schemas.microsoft.com/office/drawing/2014/chart" uri="{C3380CC4-5D6E-409C-BE32-E72D297353CC}">
              <c16:uniqueId val="{00000006-4AF9-4C57-8B0A-A857D0348BF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B8BB-40C7-B99A-DFC7C7FC718B}"/>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B8BB-40C7-B99A-DFC7C7FC718B}"/>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B8BB-40C7-B99A-DFC7C7FC718B}"/>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8BB-40C7-B99A-DFC7C7FC718B}"/>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BB-40C7-B99A-DFC7C7FC718B}"/>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8BB-40C7-B99A-DFC7C7FC71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4</c:v>
                </c:pt>
                <c:pt idx="2">
                  <c:v>8</c:v>
                </c:pt>
              </c:numCache>
            </c:numRef>
          </c:val>
          <c:extLst>
            <c:ext xmlns:c16="http://schemas.microsoft.com/office/drawing/2014/chart" uri="{C3380CC4-5D6E-409C-BE32-E72D297353CC}">
              <c16:uniqueId val="{00000006-B8BB-40C7-B99A-DFC7C7FC718B}"/>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9A36-412D-810E-01A55014F38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A36-412D-810E-01A55014F38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9A36-412D-810E-01A55014F38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36-412D-810E-01A55014F38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36-412D-810E-01A55014F38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36-412D-810E-01A55014F3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6</c:v>
                </c:pt>
                <c:pt idx="2">
                  <c:v>8</c:v>
                </c:pt>
              </c:numCache>
            </c:numRef>
          </c:val>
          <c:extLst>
            <c:ext xmlns:c16="http://schemas.microsoft.com/office/drawing/2014/chart" uri="{C3380CC4-5D6E-409C-BE32-E72D297353CC}">
              <c16:uniqueId val="{00000006-9A36-412D-810E-01A55014F38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5286-4CA6-8694-E53D6E68EA13}"/>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5286-4CA6-8694-E53D6E68EA13}"/>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5286-4CA6-8694-E53D6E68EA13}"/>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86-4CA6-8694-E53D6E68EA13}"/>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286-4CA6-8694-E53D6E68EA13}"/>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286-4CA6-8694-E53D6E68EA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3</c:v>
                </c:pt>
              </c:numCache>
            </c:numRef>
          </c:val>
          <c:extLst>
            <c:ext xmlns:c16="http://schemas.microsoft.com/office/drawing/2014/chart" uri="{C3380CC4-5D6E-409C-BE32-E72D297353CC}">
              <c16:uniqueId val="{00000006-5286-4CA6-8694-E53D6E68EA1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1492904" y="1230717"/>
          <a:ext cx="1564295" cy="135317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Efficiency</a:t>
          </a:r>
        </a:p>
      </dsp:txBody>
      <dsp:txXfrm>
        <a:off x="1752130" y="1454958"/>
        <a:ext cx="1045843" cy="904696"/>
      </dsp:txXfrm>
    </dsp:sp>
    <dsp:sp modelId="{E992694B-A636-42A2-A9B7-1E7E5B2E174D}">
      <dsp:nvSpPr>
        <dsp:cNvPr id="0" name=""/>
        <dsp:cNvSpPr/>
      </dsp:nvSpPr>
      <dsp:spPr>
        <a:xfrm>
          <a:off x="2472453" y="583312"/>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1636998" y="0"/>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Compliance</a:t>
          </a:r>
        </a:p>
      </dsp:txBody>
      <dsp:txXfrm>
        <a:off x="1849441" y="183788"/>
        <a:ext cx="857042" cy="741443"/>
      </dsp:txXfrm>
    </dsp:sp>
    <dsp:sp modelId="{CC9DC1CE-217F-44AF-BBD3-ADE4CFC77F64}">
      <dsp:nvSpPr>
        <dsp:cNvPr id="0" name=""/>
        <dsp:cNvSpPr/>
      </dsp:nvSpPr>
      <dsp:spPr>
        <a:xfrm>
          <a:off x="3161267" y="1534009"/>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2841288" y="68212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Tech Debt</a:t>
          </a:r>
        </a:p>
      </dsp:txBody>
      <dsp:txXfrm>
        <a:off x="3053731" y="865909"/>
        <a:ext cx="857042" cy="741443"/>
      </dsp:txXfrm>
    </dsp:sp>
    <dsp:sp modelId="{74615427-016E-4FB3-B262-1AF76B7B7B2D}">
      <dsp:nvSpPr>
        <dsp:cNvPr id="0" name=""/>
        <dsp:cNvSpPr/>
      </dsp:nvSpPr>
      <dsp:spPr>
        <a:xfrm>
          <a:off x="2682773" y="2607167"/>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2812676" y="202309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Compute</a:t>
          </a:r>
        </a:p>
      </dsp:txBody>
      <dsp:txXfrm>
        <a:off x="3025119" y="2206879"/>
        <a:ext cx="857042" cy="741443"/>
      </dsp:txXfrm>
    </dsp:sp>
    <dsp:sp modelId="{5C71BD5C-00B4-4FAC-9276-74B9D5DE2173}">
      <dsp:nvSpPr>
        <dsp:cNvPr id="0" name=""/>
        <dsp:cNvSpPr/>
      </dsp:nvSpPr>
      <dsp:spPr>
        <a:xfrm>
          <a:off x="1495815" y="2718565"/>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1636998" y="2705975"/>
          <a:ext cx="1281928" cy="1109019"/>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DevSecOps</a:t>
          </a:r>
          <a:r>
            <a:rPr lang="en-US" sz="1200" kern="1200" dirty="0"/>
            <a:t> &amp; Automation</a:t>
          </a:r>
        </a:p>
      </dsp:txBody>
      <dsp:txXfrm>
        <a:off x="1849441" y="2889763"/>
        <a:ext cx="857042" cy="741443"/>
      </dsp:txXfrm>
    </dsp:sp>
    <dsp:sp modelId="{49E121D2-E5EB-4292-B3E2-DCB35A75D51C}">
      <dsp:nvSpPr>
        <dsp:cNvPr id="0" name=""/>
        <dsp:cNvSpPr/>
      </dsp:nvSpPr>
      <dsp:spPr>
        <a:xfrm>
          <a:off x="795721" y="1768250"/>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455862" y="2023854"/>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Application Roadmap</a:t>
          </a:r>
        </a:p>
        <a:p>
          <a:pPr marL="0" lvl="0" indent="0" algn="ctr" defTabSz="533400">
            <a:lnSpc>
              <a:spcPct val="90000"/>
            </a:lnSpc>
            <a:spcBef>
              <a:spcPct val="0"/>
            </a:spcBef>
            <a:spcAft>
              <a:spcPct val="35000"/>
            </a:spcAft>
            <a:buNone/>
          </a:pPr>
          <a:r>
            <a:rPr lang="en-US" sz="1200" kern="1200" dirty="0"/>
            <a:t>/retirement</a:t>
          </a:r>
        </a:p>
      </dsp:txBody>
      <dsp:txXfrm>
        <a:off x="668305" y="2207642"/>
        <a:ext cx="857042" cy="741443"/>
      </dsp:txXfrm>
    </dsp:sp>
    <dsp:sp modelId="{836F04D8-D78D-428F-8D82-EDE69681CF8C}">
      <dsp:nvSpPr>
        <dsp:cNvPr id="0" name=""/>
        <dsp:cNvSpPr/>
      </dsp:nvSpPr>
      <dsp:spPr>
        <a:xfrm>
          <a:off x="455862" y="680595"/>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Cloud</a:t>
          </a:r>
        </a:p>
      </dsp:txBody>
      <dsp:txXfrm>
        <a:off x="668305" y="864383"/>
        <a:ext cx="857042" cy="74144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0.45387</cdr:x>
      <cdr:y>0.5</cdr:y>
    </cdr:from>
    <cdr:to>
      <cdr:x>0.61269</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62" y="1956480"/>
          <a:ext cx="581608" cy="44772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18</a:t>
          </a:r>
        </a:p>
      </cdr:txBody>
    </cdr:sp>
  </cdr:relSizeAnchor>
</c:userShapes>
</file>

<file path=ppt/drawings/drawing2.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7</a:t>
          </a:r>
        </a:p>
      </cdr:txBody>
    </cdr:sp>
  </cdr:relSizeAnchor>
</c:userShapes>
</file>

<file path=ppt/drawings/drawing3.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51</a:t>
          </a:r>
        </a:p>
      </cdr:txBody>
    </cdr:sp>
  </cdr:relSizeAnchor>
</c:userShapes>
</file>

<file path=ppt/drawings/drawing4.xml><?xml version="1.0" encoding="utf-8"?>
<c:userShapes xmlns:c="http://schemas.openxmlformats.org/drawingml/2006/chart">
  <cdr:relSizeAnchor xmlns:cdr="http://schemas.openxmlformats.org/drawingml/2006/chartDrawing">
    <cdr:from>
      <cdr:x>0.58154</cdr:x>
      <cdr:y>0.44897</cdr:y>
    </cdr:from>
    <cdr:to>
      <cdr:x>0.66142</cdr:x>
      <cdr:y>0.55102</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2520853" y="1617898"/>
          <a:ext cx="346263" cy="367742"/>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9</a:t>
          </a:r>
        </a:p>
      </cdr:txBody>
    </cdr:sp>
  </cdr:relSizeAnchor>
  <cdr:relSizeAnchor xmlns:cdr="http://schemas.openxmlformats.org/drawingml/2006/chartDrawing">
    <cdr:from>
      <cdr:x>0.3207</cdr:x>
      <cdr:y>0.01692</cdr:y>
    </cdr:from>
    <cdr:to>
      <cdr:x>0.37943</cdr:x>
      <cdr:y>0.08746</cdr:y>
    </cdr:to>
    <cdr:sp macro="" textlink="">
      <cdr:nvSpPr>
        <cdr:cNvPr id="4" name="Rectangle 3">
          <a:extLst xmlns:a="http://schemas.openxmlformats.org/drawingml/2006/main">
            <a:ext uri="{FF2B5EF4-FFF2-40B4-BE49-F238E27FC236}">
              <a16:creationId xmlns:a16="http://schemas.microsoft.com/office/drawing/2014/main" id="{39CC2AD8-E4D2-4A12-BC78-3003C6FB060B}"/>
            </a:ext>
          </a:extLst>
        </cdr:cNvPr>
        <cdr:cNvSpPr/>
      </cdr:nvSpPr>
      <cdr:spPr>
        <a:xfrm xmlns:a="http://schemas.openxmlformats.org/drawingml/2006/main">
          <a:off x="1390158" y="61846"/>
          <a:ext cx="254591" cy="257881"/>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16</a:t>
          </a:r>
        </a:p>
      </cdr:txBody>
    </cdr:sp>
  </cdr:relSizeAnchor>
</c:userShapes>
</file>

<file path=ppt/drawings/drawing6.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12</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15</a:t>
          </a:r>
        </a:p>
      </cdr:txBody>
    </cdr:sp>
  </cdr:relSizeAnchor>
</c:userShapes>
</file>

<file path=ppt/drawings/drawing8.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4</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7</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21</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7"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6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85"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9"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3"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7"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8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2/28/2024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2/28/2024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2/28/2024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2/28/2024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1"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5"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9"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3"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1"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7"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1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14.xml"/><Relationship Id="rId5" Type="http://schemas.openxmlformats.org/officeDocument/2006/relationships/image" Target="../media/image20.png"/><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1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chart" Target="../charts/chart10.xml"/><Relationship Id="rId1" Type="http://schemas.openxmlformats.org/officeDocument/2006/relationships/slideLayout" Target="../slideLayouts/slideLayout114.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3.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10" Type="http://schemas.openxmlformats.org/officeDocument/2006/relationships/image" Target="../media/image36.wmf"/><Relationship Id="rId4" Type="http://schemas.openxmlformats.org/officeDocument/2006/relationships/hyperlink" Target="https://boeing.service-now.com/sp?id=sc_cat_item&amp;sys_id=6b56695f1bef8c543ddd777e0a4bcb91" TargetMode="External"/><Relationship Id="rId9" Type="http://schemas.openxmlformats.org/officeDocument/2006/relationships/package" Target="../embeddings/Microsoft_Excel_Worksheet10.xlsx"/></Relationships>
</file>

<file path=ppt/slides/_rels/slide22.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February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318989" y="5441344"/>
            <a:ext cx="4086652" cy="86155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22</a:t>
            </a: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221957918"/>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085D0CFF-23DD-4804-AEC7-F77B72A6B926}"/>
              </a:ext>
            </a:extLst>
          </p:cNvPr>
          <p:cNvGraphicFramePr/>
          <p:nvPr>
            <p:extLst>
              <p:ext uri="{D42A27DB-BD31-4B8C-83A1-F6EECF244321}">
                <p14:modId xmlns:p14="http://schemas.microsoft.com/office/powerpoint/2010/main" val="2574841745"/>
              </p:ext>
            </p:extLst>
          </p:nvPr>
        </p:nvGraphicFramePr>
        <p:xfrm>
          <a:off x="5920888" y="1242993"/>
          <a:ext cx="4334793" cy="3655846"/>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39CC2AD8-E4D2-4A12-BC78-3003C6FB060B}"/>
              </a:ext>
            </a:extLst>
          </p:cNvPr>
          <p:cNvSpPr/>
          <p:nvPr/>
        </p:nvSpPr>
        <p:spPr>
          <a:xfrm>
            <a:off x="2041322" y="1304842"/>
            <a:ext cx="254591" cy="257881"/>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1" name="Picture 20">
            <a:extLst>
              <a:ext uri="{FF2B5EF4-FFF2-40B4-BE49-F238E27FC236}">
                <a16:creationId xmlns:a16="http://schemas.microsoft.com/office/drawing/2014/main" id="{1587A341-29A2-4490-A452-FB0785C6953E}"/>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422376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105681858"/>
              </p:ext>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9278" y="5413404"/>
            <a:ext cx="4000927" cy="54287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10</a:t>
            </a:r>
          </a:p>
          <a:p>
            <a:pPr algn="l">
              <a:spcBef>
                <a:spcPts val="300"/>
              </a:spcBef>
              <a:spcAft>
                <a:spcPts val="300"/>
              </a:spcAft>
              <a:buNone/>
            </a:pPr>
            <a:endParaRPr lang="en-US" sz="1600" b="1" dirty="0">
              <a:solidFill>
                <a:schemeClr val="accent2">
                  <a:lumMod val="50000"/>
                </a:schemeClr>
              </a:solidFill>
            </a:endParaRPr>
          </a:p>
        </p:txBody>
      </p:sp>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8" name="Chart 17">
            <a:extLst>
              <a:ext uri="{FF2B5EF4-FFF2-40B4-BE49-F238E27FC236}">
                <a16:creationId xmlns:a16="http://schemas.microsoft.com/office/drawing/2014/main" id="{6DCA7FA6-E309-45A0-8936-1CDF4055432B}"/>
              </a:ext>
            </a:extLst>
          </p:cNvPr>
          <p:cNvGraphicFramePr/>
          <p:nvPr>
            <p:extLst>
              <p:ext uri="{D42A27DB-BD31-4B8C-83A1-F6EECF244321}">
                <p14:modId xmlns:p14="http://schemas.microsoft.com/office/powerpoint/2010/main" val="2197200560"/>
              </p:ext>
            </p:extLst>
          </p:nvPr>
        </p:nvGraphicFramePr>
        <p:xfrm>
          <a:off x="1672548" y="985879"/>
          <a:ext cx="3661979" cy="3912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3F5689C-62D5-4FCE-9421-A4F3DC0A92B5}"/>
              </a:ext>
            </a:extLst>
          </p:cNvPr>
          <p:cNvGraphicFramePr/>
          <p:nvPr>
            <p:extLst>
              <p:ext uri="{D42A27DB-BD31-4B8C-83A1-F6EECF244321}">
                <p14:modId xmlns:p14="http://schemas.microsoft.com/office/powerpoint/2010/main" val="793477247"/>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B3CADF85-B847-4A14-94E6-D86E59494B27}"/>
              </a:ext>
            </a:extLst>
          </p:cNvPr>
          <p:cNvSpPr/>
          <p:nvPr/>
        </p:nvSpPr>
        <p:spPr>
          <a:xfrm>
            <a:off x="2238362"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3" name="Picture 22">
            <a:extLst>
              <a:ext uri="{FF2B5EF4-FFF2-40B4-BE49-F238E27FC236}">
                <a16:creationId xmlns:a16="http://schemas.microsoft.com/office/drawing/2014/main" id="{F7BAF469-81E3-44B2-81A8-73BDE044E80A}"/>
              </a:ext>
            </a:extLst>
          </p:cNvPr>
          <p:cNvPicPr>
            <a:picLocks noChangeAspect="1"/>
          </p:cNvPicPr>
          <p:nvPr/>
        </p:nvPicPr>
        <p:blipFill>
          <a:blip r:embed="rId5"/>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87238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258083" y="5402567"/>
            <a:ext cx="4086652" cy="869400"/>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12</a:t>
            </a:r>
          </a:p>
          <a:p>
            <a:pPr>
              <a:spcBef>
                <a:spcPts val="300"/>
              </a:spcBef>
              <a:spcAft>
                <a:spcPts val="300"/>
              </a:spcAft>
            </a:pPr>
            <a:endParaRPr lang="en-US" sz="1600" dirty="0">
              <a:solidFill>
                <a:schemeClr val="accent2">
                  <a:lumMod val="50000"/>
                </a:schemeClr>
              </a:solidFill>
            </a:endParaRPr>
          </a:p>
        </p:txBody>
      </p:sp>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26" name="Chart 25">
            <a:extLst>
              <a:ext uri="{FF2B5EF4-FFF2-40B4-BE49-F238E27FC236}">
                <a16:creationId xmlns:a16="http://schemas.microsoft.com/office/drawing/2014/main" id="{F1E995DB-7707-4386-95D6-2421021954C1}"/>
              </a:ext>
            </a:extLst>
          </p:cNvPr>
          <p:cNvGraphicFramePr/>
          <p:nvPr>
            <p:extLst>
              <p:ext uri="{D42A27DB-BD31-4B8C-83A1-F6EECF244321}">
                <p14:modId xmlns:p14="http://schemas.microsoft.com/office/powerpoint/2010/main" val="1456531364"/>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sp>
        <p:nvSpPr>
          <p:cNvPr id="27" name="Rectangle 26">
            <a:extLst>
              <a:ext uri="{FF2B5EF4-FFF2-40B4-BE49-F238E27FC236}">
                <a16:creationId xmlns:a16="http://schemas.microsoft.com/office/drawing/2014/main" id="{5AC09160-30C6-46C6-B669-BF1150BE331C}"/>
              </a:ext>
            </a:extLst>
          </p:cNvPr>
          <p:cNvSpPr/>
          <p:nvPr/>
        </p:nvSpPr>
        <p:spPr>
          <a:xfrm>
            <a:off x="2145998"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28" name="Chart 27">
            <a:extLst>
              <a:ext uri="{FF2B5EF4-FFF2-40B4-BE49-F238E27FC236}">
                <a16:creationId xmlns:a16="http://schemas.microsoft.com/office/drawing/2014/main" id="{F20656E2-CF45-4923-98ED-AC5602A0DBE4}"/>
              </a:ext>
            </a:extLst>
          </p:cNvPr>
          <p:cNvGraphicFramePr/>
          <p:nvPr>
            <p:extLst>
              <p:ext uri="{D42A27DB-BD31-4B8C-83A1-F6EECF244321}">
                <p14:modId xmlns:p14="http://schemas.microsoft.com/office/powerpoint/2010/main" val="263161742"/>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3"/>
          </a:graphicData>
        </a:graphic>
      </p:graphicFrame>
      <p:pic>
        <p:nvPicPr>
          <p:cNvPr id="29" name="Picture 28">
            <a:extLst>
              <a:ext uri="{FF2B5EF4-FFF2-40B4-BE49-F238E27FC236}">
                <a16:creationId xmlns:a16="http://schemas.microsoft.com/office/drawing/2014/main" id="{B1CD7BE1-594E-448D-9713-12D7B51BD307}"/>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58211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p:txBody>
          <a:bodyPr/>
          <a:lstStyle/>
          <a:p>
            <a:r>
              <a:rPr lang="en-US" dirty="0"/>
              <a:t>              Upcoming Technical session details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2282078935"/>
              </p:ext>
            </p:extLst>
          </p:nvPr>
        </p:nvGraphicFramePr>
        <p:xfrm>
          <a:off x="1447060" y="2342982"/>
          <a:ext cx="9685536" cy="1920240"/>
        </p:xfrm>
        <a:graphic>
          <a:graphicData uri="http://schemas.openxmlformats.org/drawingml/2006/table">
            <a:tbl>
              <a:tblPr firstRow="1" bandRow="1">
                <a:tableStyleId>{5C22544A-7EE6-4342-B048-85BDC9FD1C3A}</a:tableStyleId>
              </a:tblPr>
              <a:tblGrid>
                <a:gridCol w="852257">
                  <a:extLst>
                    <a:ext uri="{9D8B030D-6E8A-4147-A177-3AD203B41FA5}">
                      <a16:colId xmlns:a16="http://schemas.microsoft.com/office/drawing/2014/main" val="1494682258"/>
                    </a:ext>
                  </a:extLst>
                </a:gridCol>
                <a:gridCol w="3178205">
                  <a:extLst>
                    <a:ext uri="{9D8B030D-6E8A-4147-A177-3AD203B41FA5}">
                      <a16:colId xmlns:a16="http://schemas.microsoft.com/office/drawing/2014/main" val="3068451420"/>
                    </a:ext>
                  </a:extLst>
                </a:gridCol>
                <a:gridCol w="1797246">
                  <a:extLst>
                    <a:ext uri="{9D8B030D-6E8A-4147-A177-3AD203B41FA5}">
                      <a16:colId xmlns:a16="http://schemas.microsoft.com/office/drawing/2014/main" val="2813001011"/>
                    </a:ext>
                  </a:extLst>
                </a:gridCol>
                <a:gridCol w="1928914">
                  <a:extLst>
                    <a:ext uri="{9D8B030D-6E8A-4147-A177-3AD203B41FA5}">
                      <a16:colId xmlns:a16="http://schemas.microsoft.com/office/drawing/2014/main" val="3399994150"/>
                    </a:ext>
                  </a:extLst>
                </a:gridCol>
                <a:gridCol w="1928914">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Time</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dirty="0"/>
                        <a:t>6</a:t>
                      </a:r>
                      <a:r>
                        <a:rPr lang="en-US" baseline="30000" dirty="0"/>
                        <a:t>th</a:t>
                      </a:r>
                      <a:r>
                        <a:rPr lang="en-US" dirty="0"/>
                        <a:t> March,2024</a:t>
                      </a:r>
                    </a:p>
                  </a:txBody>
                  <a:tcPr/>
                </a:tc>
                <a:tc>
                  <a:txBody>
                    <a:bodyPr/>
                    <a:lstStyle/>
                    <a:p>
                      <a:r>
                        <a:rPr lang="en-US" dirty="0"/>
                        <a:t>8:30-9:30 PM IST</a:t>
                      </a:r>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March, 2024</a:t>
                      </a:r>
                    </a:p>
                  </a:txBody>
                  <a:tcPr/>
                </a:tc>
                <a:tc>
                  <a:txBody>
                    <a:bodyPr/>
                    <a:lstStyle/>
                    <a:p>
                      <a:r>
                        <a:rPr lang="en-US" dirty="0"/>
                        <a:t>8:30-9:30 PM IST</a:t>
                      </a:r>
                    </a:p>
                  </a:txBody>
                  <a:tcPr/>
                </a:tc>
                <a:extLst>
                  <a:ext uri="{0D108BD9-81ED-4DB2-BD59-A6C34878D82A}">
                    <a16:rowId xmlns:a16="http://schemas.microsoft.com/office/drawing/2014/main" val="665149627"/>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1348-8417-46A9-830B-6B76A80CDCAF}"/>
              </a:ext>
            </a:extLst>
          </p:cNvPr>
          <p:cNvSpPr>
            <a:spLocks noGrp="1"/>
          </p:cNvSpPr>
          <p:nvPr>
            <p:ph type="title"/>
          </p:nvPr>
        </p:nvSpPr>
        <p:spPr>
          <a:xfrm>
            <a:off x="515938" y="246621"/>
            <a:ext cx="11150600" cy="490226"/>
          </a:xfrm>
        </p:spPr>
        <p:txBody>
          <a:bodyPr/>
          <a:lstStyle/>
          <a:p>
            <a:r>
              <a:rPr lang="en-US" dirty="0"/>
              <a:t> </a:t>
            </a:r>
          </a:p>
        </p:txBody>
      </p:sp>
      <p:pic>
        <p:nvPicPr>
          <p:cNvPr id="6" name="Picture 5">
            <a:extLst>
              <a:ext uri="{FF2B5EF4-FFF2-40B4-BE49-F238E27FC236}">
                <a16:creationId xmlns:a16="http://schemas.microsoft.com/office/drawing/2014/main" id="{3E972D00-622F-4299-A9F6-0FA54E033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607" y="133164"/>
            <a:ext cx="9572571" cy="6225309"/>
          </a:xfrm>
          <a:prstGeom prst="rect">
            <a:avLst/>
          </a:prstGeom>
        </p:spPr>
      </p:pic>
    </p:spTree>
    <p:extLst>
      <p:ext uri="{BB962C8B-B14F-4D97-AF65-F5344CB8AC3E}">
        <p14:creationId xmlns:p14="http://schemas.microsoft.com/office/powerpoint/2010/main" val="358271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14689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1595756250"/>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15738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14.6k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14689</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2997520"/>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2994454"/>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03471"/>
            <a:ext cx="2671744" cy="2600716"/>
          </a:xfrm>
          <a:prstGeom prst="rect">
            <a:avLst/>
          </a:prstGeom>
          <a:ln w="19050">
            <a:solidFill>
              <a:srgbClr val="92D050"/>
            </a:solidFill>
          </a:ln>
        </p:spPr>
      </p:pic>
    </p:spTree>
    <p:extLst>
      <p:ext uri="{BB962C8B-B14F-4D97-AF65-F5344CB8AC3E}">
        <p14:creationId xmlns:p14="http://schemas.microsoft.com/office/powerpoint/2010/main" val="124954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Font typeface="Segoe UI" panose="020B0502040204020203" pitchFamily="34" charset="0"/>
              <a:buAutoNum type="arabicParenR"/>
            </a:pPr>
            <a:r>
              <a:rPr lang="en-US" dirty="0">
                <a:hlinkClick r:id="rId3" action="ppaction://hlinksldjump"/>
              </a:rPr>
              <a:t>DSO Status per director</a:t>
            </a:r>
            <a:endParaRPr lang="en-US" dirty="0"/>
          </a:p>
          <a:p>
            <a:pPr marL="457200" indent="-457200" algn="l">
              <a:buFont typeface="Segoe UI" panose="020B0502040204020203" pitchFamily="34" charset="0"/>
              <a:buAutoNum type="arabicParenR"/>
            </a:pPr>
            <a:r>
              <a:rPr lang="en-US" dirty="0">
                <a:hlinkClick r:id="rId4" action="ppaction://hlinksldjump"/>
              </a:rPr>
              <a:t>Technical Sessions</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3"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576"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88279188-C887-44F1-A8C9-AFF1660C780D}"/>
              </a:ext>
            </a:extLst>
          </p:cNvPr>
          <p:cNvGraphicFramePr>
            <a:graphicFrameLocks noChangeAspect="1"/>
          </p:cNvGraphicFramePr>
          <p:nvPr>
            <p:extLst>
              <p:ext uri="{D42A27DB-BD31-4B8C-83A1-F6EECF244321}">
                <p14:modId xmlns:p14="http://schemas.microsoft.com/office/powerpoint/2010/main" val="3007496514"/>
              </p:ext>
            </p:extLst>
          </p:nvPr>
        </p:nvGraphicFramePr>
        <p:xfrm>
          <a:off x="7325602" y="5364004"/>
          <a:ext cx="772934" cy="669608"/>
        </p:xfrm>
        <a:graphic>
          <a:graphicData uri="http://schemas.openxmlformats.org/presentationml/2006/ole">
            <mc:AlternateContent xmlns:mc="http://schemas.openxmlformats.org/markup-compatibility/2006">
              <mc:Choice xmlns:v="urn:schemas-microsoft-com:vml" Requires="v">
                <p:oleObj spid="_x0000_s18577" name="Worksheet" showAsIcon="1" r:id="rId9" imgW="914400" imgH="792360" progId="Excel.Sheet.12">
                  <p:embed/>
                </p:oleObj>
              </mc:Choice>
              <mc:Fallback>
                <p:oleObj name="Worksheet" showAsIcon="1" r:id="rId9" imgW="914400" imgH="792360" progId="Excel.Sheet.12">
                  <p:embed/>
                  <p:pic>
                    <p:nvPicPr>
                      <p:cNvPr id="5" name="Object 4">
                        <a:extLst>
                          <a:ext uri="{FF2B5EF4-FFF2-40B4-BE49-F238E27FC236}">
                            <a16:creationId xmlns:a16="http://schemas.microsoft.com/office/drawing/2014/main" id="{88279188-C887-44F1-A8C9-AFF1660C780D}"/>
                          </a:ext>
                        </a:extLst>
                      </p:cNvPr>
                      <p:cNvPicPr/>
                      <p:nvPr/>
                    </p:nvPicPr>
                    <p:blipFill>
                      <a:blip r:embed="rId10"/>
                      <a:stretch>
                        <a:fillRect/>
                      </a:stretch>
                    </p:blipFill>
                    <p:spPr>
                      <a:xfrm>
                        <a:off x="7325602" y="5364004"/>
                        <a:ext cx="772934" cy="669608"/>
                      </a:xfrm>
                      <a:prstGeom prst="rect">
                        <a:avLst/>
                      </a:prstGeom>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(35K/Per Director)</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2024 target</a:t>
            </a:r>
          </a:p>
        </p:txBody>
      </p:sp>
      <p:pic>
        <p:nvPicPr>
          <p:cNvPr id="5" name="Picture 4">
            <a:extLst>
              <a:ext uri="{FF2B5EF4-FFF2-40B4-BE49-F238E27FC236}">
                <a16:creationId xmlns:a16="http://schemas.microsoft.com/office/drawing/2014/main" id="{A13EAD62-A63B-43FA-A32E-622EA445B61E}"/>
              </a:ext>
            </a:extLst>
          </p:cNvPr>
          <p:cNvPicPr>
            <a:picLocks noChangeAspect="1"/>
          </p:cNvPicPr>
          <p:nvPr/>
        </p:nvPicPr>
        <p:blipFill>
          <a:blip r:embed="rId2"/>
          <a:stretch>
            <a:fillRect/>
          </a:stretch>
        </p:blipFill>
        <p:spPr>
          <a:xfrm>
            <a:off x="329507" y="426128"/>
            <a:ext cx="11779635" cy="5939161"/>
          </a:xfrm>
          <a:prstGeom prst="rect">
            <a:avLst/>
          </a:prstGeom>
        </p:spPr>
      </p:pic>
    </p:spTree>
    <p:extLst>
      <p:ext uri="{BB962C8B-B14F-4D97-AF65-F5344CB8AC3E}">
        <p14:creationId xmlns:p14="http://schemas.microsoft.com/office/powerpoint/2010/main" val="71870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2024 Target</a:t>
            </a:r>
          </a:p>
        </p:txBody>
      </p:sp>
      <p:pic>
        <p:nvPicPr>
          <p:cNvPr id="6" name="Picture 5">
            <a:extLst>
              <a:ext uri="{FF2B5EF4-FFF2-40B4-BE49-F238E27FC236}">
                <a16:creationId xmlns:a16="http://schemas.microsoft.com/office/drawing/2014/main" id="{54132ECC-1DDA-4E8A-BB05-2693011F7292}"/>
              </a:ext>
            </a:extLst>
          </p:cNvPr>
          <p:cNvPicPr>
            <a:picLocks noChangeAspect="1"/>
          </p:cNvPicPr>
          <p:nvPr/>
        </p:nvPicPr>
        <p:blipFill>
          <a:blip r:embed="rId2"/>
          <a:stretch>
            <a:fillRect/>
          </a:stretch>
        </p:blipFill>
        <p:spPr>
          <a:xfrm>
            <a:off x="0" y="949911"/>
            <a:ext cx="12082509" cy="4536489"/>
          </a:xfrm>
          <a:prstGeom prst="rect">
            <a:avLst/>
          </a:prstGeom>
        </p:spPr>
      </p:pic>
    </p:spTree>
    <p:extLst>
      <p:ext uri="{BB962C8B-B14F-4D97-AF65-F5344CB8AC3E}">
        <p14:creationId xmlns:p14="http://schemas.microsoft.com/office/powerpoint/2010/main" val="76523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ext uri="{D42A27DB-BD31-4B8C-83A1-F6EECF244321}">
                <p14:modId xmlns:p14="http://schemas.microsoft.com/office/powerpoint/2010/main" val="2754411760"/>
              </p:ext>
            </p:extLst>
          </p:nvPr>
        </p:nvGraphicFramePr>
        <p:xfrm>
          <a:off x="7550092" y="1671404"/>
          <a:ext cx="4550468" cy="381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3C9D2D41-D805-4D59-B3EB-779D3EB1B55B}"/>
              </a:ext>
            </a:extLst>
          </p:cNvPr>
          <p:cNvSpPr/>
          <p:nvPr/>
        </p:nvSpPr>
        <p:spPr>
          <a:xfrm>
            <a:off x="515938" y="1868669"/>
            <a:ext cx="7034154" cy="401201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Focal to work with product team to </a:t>
            </a:r>
            <a:r>
              <a:rPr lang="en-US" sz="2400" dirty="0">
                <a:solidFill>
                  <a:srgbClr val="0039A6"/>
                </a:solidFill>
              </a:rPr>
              <a:t>work on prioritizations and</a:t>
            </a:r>
            <a:r>
              <a:rPr lang="en-US" sz="2400" dirty="0">
                <a:solidFill>
                  <a:srgbClr val="0039A6"/>
                </a:solidFill>
                <a:latin typeface="Arial"/>
              </a:rPr>
              <a:t> help bring higher product efficiency.</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Upcoming sessions for all mangers and Products manager on detailed overview and 2024 plan</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Sessions on </a:t>
            </a:r>
            <a:r>
              <a:rPr kumimoji="0" lang="en-US" sz="2400" b="0" i="0" u="none" strike="noStrike" kern="1200" cap="none" spc="0" normalizeH="0" baseline="0" noProof="0" dirty="0" err="1">
                <a:ln>
                  <a:noFill/>
                </a:ln>
                <a:solidFill>
                  <a:srgbClr val="0039A6"/>
                </a:solidFill>
                <a:effectLst/>
                <a:uLnTx/>
                <a:uFillTx/>
                <a:latin typeface="Arial"/>
                <a:ea typeface="+mn-ea"/>
                <a:cs typeface="+mn-cs"/>
              </a:rPr>
              <a:t>DevSecOps</a:t>
            </a:r>
            <a:r>
              <a:rPr kumimoji="0" lang="en-US" sz="2400" b="0" i="0" u="none" strike="noStrike" kern="1200" cap="none" spc="0" normalizeH="0" baseline="0" noProof="0" dirty="0">
                <a:ln>
                  <a:noFill/>
                </a:ln>
                <a:solidFill>
                  <a:srgbClr val="0039A6"/>
                </a:solidFill>
                <a:effectLst/>
                <a:uLnTx/>
                <a:uFillTx/>
                <a:latin typeface="Arial"/>
                <a:ea typeface="+mn-ea"/>
                <a:cs typeface="+mn-cs"/>
              </a:rPr>
              <a:t> training and upskilling</a:t>
            </a:r>
          </a:p>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Pilot project for DORA Metrics in E&amp;PS.</a:t>
            </a:r>
          </a:p>
          <a:p>
            <a:pPr marL="342900" lvl="0" indent="-342900">
              <a:spcBef>
                <a:spcPts val="300"/>
              </a:spcBef>
              <a:spcAft>
                <a:spcPts val="300"/>
              </a:spcAft>
              <a:buFont typeface="Arial" panose="020B0604020202020204" pitchFamily="34" charset="0"/>
              <a:buChar char="•"/>
              <a:defRPr/>
            </a:pPr>
            <a:endParaRPr kumimoji="0" lang="en-US" sz="2400" b="0" i="0" u="none" strike="noStrike" kern="1200" cap="none" spc="0" normalizeH="0" baseline="0" noProof="0" dirty="0">
              <a:ln>
                <a:noFill/>
              </a:ln>
              <a:solidFill>
                <a:srgbClr val="0039A6"/>
              </a:solidFill>
              <a:effectLst/>
              <a:uLnTx/>
              <a:uFillTx/>
              <a:latin typeface="Arial"/>
              <a:ea typeface="+mn-ea"/>
              <a:cs typeface="+mn-cs"/>
            </a:endParaRPr>
          </a:p>
        </p:txBody>
      </p:sp>
      <p:sp>
        <p:nvSpPr>
          <p:cNvPr id="7" name="Rectangle 6">
            <a:extLst>
              <a:ext uri="{FF2B5EF4-FFF2-40B4-BE49-F238E27FC236}">
                <a16:creationId xmlns:a16="http://schemas.microsoft.com/office/drawing/2014/main" id="{5D75678C-94A3-4E42-BFC2-8DC5ED8AF434}"/>
              </a:ext>
            </a:extLst>
          </p:cNvPr>
          <p:cNvSpPr/>
          <p:nvPr/>
        </p:nvSpPr>
        <p:spPr>
          <a:xfrm>
            <a:off x="636824" y="1057645"/>
            <a:ext cx="6913268"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a:ea typeface="+mn-ea"/>
                <a:cs typeface="+mn-cs"/>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7148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8009126" y="111672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6563442" y="1957566"/>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2094425" y="1333694"/>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2024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260705" y="2283398"/>
            <a:ext cx="5661830" cy="338554"/>
          </a:xfrm>
          <a:prstGeom prst="rect">
            <a:avLst/>
          </a:prstGeom>
        </p:spPr>
        <p:txBody>
          <a:bodyPr wrap="square">
            <a:spAutoFit/>
          </a:bodyPr>
          <a:lstStyle/>
          <a:p>
            <a:pPr lvl="0">
              <a:defRPr/>
            </a:pPr>
            <a:r>
              <a:rPr lang="en-US" sz="1600" dirty="0">
                <a:solidFill>
                  <a:srgbClr val="000000"/>
                </a:solidFill>
              </a:rPr>
              <a:t>Complete DSO Assessments for new applications </a:t>
            </a:r>
            <a:r>
              <a:rPr lang="en-US" sz="1600" b="1" dirty="0">
                <a:solidFill>
                  <a:srgbClr val="0070C0"/>
                </a:solidFill>
              </a:rPr>
              <a:t>131 Apps</a:t>
            </a:r>
            <a:endParaRPr lang="en-US" sz="1600"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260705" y="2940900"/>
            <a:ext cx="6009913" cy="861774"/>
          </a:xfrm>
          <a:prstGeom prst="rect">
            <a:avLst/>
          </a:prstGeom>
        </p:spPr>
        <p:txBody>
          <a:bodyPr wrap="square">
            <a:spAutoFit/>
          </a:bodyPr>
          <a:lstStyle/>
          <a:p>
            <a:pPr>
              <a:defRPr/>
            </a:pPr>
            <a:r>
              <a:rPr lang="en-US" sz="1600" dirty="0">
                <a:solidFill>
                  <a:srgbClr val="000000"/>
                </a:solidFill>
              </a:rPr>
              <a:t>Implementation roadmap for Applications that have completed assessments- </a:t>
            </a:r>
            <a:r>
              <a:rPr lang="en-US" sz="1600"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245058" y="4016620"/>
            <a:ext cx="6063313" cy="584775"/>
          </a:xfrm>
          <a:prstGeom prst="rect">
            <a:avLst/>
          </a:prstGeom>
        </p:spPr>
        <p:txBody>
          <a:bodyPr wrap="square">
            <a:spAutoFit/>
          </a:bodyPr>
          <a:lstStyle/>
          <a:p>
            <a:pPr>
              <a:defRPr/>
            </a:pPr>
            <a:r>
              <a:rPr lang="en-US" sz="1600" dirty="0">
                <a:solidFill>
                  <a:srgbClr val="000000"/>
                </a:solidFill>
              </a:rPr>
              <a:t>Roadmap implementation ,  Re-Assessment &amp; ROI calculation for 15% Apps with roadmap created:  - </a:t>
            </a:r>
            <a:r>
              <a:rPr lang="en-US" sz="1600" b="1" dirty="0">
                <a:solidFill>
                  <a:srgbClr val="0070C0"/>
                </a:solidFill>
              </a:rPr>
              <a:t>50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249010" y="5428769"/>
            <a:ext cx="5547363" cy="338554"/>
          </a:xfrm>
          <a:prstGeom prst="rect">
            <a:avLst/>
          </a:prstGeom>
        </p:spPr>
        <p:txBody>
          <a:bodyPr wrap="square">
            <a:spAutoFit/>
          </a:bodyPr>
          <a:lstStyle/>
          <a:p>
            <a:pPr lvl="0">
              <a:defRPr/>
            </a:pPr>
            <a:r>
              <a:rPr lang="en-US" sz="1600" dirty="0">
                <a:solidFill>
                  <a:srgbClr val="000000"/>
                </a:solidFill>
              </a:rPr>
              <a:t>Maturity improvement and maintain Score </a:t>
            </a:r>
            <a:r>
              <a:rPr lang="en-US" sz="1600" b="1" dirty="0">
                <a:solidFill>
                  <a:srgbClr val="0070C0"/>
                </a:solidFill>
              </a:rPr>
              <a:t>3.0+</a:t>
            </a:r>
            <a:r>
              <a:rPr lang="en-US" sz="1600"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7200962" y="2289861"/>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7200962" y="320061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46" name="Rectangle 45">
            <a:extLst>
              <a:ext uri="{FF2B5EF4-FFF2-40B4-BE49-F238E27FC236}">
                <a16:creationId xmlns:a16="http://schemas.microsoft.com/office/drawing/2014/main" id="{41BCE272-90EA-4F69-BBA1-A4449E2E0117}"/>
              </a:ext>
            </a:extLst>
          </p:cNvPr>
          <p:cNvSpPr/>
          <p:nvPr/>
        </p:nvSpPr>
        <p:spPr>
          <a:xfrm>
            <a:off x="8881285" y="4625267"/>
            <a:ext cx="1045307" cy="600164"/>
          </a:xfrm>
          <a:prstGeom prst="rect">
            <a:avLst/>
          </a:prstGeom>
        </p:spPr>
        <p:txBody>
          <a:bodyPr wrap="square">
            <a:spAutoFit/>
          </a:bodyPr>
          <a:lstStyle/>
          <a:p>
            <a:r>
              <a:rPr lang="en-US" sz="1100" dirty="0">
                <a:latin typeface="Calibri" panose="020F0502020204030204" pitchFamily="34" charset="0"/>
              </a:rPr>
              <a:t>*DSO Improvements pending</a:t>
            </a:r>
            <a:endParaRPr lang="en-US" sz="1100" dirty="0"/>
          </a:p>
        </p:txBody>
      </p:sp>
      <p:sp>
        <p:nvSpPr>
          <p:cNvPr id="47" name="Rectangle 46">
            <a:extLst>
              <a:ext uri="{FF2B5EF4-FFF2-40B4-BE49-F238E27FC236}">
                <a16:creationId xmlns:a16="http://schemas.microsoft.com/office/drawing/2014/main" id="{BB4B8199-5BBA-4326-A29D-3768791F2251}"/>
              </a:ext>
            </a:extLst>
          </p:cNvPr>
          <p:cNvSpPr/>
          <p:nvPr/>
        </p:nvSpPr>
        <p:spPr>
          <a:xfrm>
            <a:off x="7821591" y="55101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8170290" y="5422371"/>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3.95</a:t>
            </a:r>
            <a:endParaRPr lang="en-US" sz="14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7035773" y="1724078"/>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8676329" y="1724078"/>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69" name="Rectangle 68">
            <a:extLst>
              <a:ext uri="{FF2B5EF4-FFF2-40B4-BE49-F238E27FC236}">
                <a16:creationId xmlns:a16="http://schemas.microsoft.com/office/drawing/2014/main" id="{8717EC03-FD89-441F-8377-D4F6029DDF77}"/>
              </a:ext>
            </a:extLst>
          </p:cNvPr>
          <p:cNvSpPr/>
          <p:nvPr/>
        </p:nvSpPr>
        <p:spPr>
          <a:xfrm>
            <a:off x="9069353" y="3176865"/>
            <a:ext cx="601436" cy="338554"/>
          </a:xfrm>
          <a:prstGeom prst="rect">
            <a:avLst/>
          </a:prstGeom>
        </p:spPr>
        <p:txBody>
          <a:bodyPr wrap="square">
            <a:spAutoFit/>
          </a:bodyPr>
          <a:lstStyle/>
          <a:p>
            <a:r>
              <a:rPr lang="en-US" sz="1600" dirty="0">
                <a:latin typeface="Calibri" panose="020F0502020204030204" pitchFamily="34" charset="0"/>
              </a:rPr>
              <a:t>02</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7200962" y="434426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9130463" y="4318415"/>
            <a:ext cx="396711" cy="338554"/>
          </a:xfrm>
          <a:prstGeom prst="rect">
            <a:avLst/>
          </a:prstGeom>
        </p:spPr>
        <p:txBody>
          <a:bodyPr wrap="square">
            <a:spAutoFit/>
          </a:bodyPr>
          <a:lstStyle/>
          <a:p>
            <a:r>
              <a:rPr lang="en-US" sz="1600" dirty="0">
                <a:latin typeface="Calibri" panose="020F0502020204030204" pitchFamily="34" charset="0"/>
              </a:rPr>
              <a:t>01</a:t>
            </a:r>
            <a:endParaRPr lang="en-US" sz="1600" dirty="0"/>
          </a:p>
        </p:txBody>
      </p:sp>
      <p:sp>
        <p:nvSpPr>
          <p:cNvPr id="81" name="Rectangle 80">
            <a:extLst>
              <a:ext uri="{FF2B5EF4-FFF2-40B4-BE49-F238E27FC236}">
                <a16:creationId xmlns:a16="http://schemas.microsoft.com/office/drawing/2014/main" id="{3794F0E8-79A4-4AEF-8260-E1E71659D6C6}"/>
              </a:ext>
            </a:extLst>
          </p:cNvPr>
          <p:cNvSpPr/>
          <p:nvPr/>
        </p:nvSpPr>
        <p:spPr>
          <a:xfrm>
            <a:off x="9057929" y="2283054"/>
            <a:ext cx="541780" cy="338554"/>
          </a:xfrm>
          <a:prstGeom prst="rect">
            <a:avLst/>
          </a:prstGeom>
        </p:spPr>
        <p:txBody>
          <a:bodyPr wrap="square">
            <a:spAutoFit/>
          </a:bodyPr>
          <a:lstStyle/>
          <a:p>
            <a:r>
              <a:rPr lang="en-US" sz="1600" dirty="0">
                <a:latin typeface="Calibri" panose="020F0502020204030204" pitchFamily="34" charset="0"/>
              </a:rPr>
              <a:t>03</a:t>
            </a:r>
            <a:endParaRPr lang="en-US" sz="1600" dirty="0"/>
          </a:p>
        </p:txBody>
      </p:sp>
      <p:sp>
        <p:nvSpPr>
          <p:cNvPr id="33" name="Rectangle 32">
            <a:extLst>
              <a:ext uri="{FF2B5EF4-FFF2-40B4-BE49-F238E27FC236}">
                <a16:creationId xmlns:a16="http://schemas.microsoft.com/office/drawing/2014/main" id="{D079C6AF-FB77-4DA7-9A87-BF08E16CCEB9}"/>
              </a:ext>
            </a:extLst>
          </p:cNvPr>
          <p:cNvSpPr/>
          <p:nvPr/>
        </p:nvSpPr>
        <p:spPr>
          <a:xfrm>
            <a:off x="8881285" y="2360448"/>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8" name="Rectangle 37">
            <a:extLst>
              <a:ext uri="{FF2B5EF4-FFF2-40B4-BE49-F238E27FC236}">
                <a16:creationId xmlns:a16="http://schemas.microsoft.com/office/drawing/2014/main" id="{E5031445-8EC3-4B2C-82F1-6B3C93487BB6}"/>
              </a:ext>
            </a:extLst>
          </p:cNvPr>
          <p:cNvSpPr/>
          <p:nvPr/>
        </p:nvSpPr>
        <p:spPr>
          <a:xfrm>
            <a:off x="8881285" y="323281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9" name="Rectangle 38">
            <a:extLst>
              <a:ext uri="{FF2B5EF4-FFF2-40B4-BE49-F238E27FC236}">
                <a16:creationId xmlns:a16="http://schemas.microsoft.com/office/drawing/2014/main" id="{ED0B30A2-211A-4588-9A9A-9092ED6662FC}"/>
              </a:ext>
            </a:extLst>
          </p:cNvPr>
          <p:cNvSpPr/>
          <p:nvPr/>
        </p:nvSpPr>
        <p:spPr>
          <a:xfrm>
            <a:off x="8925021" y="4395070"/>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17608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Feb 2024)</a:t>
            </a:r>
          </a:p>
        </p:txBody>
      </p:sp>
    </p:spTree>
    <p:extLst>
      <p:ext uri="{BB962C8B-B14F-4D97-AF65-F5344CB8AC3E}">
        <p14:creationId xmlns:p14="http://schemas.microsoft.com/office/powerpoint/2010/main" val="121680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3938" y="5431377"/>
            <a:ext cx="4989443" cy="54045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Reassessment target for 2024 – </a:t>
            </a:r>
            <a:r>
              <a:rPr lang="en-US" b="1" dirty="0">
                <a:solidFill>
                  <a:schemeClr val="accent2">
                    <a:lumMod val="50000"/>
                  </a:schemeClr>
                </a:solidFill>
              </a:rPr>
              <a:t>6</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7" name="Chart 16">
            <a:extLst>
              <a:ext uri="{FF2B5EF4-FFF2-40B4-BE49-F238E27FC236}">
                <a16:creationId xmlns:a16="http://schemas.microsoft.com/office/drawing/2014/main" id="{A4E479CC-68EE-4137-A6AD-10028159B572}"/>
              </a:ext>
            </a:extLst>
          </p:cNvPr>
          <p:cNvGraphicFramePr/>
          <p:nvPr>
            <p:extLst>
              <p:ext uri="{D42A27DB-BD31-4B8C-83A1-F6EECF244321}">
                <p14:modId xmlns:p14="http://schemas.microsoft.com/office/powerpoint/2010/main" val="177765422"/>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7D56D4A7-AAD1-4395-B2AB-81552FCAD48A}"/>
              </a:ext>
            </a:extLst>
          </p:cNvPr>
          <p:cNvGraphicFramePr/>
          <p:nvPr>
            <p:extLst>
              <p:ext uri="{D42A27DB-BD31-4B8C-83A1-F6EECF244321}">
                <p14:modId xmlns:p14="http://schemas.microsoft.com/office/powerpoint/2010/main" val="804756124"/>
              </p:ext>
            </p:extLst>
          </p:nvPr>
        </p:nvGraphicFramePr>
        <p:xfrm>
          <a:off x="6683276" y="985880"/>
          <a:ext cx="4917597" cy="3912960"/>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BF1F197F-0983-4662-AC43-415A3D0C57E9}"/>
              </a:ext>
            </a:extLst>
          </p:cNvPr>
          <p:cNvSpPr/>
          <p:nvPr/>
        </p:nvSpPr>
        <p:spPr>
          <a:xfrm>
            <a:off x="2127526"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0" name="Rectangle 19">
            <a:extLst>
              <a:ext uri="{FF2B5EF4-FFF2-40B4-BE49-F238E27FC236}">
                <a16:creationId xmlns:a16="http://schemas.microsoft.com/office/drawing/2014/main" id="{BA65E3FE-8136-4FB3-80E5-077AAAF8411C}"/>
              </a:ext>
            </a:extLst>
          </p:cNvPr>
          <p:cNvSpPr/>
          <p:nvPr/>
        </p:nvSpPr>
        <p:spPr>
          <a:xfrm>
            <a:off x="7165963" y="1294572"/>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 name="Picture 2">
            <a:extLst>
              <a:ext uri="{FF2B5EF4-FFF2-40B4-BE49-F238E27FC236}">
                <a16:creationId xmlns:a16="http://schemas.microsoft.com/office/drawing/2014/main" id="{4E8C2A45-3643-44E8-BCE4-F3A87E23F5C6}"/>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17766725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FCB39F72-E109-4DC6-8649-D2A538E61541}">
  <ds:schemaRefs>
    <ds:schemaRef ds:uri="http://purl.org/dc/dcmitype/"/>
    <ds:schemaRef ds:uri="http://schemas.microsoft.com/office/2006/documentManagement/types"/>
    <ds:schemaRef ds:uri="e5f5a6fe-4a1b-4af0-bdf3-973ca2ac5c9b"/>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13269</TotalTime>
  <Words>1220</Words>
  <Application>Microsoft Office PowerPoint</Application>
  <PresentationFormat>Widescreen</PresentationFormat>
  <Paragraphs>298</Paragraphs>
  <Slides>23</Slides>
  <Notes>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3</vt:i4>
      </vt:variant>
      <vt:variant>
        <vt:lpstr>Slide Titles</vt:lpstr>
      </vt:variant>
      <vt:variant>
        <vt:i4>23</vt:i4>
      </vt:variant>
    </vt:vector>
  </HeadingPairs>
  <TitlesOfParts>
    <vt:vector size="38" baseType="lpstr">
      <vt:lpstr>ＭＳ Ｐゴシック</vt:lpstr>
      <vt:lpstr>Arial</vt:lpstr>
      <vt:lpstr>Calibri</vt:lpstr>
      <vt:lpstr>Courier New</vt:lpstr>
      <vt:lpstr>Georgia</vt:lpstr>
      <vt:lpstr>Segoe UI</vt:lpstr>
      <vt:lpstr>Symbol</vt:lpstr>
      <vt:lpstr>Times New Roman</vt:lpstr>
      <vt:lpstr>Wingdings</vt:lpstr>
      <vt:lpstr>1_EO&amp;T Slide Master</vt:lpstr>
      <vt:lpstr>1_White</vt:lpstr>
      <vt:lpstr>EO&amp;T Slide Master</vt:lpstr>
      <vt:lpstr>think-cell Slide</vt:lpstr>
      <vt:lpstr>Acrobat Document</vt:lpstr>
      <vt:lpstr>Worksheet</vt:lpstr>
      <vt:lpstr>DevSecOps &amp; Automation – EP&amp;S    Monthly Report Out - February 2024</vt:lpstr>
      <vt:lpstr> CONTENTS</vt:lpstr>
      <vt:lpstr>2024 OKR AND FOCUS AREAS</vt:lpstr>
      <vt:lpstr>2024 target</vt:lpstr>
      <vt:lpstr>2024 Target</vt:lpstr>
      <vt:lpstr>Bringing efficiency at product</vt:lpstr>
      <vt:lpstr>Progress</vt:lpstr>
      <vt:lpstr>           DSO STATUS PER DIRECTOR( till Feb 2024)</vt:lpstr>
      <vt:lpstr>Engineering Products(Jennifer) </vt:lpstr>
      <vt:lpstr>Engineering Products (Tatum) </vt:lpstr>
      <vt:lpstr>Engineering Products (Buba) </vt:lpstr>
      <vt:lpstr>Engineering Products (Jeff) </vt:lpstr>
      <vt:lpstr>TECHNICAL SESSION</vt:lpstr>
      <vt:lpstr>              Upcoming Technical session details</vt:lpstr>
      <vt:lpstr> </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752</cp:revision>
  <dcterms:created xsi:type="dcterms:W3CDTF">2022-04-18T05:47:46Z</dcterms:created>
  <dcterms:modified xsi:type="dcterms:W3CDTF">2024-02-28T07:45:06Z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