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3"/>
  </p:notesMasterIdLst>
  <p:sldIdLst>
    <p:sldId id="259" r:id="rId7"/>
    <p:sldId id="2147473632" r:id="rId8"/>
    <p:sldId id="2147471572" r:id="rId9"/>
    <p:sldId id="2147473635" r:id="rId10"/>
    <p:sldId id="2147473617" r:id="rId11"/>
    <p:sldId id="21474736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32"/>
            <p14:sldId id="2147471572"/>
            <p14:sldId id="2147473635"/>
            <p14:sldId id="2147473617"/>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68" autoAdjust="0"/>
  </p:normalViewPr>
  <p:slideViewPr>
    <p:cSldViewPr snapToGrid="0">
      <p:cViewPr varScale="1">
        <p:scale>
          <a:sx n="84" d="100"/>
          <a:sy n="84" d="100"/>
        </p:scale>
        <p:origin x="96" y="1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err="1"/>
            <a:t>DevSecOps</a:t>
          </a:r>
          <a:r>
            <a:rPr lang="en-US" dirty="0"/>
            <a:t> &amp; Automation </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custT="1"/>
      <dgm:spPr/>
      <dgm:t>
        <a:bodyPr/>
        <a:lstStyle/>
        <a:p>
          <a:r>
            <a:rPr lang="en-US" sz="1200" b="1" dirty="0"/>
            <a:t>Governance &amp; Collaboration</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custT="1"/>
      <dgm:spPr/>
      <dgm:t>
        <a:bodyPr/>
        <a:lstStyle/>
        <a:p>
          <a:r>
            <a:rPr lang="en-US" sz="1200" b="1" dirty="0"/>
            <a:t>Product Centricity</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custT="1"/>
      <dgm:spPr/>
      <dgm:t>
        <a:bodyPr/>
        <a:lstStyle/>
        <a:p>
          <a:r>
            <a:rPr lang="en-US" sz="1200" b="1" dirty="0"/>
            <a:t>Rewards</a:t>
          </a:r>
          <a:endParaRPr lang="en-US" sz="1300" b="1" dirty="0"/>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1B8F439A-E758-4DC4-9181-99DA9960165F}">
      <dgm:prSet phldrT="[Text]" custT="1"/>
      <dgm:spPr/>
      <dgm:t>
        <a:bodyPr/>
        <a:lstStyle/>
        <a:p>
          <a:r>
            <a:rPr lang="en-US" sz="1200" b="1" dirty="0"/>
            <a:t>Training &amp; upskilling</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custT="1"/>
      <dgm:spPr/>
      <dgm:t>
        <a:bodyPr/>
        <a:lstStyle/>
        <a:p>
          <a:r>
            <a:rPr lang="en-US" sz="1200" b="1" dirty="0"/>
            <a:t>Communication</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13B809AE-A908-4D5A-A926-7ADBFCEE8A91}" type="pres">
      <dgm:prSet presAssocID="{B02C6334-0885-4F7F-92DF-364A7A3ECB18}" presName="Name0" presStyleCnt="0">
        <dgm:presLayoutVars>
          <dgm:chMax val="1"/>
          <dgm:dir/>
          <dgm:animLvl val="ctr"/>
          <dgm:resizeHandles val="exact"/>
        </dgm:presLayoutVars>
      </dgm:prSet>
      <dgm:spPr/>
    </dgm:pt>
    <dgm:pt modelId="{811A6522-60FD-4A8C-81B0-7C70DB5EC19B}" type="pres">
      <dgm:prSet presAssocID="{9F11AE9A-DFA9-4C27-899F-132DC2C6C246}" presName="centerShape" presStyleLbl="node0" presStyleIdx="0" presStyleCnt="1"/>
      <dgm:spPr/>
    </dgm:pt>
    <dgm:pt modelId="{95F75E29-146C-4AC2-BC71-1750B80B2FD8}" type="pres">
      <dgm:prSet presAssocID="{F8057FCA-168B-4910-807A-D97643C706C7}" presName="node" presStyleLbl="node1" presStyleIdx="0" presStyleCnt="5">
        <dgm:presLayoutVars>
          <dgm:bulletEnabled val="1"/>
        </dgm:presLayoutVars>
      </dgm:prSet>
      <dgm:spPr/>
    </dgm:pt>
    <dgm:pt modelId="{F3A6E107-5F08-4F0F-BE5A-BC626E7302B1}" type="pres">
      <dgm:prSet presAssocID="{F8057FCA-168B-4910-807A-D97643C706C7}" presName="dummy" presStyleCnt="0"/>
      <dgm:spPr/>
    </dgm:pt>
    <dgm:pt modelId="{30F42158-E6DF-46D2-96D4-62A1297382FA}" type="pres">
      <dgm:prSet presAssocID="{D4211E06-6D4F-41BB-B596-E453282B6736}" presName="sibTrans" presStyleLbl="sibTrans2D1" presStyleIdx="0" presStyleCnt="5"/>
      <dgm:spPr/>
    </dgm:pt>
    <dgm:pt modelId="{7E3EEE23-B814-4F43-9814-B0C560D1F48F}" type="pres">
      <dgm:prSet presAssocID="{3444179A-4E5C-48DF-8880-17951774A723}" presName="node" presStyleLbl="node1" presStyleIdx="1" presStyleCnt="5" custRadScaleRad="94186" custRadScaleInc="-3378">
        <dgm:presLayoutVars>
          <dgm:bulletEnabled val="1"/>
        </dgm:presLayoutVars>
      </dgm:prSet>
      <dgm:spPr/>
    </dgm:pt>
    <dgm:pt modelId="{BEA0EBC6-37F6-4817-9A78-F7DE91486B19}" type="pres">
      <dgm:prSet presAssocID="{3444179A-4E5C-48DF-8880-17951774A723}" presName="dummy" presStyleCnt="0"/>
      <dgm:spPr/>
    </dgm:pt>
    <dgm:pt modelId="{D3F4040B-07EB-4962-9009-4E6CA31FA938}" type="pres">
      <dgm:prSet presAssocID="{E4044080-6DFA-40B1-AF6F-A90151DE04FB}" presName="sibTrans" presStyleLbl="sibTrans2D1" presStyleIdx="1" presStyleCnt="5"/>
      <dgm:spPr/>
    </dgm:pt>
    <dgm:pt modelId="{8B951D1F-0A6C-486B-B46C-56D1D49E4A57}" type="pres">
      <dgm:prSet presAssocID="{4CDA489C-7D01-4C45-8770-8DB13EC248A5}" presName="node" presStyleLbl="node1" presStyleIdx="2" presStyleCnt="5">
        <dgm:presLayoutVars>
          <dgm:bulletEnabled val="1"/>
        </dgm:presLayoutVars>
      </dgm:prSet>
      <dgm:spPr/>
    </dgm:pt>
    <dgm:pt modelId="{A6BCD6D9-9D6E-4516-9D34-6708ADDE0D48}" type="pres">
      <dgm:prSet presAssocID="{4CDA489C-7D01-4C45-8770-8DB13EC248A5}" presName="dummy" presStyleCnt="0"/>
      <dgm:spPr/>
    </dgm:pt>
    <dgm:pt modelId="{51B2FF5B-1E56-4034-B0AF-177D8CB83014}" type="pres">
      <dgm:prSet presAssocID="{69212758-066F-4C8E-9BDC-BEA421AC1D9F}" presName="sibTrans" presStyleLbl="sibTrans2D1" presStyleIdx="2" presStyleCnt="5"/>
      <dgm:spPr/>
    </dgm:pt>
    <dgm:pt modelId="{F319103A-1A4E-4092-B24A-A4EC61E48E00}" type="pres">
      <dgm:prSet presAssocID="{1B8F439A-E758-4DC4-9181-99DA9960165F}" presName="node" presStyleLbl="node1" presStyleIdx="3" presStyleCnt="5" custScaleX="107094">
        <dgm:presLayoutVars>
          <dgm:bulletEnabled val="1"/>
        </dgm:presLayoutVars>
      </dgm:prSet>
      <dgm:spPr/>
    </dgm:pt>
    <dgm:pt modelId="{3D686CF4-9411-47D9-947D-77B787E44660}" type="pres">
      <dgm:prSet presAssocID="{1B8F439A-E758-4DC4-9181-99DA9960165F}" presName="dummy" presStyleCnt="0"/>
      <dgm:spPr/>
    </dgm:pt>
    <dgm:pt modelId="{843CE3E7-B8A9-4BE3-8495-05FB175C225B}" type="pres">
      <dgm:prSet presAssocID="{2A10E579-EA34-48D3-9F3B-BA6E4A6E2F80}" presName="sibTrans" presStyleLbl="sibTrans2D1" presStyleIdx="3" presStyleCnt="5"/>
      <dgm:spPr/>
    </dgm:pt>
    <dgm:pt modelId="{CDC3218D-2674-4505-9B6F-C7431855BCC8}" type="pres">
      <dgm:prSet presAssocID="{45A948DB-7064-455C-B487-AE803EB0FC07}" presName="node" presStyleLbl="node1" presStyleIdx="4" presStyleCnt="5" custScaleX="123837">
        <dgm:presLayoutVars>
          <dgm:bulletEnabled val="1"/>
        </dgm:presLayoutVars>
      </dgm:prSet>
      <dgm:spPr/>
    </dgm:pt>
    <dgm:pt modelId="{9194620A-6645-48C7-BDA2-9764325F2ADC}" type="pres">
      <dgm:prSet presAssocID="{45A948DB-7064-455C-B487-AE803EB0FC07}" presName="dummy" presStyleCnt="0"/>
      <dgm:spPr/>
    </dgm:pt>
    <dgm:pt modelId="{4BA2AC7C-F4A5-402B-99AE-892914323B21}" type="pres">
      <dgm:prSet presAssocID="{3D2A8A77-786A-4431-BC67-135BFFF67542}" presName="sibTrans" presStyleLbl="sibTrans2D1" presStyleIdx="4" presStyleCnt="5"/>
      <dgm:spPr/>
    </dgm:pt>
  </dgm:ptLst>
  <dgm:cxnLst>
    <dgm:cxn modelId="{1B651102-E1D1-4FD6-944C-DF0587D571CB}" srcId="{9F11AE9A-DFA9-4C27-899F-132DC2C6C246}" destId="{1B8F439A-E758-4DC4-9181-99DA9960165F}" srcOrd="3" destOrd="0" parTransId="{D02AFBCF-2A13-4967-909C-5DCCE8F0CCB0}" sibTransId="{2A10E579-EA34-48D3-9F3B-BA6E4A6E2F80}"/>
    <dgm:cxn modelId="{E70F2D19-91C4-4623-9BEA-95D3BFB54EF5}" srcId="{9F11AE9A-DFA9-4C27-899F-132DC2C6C246}" destId="{F8057FCA-168B-4910-807A-D97643C706C7}" srcOrd="0" destOrd="0" parTransId="{D82ED824-4577-4DEC-B650-030E19F3DF66}" sibTransId="{D4211E06-6D4F-41BB-B596-E453282B6736}"/>
    <dgm:cxn modelId="{3235CA2C-84B5-4544-BF8C-5AEDD9271EAA}" type="presOf" srcId="{1B8F439A-E758-4DC4-9181-99DA9960165F}" destId="{F319103A-1A4E-4092-B24A-A4EC61E48E00}" srcOrd="0" destOrd="0" presId="urn:microsoft.com/office/officeart/2005/8/layout/radial6"/>
    <dgm:cxn modelId="{C8D2D631-DCCB-46A6-8432-7A09E7099061}" type="presOf" srcId="{4CDA489C-7D01-4C45-8770-8DB13EC248A5}" destId="{8B951D1F-0A6C-486B-B46C-56D1D49E4A57}" srcOrd="0" destOrd="0" presId="urn:microsoft.com/office/officeart/2005/8/layout/radial6"/>
    <dgm:cxn modelId="{37B5083C-7FCA-428B-ADA9-BFAB7DF9685E}" srcId="{B02C6334-0885-4F7F-92DF-364A7A3ECB18}" destId="{9F11AE9A-DFA9-4C27-899F-132DC2C6C246}" srcOrd="0" destOrd="0" parTransId="{A9712255-8CBD-474C-9B2C-FD5F2F3854A2}" sibTransId="{90803D58-06F1-4AC8-85E8-2E88D304A9A4}"/>
    <dgm:cxn modelId="{087AD854-4CAB-42C9-8DC2-6EE53131F9A1}" type="presOf" srcId="{3D2A8A77-786A-4431-BC67-135BFFF67542}" destId="{4BA2AC7C-F4A5-402B-99AE-892914323B21}" srcOrd="0" destOrd="0" presId="urn:microsoft.com/office/officeart/2005/8/layout/radial6"/>
    <dgm:cxn modelId="{FBBC9C7A-2AC4-4430-9405-E819D6F9EFB8}" type="presOf" srcId="{45A948DB-7064-455C-B487-AE803EB0FC07}" destId="{CDC3218D-2674-4505-9B6F-C7431855BCC8}" srcOrd="0" destOrd="0" presId="urn:microsoft.com/office/officeart/2005/8/layout/radial6"/>
    <dgm:cxn modelId="{A9843A84-74B3-410E-8CE3-1BE39C7A29C6}" type="presOf" srcId="{F8057FCA-168B-4910-807A-D97643C706C7}" destId="{95F75E29-146C-4AC2-BC71-1750B80B2FD8}" srcOrd="0" destOrd="0" presId="urn:microsoft.com/office/officeart/2005/8/layout/radial6"/>
    <dgm:cxn modelId="{6CE12F8F-1B30-4918-9634-478748B7A0D5}" type="presOf" srcId="{3444179A-4E5C-48DF-8880-17951774A723}" destId="{7E3EEE23-B814-4F43-9814-B0C560D1F48F}" srcOrd="0" destOrd="0" presId="urn:microsoft.com/office/officeart/2005/8/layout/radial6"/>
    <dgm:cxn modelId="{E0103E96-C0C2-498B-A54B-DBDA0BC54C2E}" type="presOf" srcId="{D4211E06-6D4F-41BB-B596-E453282B6736}" destId="{30F42158-E6DF-46D2-96D4-62A1297382FA}" srcOrd="0" destOrd="0" presId="urn:microsoft.com/office/officeart/2005/8/layout/radial6"/>
    <dgm:cxn modelId="{57C6669E-6C74-4E27-B8FF-90632680AE8A}" srcId="{9F11AE9A-DFA9-4C27-899F-132DC2C6C246}" destId="{45A948DB-7064-455C-B487-AE803EB0FC07}" srcOrd="4" destOrd="0" parTransId="{F2616EF1-3DC6-442C-83EC-4D72FF340AEE}" sibTransId="{3D2A8A77-786A-4431-BC67-135BFFF67542}"/>
    <dgm:cxn modelId="{10CA7CBB-ACE9-4D9E-A911-F17297D9A6D5}" srcId="{9F11AE9A-DFA9-4C27-899F-132DC2C6C246}" destId="{3444179A-4E5C-48DF-8880-17951774A723}" srcOrd="1" destOrd="0" parTransId="{7176761F-4208-4A01-B9A4-1777C85A4716}" sibTransId="{E4044080-6DFA-40B1-AF6F-A90151DE04FB}"/>
    <dgm:cxn modelId="{08EB5CBF-80E2-4727-BEC1-9FF51ECC855D}" type="presOf" srcId="{69212758-066F-4C8E-9BDC-BEA421AC1D9F}" destId="{51B2FF5B-1E56-4034-B0AF-177D8CB83014}" srcOrd="0" destOrd="0" presId="urn:microsoft.com/office/officeart/2005/8/layout/radial6"/>
    <dgm:cxn modelId="{EE5CBEBF-23B4-4B36-B979-BB0A3097F60B}" type="presOf" srcId="{E4044080-6DFA-40B1-AF6F-A90151DE04FB}" destId="{D3F4040B-07EB-4962-9009-4E6CA31FA938}" srcOrd="0" destOrd="0" presId="urn:microsoft.com/office/officeart/2005/8/layout/radial6"/>
    <dgm:cxn modelId="{13F570D3-BF81-4031-8C7C-7CDE6C324F80}" srcId="{9F11AE9A-DFA9-4C27-899F-132DC2C6C246}" destId="{4CDA489C-7D01-4C45-8770-8DB13EC248A5}" srcOrd="2" destOrd="0" parTransId="{6709C2A6-04B3-45CC-AA84-70C53A2EBD00}" sibTransId="{69212758-066F-4C8E-9BDC-BEA421AC1D9F}"/>
    <dgm:cxn modelId="{978B66E6-D349-49D9-9CAF-AC6E96E923B1}" type="presOf" srcId="{9F11AE9A-DFA9-4C27-899F-132DC2C6C246}" destId="{811A6522-60FD-4A8C-81B0-7C70DB5EC19B}" srcOrd="0" destOrd="0" presId="urn:microsoft.com/office/officeart/2005/8/layout/radial6"/>
    <dgm:cxn modelId="{8AAE62F0-A3D8-4AEF-8861-F8E088E32C86}" type="presOf" srcId="{B02C6334-0885-4F7F-92DF-364A7A3ECB18}" destId="{13B809AE-A908-4D5A-A926-7ADBFCEE8A91}" srcOrd="0" destOrd="0" presId="urn:microsoft.com/office/officeart/2005/8/layout/radial6"/>
    <dgm:cxn modelId="{43B9DFF0-E1BF-4C09-9629-B1DC6D5F2611}" type="presOf" srcId="{2A10E579-EA34-48D3-9F3B-BA6E4A6E2F80}" destId="{843CE3E7-B8A9-4BE3-8495-05FB175C225B}" srcOrd="0" destOrd="0" presId="urn:microsoft.com/office/officeart/2005/8/layout/radial6"/>
    <dgm:cxn modelId="{ABB22FC7-CA88-4A28-81ED-6A0F37C39BC2}" type="presParOf" srcId="{13B809AE-A908-4D5A-A926-7ADBFCEE8A91}" destId="{811A6522-60FD-4A8C-81B0-7C70DB5EC19B}" srcOrd="0" destOrd="0" presId="urn:microsoft.com/office/officeart/2005/8/layout/radial6"/>
    <dgm:cxn modelId="{442BF91D-5670-4F15-8F9B-8CBC7666C52B}" type="presParOf" srcId="{13B809AE-A908-4D5A-A926-7ADBFCEE8A91}" destId="{95F75E29-146C-4AC2-BC71-1750B80B2FD8}" srcOrd="1" destOrd="0" presId="urn:microsoft.com/office/officeart/2005/8/layout/radial6"/>
    <dgm:cxn modelId="{2A583290-C1F3-41E7-BF86-81B1BA449FB9}" type="presParOf" srcId="{13B809AE-A908-4D5A-A926-7ADBFCEE8A91}" destId="{F3A6E107-5F08-4F0F-BE5A-BC626E7302B1}" srcOrd="2" destOrd="0" presId="urn:microsoft.com/office/officeart/2005/8/layout/radial6"/>
    <dgm:cxn modelId="{C8399485-9CD4-48F3-A4C4-C803931B4E17}" type="presParOf" srcId="{13B809AE-A908-4D5A-A926-7ADBFCEE8A91}" destId="{30F42158-E6DF-46D2-96D4-62A1297382FA}" srcOrd="3" destOrd="0" presId="urn:microsoft.com/office/officeart/2005/8/layout/radial6"/>
    <dgm:cxn modelId="{DEC1E97D-9FA5-4B5A-AFE7-30E6BC97C516}" type="presParOf" srcId="{13B809AE-A908-4D5A-A926-7ADBFCEE8A91}" destId="{7E3EEE23-B814-4F43-9814-B0C560D1F48F}" srcOrd="4" destOrd="0" presId="urn:microsoft.com/office/officeart/2005/8/layout/radial6"/>
    <dgm:cxn modelId="{E068CA4F-6735-46F9-8920-F3EDCD4F6C9E}" type="presParOf" srcId="{13B809AE-A908-4D5A-A926-7ADBFCEE8A91}" destId="{BEA0EBC6-37F6-4817-9A78-F7DE91486B19}" srcOrd="5" destOrd="0" presId="urn:microsoft.com/office/officeart/2005/8/layout/radial6"/>
    <dgm:cxn modelId="{4A3F3094-E000-4839-9BA5-477FB434C3A2}" type="presParOf" srcId="{13B809AE-A908-4D5A-A926-7ADBFCEE8A91}" destId="{D3F4040B-07EB-4962-9009-4E6CA31FA938}" srcOrd="6" destOrd="0" presId="urn:microsoft.com/office/officeart/2005/8/layout/radial6"/>
    <dgm:cxn modelId="{9B0C8789-D180-4FA6-875F-98AB615211DD}" type="presParOf" srcId="{13B809AE-A908-4D5A-A926-7ADBFCEE8A91}" destId="{8B951D1F-0A6C-486B-B46C-56D1D49E4A57}" srcOrd="7" destOrd="0" presId="urn:microsoft.com/office/officeart/2005/8/layout/radial6"/>
    <dgm:cxn modelId="{0F4A3FB8-F59C-4621-B185-95DE2FA3C840}" type="presParOf" srcId="{13B809AE-A908-4D5A-A926-7ADBFCEE8A91}" destId="{A6BCD6D9-9D6E-4516-9D34-6708ADDE0D48}" srcOrd="8" destOrd="0" presId="urn:microsoft.com/office/officeart/2005/8/layout/radial6"/>
    <dgm:cxn modelId="{37715495-BA90-4A49-8E7C-E0E2A4E265F7}" type="presParOf" srcId="{13B809AE-A908-4D5A-A926-7ADBFCEE8A91}" destId="{51B2FF5B-1E56-4034-B0AF-177D8CB83014}" srcOrd="9" destOrd="0" presId="urn:microsoft.com/office/officeart/2005/8/layout/radial6"/>
    <dgm:cxn modelId="{3DD1ED8A-DEDC-48AD-96F7-407BF8755A9D}" type="presParOf" srcId="{13B809AE-A908-4D5A-A926-7ADBFCEE8A91}" destId="{F319103A-1A4E-4092-B24A-A4EC61E48E00}" srcOrd="10" destOrd="0" presId="urn:microsoft.com/office/officeart/2005/8/layout/radial6"/>
    <dgm:cxn modelId="{52FD3440-E58A-4D55-ADF8-CD87D5ED7658}" type="presParOf" srcId="{13B809AE-A908-4D5A-A926-7ADBFCEE8A91}" destId="{3D686CF4-9411-47D9-947D-77B787E44660}" srcOrd="11" destOrd="0" presId="urn:microsoft.com/office/officeart/2005/8/layout/radial6"/>
    <dgm:cxn modelId="{D97467B2-0E30-4EA2-BF83-607B053E29EB}" type="presParOf" srcId="{13B809AE-A908-4D5A-A926-7ADBFCEE8A91}" destId="{843CE3E7-B8A9-4BE3-8495-05FB175C225B}" srcOrd="12" destOrd="0" presId="urn:microsoft.com/office/officeart/2005/8/layout/radial6"/>
    <dgm:cxn modelId="{0863523E-EF81-4E16-9ABB-9FDBE5C22701}" type="presParOf" srcId="{13B809AE-A908-4D5A-A926-7ADBFCEE8A91}" destId="{CDC3218D-2674-4505-9B6F-C7431855BCC8}" srcOrd="13" destOrd="0" presId="urn:microsoft.com/office/officeart/2005/8/layout/radial6"/>
    <dgm:cxn modelId="{DEB70B02-BC20-4B76-9D6F-29D6121965E7}" type="presParOf" srcId="{13B809AE-A908-4D5A-A926-7ADBFCEE8A91}" destId="{9194620A-6645-48C7-BDA2-9764325F2ADC}" srcOrd="14" destOrd="0" presId="urn:microsoft.com/office/officeart/2005/8/layout/radial6"/>
    <dgm:cxn modelId="{97F2BC9A-BE42-45CC-A931-2A9E20B47827}" type="presParOf" srcId="{13B809AE-A908-4D5A-A926-7ADBFCEE8A91}" destId="{4BA2AC7C-F4A5-402B-99AE-892914323B21}"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2AC7C-F4A5-402B-99AE-892914323B21}">
      <dsp:nvSpPr>
        <dsp:cNvPr id="0" name=""/>
        <dsp:cNvSpPr/>
      </dsp:nvSpPr>
      <dsp:spPr>
        <a:xfrm>
          <a:off x="1919334" y="668065"/>
          <a:ext cx="4460515" cy="4460515"/>
        </a:xfrm>
        <a:prstGeom prst="blockArc">
          <a:avLst>
            <a:gd name="adj1" fmla="val 11880000"/>
            <a:gd name="adj2" fmla="val 1620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43CE3E7-B8A9-4BE3-8495-05FB175C225B}">
      <dsp:nvSpPr>
        <dsp:cNvPr id="0" name=""/>
        <dsp:cNvSpPr/>
      </dsp:nvSpPr>
      <dsp:spPr>
        <a:xfrm>
          <a:off x="1919334" y="668065"/>
          <a:ext cx="4460515" cy="4460515"/>
        </a:xfrm>
        <a:prstGeom prst="blockArc">
          <a:avLst>
            <a:gd name="adj1" fmla="val 7560000"/>
            <a:gd name="adj2" fmla="val 1188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1B2FF5B-1E56-4034-B0AF-177D8CB83014}">
      <dsp:nvSpPr>
        <dsp:cNvPr id="0" name=""/>
        <dsp:cNvSpPr/>
      </dsp:nvSpPr>
      <dsp:spPr>
        <a:xfrm>
          <a:off x="1919334" y="668065"/>
          <a:ext cx="4460515" cy="4460515"/>
        </a:xfrm>
        <a:prstGeom prst="blockArc">
          <a:avLst>
            <a:gd name="adj1" fmla="val 3240000"/>
            <a:gd name="adj2" fmla="val 756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3F4040B-07EB-4962-9009-4E6CA31FA938}">
      <dsp:nvSpPr>
        <dsp:cNvPr id="0" name=""/>
        <dsp:cNvSpPr/>
      </dsp:nvSpPr>
      <dsp:spPr>
        <a:xfrm>
          <a:off x="1813817" y="749781"/>
          <a:ext cx="4460515" cy="4460515"/>
        </a:xfrm>
        <a:prstGeom prst="blockArc">
          <a:avLst>
            <a:gd name="adj1" fmla="val 20402981"/>
            <a:gd name="adj2" fmla="val 3029369"/>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0F42158-E6DF-46D2-96D4-62A1297382FA}">
      <dsp:nvSpPr>
        <dsp:cNvPr id="0" name=""/>
        <dsp:cNvSpPr/>
      </dsp:nvSpPr>
      <dsp:spPr>
        <a:xfrm>
          <a:off x="1784651" y="663898"/>
          <a:ext cx="4460515" cy="4460515"/>
        </a:xfrm>
        <a:prstGeom prst="blockArc">
          <a:avLst>
            <a:gd name="adj1" fmla="val 16412665"/>
            <a:gd name="adj2" fmla="val 20546116"/>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11A6522-60FD-4A8C-81B0-7C70DB5EC19B}">
      <dsp:nvSpPr>
        <dsp:cNvPr id="0" name=""/>
        <dsp:cNvSpPr/>
      </dsp:nvSpPr>
      <dsp:spPr>
        <a:xfrm>
          <a:off x="3123670" y="1872401"/>
          <a:ext cx="2051843" cy="2051843"/>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DevSecOps</a:t>
          </a:r>
          <a:r>
            <a:rPr lang="en-US" sz="2000" kern="1200" dirty="0"/>
            <a:t> &amp; Automation </a:t>
          </a:r>
        </a:p>
      </dsp:txBody>
      <dsp:txXfrm>
        <a:off x="3424155" y="2172886"/>
        <a:ext cx="1450873" cy="1450873"/>
      </dsp:txXfrm>
    </dsp:sp>
    <dsp:sp modelId="{95F75E29-146C-4AC2-BC71-1750B80B2FD8}">
      <dsp:nvSpPr>
        <dsp:cNvPr id="0" name=""/>
        <dsp:cNvSpPr/>
      </dsp:nvSpPr>
      <dsp:spPr>
        <a:xfrm>
          <a:off x="3431446" y="1626"/>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Governance &amp; Collaboration</a:t>
          </a:r>
        </a:p>
      </dsp:txBody>
      <dsp:txXfrm>
        <a:off x="3641786" y="211966"/>
        <a:ext cx="1015610" cy="1015610"/>
      </dsp:txXfrm>
    </dsp:sp>
    <dsp:sp modelId="{7E3EEE23-B814-4F43-9814-B0C560D1F48F}">
      <dsp:nvSpPr>
        <dsp:cNvPr id="0" name=""/>
        <dsp:cNvSpPr/>
      </dsp:nvSpPr>
      <dsp:spPr>
        <a:xfrm>
          <a:off x="5373743" y="1518560"/>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Product Centricity</a:t>
          </a:r>
        </a:p>
      </dsp:txBody>
      <dsp:txXfrm>
        <a:off x="5584083" y="1728900"/>
        <a:ext cx="1015610" cy="1015610"/>
      </dsp:txXfrm>
    </dsp:sp>
    <dsp:sp modelId="{8B951D1F-0A6C-486B-B46C-56D1D49E4A57}">
      <dsp:nvSpPr>
        <dsp:cNvPr id="0" name=""/>
        <dsp:cNvSpPr/>
      </dsp:nvSpPr>
      <dsp:spPr>
        <a:xfrm>
          <a:off x="4711967" y="3942663"/>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Rewards</a:t>
          </a:r>
          <a:endParaRPr lang="en-US" sz="1300" b="1" kern="1200" dirty="0"/>
        </a:p>
      </dsp:txBody>
      <dsp:txXfrm>
        <a:off x="4922307" y="4153003"/>
        <a:ext cx="1015610" cy="1015610"/>
      </dsp:txXfrm>
    </dsp:sp>
    <dsp:sp modelId="{F319103A-1A4E-4092-B24A-A4EC61E48E00}">
      <dsp:nvSpPr>
        <dsp:cNvPr id="0" name=""/>
        <dsp:cNvSpPr/>
      </dsp:nvSpPr>
      <dsp:spPr>
        <a:xfrm>
          <a:off x="2099981" y="3942663"/>
          <a:ext cx="1538181"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Training &amp; upskilling</a:t>
          </a:r>
        </a:p>
      </dsp:txBody>
      <dsp:txXfrm>
        <a:off x="2325242" y="4153003"/>
        <a:ext cx="1087659" cy="1015610"/>
      </dsp:txXfrm>
    </dsp:sp>
    <dsp:sp modelId="{CDC3218D-2674-4505-9B6F-C7431855BCC8}">
      <dsp:nvSpPr>
        <dsp:cNvPr id="0" name=""/>
        <dsp:cNvSpPr/>
      </dsp:nvSpPr>
      <dsp:spPr>
        <a:xfrm>
          <a:off x="1188337" y="1506968"/>
          <a:ext cx="1778659"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Communication</a:t>
          </a:r>
        </a:p>
      </dsp:txBody>
      <dsp:txXfrm>
        <a:off x="1448816" y="1717308"/>
        <a:ext cx="1257701" cy="101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Product Efficiency</a:t>
          </a:r>
        </a:p>
      </dsp:txBody>
      <dsp:txXfrm>
        <a:off x="3321004" y="2066564"/>
        <a:ext cx="1485474" cy="1284995"/>
      </dsp:txXfrm>
    </dsp:sp>
    <dsp:sp modelId="{E992694B-A636-42A2-A9B7-1E7E5B2E174D}">
      <dsp:nvSpPr>
        <dsp:cNvPr id="0" name=""/>
        <dsp:cNvSpPr/>
      </dsp:nvSpPr>
      <dsp:spPr>
        <a:xfrm>
          <a:off x="4344123" y="828514"/>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3157475" y="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Compliance</a:t>
          </a:r>
        </a:p>
      </dsp:txBody>
      <dsp:txXfrm>
        <a:off x="3459220" y="261045"/>
        <a:ext cx="1217310" cy="1053116"/>
      </dsp:txXfrm>
    </dsp:sp>
    <dsp:sp modelId="{CC9DC1CE-217F-44AF-BBD3-ADE4CFC77F64}">
      <dsp:nvSpPr>
        <dsp:cNvPr id="0" name=""/>
        <dsp:cNvSpPr/>
      </dsp:nvSpPr>
      <dsp:spPr>
        <a:xfrm>
          <a:off x="5322487" y="2178846"/>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4868001" y="968857"/>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Tech Debt</a:t>
          </a:r>
        </a:p>
      </dsp:txBody>
      <dsp:txXfrm>
        <a:off x="5169746" y="1229902"/>
        <a:ext cx="1217310" cy="1053116"/>
      </dsp:txXfrm>
    </dsp:sp>
    <dsp:sp modelId="{74615427-016E-4FB3-B262-1AF76B7B7B2D}">
      <dsp:nvSpPr>
        <dsp:cNvPr id="0" name=""/>
        <dsp:cNvSpPr/>
      </dsp:nvSpPr>
      <dsp:spPr>
        <a:xfrm>
          <a:off x="4642852" y="3703117"/>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4827361" y="2873519"/>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a:off x="5129106" y="3134564"/>
        <a:ext cx="1217310" cy="1053116"/>
      </dsp:txXfrm>
    </dsp:sp>
    <dsp:sp modelId="{5C71BD5C-00B4-4FAC-9276-74B9D5DE2173}">
      <dsp:nvSpPr>
        <dsp:cNvPr id="0" name=""/>
        <dsp:cNvSpPr/>
      </dsp:nvSpPr>
      <dsp:spPr>
        <a:xfrm>
          <a:off x="2956944" y="386134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3157475" y="3843460"/>
          <a:ext cx="1820800" cy="1575206"/>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DevSecOps</a:t>
          </a:r>
          <a:r>
            <a:rPr lang="en-US" sz="1700" kern="1200" dirty="0"/>
            <a:t> &amp; Automation</a:t>
          </a:r>
        </a:p>
      </dsp:txBody>
      <dsp:txXfrm>
        <a:off x="3459220" y="4104505"/>
        <a:ext cx="1217310" cy="1053116"/>
      </dsp:txXfrm>
    </dsp:sp>
    <dsp:sp modelId="{49E121D2-E5EB-4292-B3E2-DCB35A75D51C}">
      <dsp:nvSpPr>
        <dsp:cNvPr id="0" name=""/>
        <dsp:cNvSpPr/>
      </dsp:nvSpPr>
      <dsp:spPr>
        <a:xfrm>
          <a:off x="1962559" y="251155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1479837" y="2874602"/>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Application Roadmap</a:t>
          </a:r>
        </a:p>
        <a:p>
          <a:pPr marL="0" lvl="0" indent="0" algn="ctr" defTabSz="755650">
            <a:lnSpc>
              <a:spcPct val="90000"/>
            </a:lnSpc>
            <a:spcBef>
              <a:spcPct val="0"/>
            </a:spcBef>
            <a:spcAft>
              <a:spcPct val="35000"/>
            </a:spcAft>
            <a:buNone/>
          </a:pPr>
          <a:r>
            <a:rPr lang="en-US" sz="1700" kern="1200" dirty="0"/>
            <a:t>/retirement</a:t>
          </a:r>
        </a:p>
      </dsp:txBody>
      <dsp:txXfrm>
        <a:off x="1781582" y="3135647"/>
        <a:ext cx="1217310" cy="1053116"/>
      </dsp:txXfrm>
    </dsp:sp>
    <dsp:sp modelId="{836F04D8-D78D-428F-8D82-EDE69681CF8C}">
      <dsp:nvSpPr>
        <dsp:cNvPr id="0" name=""/>
        <dsp:cNvSpPr/>
      </dsp:nvSpPr>
      <dsp:spPr>
        <a:xfrm>
          <a:off x="1479837" y="96669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Cloud</a:t>
          </a:r>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5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5"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2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77"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1"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4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1/24/2024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1/24/2024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1/24/2024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1/24/2024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1/24/2024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3"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37"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1"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09"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1/24/2024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3.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E&amp;PS</a:t>
            </a:r>
            <a:br>
              <a:rPr lang="en-US" dirty="0"/>
            </a:br>
            <a:r>
              <a:rPr lang="en-US" dirty="0"/>
              <a:t>			</a:t>
            </a:r>
            <a:r>
              <a:rPr lang="en-US" sz="2400" dirty="0"/>
              <a:t>P2P- 12-14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2024 Planning</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3688282129"/>
              </p:ext>
            </p:extLst>
          </p:nvPr>
        </p:nvGraphicFramePr>
        <p:xfrm>
          <a:off x="1743420" y="10925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5" name="Speech Bubble: Rectangle 4">
            <a:extLst>
              <a:ext uri="{FF2B5EF4-FFF2-40B4-BE49-F238E27FC236}">
                <a16:creationId xmlns:a16="http://schemas.microsoft.com/office/drawing/2014/main" id="{2770228A-567A-44C6-85AE-FA6C7667CA34}"/>
              </a:ext>
            </a:extLst>
          </p:cNvPr>
          <p:cNvSpPr/>
          <p:nvPr/>
        </p:nvSpPr>
        <p:spPr>
          <a:xfrm>
            <a:off x="7835318" y="162394"/>
            <a:ext cx="3561408" cy="1421024"/>
          </a:xfrm>
          <a:prstGeom prst="wedgeRectCallout">
            <a:avLst>
              <a:gd name="adj1" fmla="val -85564"/>
              <a:gd name="adj2" fmla="val 50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b="1" dirty="0">
                <a:solidFill>
                  <a:schemeClr val="tx1"/>
                </a:solidFill>
              </a:rPr>
              <a:t>Opportunity for technical leaders and Product/Project managers to be part Initiative.</a:t>
            </a:r>
          </a:p>
          <a:p>
            <a:pPr marL="285750" indent="-285750">
              <a:spcBef>
                <a:spcPts val="300"/>
              </a:spcBef>
              <a:spcAft>
                <a:spcPts val="300"/>
              </a:spcAft>
              <a:buFont typeface="Arial" panose="020B0604020202020204" pitchFamily="34" charset="0"/>
              <a:buChar char="•"/>
            </a:pPr>
            <a:r>
              <a:rPr lang="en-US" sz="1400" dirty="0">
                <a:solidFill>
                  <a:schemeClr val="tx1"/>
                </a:solidFill>
              </a:rPr>
              <a:t>Continue collaboration with EA Team for governance and improvements at IT&amp;DA</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7" name="Speech Bubble: Rectangle 6">
            <a:extLst>
              <a:ext uri="{FF2B5EF4-FFF2-40B4-BE49-F238E27FC236}">
                <a16:creationId xmlns:a16="http://schemas.microsoft.com/office/drawing/2014/main" id="{67EB5A39-56EA-465E-904D-3F5308195CBC}"/>
              </a:ext>
            </a:extLst>
          </p:cNvPr>
          <p:cNvSpPr/>
          <p:nvPr/>
        </p:nvSpPr>
        <p:spPr>
          <a:xfrm>
            <a:off x="8789844" y="2236877"/>
            <a:ext cx="3317472" cy="1897472"/>
          </a:xfrm>
          <a:prstGeom prst="wedgeRectCallout">
            <a:avLst>
              <a:gd name="adj1" fmla="val -61262"/>
              <a:gd name="adj2" fmla="val -13232"/>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b="1" dirty="0">
                <a:solidFill>
                  <a:schemeClr val="tx1"/>
                </a:solidFill>
              </a:rPr>
              <a:t>Establish OKR at products</a:t>
            </a:r>
          </a:p>
          <a:p>
            <a:pPr marL="285750" indent="-285750">
              <a:spcBef>
                <a:spcPts val="300"/>
              </a:spcBef>
              <a:spcAft>
                <a:spcPts val="300"/>
              </a:spcAft>
              <a:buFont typeface="Arial" panose="020B0604020202020204" pitchFamily="34" charset="0"/>
              <a:buChar char="•"/>
            </a:pPr>
            <a:r>
              <a:rPr lang="en-US" sz="1400" dirty="0">
                <a:solidFill>
                  <a:schemeClr val="tx1"/>
                </a:solidFill>
              </a:rPr>
              <a:t>Product manager to drive higher maturity for applications and Track status in QBR </a:t>
            </a:r>
          </a:p>
          <a:p>
            <a:pPr marL="285750" indent="-285750">
              <a:spcBef>
                <a:spcPts val="300"/>
              </a:spcBef>
              <a:spcAft>
                <a:spcPts val="300"/>
              </a:spcAft>
              <a:buFont typeface="Arial" panose="020B0604020202020204" pitchFamily="34" charset="0"/>
              <a:buChar char="•"/>
            </a:pPr>
            <a:r>
              <a:rPr lang="en-US" sz="1400" dirty="0">
                <a:solidFill>
                  <a:schemeClr val="tx1"/>
                </a:solidFill>
              </a:rPr>
              <a:t>Focal to be assigned and collaborate with Product leaders to help on product maturity improvements</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9" name="Speech Bubble: Rectangle 8">
            <a:extLst>
              <a:ext uri="{FF2B5EF4-FFF2-40B4-BE49-F238E27FC236}">
                <a16:creationId xmlns:a16="http://schemas.microsoft.com/office/drawing/2014/main" id="{EA7FD119-77CE-4F55-BF7B-47BD62DA3884}"/>
              </a:ext>
            </a:extLst>
          </p:cNvPr>
          <p:cNvSpPr/>
          <p:nvPr/>
        </p:nvSpPr>
        <p:spPr>
          <a:xfrm>
            <a:off x="8455163" y="4563612"/>
            <a:ext cx="3067956" cy="914400"/>
          </a:xfrm>
          <a:prstGeom prst="wedgeRectCallout">
            <a:avLst>
              <a:gd name="adj1" fmla="val -71635"/>
              <a:gd name="adj2" fmla="val 50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b="1" dirty="0">
                <a:solidFill>
                  <a:schemeClr val="tx1"/>
                </a:solidFill>
              </a:rPr>
              <a:t>Rewards for products &amp; application team</a:t>
            </a:r>
          </a:p>
          <a:p>
            <a:pPr marL="285750" indent="-285750">
              <a:spcBef>
                <a:spcPts val="300"/>
              </a:spcBef>
              <a:spcAft>
                <a:spcPts val="300"/>
              </a:spcAft>
              <a:buFont typeface="Arial" panose="020B0604020202020204" pitchFamily="34" charset="0"/>
              <a:buChar char="•"/>
            </a:pPr>
            <a:r>
              <a:rPr lang="en-US" sz="1400" b="1" dirty="0">
                <a:solidFill>
                  <a:schemeClr val="tx1"/>
                </a:solidFill>
              </a:rPr>
              <a:t>Rewards for Core team</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10" name="Speech Bubble: Rectangle 9">
            <a:extLst>
              <a:ext uri="{FF2B5EF4-FFF2-40B4-BE49-F238E27FC236}">
                <a16:creationId xmlns:a16="http://schemas.microsoft.com/office/drawing/2014/main" id="{63B1AF81-4C68-4E53-BF65-BBEB0BE86166}"/>
              </a:ext>
            </a:extLst>
          </p:cNvPr>
          <p:cNvSpPr/>
          <p:nvPr/>
        </p:nvSpPr>
        <p:spPr>
          <a:xfrm>
            <a:off x="218114" y="1271666"/>
            <a:ext cx="2849841" cy="914400"/>
          </a:xfrm>
          <a:prstGeom prst="wedgeRectCallout">
            <a:avLst>
              <a:gd name="adj1" fmla="val 59742"/>
              <a:gd name="adj2" fmla="val 105581"/>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dirty="0">
                <a:solidFill>
                  <a:schemeClr val="tx1"/>
                </a:solidFill>
              </a:rPr>
              <a:t>Communication to all employees on progress and importance Initiative</a:t>
            </a:r>
            <a:r>
              <a:rPr lang="en-US" sz="1600" dirty="0">
                <a:solidFill>
                  <a:schemeClr val="tx1"/>
                </a:solidFill>
              </a:rPr>
              <a:t>.</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11" name="Speech Bubble: Rectangle 10">
            <a:extLst>
              <a:ext uri="{FF2B5EF4-FFF2-40B4-BE49-F238E27FC236}">
                <a16:creationId xmlns:a16="http://schemas.microsoft.com/office/drawing/2014/main" id="{6DCB2B89-8EB0-4B9F-BB3E-DC097A0EDD4E}"/>
              </a:ext>
            </a:extLst>
          </p:cNvPr>
          <p:cNvSpPr/>
          <p:nvPr/>
        </p:nvSpPr>
        <p:spPr>
          <a:xfrm>
            <a:off x="218114" y="4418271"/>
            <a:ext cx="2849841" cy="1492506"/>
          </a:xfrm>
          <a:prstGeom prst="wedgeRectCallout">
            <a:avLst>
              <a:gd name="adj1" fmla="val 78286"/>
              <a:gd name="adj2" fmla="val 31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dirty="0">
                <a:solidFill>
                  <a:schemeClr val="tx1"/>
                </a:solidFill>
              </a:rPr>
              <a:t>Resources and sessions for all employees.</a:t>
            </a:r>
          </a:p>
          <a:p>
            <a:pPr marL="285750" indent="-285750">
              <a:spcBef>
                <a:spcPts val="300"/>
              </a:spcBef>
              <a:spcAft>
                <a:spcPts val="300"/>
              </a:spcAft>
              <a:buFont typeface="Arial" panose="020B0604020202020204" pitchFamily="34" charset="0"/>
              <a:buChar char="•"/>
            </a:pPr>
            <a:r>
              <a:rPr lang="en-US" sz="1400" b="1" dirty="0">
                <a:solidFill>
                  <a:schemeClr val="tx1"/>
                </a:solidFill>
              </a:rPr>
              <a:t>Focused trainings for  focal.</a:t>
            </a:r>
          </a:p>
          <a:p>
            <a:pPr marL="285750" indent="-285750">
              <a:spcBef>
                <a:spcPts val="300"/>
              </a:spcBef>
              <a:spcAft>
                <a:spcPts val="300"/>
              </a:spcAft>
              <a:buFont typeface="Arial" panose="020B0604020202020204" pitchFamily="34" charset="0"/>
              <a:buChar char="•"/>
            </a:pPr>
            <a:r>
              <a:rPr lang="en-US" sz="1400" b="1" dirty="0">
                <a:solidFill>
                  <a:schemeClr val="tx1"/>
                </a:solidFill>
              </a:rPr>
              <a:t>Hands-on experience </a:t>
            </a:r>
            <a:r>
              <a:rPr lang="en-US" sz="1400" dirty="0">
                <a:solidFill>
                  <a:schemeClr val="tx1"/>
                </a:solidFill>
              </a:rPr>
              <a:t>to focal for their development and growth</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Tree>
    <p:extLst>
      <p:ext uri="{BB962C8B-B14F-4D97-AF65-F5344CB8AC3E}">
        <p14:creationId xmlns:p14="http://schemas.microsoft.com/office/powerpoint/2010/main" val="39785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nvPr>
        </p:nvGraphicFramePr>
        <p:xfrm>
          <a:off x="-345440" y="9835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6" name="Rectangle 5">
            <a:extLst>
              <a:ext uri="{FF2B5EF4-FFF2-40B4-BE49-F238E27FC236}">
                <a16:creationId xmlns:a16="http://schemas.microsoft.com/office/drawing/2014/main" id="{3C9D2D41-D805-4D59-B3EB-779D3EB1B55B}"/>
              </a:ext>
            </a:extLst>
          </p:cNvPr>
          <p:cNvSpPr/>
          <p:nvPr/>
        </p:nvSpPr>
        <p:spPr>
          <a:xfrm>
            <a:off x="7194390" y="1836894"/>
            <a:ext cx="4409440" cy="195278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spcBef>
                <a:spcPts val="300"/>
              </a:spcBef>
              <a:spcAft>
                <a:spcPts val="300"/>
              </a:spcAft>
              <a:buFont typeface="Arial" panose="020B0604020202020204" pitchFamily="34" charset="0"/>
              <a:buChar char="•"/>
            </a:pPr>
            <a:r>
              <a:rPr lang="en-US" sz="2400" dirty="0">
                <a:solidFill>
                  <a:schemeClr val="accent1"/>
                </a:solidFill>
              </a:rPr>
              <a:t>Need DRI support across areas of initiative to identify opportunities of automations </a:t>
            </a:r>
          </a:p>
        </p:txBody>
      </p:sp>
      <p:sp>
        <p:nvSpPr>
          <p:cNvPr id="7" name="Rectangle 6">
            <a:extLst>
              <a:ext uri="{FF2B5EF4-FFF2-40B4-BE49-F238E27FC236}">
                <a16:creationId xmlns:a16="http://schemas.microsoft.com/office/drawing/2014/main" id="{5D75678C-94A3-4E42-BFC2-8DC5ED8AF434}"/>
              </a:ext>
            </a:extLst>
          </p:cNvPr>
          <p:cNvSpPr/>
          <p:nvPr/>
        </p:nvSpPr>
        <p:spPr>
          <a:xfrm>
            <a:off x="7171848" y="1267190"/>
            <a:ext cx="4431982"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Tree>
    <p:extLst>
      <p:ext uri="{BB962C8B-B14F-4D97-AF65-F5344CB8AC3E}">
        <p14:creationId xmlns:p14="http://schemas.microsoft.com/office/powerpoint/2010/main" val="257148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E7E6-22D7-4AF3-A2B8-C45A3ECBB7AB}"/>
              </a:ext>
            </a:extLst>
          </p:cNvPr>
          <p:cNvSpPr>
            <a:spLocks noGrp="1"/>
          </p:cNvSpPr>
          <p:nvPr>
            <p:ph type="title"/>
          </p:nvPr>
        </p:nvSpPr>
        <p:spPr>
          <a:xfrm>
            <a:off x="210308" y="212156"/>
            <a:ext cx="11150600" cy="340608"/>
          </a:xfrm>
        </p:spPr>
        <p:txBody>
          <a:bodyPr/>
          <a:lstStyle/>
          <a:p>
            <a:r>
              <a:rPr lang="en-US" dirty="0"/>
              <a:t>2024 Vision</a:t>
            </a:r>
          </a:p>
        </p:txBody>
      </p:sp>
      <p:graphicFrame>
        <p:nvGraphicFramePr>
          <p:cNvPr id="4" name="Table 3">
            <a:extLst>
              <a:ext uri="{FF2B5EF4-FFF2-40B4-BE49-F238E27FC236}">
                <a16:creationId xmlns:a16="http://schemas.microsoft.com/office/drawing/2014/main" id="{0F131DA1-2FF1-4A4A-9BF5-AACA785ADF84}"/>
              </a:ext>
            </a:extLst>
          </p:cNvPr>
          <p:cNvGraphicFramePr>
            <a:graphicFrameLocks noGrp="1"/>
          </p:cNvGraphicFramePr>
          <p:nvPr>
            <p:extLst>
              <p:ext uri="{D42A27DB-BD31-4B8C-83A1-F6EECF244321}">
                <p14:modId xmlns:p14="http://schemas.microsoft.com/office/powerpoint/2010/main" val="1529289942"/>
              </p:ext>
            </p:extLst>
          </p:nvPr>
        </p:nvGraphicFramePr>
        <p:xfrm>
          <a:off x="89728" y="552765"/>
          <a:ext cx="11747138" cy="6243053"/>
        </p:xfrm>
        <a:graphic>
          <a:graphicData uri="http://schemas.openxmlformats.org/drawingml/2006/table">
            <a:tbl>
              <a:tblPr/>
              <a:tblGrid>
                <a:gridCol w="714773">
                  <a:extLst>
                    <a:ext uri="{9D8B030D-6E8A-4147-A177-3AD203B41FA5}">
                      <a16:colId xmlns:a16="http://schemas.microsoft.com/office/drawing/2014/main" val="3880024820"/>
                    </a:ext>
                  </a:extLst>
                </a:gridCol>
                <a:gridCol w="2289348">
                  <a:extLst>
                    <a:ext uri="{9D8B030D-6E8A-4147-A177-3AD203B41FA5}">
                      <a16:colId xmlns:a16="http://schemas.microsoft.com/office/drawing/2014/main" val="1213866067"/>
                    </a:ext>
                  </a:extLst>
                </a:gridCol>
                <a:gridCol w="797645">
                  <a:extLst>
                    <a:ext uri="{9D8B030D-6E8A-4147-A177-3AD203B41FA5}">
                      <a16:colId xmlns:a16="http://schemas.microsoft.com/office/drawing/2014/main" val="875681557"/>
                    </a:ext>
                  </a:extLst>
                </a:gridCol>
                <a:gridCol w="932312">
                  <a:extLst>
                    <a:ext uri="{9D8B030D-6E8A-4147-A177-3AD203B41FA5}">
                      <a16:colId xmlns:a16="http://schemas.microsoft.com/office/drawing/2014/main" val="1850646368"/>
                    </a:ext>
                  </a:extLst>
                </a:gridCol>
                <a:gridCol w="932312">
                  <a:extLst>
                    <a:ext uri="{9D8B030D-6E8A-4147-A177-3AD203B41FA5}">
                      <a16:colId xmlns:a16="http://schemas.microsoft.com/office/drawing/2014/main" val="2929276294"/>
                    </a:ext>
                  </a:extLst>
                </a:gridCol>
                <a:gridCol w="714773">
                  <a:extLst>
                    <a:ext uri="{9D8B030D-6E8A-4147-A177-3AD203B41FA5}">
                      <a16:colId xmlns:a16="http://schemas.microsoft.com/office/drawing/2014/main" val="855041419"/>
                    </a:ext>
                  </a:extLst>
                </a:gridCol>
                <a:gridCol w="818363">
                  <a:extLst>
                    <a:ext uri="{9D8B030D-6E8A-4147-A177-3AD203B41FA5}">
                      <a16:colId xmlns:a16="http://schemas.microsoft.com/office/drawing/2014/main" val="513973756"/>
                    </a:ext>
                  </a:extLst>
                </a:gridCol>
                <a:gridCol w="818363">
                  <a:extLst>
                    <a:ext uri="{9D8B030D-6E8A-4147-A177-3AD203B41FA5}">
                      <a16:colId xmlns:a16="http://schemas.microsoft.com/office/drawing/2014/main" val="4139858748"/>
                    </a:ext>
                  </a:extLst>
                </a:gridCol>
                <a:gridCol w="714773">
                  <a:extLst>
                    <a:ext uri="{9D8B030D-6E8A-4147-A177-3AD203B41FA5}">
                      <a16:colId xmlns:a16="http://schemas.microsoft.com/office/drawing/2014/main" val="2829874951"/>
                    </a:ext>
                  </a:extLst>
                </a:gridCol>
                <a:gridCol w="756209">
                  <a:extLst>
                    <a:ext uri="{9D8B030D-6E8A-4147-A177-3AD203B41FA5}">
                      <a16:colId xmlns:a16="http://schemas.microsoft.com/office/drawing/2014/main" val="3456304673"/>
                    </a:ext>
                  </a:extLst>
                </a:gridCol>
                <a:gridCol w="808004">
                  <a:extLst>
                    <a:ext uri="{9D8B030D-6E8A-4147-A177-3AD203B41FA5}">
                      <a16:colId xmlns:a16="http://schemas.microsoft.com/office/drawing/2014/main" val="615079056"/>
                    </a:ext>
                  </a:extLst>
                </a:gridCol>
                <a:gridCol w="808004">
                  <a:extLst>
                    <a:ext uri="{9D8B030D-6E8A-4147-A177-3AD203B41FA5}">
                      <a16:colId xmlns:a16="http://schemas.microsoft.com/office/drawing/2014/main" val="4008484298"/>
                    </a:ext>
                  </a:extLst>
                </a:gridCol>
                <a:gridCol w="642259">
                  <a:extLst>
                    <a:ext uri="{9D8B030D-6E8A-4147-A177-3AD203B41FA5}">
                      <a16:colId xmlns:a16="http://schemas.microsoft.com/office/drawing/2014/main" val="4202242067"/>
                    </a:ext>
                  </a:extLst>
                </a:gridCol>
              </a:tblGrid>
              <a:tr h="164405">
                <a:tc rowSpan="2">
                  <a:txBody>
                    <a:bodyPr/>
                    <a:lstStyle/>
                    <a:p>
                      <a:pPr algn="ctr" fontAlgn="b"/>
                      <a:r>
                        <a:rPr lang="en-US" sz="1100" b="0" i="0" u="none" strike="noStrike" dirty="0">
                          <a:solidFill>
                            <a:srgbClr val="FFFFFF"/>
                          </a:solidFill>
                          <a:effectLst/>
                          <a:latin typeface="Calibri" panose="020F0502020204030204" pitchFamily="34" charset="0"/>
                        </a:rPr>
                        <a:t>Director</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rgbClr val="FFFFFF"/>
                          </a:solidFill>
                          <a:effectLst/>
                          <a:latin typeface="Calibri" panose="020F0502020204030204" pitchFamily="34" charset="0"/>
                        </a:rPr>
                        <a:t>Products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rgbClr val="FFFFFF"/>
                          </a:solidFill>
                          <a:effectLst/>
                          <a:latin typeface="Calibri" panose="020F0502020204030204" pitchFamily="34" charset="0"/>
                        </a:rPr>
                        <a:t># Applications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rgbClr val="FFFFFF"/>
                          </a:solidFill>
                          <a:effectLst/>
                          <a:latin typeface="Calibri" panose="020F0502020204030204" pitchFamily="34" charset="0"/>
                        </a:rPr>
                        <a:t>Total assessments Completed</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chemeClr val="tx1"/>
                          </a:solidFill>
                          <a:effectLst/>
                          <a:highlight>
                            <a:srgbClr val="FFFF00"/>
                          </a:highlight>
                          <a:latin typeface="Calibri" panose="020F0502020204030204" pitchFamily="34" charset="0"/>
                        </a:rPr>
                        <a:t>Product Maturity Level</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4">
                  <a:txBody>
                    <a:bodyPr/>
                    <a:lstStyle/>
                    <a:p>
                      <a:pPr algn="ctr" fontAlgn="b"/>
                      <a:r>
                        <a:rPr lang="en-US" sz="1100" b="1" i="0" u="none" strike="noStrike">
                          <a:solidFill>
                            <a:srgbClr val="000000"/>
                          </a:solidFill>
                          <a:effectLst/>
                          <a:latin typeface="Calibri" panose="020F0502020204030204" pitchFamily="34" charset="0"/>
                        </a:rPr>
                        <a:t>2023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i="0" u="none" strike="noStrike">
                          <a:solidFill>
                            <a:srgbClr val="000000"/>
                          </a:solidFill>
                          <a:effectLst/>
                          <a:latin typeface="Calibri" panose="020F0502020204030204" pitchFamily="34" charset="0"/>
                        </a:rPr>
                        <a:t>2024 Target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57614239"/>
                  </a:ext>
                </a:extLst>
              </a:tr>
              <a:tr h="4906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1" i="0" u="none" strike="noStrike" dirty="0">
                          <a:solidFill>
                            <a:srgbClr val="000000"/>
                          </a:solidFill>
                          <a:effectLst/>
                          <a:latin typeface="Calibri" panose="020F0502020204030204" pitchFamily="34" charset="0"/>
                        </a:rPr>
                        <a:t>Assessments  Complete</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1" i="0" u="none" strike="noStrike" dirty="0">
                          <a:solidFill>
                            <a:srgbClr val="000000"/>
                          </a:solidFill>
                          <a:effectLst/>
                          <a:latin typeface="Calibri" panose="020F0502020204030204" pitchFamily="34" charset="0"/>
                        </a:rPr>
                        <a:t>Average Maturity Level</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1" i="0" u="none" strike="noStrike" dirty="0">
                          <a:solidFill>
                            <a:srgbClr val="000000"/>
                          </a:solidFill>
                          <a:effectLst/>
                          <a:latin typeface="Calibri" panose="020F0502020204030204" pitchFamily="34" charset="0"/>
                        </a:rPr>
                        <a:t>Re-</a:t>
                      </a:r>
                      <a:r>
                        <a:rPr lang="en-US" sz="1100" b="1" i="0" u="none" strike="noStrike" dirty="0" err="1">
                          <a:solidFill>
                            <a:srgbClr val="000000"/>
                          </a:solidFill>
                          <a:effectLst/>
                          <a:latin typeface="Calibri" panose="020F0502020204030204" pitchFamily="34" charset="0"/>
                        </a:rPr>
                        <a:t>assesments</a:t>
                      </a:r>
                      <a:r>
                        <a:rPr lang="en-US" sz="1100" b="1" i="0" u="none" strike="noStrike" dirty="0">
                          <a:solidFill>
                            <a:srgbClr val="000000"/>
                          </a:solidFill>
                          <a:effectLst/>
                          <a:latin typeface="Calibri" panose="020F0502020204030204" pitchFamily="34" charset="0"/>
                        </a:rPr>
                        <a:t> Complete</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Automation Savings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Assessments  Complete</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Maturity Level</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Re-assesments Complete</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Automation Savings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912647412"/>
                  </a:ext>
                </a:extLst>
              </a:tr>
              <a:tr h="275676">
                <a:tc rowSpan="6">
                  <a:txBody>
                    <a:bodyPr/>
                    <a:lstStyle/>
                    <a:p>
                      <a:pPr algn="ctr" fontAlgn="ctr"/>
                      <a:r>
                        <a:rPr lang="en-US" sz="1100" b="0" i="0" u="none" strike="noStrike">
                          <a:solidFill>
                            <a:srgbClr val="FFFFFF"/>
                          </a:solidFill>
                          <a:effectLst/>
                          <a:latin typeface="Calibri" panose="020F0502020204030204" pitchFamily="34" charset="0"/>
                        </a:rPr>
                        <a:t>Jennifer</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dirty="0">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233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58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0" i="0" u="none" strike="noStrike" dirty="0">
                          <a:solidFill>
                            <a:srgbClr val="000000"/>
                          </a:solidFill>
                          <a:effectLst/>
                          <a:latin typeface="Calibri" panose="020F0502020204030204" pitchFamily="34" charset="0"/>
                        </a:rPr>
                        <a:t> </a:t>
                      </a:r>
                      <a:r>
                        <a:rPr lang="en-US" sz="1100" b="1" i="0" u="none" strike="noStrike" dirty="0">
                          <a:solidFill>
                            <a:srgbClr val="000000"/>
                          </a:solidFill>
                          <a:effectLst/>
                          <a:latin typeface="Calibri" panose="020F0502020204030204" pitchFamily="34" charset="0"/>
                        </a:rPr>
                        <a:t>83007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48533443"/>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Data Distribution and Management</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60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2.85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3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17556954"/>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Regulatory and Safety</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26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757648294"/>
                  </a:ext>
                </a:extLst>
              </a:tr>
              <a:tr h="164405">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Research and Technology</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3.46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3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73166375"/>
                  </a:ext>
                </a:extLst>
              </a:tr>
              <a:tr h="164405">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Test and Evaluation</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48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2.68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342342484"/>
                  </a:ext>
                </a:extLst>
              </a:tr>
              <a:tr h="203924">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Non DTPLM</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89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2.52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90904923"/>
                  </a:ext>
                </a:extLst>
              </a:tr>
              <a:tr h="177093">
                <a:tc rowSpan="11">
                  <a:txBody>
                    <a:bodyPr/>
                    <a:lstStyle/>
                    <a:p>
                      <a:pPr algn="ctr" fontAlgn="ctr"/>
                      <a:r>
                        <a:rPr lang="en-US" sz="1100" b="0" i="0" u="none" strike="noStrike">
                          <a:solidFill>
                            <a:srgbClr val="FFFFFF"/>
                          </a:solidFill>
                          <a:effectLst/>
                          <a:latin typeface="Calibri" panose="020F0502020204030204" pitchFamily="34" charset="0"/>
                        </a:rPr>
                        <a:t>Tatum</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365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130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80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17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23160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04807577"/>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Authoring Process Planning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21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3.53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3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65506158"/>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Automation Programming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24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0055840"/>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Customer Engineering (CE)</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NA</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97292246"/>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DT PLM</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2.75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625790171"/>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Electrical Engineering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63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009531815"/>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Flight Engineering and Propulsion</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29405338"/>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Mechanical and Structural Engineering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46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19431621"/>
                  </a:ext>
                </a:extLst>
              </a:tr>
              <a:tr h="164405">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Systems Engineering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33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2.96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44288756"/>
                  </a:ext>
                </a:extLst>
              </a:tr>
              <a:tr h="164405">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Production System Simulation</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386186795"/>
                  </a:ext>
                </a:extLst>
              </a:tr>
              <a:tr h="164405">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Visualization and xR</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2.84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97062779"/>
                  </a:ext>
                </a:extLst>
              </a:tr>
              <a:tr h="164405">
                <a:tc rowSpan="5">
                  <a:txBody>
                    <a:bodyPr/>
                    <a:lstStyle/>
                    <a:p>
                      <a:pPr algn="ctr" fontAlgn="ctr"/>
                      <a:r>
                        <a:rPr lang="en-US" sz="1100" b="0" i="0" u="none" strike="noStrike">
                          <a:solidFill>
                            <a:srgbClr val="FFFFFF"/>
                          </a:solidFill>
                          <a:effectLst/>
                          <a:latin typeface="Calibri" panose="020F0502020204030204" pitchFamily="34" charset="0"/>
                        </a:rPr>
                        <a:t>Buba</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dirty="0">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166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70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65343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873278050"/>
                  </a:ext>
                </a:extLst>
              </a:tr>
              <a:tr h="16440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Digital Market Products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54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689977792"/>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Customer Operations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24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253691118"/>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Technical Publications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59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02077191"/>
                  </a:ext>
                </a:extLst>
              </a:tr>
              <a:tr h="164405">
                <a:tc vMerge="1">
                  <a:txBody>
                    <a:bodyPr/>
                    <a:lstStyle/>
                    <a:p>
                      <a:endParaRPr lang="en-US"/>
                    </a:p>
                  </a:txBody>
                  <a:tcPr/>
                </a:tc>
                <a:tc>
                  <a:txBody>
                    <a:bodyPr/>
                    <a:lstStyle/>
                    <a:p>
                      <a:pPr algn="ctr" fontAlgn="b"/>
                      <a:r>
                        <a:rPr lang="en-US" sz="1100" b="0" i="0" u="none" strike="noStrike" dirty="0">
                          <a:solidFill>
                            <a:srgbClr val="FF0000"/>
                          </a:solidFill>
                          <a:effectLst/>
                          <a:latin typeface="Calibri" panose="020F0502020204030204" pitchFamily="34" charset="0"/>
                        </a:rPr>
                        <a:t>Training &amp; Other</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35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236339157"/>
                  </a:ext>
                </a:extLst>
              </a:tr>
              <a:tr h="164405">
                <a:tc rowSpan="8">
                  <a:txBody>
                    <a:bodyPr/>
                    <a:lstStyle/>
                    <a:p>
                      <a:pPr algn="ctr" fontAlgn="ctr"/>
                      <a:r>
                        <a:rPr lang="en-US" sz="1100" b="0" i="0" u="none" strike="noStrike">
                          <a:solidFill>
                            <a:srgbClr val="FFFFFF"/>
                          </a:solidFill>
                          <a:effectLst/>
                          <a:latin typeface="Calibri" panose="020F0502020204030204" pitchFamily="34" charset="0"/>
                        </a:rPr>
                        <a:t>Jeff</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dirty="0">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187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76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12760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27746714"/>
                  </a:ext>
                </a:extLst>
              </a:tr>
              <a:tr h="164405">
                <a:tc vMerge="1">
                  <a:txBody>
                    <a:bodyPr/>
                    <a:lstStyle/>
                    <a:p>
                      <a:endParaRPr lang="en-US"/>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 </a:t>
                      </a:r>
                      <a:r>
                        <a:rPr lang="en-US" sz="1100" b="0" i="0" u="none" strike="noStrike" dirty="0">
                          <a:solidFill>
                            <a:srgbClr val="FF0000"/>
                          </a:solidFill>
                          <a:effectLst/>
                          <a:latin typeface="Calibri" panose="020F0502020204030204" pitchFamily="34" charset="0"/>
                        </a:rPr>
                        <a:t>Automation Programming</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26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90621873"/>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Innovation Hub</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NA</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6944525"/>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Material Management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18 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3.47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46291558"/>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Maintenance Repair and Overhaul</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24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Level 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79394883"/>
                  </a:ext>
                </a:extLst>
              </a:tr>
              <a:tr h="327544">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Integrated Logistics Planning and Management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35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423895179"/>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Product Support Analysis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Level 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603613459"/>
                  </a:ext>
                </a:extLst>
              </a:tr>
              <a:tr h="164405">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Embedded Program Support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78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Level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50815420"/>
                  </a:ext>
                </a:extLst>
              </a:tr>
              <a:tr h="179236">
                <a:tc gridSpan="2">
                  <a:txBody>
                    <a:bodyPr/>
                    <a:lstStyle/>
                    <a:p>
                      <a:pPr algn="ctr" fontAlgn="b"/>
                      <a:r>
                        <a:rPr lang="en-US" sz="1200" b="0" i="0" u="none" strike="noStrike" dirty="0">
                          <a:solidFill>
                            <a:schemeClr val="bg1"/>
                          </a:solidFill>
                          <a:effectLst/>
                          <a:latin typeface="Calibri" panose="020F0502020204030204" pitchFamily="34" charset="0"/>
                        </a:rPr>
                        <a:t>E&amp;PS 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algn="ctr" fontAlgn="b"/>
                      <a:r>
                        <a:rPr lang="en-US" sz="1100" b="1" i="0" u="none" strike="noStrike" dirty="0">
                          <a:solidFill>
                            <a:srgbClr val="000000"/>
                          </a:solidFill>
                          <a:effectLst/>
                          <a:latin typeface="Calibri" panose="020F0502020204030204" pitchFamily="34" charset="0"/>
                        </a:rPr>
                        <a:t> 982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a:solidFill>
                            <a:srgbClr val="000000"/>
                          </a:solidFill>
                          <a:effectLst/>
                          <a:latin typeface="Calibri" panose="020F0502020204030204" pitchFamily="34" charset="0"/>
                        </a:rPr>
                        <a:t> 334</a:t>
                      </a:r>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dirty="0">
                          <a:solidFill>
                            <a:srgbClr val="000000"/>
                          </a:solidFill>
                          <a:effectLst/>
                          <a:latin typeface="Calibri" panose="020F0502020204030204" pitchFamily="34" charset="0"/>
                        </a:rPr>
                        <a:t> 130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dirty="0">
                          <a:solidFill>
                            <a:srgbClr val="000000"/>
                          </a:solidFill>
                          <a:effectLst/>
                          <a:latin typeface="Calibri" panose="020F0502020204030204" pitchFamily="34" charset="0"/>
                        </a:rPr>
                        <a:t>2.82 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dirty="0">
                          <a:solidFill>
                            <a:srgbClr val="000000"/>
                          </a:solidFill>
                          <a:effectLst/>
                          <a:latin typeface="Calibri" panose="020F0502020204030204" pitchFamily="34" charset="0"/>
                        </a:rPr>
                        <a:t> 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dirty="0">
                          <a:solidFill>
                            <a:srgbClr val="000000"/>
                          </a:solidFill>
                          <a:effectLst/>
                          <a:latin typeface="Calibri" panose="020F0502020204030204" pitchFamily="34" charset="0"/>
                        </a:rPr>
                        <a:t> 184270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360978068"/>
                  </a:ext>
                </a:extLst>
              </a:tr>
            </a:tbl>
          </a:graphicData>
        </a:graphic>
      </p:graphicFrame>
    </p:spTree>
    <p:extLst>
      <p:ext uri="{BB962C8B-B14F-4D97-AF65-F5344CB8AC3E}">
        <p14:creationId xmlns:p14="http://schemas.microsoft.com/office/powerpoint/2010/main" val="28482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Links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5909310"/>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ndParaRPr>
          </a:p>
          <a:p>
            <a:r>
              <a:rPr lang="en-US" b="1" dirty="0" err="1">
                <a:solidFill>
                  <a:srgbClr val="1F497D"/>
                </a:solidFill>
                <a:latin typeface="Calibri" panose="020F0502020204030204" pitchFamily="34" charset="0"/>
              </a:rPr>
              <a:t>DevSecOps</a:t>
            </a:r>
            <a:r>
              <a:rPr lang="en-US" b="1" dirty="0">
                <a:solidFill>
                  <a:srgbClr val="1F497D"/>
                </a:solidFill>
                <a:latin typeface="Calibri" panose="020F0502020204030204" pitchFamily="34" charset="0"/>
              </a:rPr>
              <a:t>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932859160"/>
              </p:ext>
            </p:extLst>
          </p:nvPr>
        </p:nvGraphicFramePr>
        <p:xfrm>
          <a:off x="3602912" y="4773749"/>
          <a:ext cx="577850" cy="1333500"/>
        </p:xfrm>
        <a:graphic>
          <a:graphicData uri="http://schemas.openxmlformats.org/presentationml/2006/ole">
            <mc:AlternateContent xmlns:mc="http://schemas.openxmlformats.org/markup-compatibility/2006">
              <mc:Choice xmlns:v="urn:schemas-microsoft-com:vml" Requires="v">
                <p:oleObj spid="_x0000_s18452"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3602912" y="4773749"/>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schemas.openxmlformats.org/package/2006/metadata/core-properties"/>
    <ds:schemaRef ds:uri="http://purl.org/dc/term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e5f5a6fe-4a1b-4af0-bdf3-973ca2ac5c9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11435</TotalTime>
  <Words>805</Words>
  <Application>Microsoft Office PowerPoint</Application>
  <PresentationFormat>Widescreen</PresentationFormat>
  <Paragraphs>438</Paragraphs>
  <Slides>6</Slides>
  <Notes>2</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6</vt:i4>
      </vt:variant>
    </vt:vector>
  </HeadingPairs>
  <TitlesOfParts>
    <vt:vector size="19" baseType="lpstr">
      <vt:lpstr>ＭＳ Ｐゴシック</vt:lpstr>
      <vt:lpstr>Arial</vt:lpstr>
      <vt:lpstr>Calibri</vt:lpstr>
      <vt:lpstr>Courier New</vt:lpstr>
      <vt:lpstr>Georgia</vt:lpstr>
      <vt:lpstr>Segoe UI</vt:lpstr>
      <vt:lpstr>Symbol</vt:lpstr>
      <vt:lpstr>Wingdings</vt:lpstr>
      <vt:lpstr>1_EO&amp;T Slide Master</vt:lpstr>
      <vt:lpstr>1_White</vt:lpstr>
      <vt:lpstr>EO&amp;T Slide Master</vt:lpstr>
      <vt:lpstr>think-cell Slide</vt:lpstr>
      <vt:lpstr>Acrobat Document</vt:lpstr>
      <vt:lpstr>DevSecOps &amp; Automation – E&amp;PS    P2P- 12-14</vt:lpstr>
      <vt:lpstr>2024 Planning</vt:lpstr>
      <vt:lpstr>Bringing efficiency at product</vt:lpstr>
      <vt:lpstr>2024 Vision</vt:lpstr>
      <vt:lpstr>Links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684</cp:revision>
  <dcterms:created xsi:type="dcterms:W3CDTF">2022-04-18T05:47:46Z</dcterms:created>
  <dcterms:modified xsi:type="dcterms:W3CDTF">2024-01-24T11:05:40Z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