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7"/>
  </p:notesMasterIdLst>
  <p:sldIdLst>
    <p:sldId id="259" r:id="rId7"/>
    <p:sldId id="2147473655" r:id="rId8"/>
    <p:sldId id="2147473646" r:id="rId9"/>
    <p:sldId id="2147473645" r:id="rId10"/>
    <p:sldId id="2147473656" r:id="rId11"/>
    <p:sldId id="2147473661" r:id="rId12"/>
    <p:sldId id="2147473672" r:id="rId13"/>
    <p:sldId id="2147473674" r:id="rId14"/>
    <p:sldId id="2147473649" r:id="rId15"/>
    <p:sldId id="21474736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3655"/>
            <p14:sldId id="2147473646"/>
            <p14:sldId id="2147473645"/>
            <p14:sldId id="2147473656"/>
            <p14:sldId id="2147473661"/>
            <p14:sldId id="2147473672"/>
            <p14:sldId id="2147473674"/>
            <p14:sldId id="2147473649"/>
            <p14:sldId id="2147473615"/>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35</c:v>
                </c:pt>
                <c:pt idx="3">
                  <c:v>21</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7/25/2024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7/25/2024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7/25/2024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5.xml"/><Relationship Id="rId39" Type="http://schemas.openxmlformats.org/officeDocument/2006/relationships/tags" Target="../tags/tag18.xml"/><Relationship Id="rId21" Type="http://schemas.openxmlformats.org/officeDocument/2006/relationships/theme" Target="../theme/theme2.xml"/><Relationship Id="rId34" Type="http://schemas.openxmlformats.org/officeDocument/2006/relationships/tags" Target="../tags/tag13.xml"/><Relationship Id="rId42" Type="http://schemas.openxmlformats.org/officeDocument/2006/relationships/oleObject" Target="../embeddings/oleObject1.bin"/><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29" Type="http://schemas.openxmlformats.org/officeDocument/2006/relationships/tags" Target="../tags/tag8.xml"/><Relationship Id="rId41" Type="http://schemas.openxmlformats.org/officeDocument/2006/relationships/tags" Target="../tags/tag20.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3.xml"/><Relationship Id="rId32" Type="http://schemas.openxmlformats.org/officeDocument/2006/relationships/tags" Target="../tags/tag11.xml"/><Relationship Id="rId37" Type="http://schemas.openxmlformats.org/officeDocument/2006/relationships/tags" Target="../tags/tag16.xml"/><Relationship Id="rId40" Type="http://schemas.openxmlformats.org/officeDocument/2006/relationships/tags" Target="../tags/tag19.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2.xml"/><Relationship Id="rId28" Type="http://schemas.openxmlformats.org/officeDocument/2006/relationships/tags" Target="../tags/tag7.xml"/><Relationship Id="rId36" Type="http://schemas.openxmlformats.org/officeDocument/2006/relationships/tags" Target="../tags/tag15.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10.xml"/><Relationship Id="rId44" Type="http://schemas.openxmlformats.org/officeDocument/2006/relationships/image" Target="../media/image4.png"/><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tags" Target="../tags/tag9.xml"/><Relationship Id="rId35" Type="http://schemas.openxmlformats.org/officeDocument/2006/relationships/tags" Target="../tags/tag14.xml"/><Relationship Id="rId43" Type="http://schemas.openxmlformats.org/officeDocument/2006/relationships/image" Target="../media/image3.emf"/><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4.xml"/><Relationship Id="rId33" Type="http://schemas.openxmlformats.org/officeDocument/2006/relationships/tags" Target="../tags/tag12.xml"/><Relationship Id="rId38" Type="http://schemas.openxmlformats.org/officeDocument/2006/relationships/tags" Target="../tags/tag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2" imgW="413" imgH="416" progId="TCLayout.ActiveDocument.1">
                  <p:embed/>
                </p:oleObj>
              </mc:Choice>
              <mc:Fallback>
                <p:oleObj name="think-cell Slide" r:id="rId42"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4"/>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4"/>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6"/>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7"/>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8"/>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39"/>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29"/>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0"/>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5"/>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1"/>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3"/>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narendran.kandan2@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3.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3.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kumar.prabhat@boeing.com" TargetMode="External"/><Relationship Id="rId9" Type="http://schemas.openxmlformats.org/officeDocument/2006/relationships/hyperlink" Target="mailto:lavanya.nadampallikumarraju@boeing.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8" Type="http://schemas.openxmlformats.org/officeDocument/2006/relationships/hyperlink" Target="https://emc.web.boeing.com/home.aspx#!/semsummary/16819" TargetMode="External"/><Relationship Id="rId3" Type="http://schemas.openxmlformats.org/officeDocument/2006/relationships/hyperlink" Target="https://boeing.rev.vbrick.com/sharevideo/d0b35f75-174c-486f-a1e0-54a1ddc7c292" TargetMode="External"/><Relationship Id="rId7" Type="http://schemas.openxmlformats.org/officeDocument/2006/relationships/hyperlink" Target="https://boeing.rev.vbrick.com/#/videos/a2822e19-9b37-4c90-aef9-f87e7eeb605e"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3.xml"/><Relationship Id="rId6" Type="http://schemas.openxmlformats.org/officeDocument/2006/relationships/hyperlink" Target="https://boeing.rev.vbrick.com/sharevideo/7f3d6160-05c9-47c1-9520-353ff1081c3e"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xml"/><Relationship Id="rId1" Type="http://schemas.openxmlformats.org/officeDocument/2006/relationships/slideLayout" Target="../slideLayouts/slideLayout113.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a:t>P2P- 7/25</a:t>
            </a:r>
            <a:endParaRPr lang="en-US" sz="2400" dirty="0"/>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4406627" y="2134723"/>
            <a:ext cx="5933501" cy="920336"/>
          </a:xfrm>
        </p:spPr>
        <p:txBody>
          <a:bodyPr/>
          <a:lstStyle/>
          <a:p>
            <a:r>
              <a:rPr lang="en-US" dirty="0"/>
              <a:t>Thank You</a:t>
            </a:r>
          </a:p>
        </p:txBody>
      </p:sp>
    </p:spTree>
    <p:extLst>
      <p:ext uri="{BB962C8B-B14F-4D97-AF65-F5344CB8AC3E}">
        <p14:creationId xmlns:p14="http://schemas.microsoft.com/office/powerpoint/2010/main" val="310910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i="0" dirty="0">
                <a:effectLst/>
                <a:latin typeface="Rubik"/>
              </a:rPr>
              <a:t>128,203</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- 34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- 24</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- 8</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- 5</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dirty="0">
                          <a:solidFill>
                            <a:srgbClr val="000000"/>
                          </a:solidFill>
                          <a:effectLst/>
                          <a:latin typeface="Calibri" panose="020F0502020204030204" pitchFamily="34" charset="0"/>
                        </a:rPr>
                        <a:t>DSO </a:t>
                      </a:r>
                      <a:r>
                        <a:rPr lang="en-US" sz="900" b="1" i="0" u="none" strike="noStrike" dirty="0" err="1">
                          <a:solidFill>
                            <a:srgbClr val="000000"/>
                          </a:solidFill>
                          <a:effectLst/>
                          <a:latin typeface="Calibri" panose="020F0502020204030204" pitchFamily="34" charset="0"/>
                        </a:rPr>
                        <a:t>Focals</a:t>
                      </a:r>
                      <a:r>
                        <a:rPr lang="en-US" sz="900" b="1" i="0" u="none" strike="noStrike" dirty="0">
                          <a:solidFill>
                            <a:srgbClr val="000000"/>
                          </a:solidFill>
                          <a:effectLst/>
                          <a:latin typeface="Calibri" panose="020F0502020204030204" pitchFamily="34" charset="0"/>
                        </a:rPr>
                        <a:t>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dirty="0">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2"/>
                        </a:rPr>
                        <a:t>Radhakrishnan, </a:t>
                      </a:r>
                      <a:r>
                        <a:rPr lang="en-US" sz="900" b="0" i="0" u="sng" strike="noStrike" dirty="0" err="1">
                          <a:solidFill>
                            <a:srgbClr val="0563C1"/>
                          </a:solidFill>
                          <a:effectLst/>
                          <a:latin typeface="Calibri" panose="020F0502020204030204" pitchFamily="34" charset="0"/>
                          <a:hlinkClick r:id="rId2"/>
                        </a:rPr>
                        <a:t>Chinjumol</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3"/>
                        </a:rPr>
                        <a:t>Singh, Abhishek K </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4"/>
                        </a:rPr>
                        <a:t>Jha, Ravi N</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5"/>
                        </a:rPr>
                        <a:t>Singh, Omji Kunjbihari</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i="0" u="sng" strike="noStrike" dirty="0">
                          <a:solidFill>
                            <a:srgbClr val="0563C1"/>
                          </a:solidFill>
                          <a:effectLst/>
                          <a:latin typeface="Calibri" panose="020F0502020204030204" pitchFamily="34" charset="0"/>
                          <a:hlinkClick r:id="rId13"/>
                        </a:rPr>
                        <a:t>Kandan, </a:t>
                      </a:r>
                      <a:r>
                        <a:rPr lang="en-US" sz="900" b="0" i="0" u="sng" strike="noStrike" dirty="0" err="1">
                          <a:solidFill>
                            <a:srgbClr val="0563C1"/>
                          </a:solidFill>
                          <a:effectLst/>
                          <a:latin typeface="Calibri" panose="020F0502020204030204" pitchFamily="34" charset="0"/>
                          <a:hlinkClick r:id="rId13"/>
                        </a:rPr>
                        <a:t>Narendran</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27735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20</a:t>
                      </a: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77683</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i="0" u="sng" strike="noStrike" dirty="0">
                          <a:solidFill>
                            <a:srgbClr val="0563C1"/>
                          </a:solidFill>
                          <a:effectLst/>
                          <a:latin typeface="Calibri" panose="020F0502020204030204" pitchFamily="34" charset="0"/>
                          <a:hlinkClick r:id="rId4"/>
                        </a:rPr>
                        <a:t>Prabhat, Kumar</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21307 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98990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123826" y="70373"/>
            <a:ext cx="11150600" cy="505854"/>
          </a:xfrm>
        </p:spPr>
        <p:txBody>
          <a:bodyPr/>
          <a:lstStyle/>
          <a:p>
            <a:r>
              <a:rPr lang="en-US" sz="2400" dirty="0" err="1"/>
              <a:t>DevSecops</a:t>
            </a:r>
            <a:r>
              <a:rPr lang="en-US" sz="2400" dirty="0"/>
              <a:t> Pilots( Embedded Support)</a:t>
            </a:r>
          </a:p>
        </p:txBody>
      </p:sp>
      <p:sp>
        <p:nvSpPr>
          <p:cNvPr id="5" name="Rectangle: Rounded Corners 4">
            <a:extLst>
              <a:ext uri="{FF2B5EF4-FFF2-40B4-BE49-F238E27FC236}">
                <a16:creationId xmlns:a16="http://schemas.microsoft.com/office/drawing/2014/main" id="{F416EC8D-261A-1DBF-CC3D-8887677B11BA}"/>
              </a:ext>
            </a:extLst>
          </p:cNvPr>
          <p:cNvSpPr/>
          <p:nvPr/>
        </p:nvSpPr>
        <p:spPr>
          <a:xfrm>
            <a:off x="8309712" y="512778"/>
            <a:ext cx="3053704"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Next Steps</a:t>
            </a:r>
            <a:endParaRPr lang="en-US" sz="1600" dirty="0">
              <a:solidFill>
                <a:schemeClr val="bg1"/>
              </a:solidFill>
            </a:endParaRPr>
          </a:p>
        </p:txBody>
      </p:sp>
      <p:cxnSp>
        <p:nvCxnSpPr>
          <p:cNvPr id="6" name="Straight Connector 5">
            <a:extLst>
              <a:ext uri="{FF2B5EF4-FFF2-40B4-BE49-F238E27FC236}">
                <a16:creationId xmlns:a16="http://schemas.microsoft.com/office/drawing/2014/main" id="{2C52EC50-7879-7980-5F44-2DBA8B7660FF}"/>
              </a:ext>
            </a:extLst>
          </p:cNvPr>
          <p:cNvCxnSpPr>
            <a:cxnSpLocks/>
          </p:cNvCxnSpPr>
          <p:nvPr/>
        </p:nvCxnSpPr>
        <p:spPr>
          <a:xfrm>
            <a:off x="7533705" y="3110960"/>
            <a:ext cx="4308864" cy="0"/>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DEDCB47-B965-DF70-064C-01BDED4707AD}"/>
              </a:ext>
            </a:extLst>
          </p:cNvPr>
          <p:cNvSpPr/>
          <p:nvPr/>
        </p:nvSpPr>
        <p:spPr>
          <a:xfrm>
            <a:off x="7533705" y="2534394"/>
            <a:ext cx="438150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Criteria for embedded Support </a:t>
            </a:r>
            <a:endParaRPr lang="en-US" sz="1600" dirty="0">
              <a:solidFill>
                <a:schemeClr val="bg1"/>
              </a:solidFill>
            </a:endParaRPr>
          </a:p>
        </p:txBody>
      </p:sp>
      <p:sp>
        <p:nvSpPr>
          <p:cNvPr id="12" name="Rectangle: Rounded Corners 11">
            <a:extLst>
              <a:ext uri="{FF2B5EF4-FFF2-40B4-BE49-F238E27FC236}">
                <a16:creationId xmlns:a16="http://schemas.microsoft.com/office/drawing/2014/main" id="{3E9E7FC8-38D8-B3DD-0E42-DAED87020479}"/>
              </a:ext>
            </a:extLst>
          </p:cNvPr>
          <p:cNvSpPr/>
          <p:nvPr/>
        </p:nvSpPr>
        <p:spPr>
          <a:xfrm>
            <a:off x="7972253" y="1007454"/>
            <a:ext cx="3728621" cy="1377262"/>
          </a:xfrm>
          <a:prstGeom prst="roundRect">
            <a:avLst>
              <a:gd name="adj" fmla="val 7856"/>
            </a:avLst>
          </a:prstGeom>
          <a:solidFill>
            <a:srgbClr val="A5ACB0">
              <a:lumMod val="60000"/>
              <a:lumOff val="40000"/>
              <a:alpha val="50000"/>
            </a:srgbClr>
          </a:solidFill>
          <a:ln>
            <a:noFill/>
          </a:ln>
          <a:effectLst/>
        </p:spPr>
        <p:txBody>
          <a:bodyPr rtlCol="0" anchor="ctr"/>
          <a:lstStyle/>
          <a:p>
            <a:pPr marR="0" lvl="0">
              <a:spcBef>
                <a:spcPts val="0"/>
              </a:spcBef>
              <a:spcAft>
                <a:spcPts val="0"/>
              </a:spcAft>
            </a:pPr>
            <a:endParaRPr lang="en-US"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Adopt learnings to larger applications and share strategy in upcoming sessions </a:t>
            </a:r>
            <a:endParaRPr lang="en-US" sz="1800" dirty="0">
              <a:effectLst/>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Identify High ROI application that need embedded support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pic>
        <p:nvPicPr>
          <p:cNvPr id="1026" name="Picture 2">
            <a:extLst>
              <a:ext uri="{FF2B5EF4-FFF2-40B4-BE49-F238E27FC236}">
                <a16:creationId xmlns:a16="http://schemas.microsoft.com/office/drawing/2014/main" id="{7D8DF372-78E1-DC45-B6A0-741D99C231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909" y="3188960"/>
            <a:ext cx="4935092" cy="283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A05033D-E9FF-FEB8-AFCA-DF060F11A386}"/>
              </a:ext>
            </a:extLst>
          </p:cNvPr>
          <p:cNvPicPr>
            <a:picLocks noChangeAspect="1"/>
          </p:cNvPicPr>
          <p:nvPr/>
        </p:nvPicPr>
        <p:blipFill>
          <a:blip r:embed="rId3"/>
          <a:stretch>
            <a:fillRect/>
          </a:stretch>
        </p:blipFill>
        <p:spPr>
          <a:xfrm>
            <a:off x="123826" y="576227"/>
            <a:ext cx="7253518" cy="5558759"/>
          </a:xfrm>
          <a:prstGeom prst="rect">
            <a:avLst/>
          </a:prstGeom>
        </p:spPr>
      </p:pic>
    </p:spTree>
    <p:extLst>
      <p:ext uri="{BB962C8B-B14F-4D97-AF65-F5344CB8AC3E}">
        <p14:creationId xmlns:p14="http://schemas.microsoft.com/office/powerpoint/2010/main" val="24502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256543"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256938"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63717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507342" y="459324"/>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265687"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507342" y="797862"/>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nvGraphicFramePr>
        <p:xfrm>
          <a:off x="4585927" y="1557015"/>
          <a:ext cx="7606073" cy="5342524"/>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41629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9657" y="5612461"/>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69657" y="6250499"/>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507342" y="154623"/>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
        <p:nvSpPr>
          <p:cNvPr id="7" name="Rectangle 6">
            <a:extLst>
              <a:ext uri="{FF2B5EF4-FFF2-40B4-BE49-F238E27FC236}">
                <a16:creationId xmlns:a16="http://schemas.microsoft.com/office/drawing/2014/main" id="{5E0F1BB0-72DB-DEB0-063F-252B0D550814}"/>
              </a:ext>
            </a:extLst>
          </p:cNvPr>
          <p:cNvSpPr/>
          <p:nvPr/>
        </p:nvSpPr>
        <p:spPr>
          <a:xfrm>
            <a:off x="10969657" y="3160009"/>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8AEB2AF-A2C5-4CF1-9014-33A62E7A975B}"/>
              </a:ext>
            </a:extLst>
          </p:cNvPr>
          <p:cNvSpPr/>
          <p:nvPr/>
        </p:nvSpPr>
        <p:spPr>
          <a:xfrm>
            <a:off x="10969657" y="4987722"/>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83288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57276" y="0"/>
            <a:ext cx="8702431" cy="555072"/>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nvGraphicFramePr>
        <p:xfrm>
          <a:off x="374905" y="772497"/>
          <a:ext cx="11466576" cy="4789501"/>
        </p:xfrm>
        <a:graphic>
          <a:graphicData uri="http://schemas.openxmlformats.org/drawingml/2006/table">
            <a:tbl>
              <a:tblPr firstRow="1" bandRow="1">
                <a:tableStyleId>{5C22544A-7EE6-4342-B048-85BDC9FD1C3A}</a:tableStyleId>
              </a:tblPr>
              <a:tblGrid>
                <a:gridCol w="1017503">
                  <a:extLst>
                    <a:ext uri="{9D8B030D-6E8A-4147-A177-3AD203B41FA5}">
                      <a16:colId xmlns:a16="http://schemas.microsoft.com/office/drawing/2014/main" val="1494682258"/>
                    </a:ext>
                  </a:extLst>
                </a:gridCol>
                <a:gridCol w="3794438">
                  <a:extLst>
                    <a:ext uri="{9D8B030D-6E8A-4147-A177-3AD203B41FA5}">
                      <a16:colId xmlns:a16="http://schemas.microsoft.com/office/drawing/2014/main" val="3068451420"/>
                    </a:ext>
                  </a:extLst>
                </a:gridCol>
                <a:gridCol w="2145720">
                  <a:extLst>
                    <a:ext uri="{9D8B030D-6E8A-4147-A177-3AD203B41FA5}">
                      <a16:colId xmlns:a16="http://schemas.microsoft.com/office/drawing/2014/main" val="2813001011"/>
                    </a:ext>
                  </a:extLst>
                </a:gridCol>
                <a:gridCol w="2205998">
                  <a:extLst>
                    <a:ext uri="{9D8B030D-6E8A-4147-A177-3AD203B41FA5}">
                      <a16:colId xmlns:a16="http://schemas.microsoft.com/office/drawing/2014/main" val="3399994150"/>
                    </a:ext>
                  </a:extLst>
                </a:gridCol>
                <a:gridCol w="230291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dirty="0"/>
                        <a:t>Learning from </a:t>
                      </a:r>
                      <a:r>
                        <a:rPr lang="en-US" dirty="0" err="1"/>
                        <a:t>DevSecOps</a:t>
                      </a:r>
                      <a:r>
                        <a:rPr lang="en-US" dirty="0"/>
                        <a:t> embedded support</a:t>
                      </a:r>
                    </a:p>
                  </a:txBody>
                  <a:tcPr/>
                </a:tc>
                <a:tc>
                  <a:txBody>
                    <a:bodyPr/>
                    <a:lstStyle/>
                    <a:p>
                      <a:r>
                        <a:rPr lang="en-US" dirty="0" err="1"/>
                        <a:t>DevSecOps</a:t>
                      </a:r>
                      <a:r>
                        <a:rPr lang="en-US" dirty="0"/>
                        <a:t> Team</a:t>
                      </a:r>
                    </a:p>
                  </a:txBody>
                  <a:tcPr/>
                </a:tc>
                <a:tc>
                  <a:txBody>
                    <a:bodyPr/>
                    <a:lstStyle/>
                    <a:p>
                      <a:r>
                        <a:rPr lang="en-US"/>
                        <a:t>20</a:t>
                      </a:r>
                      <a:r>
                        <a:rPr lang="en-US" baseline="30000"/>
                        <a:t>th</a:t>
                      </a:r>
                      <a:r>
                        <a:rPr lang="en-US"/>
                        <a:t> June</a:t>
                      </a:r>
                      <a:r>
                        <a:rPr lang="en-US" dirty="0"/>
                        <a:t>,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Click Here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71271585"/>
                  </a:ext>
                </a:extLst>
              </a:tr>
              <a:tr h="558126">
                <a:tc>
                  <a:txBody>
                    <a:bodyPr/>
                    <a:lstStyle/>
                    <a:p>
                      <a:r>
                        <a:rPr lang="en-US" dirty="0"/>
                        <a:t>6</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11</a:t>
                      </a:r>
                      <a:r>
                        <a:rPr lang="en-US" baseline="30000" dirty="0"/>
                        <a:t>th</a:t>
                      </a:r>
                      <a:r>
                        <a:rPr lang="en-US" dirty="0"/>
                        <a:t> July, 2024</a:t>
                      </a:r>
                    </a:p>
                  </a:txBody>
                  <a:tcPr/>
                </a:tc>
                <a:tc>
                  <a:txBody>
                    <a:bodyPr/>
                    <a:lstStyle/>
                    <a:p>
                      <a:r>
                        <a:rPr lang="en-US" dirty="0">
                          <a:hlinkClick r:id="rId7"/>
                        </a:rPr>
                        <a:t>Click Here</a:t>
                      </a:r>
                      <a:endParaRPr lang="en-US" dirty="0"/>
                    </a:p>
                  </a:txBody>
                  <a:tcPr/>
                </a:tc>
                <a:extLst>
                  <a:ext uri="{0D108BD9-81ED-4DB2-BD59-A6C34878D82A}">
                    <a16:rowId xmlns:a16="http://schemas.microsoft.com/office/drawing/2014/main" val="2963434569"/>
                  </a:ext>
                </a:extLst>
              </a:tr>
              <a:tr h="558126">
                <a:tc>
                  <a:txBody>
                    <a:bodyPr/>
                    <a:lstStyle/>
                    <a:p>
                      <a:r>
                        <a:rPr lang="en-US" dirty="0"/>
                        <a:t>7</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25</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8"/>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1262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126725</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1931073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flipV="1">
            <a:off x="1477818" y="2585529"/>
            <a:ext cx="8856807" cy="9236"/>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334625" y="2594765"/>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Status: </a:t>
            </a:r>
            <a:r>
              <a:rPr lang="en-US" sz="1200" b="1" dirty="0">
                <a:solidFill>
                  <a:srgbClr val="00B050"/>
                </a:solidFill>
                <a:latin typeface="Arial"/>
              </a:rPr>
              <a:t>128.2</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lang="en-US" sz="1600" b="1" i="0" dirty="0">
                <a:effectLst/>
                <a:latin typeface="Rubik"/>
              </a:rPr>
              <a:t>128,203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9" name="Picture 8">
            <a:extLst>
              <a:ext uri="{FF2B5EF4-FFF2-40B4-BE49-F238E27FC236}">
                <a16:creationId xmlns:a16="http://schemas.microsoft.com/office/drawing/2014/main" id="{BEE585E4-3FB9-CF26-C770-3128751F8FAD}"/>
              </a:ext>
            </a:extLst>
          </p:cNvPr>
          <p:cNvPicPr>
            <a:picLocks noChangeAspect="1"/>
          </p:cNvPicPr>
          <p:nvPr/>
        </p:nvPicPr>
        <p:blipFill>
          <a:blip r:embed="rId3"/>
          <a:stretch>
            <a:fillRect/>
          </a:stretch>
        </p:blipFill>
        <p:spPr>
          <a:xfrm>
            <a:off x="336717" y="3003471"/>
            <a:ext cx="2235007" cy="2637338"/>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55EDD010-4C43-4169-4DA9-F1A9D9301450}"/>
              </a:ext>
            </a:extLst>
          </p:cNvPr>
          <p:cNvPicPr>
            <a:picLocks noChangeAspect="1"/>
          </p:cNvPicPr>
          <p:nvPr/>
        </p:nvPicPr>
        <p:blipFill>
          <a:blip r:embed="rId4"/>
          <a:stretch>
            <a:fillRect/>
          </a:stretch>
        </p:blipFill>
        <p:spPr>
          <a:xfrm>
            <a:off x="3381723" y="3001873"/>
            <a:ext cx="2375532" cy="2637338"/>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0EAC4936-D1E2-FC40-E989-519D137E676E}"/>
              </a:ext>
            </a:extLst>
          </p:cNvPr>
          <p:cNvPicPr>
            <a:picLocks noChangeAspect="1"/>
          </p:cNvPicPr>
          <p:nvPr/>
        </p:nvPicPr>
        <p:blipFill>
          <a:blip r:embed="rId5"/>
          <a:stretch>
            <a:fillRect/>
          </a:stretch>
        </p:blipFill>
        <p:spPr>
          <a:xfrm>
            <a:off x="6344855" y="3001874"/>
            <a:ext cx="2282022" cy="2637338"/>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21FE11A7-FC0B-4B02-D72F-74C7EA113682}"/>
              </a:ext>
            </a:extLst>
          </p:cNvPr>
          <p:cNvPicPr>
            <a:picLocks noChangeAspect="1"/>
          </p:cNvPicPr>
          <p:nvPr/>
        </p:nvPicPr>
        <p:blipFill>
          <a:blip r:embed="rId6"/>
          <a:stretch>
            <a:fillRect/>
          </a:stretch>
        </p:blipFill>
        <p:spPr>
          <a:xfrm>
            <a:off x="9193615" y="3001873"/>
            <a:ext cx="2282020" cy="2637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53371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e5f5a6fe-4a1b-4af0-bdf3-973ca2ac5c9b"/>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14436</TotalTime>
  <Words>1192</Words>
  <Application>Microsoft Office PowerPoint</Application>
  <PresentationFormat>Widescreen</PresentationFormat>
  <Paragraphs>510</Paragraphs>
  <Slides>10</Slides>
  <Notes>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23" baseType="lpstr">
      <vt:lpstr>Arial</vt:lpstr>
      <vt:lpstr>Calibri</vt:lpstr>
      <vt:lpstr>Courier New</vt:lpstr>
      <vt:lpstr>Georgia</vt:lpstr>
      <vt:lpstr>Helvetica</vt:lpstr>
      <vt:lpstr>Rubik</vt:lpstr>
      <vt:lpstr>Segoe UI</vt:lpstr>
      <vt:lpstr>Symbol</vt:lpstr>
      <vt:lpstr>Wingdings</vt:lpstr>
      <vt:lpstr>1_EO&amp;T Slide Master</vt:lpstr>
      <vt:lpstr>1_White</vt:lpstr>
      <vt:lpstr>EO&amp;T Slide Master</vt:lpstr>
      <vt:lpstr>think-cell Slide</vt:lpstr>
      <vt:lpstr>DevSecOps &amp; Automation – EP&amp;S    P2P- 7/25</vt:lpstr>
      <vt:lpstr>Progress</vt:lpstr>
      <vt:lpstr>Engineering Progress</vt:lpstr>
      <vt:lpstr>Product support Progress</vt:lpstr>
      <vt:lpstr>DevSecops Pilots( Embedded Support)</vt:lpstr>
      <vt:lpstr>Amazon Q &amp; Code Whisperer Updates</vt:lpstr>
      <vt:lpstr>              Technical Upskill sessions</vt:lpstr>
      <vt:lpstr>Automation 2024</vt:lpstr>
      <vt:lpstr>Automation Status - 2024</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820</cp:revision>
  <dcterms:created xsi:type="dcterms:W3CDTF">2022-04-18T05:47:46Z</dcterms:created>
  <dcterms:modified xsi:type="dcterms:W3CDTF">2024-07-25T05:16:48Z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