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7" r:id="rId14"/>
    <p:sldId id="2147473658" r:id="rId15"/>
    <p:sldId id="2147473642" r:id="rId16"/>
    <p:sldId id="2147473656" r:id="rId17"/>
    <p:sldId id="2147473612" r:id="rId18"/>
    <p:sldId id="2147473648" r:id="rId19"/>
    <p:sldId id="2147473649" r:id="rId20"/>
    <p:sldId id="2147473615" r:id="rId21"/>
    <p:sldId id="2147473616" r:id="rId22"/>
    <p:sldId id="2147473617" r:id="rId23"/>
    <p:sldId id="2147473618" r:id="rId24"/>
    <p:sldId id="21474736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7"/>
            <p14:sldId id="2147473658"/>
            <p14:sldId id="2147473642"/>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35</c:v>
                </c:pt>
                <c:pt idx="1">
                  <c:v>35</c:v>
                </c:pt>
                <c:pt idx="2">
                  <c:v>23.4</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6/27/2024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6/27/2024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6/27/2024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6/27/2024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6/27/2024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6/27/2024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6/27/2024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emc.web.boeing.com/home.aspx#!/semsummary/16819"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31.wmf"/><Relationship Id="rId2" Type="http://schemas.openxmlformats.org/officeDocument/2006/relationships/notesSlide" Target="../notesSlides/notesSlide2.xml"/><Relationship Id="rId1" Type="http://schemas.openxmlformats.org/officeDocument/2006/relationships/slideLayout" Target="../slideLayouts/slideLayout114.xml"/><Relationship Id="rId6" Type="http://schemas.openxmlformats.org/officeDocument/2006/relationships/oleObject" Target="../embeddings/oleObject18.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June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011408494"/>
              </p:ext>
            </p:extLst>
          </p:nvPr>
        </p:nvGraphicFramePr>
        <p:xfrm>
          <a:off x="796428" y="1312700"/>
          <a:ext cx="10085210" cy="4672926"/>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1940243">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3</a:t>
                      </a:r>
                      <a:r>
                        <a:rPr lang="en-US" baseline="30000" dirty="0"/>
                        <a:t>rd</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2963434569"/>
                  </a:ext>
                </a:extLst>
              </a:tr>
              <a:tr h="558126">
                <a:tc>
                  <a:txBody>
                    <a:bodyPr/>
                    <a:lstStyle/>
                    <a:p>
                      <a:r>
                        <a:rPr lang="en-US" dirty="0"/>
                        <a:t>6</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17</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a:t>
            </a:r>
            <a:r>
              <a:rPr lang="en-US" altLang="en-US" b="1" kern="0" dirty="0">
                <a:solidFill>
                  <a:srgbClr val="000000"/>
                </a:solidFill>
                <a:latin typeface="Arial"/>
              </a:rPr>
              <a:t>93494</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758702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a:t>
            </a:r>
            <a:r>
              <a:rPr lang="en-US" sz="1200" b="1" dirty="0">
                <a:solidFill>
                  <a:srgbClr val="00B050"/>
                </a:solidFill>
                <a:latin typeface="Arial"/>
              </a:rPr>
              <a:t>93.4</a:t>
            </a:r>
            <a:r>
              <a:rPr kumimoji="0" lang="en-US" sz="1200" b="1" i="0" u="none" strike="noStrike" kern="1200" cap="none" spc="0" normalizeH="0" baseline="0" noProof="0" dirty="0">
                <a:ln>
                  <a:noFill/>
                </a:ln>
                <a:solidFill>
                  <a:srgbClr val="00B050"/>
                </a:solidFill>
                <a:effectLst/>
                <a:uLnTx/>
                <a:uFillTx/>
                <a:latin typeface="Arial"/>
                <a:ea typeface="+mn-ea"/>
                <a:cs typeface="+mn-cs"/>
              </a:rPr>
              <a:t>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93494</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0EEEA618-ED94-4190-8D9E-80CED3952024}"/>
              </a:ext>
            </a:extLst>
          </p:cNvPr>
          <p:cNvPicPr>
            <a:picLocks noChangeAspect="1"/>
          </p:cNvPicPr>
          <p:nvPr/>
        </p:nvPicPr>
        <p:blipFill>
          <a:blip r:embed="rId3"/>
          <a:stretch>
            <a:fillRect/>
          </a:stretch>
        </p:blipFill>
        <p:spPr>
          <a:xfrm>
            <a:off x="326503" y="3012708"/>
            <a:ext cx="2582952" cy="2609952"/>
          </a:xfrm>
          <a:prstGeom prst="rect">
            <a:avLst/>
          </a:prstGeom>
          <a:ln w="19050">
            <a:solidFill>
              <a:srgbClr val="92D050"/>
            </a:solidFill>
          </a:ln>
        </p:spPr>
      </p:pic>
      <p:pic>
        <p:nvPicPr>
          <p:cNvPr id="15" name="Picture 14">
            <a:extLst>
              <a:ext uri="{FF2B5EF4-FFF2-40B4-BE49-F238E27FC236}">
                <a16:creationId xmlns:a16="http://schemas.microsoft.com/office/drawing/2014/main" id="{0C3C9F25-23B5-4CE4-8B39-B544020138D1}"/>
              </a:ext>
            </a:extLst>
          </p:cNvPr>
          <p:cNvPicPr>
            <a:picLocks noChangeAspect="1"/>
          </p:cNvPicPr>
          <p:nvPr/>
        </p:nvPicPr>
        <p:blipFill>
          <a:blip r:embed="rId4"/>
          <a:stretch>
            <a:fillRect/>
          </a:stretch>
        </p:blipFill>
        <p:spPr>
          <a:xfrm>
            <a:off x="3253094" y="3032345"/>
            <a:ext cx="2671739" cy="2600713"/>
          </a:xfrm>
          <a:prstGeom prst="rect">
            <a:avLst/>
          </a:prstGeom>
          <a:ln w="19050">
            <a:solidFill>
              <a:srgbClr val="92D050"/>
            </a:solidFill>
          </a:ln>
        </p:spPr>
      </p:pic>
      <p:pic>
        <p:nvPicPr>
          <p:cNvPr id="17" name="Picture 16">
            <a:extLst>
              <a:ext uri="{FF2B5EF4-FFF2-40B4-BE49-F238E27FC236}">
                <a16:creationId xmlns:a16="http://schemas.microsoft.com/office/drawing/2014/main" id="{AE0DC700-FE2E-463B-AF50-D078E142552B}"/>
              </a:ext>
            </a:extLst>
          </p:cNvPr>
          <p:cNvPicPr>
            <a:picLocks noChangeAspect="1"/>
          </p:cNvPicPr>
          <p:nvPr/>
        </p:nvPicPr>
        <p:blipFill>
          <a:blip r:embed="rId5"/>
          <a:stretch>
            <a:fillRect/>
          </a:stretch>
        </p:blipFill>
        <p:spPr>
          <a:xfrm>
            <a:off x="6274708" y="3021944"/>
            <a:ext cx="2582951" cy="2600714"/>
          </a:xfrm>
          <a:prstGeom prst="rect">
            <a:avLst/>
          </a:prstGeom>
          <a:ln w="19050">
            <a:solidFill>
              <a:srgbClr val="92D050"/>
            </a:solidFill>
          </a:ln>
        </p:spPr>
      </p:pic>
      <p:pic>
        <p:nvPicPr>
          <p:cNvPr id="23" name="Picture 22">
            <a:extLst>
              <a:ext uri="{FF2B5EF4-FFF2-40B4-BE49-F238E27FC236}">
                <a16:creationId xmlns:a16="http://schemas.microsoft.com/office/drawing/2014/main" id="{DB6CECF0-1661-4451-945B-A993B795ED1D}"/>
              </a:ext>
            </a:extLst>
          </p:cNvPr>
          <p:cNvPicPr>
            <a:picLocks noChangeAspect="1"/>
          </p:cNvPicPr>
          <p:nvPr/>
        </p:nvPicPr>
        <p:blipFill>
          <a:blip r:embed="rId6"/>
          <a:stretch>
            <a:fillRect/>
          </a:stretch>
        </p:blipFill>
        <p:spPr>
          <a:xfrm>
            <a:off x="9202974" y="3021646"/>
            <a:ext cx="2662521" cy="2600708"/>
          </a:xfrm>
          <a:prstGeom prst="rect">
            <a:avLst/>
          </a:prstGeom>
          <a:ln w="19050">
            <a:solidFill>
              <a:srgbClr val="92D050"/>
            </a:solidFill>
          </a:ln>
        </p:spPr>
      </p:pic>
    </p:spTree>
    <p:extLst>
      <p:ext uri="{BB962C8B-B14F-4D97-AF65-F5344CB8AC3E}">
        <p14:creationId xmlns:p14="http://schemas.microsoft.com/office/powerpoint/2010/main" val="395337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244804615"/>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Abhishek K, Singh</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- 26</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- 7 </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4141567856"/>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11285 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5"/>
                        </a:rPr>
                        <a:t>Singh, Omji Kunjbihari</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11">
                  <a:txBody>
                    <a:bodyPr/>
                    <a:lstStyle/>
                    <a:p>
                      <a:pPr algn="ctr" rtl="0" fontAlgn="ctr"/>
                      <a:r>
                        <a:rPr lang="en-US" sz="900" b="0" i="0" u="none" strike="noStrike" dirty="0">
                          <a:solidFill>
                            <a:srgbClr val="000000"/>
                          </a:solidFill>
                          <a:effectLst/>
                          <a:latin typeface="Calibri" panose="020F0502020204030204" pitchFamily="34" charset="0"/>
                        </a:rPr>
                        <a:t> </a:t>
                      </a:r>
                    </a:p>
                    <a:p>
                      <a:pPr algn="ctr" fontAlgn="ctr"/>
                      <a:r>
                        <a:rPr lang="en-US" sz="900" b="0" i="0" u="none" strike="noStrike" dirty="0">
                          <a:solidFill>
                            <a:srgbClr val="000000"/>
                          </a:solidFill>
                          <a:effectLst/>
                          <a:latin typeface="Arial" panose="020B060402020202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16450 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fontAlgn="ctr"/>
                      <a:endParaRPr lang="en-US" sz="900" b="0" i="0" u="none" strike="noStrike" dirty="0">
                        <a:solidFill>
                          <a:srgbClr val="000000"/>
                        </a:solidFill>
                        <a:effectLst/>
                        <a:latin typeface="Arial" panose="020B060402020202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3062399014"/>
              </p:ext>
            </p:extLst>
          </p:nvPr>
        </p:nvGraphicFramePr>
        <p:xfrm>
          <a:off x="156972" y="541097"/>
          <a:ext cx="11878056" cy="5554681"/>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254432">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3425">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8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3425">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44639 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606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3425">
                <a:tc rowSpan="8">
                  <a:txBody>
                    <a:bodyPr/>
                    <a:lstStyle/>
                    <a:p>
                      <a:pPr algn="ctr" fontAlgn="ctr"/>
                      <a:r>
                        <a:rPr lang="en-US" sz="900" b="1" i="0" u="none" strike="noStrike" dirty="0">
                          <a:solidFill>
                            <a:srgbClr val="000000"/>
                          </a:solidFill>
                          <a:effectLst/>
                          <a:latin typeface="Calibri" panose="020F0502020204030204" pitchFamily="34" charset="0"/>
                        </a:rPr>
                        <a:t>Jeff</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7">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FF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21120 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FF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891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Product Support Analysis</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89487"/>
                  </a:ext>
                </a:extLst>
              </a:tr>
              <a:tr h="205247">
                <a:tc>
                  <a:txBody>
                    <a:bodyPr/>
                    <a:lstStyle/>
                    <a:p>
                      <a:pPr algn="ctr" fontAlgn="ctr"/>
                      <a:r>
                        <a:rPr lang="en-US" sz="900" b="1" i="0" u="none" strike="noStrike" dirty="0">
                          <a:solidFill>
                            <a:srgbClr val="000000"/>
                          </a:solidFill>
                          <a:effectLst/>
                          <a:latin typeface="Calibri" panose="020F0502020204030204" pitchFamily="34" charset="0"/>
                        </a:rPr>
                        <a:t> </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520700" y="151371"/>
            <a:ext cx="11150600" cy="505854"/>
          </a:xfrm>
        </p:spPr>
        <p:txBody>
          <a:bodyPr/>
          <a:lstStyle/>
          <a:p>
            <a:r>
              <a:rPr lang="en-US" dirty="0" err="1"/>
              <a:t>DevSecops</a:t>
            </a:r>
            <a:r>
              <a:rPr lang="en-US" dirty="0"/>
              <a:t> Pilots with McKinsey</a:t>
            </a:r>
          </a:p>
        </p:txBody>
      </p:sp>
      <p:graphicFrame>
        <p:nvGraphicFramePr>
          <p:cNvPr id="4" name="Table 3">
            <a:extLst>
              <a:ext uri="{FF2B5EF4-FFF2-40B4-BE49-F238E27FC236}">
                <a16:creationId xmlns:a16="http://schemas.microsoft.com/office/drawing/2014/main" id="{93BB3340-91E5-E118-F7D1-65B652BD9628}"/>
              </a:ext>
            </a:extLst>
          </p:cNvPr>
          <p:cNvGraphicFramePr>
            <a:graphicFrameLocks noGrp="1"/>
          </p:cNvGraphicFramePr>
          <p:nvPr>
            <p:extLst>
              <p:ext uri="{D42A27DB-BD31-4B8C-83A1-F6EECF244321}">
                <p14:modId xmlns:p14="http://schemas.microsoft.com/office/powerpoint/2010/main" val="3452493610"/>
              </p:ext>
            </p:extLst>
          </p:nvPr>
        </p:nvGraphicFramePr>
        <p:xfrm>
          <a:off x="695326" y="859759"/>
          <a:ext cx="9576139" cy="3738873"/>
        </p:xfrm>
        <a:graphic>
          <a:graphicData uri="http://schemas.openxmlformats.org/drawingml/2006/table">
            <a:tbl>
              <a:tblPr firstRow="1" firstCol="1" bandRow="1">
                <a:tableStyleId>{5C22544A-7EE6-4342-B048-85BDC9FD1C3A}</a:tableStyleId>
              </a:tblPr>
              <a:tblGrid>
                <a:gridCol w="1269483">
                  <a:extLst>
                    <a:ext uri="{9D8B030D-6E8A-4147-A177-3AD203B41FA5}">
                      <a16:colId xmlns:a16="http://schemas.microsoft.com/office/drawing/2014/main" val="1525248313"/>
                    </a:ext>
                  </a:extLst>
                </a:gridCol>
                <a:gridCol w="3612354">
                  <a:extLst>
                    <a:ext uri="{9D8B030D-6E8A-4147-A177-3AD203B41FA5}">
                      <a16:colId xmlns:a16="http://schemas.microsoft.com/office/drawing/2014/main" val="1430882177"/>
                    </a:ext>
                  </a:extLst>
                </a:gridCol>
                <a:gridCol w="3472139">
                  <a:extLst>
                    <a:ext uri="{9D8B030D-6E8A-4147-A177-3AD203B41FA5}">
                      <a16:colId xmlns:a16="http://schemas.microsoft.com/office/drawing/2014/main" val="3485045786"/>
                    </a:ext>
                  </a:extLst>
                </a:gridCol>
                <a:gridCol w="1222163">
                  <a:extLst>
                    <a:ext uri="{9D8B030D-6E8A-4147-A177-3AD203B41FA5}">
                      <a16:colId xmlns:a16="http://schemas.microsoft.com/office/drawing/2014/main" val="1710690612"/>
                    </a:ext>
                  </a:extLst>
                </a:gridCol>
              </a:tblGrid>
              <a:tr h="319091">
                <a:tc>
                  <a:txBody>
                    <a:bodyPr/>
                    <a:lstStyle/>
                    <a:p>
                      <a:pPr marL="0" marR="0">
                        <a:spcBef>
                          <a:spcPts val="0"/>
                        </a:spcBef>
                        <a:spcAft>
                          <a:spcPts val="0"/>
                        </a:spcAft>
                      </a:pPr>
                      <a:r>
                        <a:rPr lang="en-US" sz="1800" dirty="0">
                          <a:effectLst/>
                          <a:latin typeface="+mj-lt"/>
                        </a:rPr>
                        <a:t>Quarter</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Product</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Status</a:t>
                      </a:r>
                    </a:p>
                  </a:txBody>
                  <a:tcPr marL="16951" marR="16951" marT="0" marB="0"/>
                </a:tc>
                <a:tc>
                  <a:txBody>
                    <a:bodyPr/>
                    <a:lstStyle/>
                    <a:p>
                      <a:pPr marL="0" marR="0">
                        <a:spcBef>
                          <a:spcPts val="0"/>
                        </a:spcBef>
                        <a:spcAft>
                          <a:spcPts val="0"/>
                        </a:spcAft>
                      </a:pPr>
                      <a:r>
                        <a:rPr lang="en-US" sz="1800">
                          <a:effectLst/>
                          <a:latin typeface="+mj-lt"/>
                        </a:rPr>
                        <a:t>Leader </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547635332"/>
                  </a:ext>
                </a:extLst>
              </a:tr>
              <a:tr h="672902">
                <a:tc rowSpan="2">
                  <a:txBody>
                    <a:bodyPr/>
                    <a:lstStyle/>
                    <a:p>
                      <a:pPr marL="0" marR="0">
                        <a:spcBef>
                          <a:spcPts val="0"/>
                        </a:spcBef>
                        <a:spcAft>
                          <a:spcPts val="0"/>
                        </a:spcAft>
                      </a:pPr>
                      <a:endParaRPr lang="en-US" sz="1800" dirty="0">
                        <a:effectLst/>
                        <a:latin typeface="+mj-lt"/>
                        <a:ea typeface="Calibri" panose="020F0502020204030204" pitchFamily="34" charset="0"/>
                      </a:endParaRPr>
                    </a:p>
                    <a:p>
                      <a:pPr marL="0" marR="0">
                        <a:spcBef>
                          <a:spcPts val="0"/>
                        </a:spcBef>
                        <a:spcAft>
                          <a:spcPts val="0"/>
                        </a:spcAft>
                      </a:pPr>
                      <a:r>
                        <a:rPr lang="en-US" sz="1800" dirty="0">
                          <a:effectLst/>
                          <a:latin typeface="+mj-lt"/>
                          <a:ea typeface="Calibri" panose="020F0502020204030204" pitchFamily="34" charset="0"/>
                        </a:rPr>
                        <a:t>Q1</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Customer Engineering</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Completed</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Tatum &amp; Kara</a:t>
                      </a:r>
                    </a:p>
                  </a:txBody>
                  <a:tcPr marL="0" marR="0" marT="0" marB="0"/>
                </a:tc>
                <a:extLst>
                  <a:ext uri="{0D108BD9-81ED-4DB2-BD59-A6C34878D82A}">
                    <a16:rowId xmlns:a16="http://schemas.microsoft.com/office/drawing/2014/main" val="4081431993"/>
                  </a:ext>
                </a:extLst>
              </a:tr>
              <a:tr h="858005">
                <a:tc vMerge="1">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Electrical Engineering</a:t>
                      </a: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Completed </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 Tatum &amp; Kara</a:t>
                      </a:r>
                    </a:p>
                    <a:p>
                      <a:pPr marL="0" marR="0">
                        <a:spcBef>
                          <a:spcPts val="0"/>
                        </a:spcBef>
                        <a:spcAft>
                          <a:spcPts val="0"/>
                        </a:spcAft>
                      </a:pP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217843395"/>
                  </a:ext>
                </a:extLst>
              </a:tr>
              <a:tr h="931600">
                <a:tc>
                  <a:txBody>
                    <a:bodyPr/>
                    <a:lstStyle/>
                    <a:p>
                      <a:pPr marL="0" marR="0">
                        <a:spcBef>
                          <a:spcPts val="0"/>
                        </a:spcBef>
                        <a:spcAft>
                          <a:spcPts val="0"/>
                        </a:spcAft>
                      </a:pPr>
                      <a:r>
                        <a:rPr lang="en-US" sz="1800" dirty="0">
                          <a:effectLst/>
                          <a:latin typeface="+mj-lt"/>
                        </a:rPr>
                        <a:t> </a:t>
                      </a:r>
                    </a:p>
                    <a:p>
                      <a:pPr marL="0" marR="0">
                        <a:spcBef>
                          <a:spcPts val="0"/>
                        </a:spcBef>
                        <a:spcAft>
                          <a:spcPts val="0"/>
                        </a:spcAft>
                      </a:pPr>
                      <a:r>
                        <a:rPr lang="en-US" sz="1800" dirty="0">
                          <a:effectLst/>
                          <a:latin typeface="+mj-lt"/>
                        </a:rPr>
                        <a:t>Q2</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Regulatory- &gt; Regulatory &amp; Safety - &gt; BCAB</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In-Progress</a:t>
                      </a:r>
                    </a:p>
                  </a:txBody>
                  <a:tcPr marL="16951" marR="16951" marT="0" marB="0"/>
                </a:tc>
                <a:tc>
                  <a:txBody>
                    <a:bodyPr/>
                    <a:lstStyle/>
                    <a:p>
                      <a:pPr marL="0" marR="0">
                        <a:spcBef>
                          <a:spcPts val="0"/>
                        </a:spcBef>
                        <a:spcAft>
                          <a:spcPts val="0"/>
                        </a:spcAft>
                      </a:pPr>
                      <a:r>
                        <a:rPr lang="en-US" sz="1800" dirty="0">
                          <a:effectLst/>
                          <a:latin typeface="+mj-lt"/>
                        </a:rPr>
                        <a:t>Jennifer</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102904370"/>
                  </a:ext>
                </a:extLst>
              </a:tr>
              <a:tr h="957275">
                <a:tc>
                  <a:txBody>
                    <a:bodyPr/>
                    <a:lstStyle/>
                    <a:p>
                      <a:pPr marL="0" marR="0">
                        <a:spcBef>
                          <a:spcPts val="0"/>
                        </a:spcBef>
                        <a:spcAft>
                          <a:spcPts val="0"/>
                        </a:spcAft>
                      </a:pPr>
                      <a:r>
                        <a:rPr lang="en-US" sz="1800" dirty="0">
                          <a:effectLst/>
                          <a:latin typeface="+mj-lt"/>
                        </a:rPr>
                        <a:t>Q3</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3DX</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Not yet Started</a:t>
                      </a:r>
                    </a:p>
                  </a:txBody>
                  <a:tcPr marL="16951" marR="16951" marT="0" marB="0"/>
                </a:tc>
                <a:tc>
                  <a:txBody>
                    <a:bodyPr/>
                    <a:lstStyle/>
                    <a:p>
                      <a:pPr marL="0" marR="0">
                        <a:spcBef>
                          <a:spcPts val="0"/>
                        </a:spcBef>
                        <a:spcAft>
                          <a:spcPts val="0"/>
                        </a:spcAft>
                      </a:pPr>
                      <a:r>
                        <a:rPr lang="en-US" sz="1800" dirty="0">
                          <a:effectLst/>
                          <a:latin typeface="+mj-lt"/>
                        </a:rPr>
                        <a:t>Tatum</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95741151"/>
                  </a:ext>
                </a:extLst>
              </a:tr>
            </a:tbl>
          </a:graphicData>
        </a:graphic>
      </p:graphicFrame>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640591"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640986"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82005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947054" y="478428"/>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640591"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959891" y="798980"/>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extLst>
              <p:ext uri="{D42A27DB-BD31-4B8C-83A1-F6EECF244321}">
                <p14:modId xmlns:p14="http://schemas.microsoft.com/office/powerpoint/2010/main" val="2135380589"/>
              </p:ext>
            </p:extLst>
          </p:nvPr>
        </p:nvGraphicFramePr>
        <p:xfrm>
          <a:off x="4585927" y="1557015"/>
          <a:ext cx="7606073" cy="4955291"/>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144883">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40794">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766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txBody>
                  <a:tcPr/>
                </a:tc>
                <a:tc>
                  <a:txBody>
                    <a:bodyPr/>
                    <a:lstStyle/>
                    <a:p>
                      <a:endParaRPr lang="en-US" dirty="0"/>
                    </a:p>
                  </a:txBody>
                  <a:tcPr/>
                </a:tc>
                <a:extLst>
                  <a:ext uri="{0D108BD9-81ED-4DB2-BD59-A6C34878D82A}">
                    <a16:rowId xmlns:a16="http://schemas.microsoft.com/office/drawing/2014/main" val="672785854"/>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39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8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7" name="Rectangle 46">
            <a:extLst>
              <a:ext uri="{FF2B5EF4-FFF2-40B4-BE49-F238E27FC236}">
                <a16:creationId xmlns:a16="http://schemas.microsoft.com/office/drawing/2014/main" id="{1B385182-C342-7B05-D6D7-A44A12D34357}"/>
              </a:ext>
            </a:extLst>
          </p:cNvPr>
          <p:cNvSpPr/>
          <p:nvPr/>
        </p:nvSpPr>
        <p:spPr>
          <a:xfrm>
            <a:off x="10952689" y="314735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39168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4851" y="5282383"/>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59992" y="5885827"/>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EA706EC2-FC88-7F61-B30C-2BABC27F03F3}"/>
              </a:ext>
            </a:extLst>
          </p:cNvPr>
          <p:cNvSpPr/>
          <p:nvPr/>
        </p:nvSpPr>
        <p:spPr>
          <a:xfrm>
            <a:off x="10959992" y="454513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947053" y="166330"/>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Tree>
    <p:extLst>
      <p:ext uri="{BB962C8B-B14F-4D97-AF65-F5344CB8AC3E}">
        <p14:creationId xmlns:p14="http://schemas.microsoft.com/office/powerpoint/2010/main" val="4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21B4444-25BC-4B98-ACAB-EB0F4FE9FABD}"/>
              </a:ext>
            </a:extLst>
          </p:cNvPr>
          <p:cNvGraphicFramePr>
            <a:graphicFrameLocks noGrp="1"/>
          </p:cNvGraphicFramePr>
          <p:nvPr>
            <p:extLst>
              <p:ext uri="{D42A27DB-BD31-4B8C-83A1-F6EECF244321}">
                <p14:modId xmlns:p14="http://schemas.microsoft.com/office/powerpoint/2010/main" val="295934688"/>
              </p:ext>
            </p:extLst>
          </p:nvPr>
        </p:nvGraphicFramePr>
        <p:xfrm>
          <a:off x="133165" y="133165"/>
          <a:ext cx="11292396" cy="7515279"/>
        </p:xfrm>
        <a:graphic>
          <a:graphicData uri="http://schemas.openxmlformats.org/drawingml/2006/table">
            <a:tbl>
              <a:tblPr firstRow="1" bandRow="1">
                <a:tableStyleId>{5C22544A-7EE6-4342-B048-85BDC9FD1C3A}</a:tableStyleId>
              </a:tblPr>
              <a:tblGrid>
                <a:gridCol w="3841136">
                  <a:extLst>
                    <a:ext uri="{9D8B030D-6E8A-4147-A177-3AD203B41FA5}">
                      <a16:colId xmlns:a16="http://schemas.microsoft.com/office/drawing/2014/main" val="897966328"/>
                    </a:ext>
                  </a:extLst>
                </a:gridCol>
                <a:gridCol w="7451260">
                  <a:extLst>
                    <a:ext uri="{9D8B030D-6E8A-4147-A177-3AD203B41FA5}">
                      <a16:colId xmlns:a16="http://schemas.microsoft.com/office/drawing/2014/main" val="3153517964"/>
                    </a:ext>
                  </a:extLst>
                </a:gridCol>
              </a:tblGrid>
              <a:tr h="414510">
                <a:tc>
                  <a:txBody>
                    <a:bodyPr/>
                    <a:lstStyle/>
                    <a:p>
                      <a:r>
                        <a:rPr lang="en-US" dirty="0"/>
                        <a:t>USE CASE </a:t>
                      </a:r>
                    </a:p>
                  </a:txBody>
                  <a:tcPr/>
                </a:tc>
                <a:tc>
                  <a:txBody>
                    <a:bodyPr/>
                    <a:lstStyle/>
                    <a:p>
                      <a:r>
                        <a:rPr lang="en-US" dirty="0"/>
                        <a:t> Amazon Q Findings</a:t>
                      </a:r>
                    </a:p>
                  </a:txBody>
                  <a:tcPr/>
                </a:tc>
                <a:extLst>
                  <a:ext uri="{0D108BD9-81ED-4DB2-BD59-A6C34878D82A}">
                    <a16:rowId xmlns:a16="http://schemas.microsoft.com/office/drawing/2014/main" val="3273222197"/>
                  </a:ext>
                </a:extLst>
              </a:tr>
              <a:tr h="1670291">
                <a:tc>
                  <a:txBody>
                    <a:bodyPr/>
                    <a:lstStyle/>
                    <a:p>
                      <a:r>
                        <a:rPr lang="en-US" sz="1200" kern="1200" dirty="0">
                          <a:solidFill>
                            <a:schemeClr val="dk1"/>
                          </a:solidFill>
                          <a:latin typeface="+mn-lt"/>
                          <a:ea typeface="+mn-ea"/>
                          <a:cs typeface="+mn-cs"/>
                        </a:rPr>
                        <a:t>Unit test case creation capability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tested capability in Java, spring boot project. </a:t>
                      </a:r>
                    </a:p>
                    <a:p>
                      <a:pPr marL="171450" indent="-171450">
                        <a:buFont typeface="Arial" panose="020B0604020202020204" pitchFamily="34" charset="0"/>
                        <a:buChar char="•"/>
                      </a:pPr>
                      <a:r>
                        <a:rPr lang="en-US" sz="1200" kern="1200" dirty="0">
                          <a:solidFill>
                            <a:schemeClr val="dk1"/>
                          </a:solidFill>
                          <a:latin typeface="+mn-lt"/>
                          <a:ea typeface="+mn-ea"/>
                          <a:cs typeface="+mn-cs"/>
                        </a:rPr>
                        <a:t>Using /</a:t>
                      </a:r>
                      <a:r>
                        <a:rPr lang="en-US" sz="1200" b="1" kern="1200" dirty="0">
                          <a:solidFill>
                            <a:schemeClr val="dk1"/>
                          </a:solidFill>
                          <a:latin typeface="+mn-lt"/>
                          <a:ea typeface="+mn-ea"/>
                          <a:cs typeface="+mn-cs"/>
                        </a:rPr>
                        <a:t>Dev</a:t>
                      </a:r>
                      <a:r>
                        <a:rPr lang="en-US" sz="1200" kern="1200" dirty="0">
                          <a:solidFill>
                            <a:schemeClr val="dk1"/>
                          </a:solidFill>
                          <a:latin typeface="+mn-lt"/>
                          <a:ea typeface="+mn-ea"/>
                          <a:cs typeface="+mn-cs"/>
                        </a:rPr>
                        <a:t> functionality created a detailed plan for test case creation of entire module. </a:t>
                      </a:r>
                    </a:p>
                    <a:p>
                      <a:pPr marL="171450" indent="-171450">
                        <a:buFont typeface="Arial" panose="020B0604020202020204" pitchFamily="34" charset="0"/>
                        <a:buChar char="•"/>
                      </a:pPr>
                      <a:r>
                        <a:rPr lang="en-US" sz="1200" kern="1200" dirty="0">
                          <a:solidFill>
                            <a:schemeClr val="dk1"/>
                          </a:solidFill>
                          <a:latin typeface="+mn-lt"/>
                          <a:ea typeface="+mn-ea"/>
                          <a:cs typeface="+mn-cs"/>
                        </a:rPr>
                        <a:t>Q created a detailed plan as well as generated the unit test for a functionality with more than 80% code coverage in each layer of controller, services, mapper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The sample unit test case provided by Q is helpful for developers in understanding the different test scenario.</a:t>
                      </a:r>
                    </a:p>
                    <a:p>
                      <a:pPr marL="0" indent="0">
                        <a:buFont typeface="Arial" panose="020B0604020202020204" pitchFamily="34" charset="0"/>
                        <a:buNone/>
                      </a:pPr>
                      <a:r>
                        <a:rPr lang="en-US" sz="1200" kern="1200" dirty="0">
                          <a:solidFill>
                            <a:schemeClr val="dk1"/>
                          </a:solidFill>
                          <a:latin typeface="+mn-lt"/>
                          <a:ea typeface="+mn-ea"/>
                          <a:cs typeface="+mn-cs"/>
                        </a:rPr>
                        <a:t>   </a:t>
                      </a:r>
                      <a:r>
                        <a:rPr lang="en-US" sz="1200" b="1" kern="1200" dirty="0">
                          <a:solidFill>
                            <a:schemeClr val="dk1"/>
                          </a:solidFill>
                          <a:latin typeface="+mn-lt"/>
                          <a:ea typeface="+mn-ea"/>
                          <a:cs typeface="+mn-cs"/>
                        </a:rPr>
                        <a:t>Challenges</a:t>
                      </a:r>
                    </a:p>
                    <a:p>
                      <a:pPr marL="171450" indent="-171450">
                        <a:buFont typeface="Arial" panose="020B0604020202020204" pitchFamily="34" charset="0"/>
                        <a:buChar char="•"/>
                      </a:pPr>
                      <a:r>
                        <a:rPr lang="en-US" sz="1200" b="0" kern="1200" dirty="0">
                          <a:solidFill>
                            <a:schemeClr val="dk1"/>
                          </a:solidFill>
                          <a:latin typeface="+mn-lt"/>
                          <a:ea typeface="+mn-ea"/>
                          <a:cs typeface="+mn-cs"/>
                        </a:rPr>
                        <a:t>The entire context of the project is not loaded, test cases created with generic attributes for the classes but not exact attributes.</a:t>
                      </a:r>
                    </a:p>
                  </a:txBody>
                  <a:tcPr/>
                </a:tc>
                <a:extLst>
                  <a:ext uri="{0D108BD9-81ED-4DB2-BD59-A6C34878D82A}">
                    <a16:rowId xmlns:a16="http://schemas.microsoft.com/office/drawing/2014/main" val="1805921145"/>
                  </a:ext>
                </a:extLst>
              </a:tr>
              <a:tr h="615370">
                <a:tc>
                  <a:txBody>
                    <a:bodyPr/>
                    <a:lstStyle/>
                    <a:p>
                      <a:r>
                        <a:rPr lang="en-US" sz="1200" kern="1200" dirty="0">
                          <a:solidFill>
                            <a:schemeClr val="dk1"/>
                          </a:solidFill>
                          <a:latin typeface="+mn-lt"/>
                          <a:ea typeface="+mn-ea"/>
                          <a:cs typeface="+mn-cs"/>
                        </a:rPr>
                        <a:t>Actual business use case like NIMT, Radars line darkening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Q to get code to find faint line( line darkening use case) in a tiff drawing using OpenCV, the suggested code seems to be detecting line only and not ‘faint line’. </a:t>
                      </a:r>
                    </a:p>
                  </a:txBody>
                  <a:tcPr/>
                </a:tc>
                <a:extLst>
                  <a:ext uri="{0D108BD9-81ED-4DB2-BD59-A6C34878D82A}">
                    <a16:rowId xmlns:a16="http://schemas.microsoft.com/office/drawing/2014/main" val="1017128310"/>
                  </a:ext>
                </a:extLst>
              </a:tr>
              <a:tr h="1088797">
                <a:tc>
                  <a:txBody>
                    <a:bodyPr/>
                    <a:lstStyle/>
                    <a:p>
                      <a:r>
                        <a:rPr lang="en-US" sz="1200" kern="1200" dirty="0">
                          <a:solidFill>
                            <a:schemeClr val="dk1"/>
                          </a:solidFill>
                          <a:latin typeface="+mn-lt"/>
                          <a:ea typeface="+mn-ea"/>
                          <a:cs typeface="+mn-cs"/>
                        </a:rPr>
                        <a:t>Explore the Coverity high and medium security scanning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Q is not designed to perform the vulnerability scans </a:t>
                      </a:r>
                    </a:p>
                  </a:txBody>
                  <a:tcPr/>
                </a:tc>
                <a:extLst>
                  <a:ext uri="{0D108BD9-81ED-4DB2-BD59-A6C34878D82A}">
                    <a16:rowId xmlns:a16="http://schemas.microsoft.com/office/drawing/2014/main" val="2047126548"/>
                  </a:ext>
                </a:extLst>
              </a:tr>
              <a:tr h="967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generation, Optimization and refactor existing code</a:t>
                      </a:r>
                    </a:p>
                    <a:p>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b="0" kern="1200" dirty="0">
                          <a:solidFill>
                            <a:schemeClr val="dk1"/>
                          </a:solidFill>
                          <a:latin typeface="+mn-lt"/>
                          <a:ea typeface="+mn-ea"/>
                          <a:cs typeface="+mn-cs"/>
                        </a:rPr>
                        <a:t>Generated a new microservice based on </a:t>
                      </a:r>
                      <a:r>
                        <a:rPr lang="en-US" sz="1200" b="1" kern="1200" dirty="0">
                          <a:solidFill>
                            <a:schemeClr val="dk1"/>
                          </a:solidFill>
                          <a:latin typeface="+mn-lt"/>
                          <a:ea typeface="+mn-ea"/>
                          <a:cs typeface="+mn-cs"/>
                        </a:rPr>
                        <a:t>/dev </a:t>
                      </a:r>
                      <a:r>
                        <a:rPr lang="en-US" sz="1200" b="0" kern="1200" dirty="0">
                          <a:solidFill>
                            <a:schemeClr val="dk1"/>
                          </a:solidFill>
                          <a:latin typeface="+mn-lt"/>
                          <a:ea typeface="+mn-ea"/>
                          <a:cs typeface="+mn-cs"/>
                        </a:rPr>
                        <a:t>functionality. It created a detailed plan for different packages and classes based on some existing microservice</a:t>
                      </a:r>
                      <a:r>
                        <a:rPr lang="en-US" sz="1200" b="1" kern="1200" dirty="0">
                          <a:solidFill>
                            <a:schemeClr val="dk1"/>
                          </a:solidFill>
                          <a:latin typeface="+mn-lt"/>
                          <a:ea typeface="+mn-ea"/>
                          <a:cs typeface="+mn-cs"/>
                        </a:rPr>
                        <a:t>.</a:t>
                      </a:r>
                    </a:p>
                    <a:p>
                      <a:pPr marL="171450" indent="-171450">
                        <a:buFont typeface="Arial" panose="020B0604020202020204" pitchFamily="34" charset="0"/>
                        <a:buChar char="•"/>
                      </a:pPr>
                      <a:r>
                        <a:rPr lang="en-US" sz="1200" b="0" kern="1200" dirty="0">
                          <a:solidFill>
                            <a:schemeClr val="dk1"/>
                          </a:solidFill>
                          <a:latin typeface="+mn-lt"/>
                          <a:ea typeface="+mn-ea"/>
                          <a:cs typeface="+mn-cs"/>
                        </a:rPr>
                        <a:t>Generated the boiler-plate packages and code based on each layer in the microservice.</a:t>
                      </a:r>
                    </a:p>
                    <a:p>
                      <a:pPr marL="171450" indent="-171450">
                        <a:buFont typeface="Arial" panose="020B0604020202020204" pitchFamily="34" charset="0"/>
                        <a:buChar char="•"/>
                      </a:pPr>
                      <a:r>
                        <a:rPr lang="en-US" sz="1200" b="1" kern="1200" dirty="0">
                          <a:solidFill>
                            <a:schemeClr val="dk1"/>
                          </a:solidFill>
                          <a:latin typeface="+mn-lt"/>
                          <a:ea typeface="+mn-ea"/>
                          <a:cs typeface="+mn-cs"/>
                        </a:rPr>
                        <a:t>Optimize- </a:t>
                      </a:r>
                      <a:r>
                        <a:rPr lang="en-US" sz="1200" b="0" kern="1200" dirty="0">
                          <a:solidFill>
                            <a:schemeClr val="dk1"/>
                          </a:solidFill>
                          <a:latin typeface="+mn-lt"/>
                          <a:ea typeface="+mn-ea"/>
                          <a:cs typeface="+mn-cs"/>
                        </a:rPr>
                        <a:t>Using this functionality optimized the methods making code more readable, clean and with latest framework to reduce boiler-plate code..</a:t>
                      </a:r>
                    </a:p>
                    <a:p>
                      <a:pPr marL="171450" indent="-171450">
                        <a:buFont typeface="Arial" panose="020B0604020202020204" pitchFamily="34" charset="0"/>
                        <a:buChar char="•"/>
                      </a:pPr>
                      <a:r>
                        <a:rPr lang="en-US" sz="1200" b="1" kern="1200" dirty="0">
                          <a:solidFill>
                            <a:schemeClr val="dk1"/>
                          </a:solidFill>
                          <a:latin typeface="+mn-lt"/>
                          <a:ea typeface="+mn-ea"/>
                          <a:cs typeface="+mn-cs"/>
                        </a:rPr>
                        <a:t>Explain – </a:t>
                      </a:r>
                      <a:r>
                        <a:rPr lang="en-US" sz="1200" b="0" kern="1200" dirty="0">
                          <a:solidFill>
                            <a:schemeClr val="dk1"/>
                          </a:solidFill>
                          <a:latin typeface="+mn-lt"/>
                          <a:ea typeface="+mn-ea"/>
                          <a:cs typeface="+mn-cs"/>
                        </a:rPr>
                        <a:t>Used the functionality to get clear understanding about the complex code and helps creating a document.</a:t>
                      </a:r>
                    </a:p>
                    <a:p>
                      <a:pPr marL="171450" indent="-171450">
                        <a:buFont typeface="Arial" panose="020B0604020202020204" pitchFamily="34" charset="0"/>
                        <a:buChar char="•"/>
                      </a:pPr>
                      <a:r>
                        <a:rPr lang="en-US" sz="1200" b="1" kern="1200" dirty="0">
                          <a:solidFill>
                            <a:schemeClr val="dk1"/>
                          </a:solidFill>
                          <a:latin typeface="+mn-lt"/>
                          <a:ea typeface="+mn-ea"/>
                          <a:cs typeface="+mn-cs"/>
                        </a:rPr>
                        <a:t>Refactor</a:t>
                      </a:r>
                      <a:r>
                        <a:rPr lang="en-US" sz="1200" kern="1200" dirty="0">
                          <a:solidFill>
                            <a:schemeClr val="dk1"/>
                          </a:solidFill>
                          <a:latin typeface="+mn-lt"/>
                          <a:ea typeface="+mn-ea"/>
                          <a:cs typeface="+mn-cs"/>
                        </a:rPr>
                        <a:t> -  helped in maintaining the separation of concern, dependency injection and helps improves testability of code.</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36200120"/>
                  </a:ext>
                </a:extLst>
              </a:tr>
              <a:tr h="1142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Generate oracle forms methods into java/.net (cross-platform possible) </a:t>
                      </a:r>
                    </a:p>
                    <a:p>
                      <a:pPr marL="0" algn="l" defTabSz="914400" rtl="0" eaLnBrk="1" latinLnBrk="0" hangingPunct="1"/>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sending oracle forms methods as prompt to Amazon Q. </a:t>
                      </a:r>
                    </a:p>
                    <a:p>
                      <a:pPr marL="171450" indent="-171450">
                        <a:buFont typeface="Arial" panose="020B0604020202020204" pitchFamily="34" charset="0"/>
                        <a:buChar char="•"/>
                      </a:pPr>
                      <a:r>
                        <a:rPr lang="en-US" sz="1200" kern="1200" dirty="0">
                          <a:solidFill>
                            <a:schemeClr val="dk1"/>
                          </a:solidFill>
                          <a:latin typeface="+mn-lt"/>
                          <a:ea typeface="+mn-ea"/>
                          <a:cs typeface="+mn-cs"/>
                        </a:rPr>
                        <a:t>Amazon Q suggested that the forms/business logic cannot be automatically converted and it has to be rewritten in Angular/.NET.</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227681143"/>
                  </a:ext>
                </a:extLst>
              </a:tr>
              <a:tr h="596171">
                <a:tc>
                  <a:txBody>
                    <a:bodyPr/>
                    <a:lstStyle/>
                    <a:p>
                      <a:r>
                        <a:rPr lang="en-US" sz="1200" kern="1200" dirty="0">
                          <a:solidFill>
                            <a:schemeClr val="dk1"/>
                          </a:solidFill>
                          <a:latin typeface="+mn-lt"/>
                          <a:ea typeface="+mn-ea"/>
                          <a:cs typeface="+mn-cs"/>
                        </a:rPr>
                        <a:t>Creating UI frontend for </a:t>
                      </a:r>
                      <a:r>
                        <a:rPr lang="en-US" sz="1200" kern="1200" dirty="0" err="1">
                          <a:solidFill>
                            <a:schemeClr val="dk1"/>
                          </a:solidFill>
                          <a:latin typeface="+mn-lt"/>
                          <a:ea typeface="+mn-ea"/>
                          <a:cs typeface="+mn-cs"/>
                        </a:rPr>
                        <a:t>vue</a:t>
                      </a:r>
                      <a:r>
                        <a:rPr lang="en-US" sz="1200" kern="1200" dirty="0">
                          <a:solidFill>
                            <a:schemeClr val="dk1"/>
                          </a:solidFill>
                          <a:latin typeface="+mn-lt"/>
                          <a:ea typeface="+mn-ea"/>
                          <a:cs typeface="+mn-cs"/>
                        </a:rPr>
                        <a:t> JS</a:t>
                      </a:r>
                    </a:p>
                  </a:txBody>
                  <a:tcPr/>
                </a:tc>
                <a:tc>
                  <a:txBody>
                    <a:bodyPr/>
                    <a:lstStyle/>
                    <a:p>
                      <a:r>
                        <a:rPr lang="en-US" sz="1200" kern="1200" dirty="0">
                          <a:solidFill>
                            <a:schemeClr val="dk1"/>
                          </a:solidFill>
                          <a:latin typeface="+mn-lt"/>
                          <a:ea typeface="+mn-ea"/>
                          <a:cs typeface="+mn-cs"/>
                        </a:rPr>
                        <a:t>Vue JS not supported</a:t>
                      </a:r>
                    </a:p>
                  </a:txBody>
                  <a:tcPr/>
                </a:tc>
                <a:extLst>
                  <a:ext uri="{0D108BD9-81ED-4DB2-BD59-A6C34878D82A}">
                    <a16:rowId xmlns:a16="http://schemas.microsoft.com/office/drawing/2014/main" val="4276219731"/>
                  </a:ext>
                </a:extLst>
              </a:tr>
            </a:tbl>
          </a:graphicData>
        </a:graphic>
      </p:graphicFrame>
    </p:spTree>
    <p:extLst>
      <p:ext uri="{BB962C8B-B14F-4D97-AF65-F5344CB8AC3E}">
        <p14:creationId xmlns:p14="http://schemas.microsoft.com/office/powerpoint/2010/main" val="2002118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15624</TotalTime>
  <Words>2324</Words>
  <Application>Microsoft Office PowerPoint</Application>
  <PresentationFormat>Widescreen</PresentationFormat>
  <Paragraphs>704</Paragraphs>
  <Slides>19</Slides>
  <Notes>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3" baseType="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June 2024</vt:lpstr>
      <vt:lpstr> CONTENTS</vt:lpstr>
      <vt:lpstr>2024 OKR AND FOCUS AREAS</vt:lpstr>
      <vt:lpstr>Progress</vt:lpstr>
      <vt:lpstr>Engineering Progress</vt:lpstr>
      <vt:lpstr>Product support Progress</vt:lpstr>
      <vt:lpstr>DevSecops Pilots with McKinsey</vt:lpstr>
      <vt:lpstr>Amazon Q &amp; Code Whisperer Updates</vt:lpstr>
      <vt:lpstr>PowerPoint Presentation</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871</cp:revision>
  <dcterms:created xsi:type="dcterms:W3CDTF">2022-04-18T05:47:46Z</dcterms:created>
  <dcterms:modified xsi:type="dcterms:W3CDTF">2024-06-27T08:33:00Z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