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4"/>
  </p:notesMasterIdLst>
  <p:sldIdLst>
    <p:sldId id="259" r:id="rId7"/>
    <p:sldId id="2147471602" r:id="rId8"/>
    <p:sldId id="2147473640" r:id="rId9"/>
    <p:sldId id="2147473650" r:id="rId10"/>
    <p:sldId id="2147473651" r:id="rId11"/>
    <p:sldId id="2147473652" r:id="rId12"/>
    <p:sldId id="2147471572" r:id="rId13"/>
    <p:sldId id="2147473647" r:id="rId14"/>
    <p:sldId id="2147473654" r:id="rId15"/>
    <p:sldId id="2147473653" r:id="rId16"/>
    <p:sldId id="2147473655" r:id="rId17"/>
    <p:sldId id="2147473611" r:id="rId18"/>
    <p:sldId id="2147473602" r:id="rId19"/>
    <p:sldId id="2147473622" r:id="rId20"/>
    <p:sldId id="2147473623" r:id="rId21"/>
    <p:sldId id="2147473625" r:id="rId22"/>
    <p:sldId id="2147473642" r:id="rId23"/>
    <p:sldId id="2147473643" r:id="rId24"/>
    <p:sldId id="2147473644" r:id="rId25"/>
    <p:sldId id="2147473612" r:id="rId26"/>
    <p:sldId id="2147473648" r:id="rId27"/>
    <p:sldId id="2147473649" r:id="rId28"/>
    <p:sldId id="2147473615" r:id="rId29"/>
    <p:sldId id="2147473616" r:id="rId30"/>
    <p:sldId id="2147473617" r:id="rId31"/>
    <p:sldId id="2147473618" r:id="rId32"/>
    <p:sldId id="214747361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0"/>
            <p14:sldId id="2147473651"/>
            <p14:sldId id="2147473652"/>
            <p14:sldId id="2147471572"/>
            <p14:sldId id="2147473647"/>
            <p14:sldId id="2147473654"/>
            <p14:sldId id="2147473653"/>
            <p14:sldId id="2147473655"/>
            <p14:sldId id="2147473611"/>
            <p14:sldId id="2147473602"/>
            <p14:sldId id="2147473622"/>
            <p14:sldId id="2147473623"/>
            <p14:sldId id="2147473625"/>
            <p14:sldId id="2147473642"/>
            <p14:sldId id="2147473643"/>
            <p14:sldId id="2147473644"/>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17.399999999999999</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4</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13</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25</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1"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8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0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3"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57"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0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4/1/2024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4/1/2024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4/1/2024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4/1/2024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9"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3"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17"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65"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1"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2" Type="http://schemas.openxmlformats.org/officeDocument/2006/relationships/hyperlink" Target="https://emc.web.boeing.com/home.aspx#!/semsummary/16819" TargetMode="External"/><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3.xml"/><Relationship Id="rId5" Type="http://schemas.openxmlformats.org/officeDocument/2006/relationships/slide" Target="slide20.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4.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mailto:harisrinivas.iyengar@boeing.com" TargetMode="External"/><Relationship Id="rId2" Type="http://schemas.openxmlformats.org/officeDocument/2006/relationships/hyperlink" Target="mailto:abhishek.k.singh@boeing.com" TargetMode="External"/><Relationship Id="rId1" Type="http://schemas.openxmlformats.org/officeDocument/2006/relationships/slideLayout" Target="../slideLayouts/slideLayout114.xml"/><Relationship Id="rId6" Type="http://schemas.openxmlformats.org/officeDocument/2006/relationships/hyperlink" Target="mailto:Kolhar,%20Laxmidevi%20%3claxmidevi.kolhar@boeing.com%3e" TargetMode="External"/><Relationship Id="rId5" Type="http://schemas.openxmlformats.org/officeDocument/2006/relationships/hyperlink" Target="mailto:dharma.t.nalam@boeing.com" TargetMode="External"/><Relationship Id="rId4" Type="http://schemas.openxmlformats.org/officeDocument/2006/relationships/hyperlink" Target="mailto:jayanta.mondal@boeing.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March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19700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D054-745F-40EA-A955-6EFC8D11456B}"/>
              </a:ext>
            </a:extLst>
          </p:cNvPr>
          <p:cNvSpPr>
            <a:spLocks noGrp="1"/>
          </p:cNvSpPr>
          <p:nvPr>
            <p:ph type="title"/>
          </p:nvPr>
        </p:nvSpPr>
        <p:spPr/>
        <p:txBody>
          <a:bodyPr/>
          <a:lstStyle/>
          <a:p>
            <a:r>
              <a:rPr lang="en-US" dirty="0" err="1"/>
              <a:t>dora</a:t>
            </a:r>
            <a:r>
              <a:rPr lang="en-US" dirty="0"/>
              <a:t> metrics integration updates</a:t>
            </a:r>
          </a:p>
        </p:txBody>
      </p:sp>
    </p:spTree>
    <p:extLst>
      <p:ext uri="{BB962C8B-B14F-4D97-AF65-F5344CB8AC3E}">
        <p14:creationId xmlns:p14="http://schemas.microsoft.com/office/powerpoint/2010/main" val="300534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a:t>
            </a:r>
            <a:r>
              <a:rPr lang="en-US" dirty="0" err="1"/>
              <a:t>dec</a:t>
            </a:r>
            <a:r>
              <a:rPr lang="en-US" dirty="0"/>
              <a:t> 2024)</a:t>
            </a:r>
          </a:p>
        </p:txBody>
      </p:sp>
    </p:spTree>
    <p:extLst>
      <p:ext uri="{BB962C8B-B14F-4D97-AF65-F5344CB8AC3E}">
        <p14:creationId xmlns:p14="http://schemas.microsoft.com/office/powerpoint/2010/main" val="121680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3593120233"/>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598534640"/>
              </p:ext>
            </p:extLst>
          </p:nvPr>
        </p:nvGraphicFramePr>
        <p:xfrm>
          <a:off x="1447060" y="2342982"/>
          <a:ext cx="9685536" cy="2194560"/>
        </p:xfrm>
        <a:graphic>
          <a:graphicData uri="http://schemas.openxmlformats.org/drawingml/2006/table">
            <a:tbl>
              <a:tblPr firstRow="1" bandRow="1">
                <a:tableStyleId>{5C22544A-7EE6-4342-B048-85BDC9FD1C3A}</a:tableStyleId>
              </a:tblPr>
              <a:tblGrid>
                <a:gridCol w="710715">
                  <a:extLst>
                    <a:ext uri="{9D8B030D-6E8A-4147-A177-3AD203B41FA5}">
                      <a16:colId xmlns:a16="http://schemas.microsoft.com/office/drawing/2014/main" val="1494682258"/>
                    </a:ext>
                  </a:extLst>
                </a:gridCol>
                <a:gridCol w="2650373">
                  <a:extLst>
                    <a:ext uri="{9D8B030D-6E8A-4147-A177-3AD203B41FA5}">
                      <a16:colId xmlns:a16="http://schemas.microsoft.com/office/drawing/2014/main" val="3068451420"/>
                    </a:ext>
                  </a:extLst>
                </a:gridCol>
                <a:gridCol w="1498762">
                  <a:extLst>
                    <a:ext uri="{9D8B030D-6E8A-4147-A177-3AD203B41FA5}">
                      <a16:colId xmlns:a16="http://schemas.microsoft.com/office/drawing/2014/main" val="2813001011"/>
                    </a:ext>
                  </a:extLst>
                </a:gridCol>
                <a:gridCol w="1608562">
                  <a:extLst>
                    <a:ext uri="{9D8B030D-6E8A-4147-A177-3AD203B41FA5}">
                      <a16:colId xmlns:a16="http://schemas.microsoft.com/office/drawing/2014/main" val="3399994150"/>
                    </a:ext>
                  </a:extLst>
                </a:gridCol>
                <a:gridCol w="1608562">
                  <a:extLst>
                    <a:ext uri="{9D8B030D-6E8A-4147-A177-3AD203B41FA5}">
                      <a16:colId xmlns:a16="http://schemas.microsoft.com/office/drawing/2014/main" val="433293699"/>
                    </a:ext>
                  </a:extLst>
                </a:gridCol>
                <a:gridCol w="1608562">
                  <a:extLst>
                    <a:ext uri="{9D8B030D-6E8A-4147-A177-3AD203B41FA5}">
                      <a16:colId xmlns:a16="http://schemas.microsoft.com/office/drawing/2014/main" val="1150777957"/>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tc>
                  <a:txBody>
                    <a:bodyPr/>
                    <a:lstStyle/>
                    <a:p>
                      <a:r>
                        <a:rPr lang="en-US" dirty="0"/>
                        <a:t>Enroll Here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5" name="Picture 4">
            <a:extLst>
              <a:ext uri="{FF2B5EF4-FFF2-40B4-BE49-F238E27FC236}">
                <a16:creationId xmlns:a16="http://schemas.microsoft.com/office/drawing/2014/main" id="{EBD42A86-11DD-4E17-8510-BF8EF94F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05" y="154866"/>
            <a:ext cx="8796614" cy="6103892"/>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17423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17.4k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17423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Tree>
    <p:extLst>
      <p:ext uri="{BB962C8B-B14F-4D97-AF65-F5344CB8AC3E}">
        <p14:creationId xmlns:p14="http://schemas.microsoft.com/office/powerpoint/2010/main" val="3953371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28"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 Assessments: 130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36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15" name="Table 14">
            <a:extLst>
              <a:ext uri="{FF2B5EF4-FFF2-40B4-BE49-F238E27FC236}">
                <a16:creationId xmlns:a16="http://schemas.microsoft.com/office/drawing/2014/main" id="{8D831C8A-5F06-44DD-B015-4E380D0EBD21}"/>
              </a:ext>
            </a:extLst>
          </p:cNvPr>
          <p:cNvGraphicFramePr>
            <a:graphicFrameLocks noGrp="1"/>
          </p:cNvGraphicFramePr>
          <p:nvPr>
            <p:extLst>
              <p:ext uri="{D42A27DB-BD31-4B8C-83A1-F6EECF244321}">
                <p14:modId xmlns:p14="http://schemas.microsoft.com/office/powerpoint/2010/main" val="2341951096"/>
              </p:ext>
            </p:extLst>
          </p:nvPr>
        </p:nvGraphicFramePr>
        <p:xfrm>
          <a:off x="110610" y="492712"/>
          <a:ext cx="11961255" cy="6352342"/>
        </p:xfrm>
        <a:graphic>
          <a:graphicData uri="http://schemas.openxmlformats.org/drawingml/2006/table">
            <a:tbl>
              <a:tblPr/>
              <a:tblGrid>
                <a:gridCol w="2289916">
                  <a:extLst>
                    <a:ext uri="{9D8B030D-6E8A-4147-A177-3AD203B41FA5}">
                      <a16:colId xmlns:a16="http://schemas.microsoft.com/office/drawing/2014/main" val="3696255976"/>
                    </a:ext>
                  </a:extLst>
                </a:gridCol>
                <a:gridCol w="1327983">
                  <a:extLst>
                    <a:ext uri="{9D8B030D-6E8A-4147-A177-3AD203B41FA5}">
                      <a16:colId xmlns:a16="http://schemas.microsoft.com/office/drawing/2014/main" val="470477567"/>
                    </a:ext>
                  </a:extLst>
                </a:gridCol>
                <a:gridCol w="476714">
                  <a:extLst>
                    <a:ext uri="{9D8B030D-6E8A-4147-A177-3AD203B41FA5}">
                      <a16:colId xmlns:a16="http://schemas.microsoft.com/office/drawing/2014/main" val="2427356882"/>
                    </a:ext>
                  </a:extLst>
                </a:gridCol>
                <a:gridCol w="476714">
                  <a:extLst>
                    <a:ext uri="{9D8B030D-6E8A-4147-A177-3AD203B41FA5}">
                      <a16:colId xmlns:a16="http://schemas.microsoft.com/office/drawing/2014/main" val="3880025585"/>
                    </a:ext>
                  </a:extLst>
                </a:gridCol>
                <a:gridCol w="400097">
                  <a:extLst>
                    <a:ext uri="{9D8B030D-6E8A-4147-A177-3AD203B41FA5}">
                      <a16:colId xmlns:a16="http://schemas.microsoft.com/office/drawing/2014/main" val="46586308"/>
                    </a:ext>
                  </a:extLst>
                </a:gridCol>
                <a:gridCol w="834247">
                  <a:extLst>
                    <a:ext uri="{9D8B030D-6E8A-4147-A177-3AD203B41FA5}">
                      <a16:colId xmlns:a16="http://schemas.microsoft.com/office/drawing/2014/main" val="3266946583"/>
                    </a:ext>
                  </a:extLst>
                </a:gridCol>
                <a:gridCol w="834247">
                  <a:extLst>
                    <a:ext uri="{9D8B030D-6E8A-4147-A177-3AD203B41FA5}">
                      <a16:colId xmlns:a16="http://schemas.microsoft.com/office/drawing/2014/main" val="977307540"/>
                    </a:ext>
                  </a:extLst>
                </a:gridCol>
                <a:gridCol w="611728">
                  <a:extLst>
                    <a:ext uri="{9D8B030D-6E8A-4147-A177-3AD203B41FA5}">
                      <a16:colId xmlns:a16="http://schemas.microsoft.com/office/drawing/2014/main" val="2296222786"/>
                    </a:ext>
                  </a:extLst>
                </a:gridCol>
                <a:gridCol w="624918">
                  <a:extLst>
                    <a:ext uri="{9D8B030D-6E8A-4147-A177-3AD203B41FA5}">
                      <a16:colId xmlns:a16="http://schemas.microsoft.com/office/drawing/2014/main" val="444276373"/>
                    </a:ext>
                  </a:extLst>
                </a:gridCol>
                <a:gridCol w="611728">
                  <a:extLst>
                    <a:ext uri="{9D8B030D-6E8A-4147-A177-3AD203B41FA5}">
                      <a16:colId xmlns:a16="http://schemas.microsoft.com/office/drawing/2014/main" val="4020603475"/>
                    </a:ext>
                  </a:extLst>
                </a:gridCol>
                <a:gridCol w="651445">
                  <a:extLst>
                    <a:ext uri="{9D8B030D-6E8A-4147-A177-3AD203B41FA5}">
                      <a16:colId xmlns:a16="http://schemas.microsoft.com/office/drawing/2014/main" val="2016967607"/>
                    </a:ext>
                  </a:extLst>
                </a:gridCol>
                <a:gridCol w="2821518">
                  <a:extLst>
                    <a:ext uri="{9D8B030D-6E8A-4147-A177-3AD203B41FA5}">
                      <a16:colId xmlns:a16="http://schemas.microsoft.com/office/drawing/2014/main" val="1469658319"/>
                    </a:ext>
                  </a:extLst>
                </a:gridCol>
              </a:tblGrid>
              <a:tr h="136473">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gridSpan="3">
                  <a:txBody>
                    <a:bodyPr/>
                    <a:lstStyle/>
                    <a:p>
                      <a:pPr algn="ctr" rtl="0" fontAlgn="ctr"/>
                      <a:r>
                        <a:rPr lang="en-US" sz="900" b="1" i="0" u="none" strike="noStrike">
                          <a:solidFill>
                            <a:srgbClr val="000000"/>
                          </a:solidFill>
                          <a:effectLst/>
                          <a:latin typeface="+mj-lt"/>
                        </a:rPr>
                        <a:t>2024 Target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0C8FF"/>
                    </a:solidFill>
                  </a:tcPr>
                </a:tc>
                <a:tc hMerge="1">
                  <a:txBody>
                    <a:bodyPr/>
                    <a:lstStyle/>
                    <a:p>
                      <a:endParaRPr lang="en-US"/>
                    </a:p>
                  </a:txBody>
                  <a:tcPr/>
                </a:tc>
                <a:tc hMerge="1">
                  <a:txBody>
                    <a:bodyPr/>
                    <a:lstStyle/>
                    <a:p>
                      <a:endParaRPr lang="en-US"/>
                    </a:p>
                  </a:txBody>
                  <a:tcPr/>
                </a:tc>
                <a:tc gridSpan="4">
                  <a:txBody>
                    <a:bodyPr/>
                    <a:lstStyle/>
                    <a:p>
                      <a:pPr algn="ctr" rtl="0" fontAlgn="ctr"/>
                      <a:r>
                        <a:rPr lang="en-US" sz="900" b="1" i="0" u="none" strike="noStrike">
                          <a:solidFill>
                            <a:srgbClr val="000000"/>
                          </a:solidFill>
                          <a:effectLst/>
                          <a:latin typeface="+mj-lt"/>
                        </a:rPr>
                        <a:t>2024 Actuals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0C8F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sz="900" b="1" i="0" u="none" strike="noStrike" dirty="0">
                          <a:solidFill>
                            <a:srgbClr val="000000"/>
                          </a:solidFill>
                          <a:effectLst/>
                          <a:latin typeface="+mj-lt"/>
                        </a:rPr>
                        <a:t>DSO Focal Assigned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extLst>
                  <a:ext uri="{0D108BD9-81ED-4DB2-BD59-A6C34878D82A}">
                    <a16:rowId xmlns:a16="http://schemas.microsoft.com/office/drawing/2014/main" val="4250891041"/>
                  </a:ext>
                </a:extLst>
              </a:tr>
              <a:tr h="406840">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DIRECTOR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dirty="0">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Assessments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Reassessments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rowSpan="2">
                  <a:txBody>
                    <a:bodyPr/>
                    <a:lstStyle/>
                    <a:p>
                      <a:pPr algn="ctr" rtl="0" fontAlgn="ctr"/>
                      <a:r>
                        <a:rPr lang="en-US" sz="900" b="1" i="0" u="none" strike="noStrike">
                          <a:solidFill>
                            <a:srgbClr val="000000"/>
                          </a:solidFill>
                          <a:effectLst/>
                          <a:latin typeface="+mj-lt"/>
                        </a:rPr>
                        <a:t>Automation Savings</a:t>
                      </a:r>
                      <a:br>
                        <a:rPr lang="en-US" sz="900" b="1" i="0" u="none" strike="noStrike">
                          <a:solidFill>
                            <a:srgbClr val="000000"/>
                          </a:solidFill>
                          <a:effectLst/>
                          <a:latin typeface="+mj-lt"/>
                        </a:rPr>
                      </a:br>
                      <a:r>
                        <a:rPr lang="en-US" sz="900" b="1" i="0" u="none" strike="noStrike">
                          <a:solidFill>
                            <a:srgbClr val="000000"/>
                          </a:solidFill>
                          <a:effectLst/>
                          <a:latin typeface="+mj-lt"/>
                        </a:rPr>
                        <a:t>   Target </a:t>
                      </a:r>
                      <a:r>
                        <a:rPr lang="en-US" sz="900" b="1" i="0" u="none" strike="noStrike">
                          <a:solidFill>
                            <a:srgbClr val="FFFF00"/>
                          </a:solidFill>
                          <a:effectLst/>
                          <a:latin typeface="+mj-lt"/>
                        </a:rPr>
                        <a:t>(70000)</a:t>
                      </a:r>
                      <a:endParaRPr lang="en-US" sz="900" b="1" i="0" u="none" strike="noStrike">
                        <a:solidFill>
                          <a:srgbClr val="000000"/>
                        </a:solidFill>
                        <a:effectLst/>
                        <a:latin typeface="+mj-lt"/>
                      </a:endParaRPr>
                    </a:p>
                  </a:txBody>
                  <a:tcPr marL="1309" marR="1309" marT="1309"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gridSpan="2">
                  <a:txBody>
                    <a:bodyPr/>
                    <a:lstStyle/>
                    <a:p>
                      <a:pPr algn="ctr" rtl="0" fontAlgn="ctr"/>
                      <a:r>
                        <a:rPr lang="en-US" sz="900" b="0" i="0" u="none" strike="noStrike" kern="1200" dirty="0">
                          <a:solidFill>
                            <a:srgbClr val="000000"/>
                          </a:solidFill>
                          <a:effectLst/>
                          <a:latin typeface="+mj-lt"/>
                          <a:ea typeface="+mn-ea"/>
                          <a:cs typeface="+mn-cs"/>
                        </a:rPr>
                        <a:t>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rtl="0" fontAlgn="ctr"/>
                      <a:r>
                        <a:rPr lang="en-US" sz="900" b="0" i="0" u="none" strike="noStrike" dirty="0">
                          <a:solidFill>
                            <a:srgbClr val="000000"/>
                          </a:solidFill>
                          <a:effectLst/>
                          <a:latin typeface="+mj-lt"/>
                        </a:rPr>
                        <a:t>Reassessments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794808550"/>
                  </a:ext>
                </a:extLst>
              </a:tr>
              <a:tr h="232312">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dirty="0">
                          <a:solidFill>
                            <a:srgbClr val="000000"/>
                          </a:solidFill>
                          <a:effectLst/>
                          <a:latin typeface="+mj-lt"/>
                        </a:rPr>
                        <a:t>177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39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dirty="0">
                          <a:solidFill>
                            <a:srgbClr val="000000"/>
                          </a:solidFill>
                          <a:effectLst/>
                          <a:latin typeface="+mj-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vMerge="1">
                  <a:txBody>
                    <a:bodyPr/>
                    <a:lstStyle/>
                    <a:p>
                      <a:endParaRPr lang="en-US"/>
                    </a:p>
                  </a:txBody>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vMerge="1">
                  <a:txBody>
                    <a:bodyPr/>
                    <a:lstStyle/>
                    <a:p>
                      <a:endParaRPr lang="en-US"/>
                    </a:p>
                  </a:txBody>
                  <a:tcPr/>
                </a:tc>
                <a:extLst>
                  <a:ext uri="{0D108BD9-81ED-4DB2-BD59-A6C34878D82A}">
                    <a16:rowId xmlns:a16="http://schemas.microsoft.com/office/drawing/2014/main" val="2320682182"/>
                  </a:ext>
                </a:extLst>
              </a:tr>
              <a:tr h="271657">
                <a:tc rowSpan="7">
                  <a:txBody>
                    <a:bodyPr/>
                    <a:lstStyle/>
                    <a:p>
                      <a:pPr algn="ctr" rtl="0" fontAlgn="ctr"/>
                      <a:r>
                        <a:rPr lang="en-US" sz="1100" b="1" i="0" u="none" strike="noStrike" dirty="0">
                          <a:solidFill>
                            <a:srgbClr val="000000"/>
                          </a:solidFill>
                          <a:effectLst/>
                          <a:latin typeface="+mj-lt"/>
                        </a:rPr>
                        <a:t>Jennifer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Regulatory and Safety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29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Radhakrishnan, Chinjumol &lt;chinjumol.radhakrishnan@boeing.com&gt;;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18045641"/>
                  </a:ext>
                </a:extLst>
              </a:tr>
              <a:tr h="271657">
                <a:tc vMerge="1">
                  <a:txBody>
                    <a:bodyPr/>
                    <a:lstStyle/>
                    <a:p>
                      <a:endParaRPr lang="en-US"/>
                    </a:p>
                  </a:txBody>
                  <a:tcPr/>
                </a:tc>
                <a:tc>
                  <a:txBody>
                    <a:bodyPr/>
                    <a:lstStyle/>
                    <a:p>
                      <a:pPr algn="ctr" rtl="0" fontAlgn="ctr"/>
                      <a:r>
                        <a:rPr lang="en-US" sz="900" b="0" i="0" u="none" strike="noStrike" dirty="0">
                          <a:solidFill>
                            <a:srgbClr val="000000"/>
                          </a:solidFill>
                          <a:effectLst/>
                          <a:latin typeface="+mn-lt"/>
                        </a:rPr>
                        <a:t>Research and Technology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9 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de-DE" sz="900" b="0" i="0" u="none" strike="noStrike">
                          <a:solidFill>
                            <a:srgbClr val="000000"/>
                          </a:solidFill>
                          <a:effectLst/>
                          <a:latin typeface="+mn-lt"/>
                        </a:rPr>
                        <a:t>Singh, Abhishek K &lt;abhishek.k.singh@boeing.com&gt;;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758399382"/>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Test and Evaluation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43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2"/>
                        </a:rPr>
                        <a:t>Jha, Ravi N &lt;ravi.n.jha@boeing.com&gt;;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732993226"/>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de-DE" sz="900" b="0" i="0" u="sng" strike="noStrike">
                          <a:solidFill>
                            <a:srgbClr val="0563C1"/>
                          </a:solidFill>
                          <a:effectLst/>
                          <a:latin typeface="+mn-lt"/>
                          <a:hlinkClick r:id="rId2"/>
                        </a:rPr>
                        <a:t>Singh, Abhishek K &lt;abhishek.k.singh@boeing.com&gt;; </a:t>
                      </a:r>
                      <a:endParaRPr lang="de-DE"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038137145"/>
                  </a:ext>
                </a:extLst>
              </a:tr>
              <a:tr h="271657">
                <a:tc vMerge="1">
                  <a:txBody>
                    <a:bodyPr/>
                    <a:lstStyle/>
                    <a:p>
                      <a:endParaRPr lang="en-US"/>
                    </a:p>
                  </a:txBody>
                  <a:tcPr/>
                </a:tc>
                <a:tc rowSpan="3">
                  <a:txBody>
                    <a:bodyPr/>
                    <a:lstStyle/>
                    <a:p>
                      <a:pPr algn="ctr" rtl="0" fontAlgn="ctr"/>
                      <a:r>
                        <a:rPr lang="en-US" sz="900" b="0" i="0" u="none" strike="noStrike">
                          <a:solidFill>
                            <a:srgbClr val="000000"/>
                          </a:solidFill>
                          <a:effectLst/>
                          <a:latin typeface="+mn-lt"/>
                        </a:rPr>
                        <a:t>Non DTPLM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94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4 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3"/>
                        </a:rPr>
                        <a:t>Singh, Omji Kunjbihari &lt;omjikunjbihari.singh@boeing.com&gt;;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010231339"/>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3"/>
                        </a:rPr>
                        <a:t>Balraj, Bharath K &lt;bharath.k.balraj@boeing.com&gt;;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95845781"/>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s-ES" sz="900" b="0" i="0" u="sng" strike="noStrike">
                          <a:solidFill>
                            <a:srgbClr val="0563C1"/>
                          </a:solidFill>
                          <a:effectLst/>
                          <a:latin typeface="+mn-lt"/>
                          <a:hlinkClick r:id="rId3"/>
                        </a:rPr>
                        <a:t>Ghosh, Subhabrata &lt;subhabrata.ghosh@boeing.com&gt;; </a:t>
                      </a:r>
                      <a:endParaRPr lang="es-E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8F1"/>
                    </a:solidFill>
                  </a:tcPr>
                </a:tc>
                <a:extLst>
                  <a:ext uri="{0D108BD9-81ED-4DB2-BD59-A6C34878D82A}">
                    <a16:rowId xmlns:a16="http://schemas.microsoft.com/office/drawing/2014/main" val="2844270091"/>
                  </a:ext>
                </a:extLst>
              </a:tr>
              <a:tr h="136473">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333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149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   56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a:solidFill>
                            <a:srgbClr val="000000"/>
                          </a:solidFill>
                          <a:effectLst/>
                          <a:latin typeface="+mn-lt"/>
                        </a:rPr>
                        <a:t> 22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891555827"/>
                  </a:ext>
                </a:extLst>
              </a:tr>
              <a:tr h="271657">
                <a:tc rowSpan="19">
                  <a:txBody>
                    <a:bodyPr/>
                    <a:lstStyle/>
                    <a:p>
                      <a:pPr algn="ctr" rtl="0" fontAlgn="ctr"/>
                      <a:r>
                        <a:rPr lang="en-US" sz="1100" b="1" i="0" u="none" strike="noStrike" dirty="0">
                          <a:solidFill>
                            <a:srgbClr val="000000"/>
                          </a:solidFill>
                          <a:effectLst/>
                          <a:latin typeface="+mj-lt"/>
                        </a:rPr>
                        <a:t>Tatum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Authoring Process Planning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34868791"/>
                  </a:ext>
                </a:extLst>
              </a:tr>
              <a:tr h="271657">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Data Distribution and Management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Urimindi, Sreenivasulu &lt;sreenivasulu.urimindi@boeing.com&gt;;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16666010"/>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a:solidFill>
                            <a:srgbClr val="000000"/>
                          </a:solidFill>
                          <a:effectLst/>
                          <a:latin typeface="+mn-lt"/>
                        </a:rPr>
                        <a:t>Vinod, Thomas &lt;thomas.vinod@boeing.com&gt;;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8847499"/>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Automation Programming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24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4"/>
                        </a:rPr>
                        <a:t>H D, Sarika &lt;sarika.hd@boeing.com&gt;;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193694126"/>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4"/>
                        </a:rPr>
                        <a:t>Chougule, Priyanka Dhanpal &lt;priyankadhanpal.chougule@boeing.com&gt;; </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04001314"/>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Customer Engineering (CE)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0 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b"/>
                      <a:r>
                        <a:rPr lang="en-US" sz="900" b="0" i="0" u="none" strike="noStrike">
                          <a:solidFill>
                            <a:srgbClr val="000000"/>
                          </a:solidFill>
                          <a:effectLst/>
                          <a:latin typeface="+mn-lt"/>
                        </a:rPr>
                        <a:t>Nair, Aathira Manikandan &lt;aathiramanikandan.nair@boeing.com&gt;; </a:t>
                      </a:r>
                    </a:p>
                  </a:txBody>
                  <a:tcPr marL="1309" marR="1309" marT="13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40603047"/>
                  </a:ext>
                </a:extLst>
              </a:tr>
              <a:tr h="136473">
                <a:tc vMerge="1">
                  <a:txBody>
                    <a:bodyPr/>
                    <a:lstStyle/>
                    <a:p>
                      <a:endParaRPr lang="en-US"/>
                    </a:p>
                  </a:txBody>
                  <a:tcPr/>
                </a:tc>
                <a:tc>
                  <a:txBody>
                    <a:bodyPr/>
                    <a:lstStyle/>
                    <a:p>
                      <a:pPr algn="ctr" rtl="0" fontAlgn="ctr"/>
                      <a:r>
                        <a:rPr lang="en-US" sz="900" b="0" i="0" u="none" strike="noStrike">
                          <a:solidFill>
                            <a:srgbClr val="000000"/>
                          </a:solidFill>
                          <a:effectLst/>
                          <a:latin typeface="+mn-lt"/>
                        </a:rPr>
                        <a:t>DT 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92751516"/>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Electrical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44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 L, Bharath &lt;bharath.kl@boeing.com&gt;;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23292892"/>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none" strike="noStrike" dirty="0">
                          <a:solidFill>
                            <a:srgbClr val="000000"/>
                          </a:solidFill>
                          <a:effectLst/>
                          <a:latin typeface="+mn-lt"/>
                        </a:rPr>
                        <a:t>Kandan, Narendran &lt;narendran.kandan2@boeing.com&gt;;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20229819"/>
                  </a:ext>
                </a:extLst>
              </a:tr>
              <a:tr h="271657">
                <a:tc vMerge="1">
                  <a:txBody>
                    <a:bodyPr/>
                    <a:lstStyle/>
                    <a:p>
                      <a:endParaRPr lang="en-US"/>
                    </a:p>
                  </a:txBody>
                  <a:tcPr/>
                </a:tc>
                <a:tc rowSpan="4">
                  <a:txBody>
                    <a:bodyPr/>
                    <a:lstStyle/>
                    <a:p>
                      <a:pPr algn="ctr" rtl="0" fontAlgn="ctr"/>
                      <a:r>
                        <a:rPr lang="en-US" sz="900" b="0" i="0" u="none" strike="noStrike">
                          <a:solidFill>
                            <a:srgbClr val="000000"/>
                          </a:solidFill>
                          <a:effectLst/>
                          <a:latin typeface="+mn-lt"/>
                        </a:rPr>
                        <a:t>Flight Engineering and Propulsion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51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62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dirty="0">
                          <a:solidFill>
                            <a:srgbClr val="0563C1"/>
                          </a:solidFill>
                          <a:effectLst/>
                          <a:latin typeface="+mn-lt"/>
                          <a:hlinkClick r:id="rId5"/>
                        </a:rPr>
                        <a:t>Mohiddin Basha, Mahammed Gulam &lt;mahammedgulam.mohiddinbasha@boeing.com&gt;;</a:t>
                      </a:r>
                      <a:endParaRPr lang="en-US"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01636008"/>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fi-FI" sz="900" b="0" i="0" u="sng" strike="noStrike" dirty="0">
                          <a:solidFill>
                            <a:srgbClr val="0563C1"/>
                          </a:solidFill>
                          <a:effectLst/>
                          <a:latin typeface="+mn-lt"/>
                          <a:hlinkClick r:id="rId5"/>
                        </a:rPr>
                        <a:t>Prabhat, Kumar &lt;kumar.prabhat@boeing.com&gt;;</a:t>
                      </a:r>
                      <a:endParaRPr lang="fi-FI"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75259897"/>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l-PL" sz="900" b="0" i="0" u="sng" strike="noStrike" dirty="0">
                          <a:solidFill>
                            <a:srgbClr val="0563C1"/>
                          </a:solidFill>
                          <a:effectLst/>
                          <a:latin typeface="+mn-lt"/>
                          <a:hlinkClick r:id="rId5"/>
                        </a:rPr>
                        <a:t>Prakash, Sumit &lt;sumit.prakash@boeing.com&gt;;  </a:t>
                      </a:r>
                      <a:endParaRPr lang="pl-PL"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2936243904"/>
                  </a:ext>
                </a:extLst>
              </a:tr>
              <a:tr h="13647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sng" strike="noStrike" dirty="0">
                          <a:solidFill>
                            <a:srgbClr val="0563C1"/>
                          </a:solidFill>
                          <a:effectLst/>
                          <a:latin typeface="+mn-lt"/>
                          <a:hlinkClick r:id="rId5"/>
                        </a:rPr>
                        <a:t>Anand, Kumar &lt;kumar.anand@boeing.com&gt;; </a:t>
                      </a:r>
                      <a:endParaRPr lang="sv-SE"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49234860"/>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Mechanical and Structural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50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pl-PL" sz="900" b="0" i="0" u="none" strike="noStrike" dirty="0">
                          <a:solidFill>
                            <a:srgbClr val="000000"/>
                          </a:solidFill>
                          <a:effectLst/>
                          <a:latin typeface="+mn-lt"/>
                        </a:rPr>
                        <a:t>P, Ashwini &lt;ashwini.p@boeing.com&gt;;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72967319"/>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it-IT" sz="900" b="0" i="0" u="none" strike="noStrike" dirty="0">
                          <a:solidFill>
                            <a:srgbClr val="000000"/>
                          </a:solidFill>
                          <a:effectLst/>
                          <a:latin typeface="+mn-lt"/>
                        </a:rPr>
                        <a:t>Rompicherla, Rakesh &lt;rakesh.rompicherla@boeing.com&gt;;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544908041"/>
                  </a:ext>
                </a:extLst>
              </a:tr>
              <a:tr h="137967">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Systems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fi-FI" sz="900" b="0" i="0" u="none" strike="noStrike" dirty="0">
                          <a:solidFill>
                            <a:srgbClr val="000000"/>
                          </a:solidFill>
                          <a:effectLst/>
                          <a:latin typeface="+mn-lt"/>
                        </a:rPr>
                        <a:t>Pattanaik, Anup K &lt;anup.k.pattanaik@boeing.com&gt;;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977203003"/>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t-BR" sz="900" b="0" i="0" u="none" strike="noStrike" dirty="0">
                          <a:solidFill>
                            <a:srgbClr val="000000"/>
                          </a:solidFill>
                          <a:effectLst/>
                          <a:latin typeface="+mn-lt"/>
                        </a:rPr>
                        <a:t>Kolhar, Laxmidevi &lt;laxmidevi.kolhar@boeing.com&gt;;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951727171"/>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Production System Simulation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235400"/>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Visualization and xR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it-IT" sz="900" b="0" i="0" u="sng" strike="noStrike" dirty="0">
                          <a:solidFill>
                            <a:srgbClr val="0563C1"/>
                          </a:solidFill>
                          <a:effectLst/>
                          <a:latin typeface="+mn-lt"/>
                          <a:hlinkClick r:id="rId6"/>
                        </a:rPr>
                        <a:t>Rompicherla, Rakesh &lt;rakesh.rompicherla@boeing.com&gt;;</a:t>
                      </a:r>
                      <a:endParaRPr lang="it-IT"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53526306"/>
                  </a:ext>
                </a:extLst>
              </a:tr>
              <a:tr h="181534">
                <a:tc>
                  <a:txBody>
                    <a:bodyPr/>
                    <a:lstStyle/>
                    <a:p>
                      <a:pPr algn="l" rtl="0" fontAlgn="ctr"/>
                      <a:r>
                        <a:rPr lang="en-US" sz="1200" b="1"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l" rtl="0" fontAlgn="ctr"/>
                      <a:r>
                        <a:rPr lang="en-US" sz="1200" b="1" i="0" u="none" strike="noStrike" dirty="0">
                          <a:solidFill>
                            <a:srgbClr val="000000"/>
                          </a:solidFill>
                          <a:effectLst/>
                          <a:latin typeface="+mn-lt"/>
                        </a:rPr>
                        <a:t>TOTAL</a:t>
                      </a:r>
                    </a:p>
                  </a:txBody>
                  <a:tcPr marL="1309" marR="1309" marT="1309"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r" rtl="0" fontAlgn="ctr"/>
                      <a:r>
                        <a:rPr lang="en-US" sz="1200" b="1" i="0" u="none" strike="noStrike" dirty="0">
                          <a:solidFill>
                            <a:srgbClr val="000000"/>
                          </a:solidFill>
                          <a:effectLst/>
                          <a:latin typeface="+mn-lt"/>
                        </a:rPr>
                        <a:t>510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188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28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8634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124292099"/>
                  </a:ext>
                </a:extLst>
              </a:tr>
            </a:tbl>
          </a:graphicData>
        </a:graphic>
      </p:graphicFrame>
    </p:spTree>
    <p:extLst>
      <p:ext uri="{BB962C8B-B14F-4D97-AF65-F5344CB8AC3E}">
        <p14:creationId xmlns:p14="http://schemas.microsoft.com/office/powerpoint/2010/main" val="347027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nvPr>
        </p:nvGraphicFramePr>
        <p:xfrm>
          <a:off x="194293" y="927929"/>
          <a:ext cx="11721435" cy="5388974"/>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797817">
                  <a:extLst>
                    <a:ext uri="{9D8B030D-6E8A-4147-A177-3AD203B41FA5}">
                      <a16:colId xmlns:a16="http://schemas.microsoft.com/office/drawing/2014/main" val="2775442864"/>
                    </a:ext>
                  </a:extLst>
                </a:gridCol>
                <a:gridCol w="566787">
                  <a:extLst>
                    <a:ext uri="{9D8B030D-6E8A-4147-A177-3AD203B41FA5}">
                      <a16:colId xmlns:a16="http://schemas.microsoft.com/office/drawing/2014/main" val="2563877210"/>
                    </a:ext>
                  </a:extLst>
                </a:gridCol>
                <a:gridCol w="667653">
                  <a:extLst>
                    <a:ext uri="{9D8B030D-6E8A-4147-A177-3AD203B41FA5}">
                      <a16:colId xmlns:a16="http://schemas.microsoft.com/office/drawing/2014/main" val="3144139612"/>
                    </a:ext>
                  </a:extLst>
                </a:gridCol>
                <a:gridCol w="315595">
                  <a:extLst>
                    <a:ext uri="{9D8B030D-6E8A-4147-A177-3AD203B41FA5}">
                      <a16:colId xmlns:a16="http://schemas.microsoft.com/office/drawing/2014/main" val="1199166049"/>
                    </a:ext>
                  </a:extLst>
                </a:gridCol>
                <a:gridCol w="242189">
                  <a:extLst>
                    <a:ext uri="{9D8B030D-6E8A-4147-A177-3AD203B41FA5}">
                      <a16:colId xmlns:a16="http://schemas.microsoft.com/office/drawing/2014/main" val="3678178361"/>
                    </a:ext>
                  </a:extLst>
                </a:gridCol>
                <a:gridCol w="612648">
                  <a:extLst>
                    <a:ext uri="{9D8B030D-6E8A-4147-A177-3AD203B41FA5}">
                      <a16:colId xmlns:a16="http://schemas.microsoft.com/office/drawing/2014/main" val="1976453958"/>
                    </a:ext>
                  </a:extLst>
                </a:gridCol>
                <a:gridCol w="3091768">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gridSpan="2">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3">
                  <a:txBody>
                    <a:bodyPr/>
                    <a:lstStyle/>
                    <a:p>
                      <a:pPr algn="ctr"/>
                      <a:r>
                        <a:rPr lang="en-US" sz="1000" b="1" u="none" strike="noStrike">
                          <a:effectLst/>
                        </a:rPr>
                        <a:t>Reassessments</a:t>
                      </a:r>
                      <a:endParaRPr lang="en-US"/>
                    </a:p>
                  </a:txBody>
                  <a:tcPr marL="1502" marR="1502" marT="1502" marB="0" anchor="ctr">
                    <a:solidFill>
                      <a:schemeClr val="accent2">
                        <a:lumMod val="60000"/>
                        <a:lumOff val="40000"/>
                      </a:schemeClr>
                    </a:solidFill>
                  </a:tcPr>
                </a:tc>
                <a:tc hMerge="1">
                  <a:txBody>
                    <a:bodyPr/>
                    <a:lstStyle/>
                    <a:p>
                      <a:endParaRPr lang="en-US"/>
                    </a:p>
                  </a:txBody>
                  <a:tcPr/>
                </a:tc>
                <a:tc hMerge="1">
                  <a:txBody>
                    <a:bodyPr/>
                    <a:lstStyle/>
                    <a:p>
                      <a:endParaRPr lang="en-US"/>
                    </a:p>
                  </a:txBody>
                  <a:tcPr marL="1502" marR="1502" marT="1502" marB="0" anchor="ctr">
                    <a:solidFill>
                      <a:schemeClr val="accent2">
                        <a:lumMod val="60000"/>
                        <a:lumOff val="40000"/>
                      </a:schemeClr>
                    </a:solidFill>
                  </a:tcPr>
                </a:tc>
                <a:tc>
                  <a:txBody>
                    <a:bodyPr/>
                    <a:lstStyle/>
                    <a:p>
                      <a:pPr algn="ctr"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205006">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Completed </a:t>
                      </a:r>
                      <a:endParaRPr lang="en-US" sz="900" b="0" i="0" u="none" strike="noStrike" dirty="0">
                        <a:solidFill>
                          <a:srgbClr val="000000"/>
                        </a:solidFill>
                        <a:effectLst/>
                        <a:latin typeface="Calibri" panose="020F0502020204030204" pitchFamily="34" charset="0"/>
                      </a:endParaRPr>
                    </a:p>
                  </a:txBody>
                  <a:tcPr marL="1502" marR="1502" marT="1502" marB="0"/>
                </a:tc>
                <a:tc>
                  <a:txBody>
                    <a:bodyPr/>
                    <a:lstStyle/>
                    <a:p>
                      <a:pPr algn="ctr" fontAlgn="ctr"/>
                      <a:r>
                        <a:rPr lang="en-US" sz="900" b="0" i="0" u="none" strike="noStrike" dirty="0">
                          <a:solidFill>
                            <a:srgbClr val="000000"/>
                          </a:solidFill>
                          <a:effectLst/>
                          <a:latin typeface="+mn-lt"/>
                        </a:rPr>
                        <a:t>In-Progress</a:t>
                      </a:r>
                    </a:p>
                  </a:txBody>
                  <a:tcPr marL="1502" marR="1502" marT="1502" marB="0"/>
                </a:tc>
                <a:tc gridSpan="2">
                  <a:txBody>
                    <a:bodyPr/>
                    <a:lstStyle/>
                    <a:p>
                      <a:pPr algn="ctr"/>
                      <a:r>
                        <a:rPr lang="en-US" sz="900" u="none" strike="noStrike" dirty="0">
                          <a:effectLst/>
                        </a:rPr>
                        <a:t>Completed </a:t>
                      </a:r>
                      <a:endParaRPr lang="en-US" dirty="0"/>
                    </a:p>
                  </a:txBody>
                  <a:tcPr marL="1502" marR="1502" marT="1502" marB="0"/>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In-Progress</a:t>
                      </a:r>
                    </a:p>
                  </a:txBody>
                  <a:tcPr marL="1502" marR="1502" marT="1502" marB="0"/>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6</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2</a:t>
                      </a: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2</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r" fontAlgn="ctr"/>
                      <a:r>
                        <a:rPr lang="en-US" sz="1200" b="1" u="none" strike="noStrike" dirty="0">
                          <a:effectLst/>
                          <a:latin typeface="+mn-lt"/>
                        </a:rPr>
                        <a:t>                   TOTAL</a:t>
                      </a:r>
                      <a:endParaRPr lang="en-US" sz="1200" b="1" i="0" u="none" strike="noStrike" dirty="0">
                        <a:solidFill>
                          <a:srgbClr val="000000"/>
                        </a:solidFill>
                        <a:effectLst/>
                        <a:latin typeface="+mn-lt"/>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200" b="1" i="0" u="none" strike="noStrike" dirty="0">
                          <a:solidFill>
                            <a:srgbClr val="000000"/>
                          </a:solidFill>
                          <a:effectLst/>
                          <a:latin typeface="+mn-lt"/>
                        </a:rPr>
                        <a:t>373</a:t>
                      </a: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146 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50</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22</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l" rtl="0" fontAlgn="ctr"/>
                      <a:r>
                        <a:rPr lang="en-US" sz="1200" b="1" u="none" strike="noStrike" dirty="0">
                          <a:effectLst/>
                          <a:latin typeface="+mn-lt"/>
                        </a:rPr>
                        <a:t> 15087</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u="none" strike="noStrike" dirty="0">
                          <a:effectLst/>
                          <a:latin typeface="+mn-lt"/>
                        </a:rPr>
                        <a:t>1 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i="0" u="none" strike="noStrike" dirty="0">
                          <a:solidFill>
                            <a:srgbClr val="000000"/>
                          </a:solidFill>
                          <a:effectLst/>
                          <a:latin typeface="+mn-lt"/>
                        </a:rPr>
                        <a:t>19</a:t>
                      </a:r>
                    </a:p>
                  </a:txBody>
                  <a:tcPr marL="1502" marR="1502" marT="1502" marB="0" anchor="ctr">
                    <a:solidFill>
                      <a:schemeClr val="accent4">
                        <a:lumMod val="40000"/>
                        <a:lumOff val="60000"/>
                      </a:schemeClr>
                    </a:solidFill>
                  </a:tcPr>
                </a:tc>
                <a:tc gridSpan="2">
                  <a:txBody>
                    <a:bodyPr/>
                    <a:lstStyle/>
                    <a:p>
                      <a:pPr algn="ctr"/>
                      <a:endParaRPr lang="en-US" sz="1200" b="1" dirty="0">
                        <a:latin typeface="+mn-lt"/>
                      </a:endParaRPr>
                    </a:p>
                  </a:txBody>
                  <a:tcPr marL="1502" marR="1502" marT="1502" marB="0" anchor="ctr">
                    <a:solidFill>
                      <a:schemeClr val="accent4">
                        <a:lumMod val="40000"/>
                        <a:lumOff val="60000"/>
                      </a:schemeClr>
                    </a:solidFill>
                  </a:tcPr>
                </a:tc>
                <a:tc hMerge="1">
                  <a:txBody>
                    <a:bodyPr/>
                    <a:lstStyle/>
                    <a:p>
                      <a:endParaRPr lang="en-US"/>
                    </a:p>
                  </a:txBody>
                  <a:tcPr/>
                </a:tc>
                <a:tc>
                  <a:txBody>
                    <a:bodyPr/>
                    <a:lstStyle/>
                    <a:p>
                      <a:pPr algn="ctr" fontAlgn="ctr"/>
                      <a:r>
                        <a:rPr lang="en-US" sz="1200" b="1" i="0" u="none" strike="noStrike" dirty="0">
                          <a:solidFill>
                            <a:srgbClr val="000000"/>
                          </a:solidFill>
                          <a:effectLst/>
                          <a:latin typeface="+mn-lt"/>
                        </a:rPr>
                        <a:t>5</a:t>
                      </a:r>
                    </a:p>
                  </a:txBody>
                  <a:tcPr marL="1502" marR="1502" marT="1502" marB="0" anchor="ctr">
                    <a:solidFill>
                      <a:schemeClr val="accent4">
                        <a:lumMod val="40000"/>
                        <a:lumOff val="60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14486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515938" y="246621"/>
            <a:ext cx="11150600" cy="641612"/>
          </a:xfrm>
        </p:spPr>
        <p:txBody>
          <a:bodyPr/>
          <a:lstStyle/>
          <a:p>
            <a:r>
              <a:rPr lang="en-US" dirty="0"/>
              <a:t>POC STATUS</a:t>
            </a:r>
          </a:p>
        </p:txBody>
      </p:sp>
      <p:graphicFrame>
        <p:nvGraphicFramePr>
          <p:cNvPr id="3" name="Table 2">
            <a:extLst>
              <a:ext uri="{FF2B5EF4-FFF2-40B4-BE49-F238E27FC236}">
                <a16:creationId xmlns:a16="http://schemas.microsoft.com/office/drawing/2014/main" id="{F7CC7948-774E-4BCA-AB94-483FA2BF9B55}"/>
              </a:ext>
            </a:extLst>
          </p:cNvPr>
          <p:cNvGraphicFramePr>
            <a:graphicFrameLocks noGrp="1"/>
          </p:cNvGraphicFramePr>
          <p:nvPr>
            <p:extLst>
              <p:ext uri="{D42A27DB-BD31-4B8C-83A1-F6EECF244321}">
                <p14:modId xmlns:p14="http://schemas.microsoft.com/office/powerpoint/2010/main" val="3879115469"/>
              </p:ext>
            </p:extLst>
          </p:nvPr>
        </p:nvGraphicFramePr>
        <p:xfrm>
          <a:off x="1153112" y="1406654"/>
          <a:ext cx="9402438" cy="4563113"/>
        </p:xfrm>
        <a:graphic>
          <a:graphicData uri="http://schemas.openxmlformats.org/drawingml/2006/table">
            <a:tbl>
              <a:tblPr firstRow="1" bandRow="1">
                <a:tableStyleId>{5C22544A-7EE6-4342-B048-85BDC9FD1C3A}</a:tableStyleId>
              </a:tblPr>
              <a:tblGrid>
                <a:gridCol w="3134146">
                  <a:extLst>
                    <a:ext uri="{9D8B030D-6E8A-4147-A177-3AD203B41FA5}">
                      <a16:colId xmlns:a16="http://schemas.microsoft.com/office/drawing/2014/main" val="1010124240"/>
                    </a:ext>
                  </a:extLst>
                </a:gridCol>
                <a:gridCol w="3134146">
                  <a:extLst>
                    <a:ext uri="{9D8B030D-6E8A-4147-A177-3AD203B41FA5}">
                      <a16:colId xmlns:a16="http://schemas.microsoft.com/office/drawing/2014/main" val="25997356"/>
                    </a:ext>
                  </a:extLst>
                </a:gridCol>
                <a:gridCol w="3134146">
                  <a:extLst>
                    <a:ext uri="{9D8B030D-6E8A-4147-A177-3AD203B41FA5}">
                      <a16:colId xmlns:a16="http://schemas.microsoft.com/office/drawing/2014/main" val="4266623921"/>
                    </a:ext>
                  </a:extLst>
                </a:gridCol>
              </a:tblGrid>
              <a:tr h="224453">
                <a:tc>
                  <a:txBody>
                    <a:bodyPr/>
                    <a:lstStyle/>
                    <a:p>
                      <a:r>
                        <a:rPr lang="en-US" dirty="0"/>
                        <a:t>       POC Title</a:t>
                      </a:r>
                    </a:p>
                  </a:txBody>
                  <a:tcPr/>
                </a:tc>
                <a:tc>
                  <a:txBody>
                    <a:bodyPr/>
                    <a:lstStyle/>
                    <a:p>
                      <a:r>
                        <a:rPr lang="en-US" dirty="0"/>
                        <a:t>       Focal</a:t>
                      </a:r>
                    </a:p>
                  </a:txBody>
                  <a:tcPr/>
                </a:tc>
                <a:tc>
                  <a:txBody>
                    <a:bodyPr/>
                    <a:lstStyle/>
                    <a:p>
                      <a:r>
                        <a:rPr lang="en-US" dirty="0"/>
                        <a:t>        Status</a:t>
                      </a:r>
                    </a:p>
                  </a:txBody>
                  <a:tcPr/>
                </a:tc>
                <a:extLst>
                  <a:ext uri="{0D108BD9-81ED-4DB2-BD59-A6C34878D82A}">
                    <a16:rowId xmlns:a16="http://schemas.microsoft.com/office/drawing/2014/main" val="2655156194"/>
                  </a:ext>
                </a:extLst>
              </a:tr>
              <a:tr h="2749553">
                <a:tc>
                  <a:txBody>
                    <a:bodyPr/>
                    <a:lstStyle/>
                    <a:p>
                      <a:r>
                        <a:rPr lang="en-US" dirty="0"/>
                        <a:t>Code Whisperer use case and capabilities</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 Singh, Abhishek K </a:t>
                      </a:r>
                      <a:r>
                        <a:rPr lang="en-US" sz="1200" kern="1200" dirty="0">
                          <a:solidFill>
                            <a:schemeClr val="dk1"/>
                          </a:solidFill>
                          <a:effectLst/>
                          <a:latin typeface="+mn-lt"/>
                          <a:ea typeface="+mn-ea"/>
                          <a:cs typeface="+mn-cs"/>
                          <a:hlinkClick r:id="rId2"/>
                        </a:rPr>
                        <a:t>abhishek.k.singh@boeing.com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Iyengar, Hari Srinivas </a:t>
                      </a:r>
                      <a:r>
                        <a:rPr lang="en-US" sz="1200" kern="1200" dirty="0">
                          <a:solidFill>
                            <a:schemeClr val="dk1"/>
                          </a:solidFill>
                          <a:effectLst/>
                          <a:latin typeface="+mn-lt"/>
                          <a:ea typeface="+mn-ea"/>
                          <a:cs typeface="+mn-cs"/>
                          <a:hlinkClick r:id="rId3"/>
                        </a:rPr>
                        <a:t>harisrinivas.iyengar@boeing.com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Mondal, Jayanta </a:t>
                      </a:r>
                      <a:r>
                        <a:rPr lang="en-US" sz="1200" kern="1200" dirty="0">
                          <a:solidFill>
                            <a:schemeClr val="dk1"/>
                          </a:solidFill>
                          <a:effectLst/>
                          <a:latin typeface="+mn-lt"/>
                          <a:ea typeface="+mn-ea"/>
                          <a:cs typeface="+mn-cs"/>
                          <a:hlinkClick r:id="rId4"/>
                        </a:rPr>
                        <a:t>jayanta.mondal@boeing.com</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pt-BR" sz="1200" kern="1200" dirty="0">
                          <a:solidFill>
                            <a:schemeClr val="dk1"/>
                          </a:solidFill>
                          <a:effectLst/>
                          <a:latin typeface="+mn-lt"/>
                          <a:ea typeface="+mn-ea"/>
                          <a:cs typeface="+mn-cs"/>
                        </a:rPr>
                        <a:t>Nalam, Dharma T </a:t>
                      </a:r>
                      <a:r>
                        <a:rPr lang="pt-BR" sz="1200" kern="1200" dirty="0">
                          <a:solidFill>
                            <a:schemeClr val="dk1"/>
                          </a:solidFill>
                          <a:effectLst/>
                          <a:latin typeface="+mn-lt"/>
                          <a:ea typeface="+mn-ea"/>
                          <a:cs typeface="+mn-cs"/>
                          <a:hlinkClick r:id="rId5"/>
                        </a:rPr>
                        <a:t>dharma.t.nalam@boeing.com</a:t>
                      </a:r>
                      <a:endParaRPr lang="en-US"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Team is working on the findings and potential use case of </a:t>
                      </a:r>
                      <a:r>
                        <a:rPr lang="en-US" sz="1200" kern="1200" dirty="0" err="1">
                          <a:solidFill>
                            <a:schemeClr val="dk1"/>
                          </a:solidFill>
                          <a:effectLst/>
                          <a:latin typeface="+mn-lt"/>
                          <a:ea typeface="+mn-ea"/>
                          <a:cs typeface="+mn-cs"/>
                        </a:rPr>
                        <a:t>CodeWhisperer</a:t>
                      </a:r>
                      <a:r>
                        <a:rPr lang="en-US" sz="1200" kern="1200" dirty="0">
                          <a:solidFill>
                            <a:schemeClr val="dk1"/>
                          </a:solidFill>
                          <a:effectLst/>
                          <a:latin typeface="+mn-lt"/>
                          <a:ea typeface="+mn-ea"/>
                          <a:cs typeface="+mn-cs"/>
                        </a:rPr>
                        <a:t> such as :</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Code coverage for unit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Actual business </a:t>
                      </a:r>
                      <a:r>
                        <a:rPr lang="en-US" sz="1200" kern="1200" dirty="0" err="1">
                          <a:solidFill>
                            <a:schemeClr val="dk1"/>
                          </a:solidFill>
                          <a:effectLst/>
                          <a:latin typeface="+mn-lt"/>
                          <a:ea typeface="+mn-ea"/>
                          <a:cs typeface="+mn-cs"/>
                        </a:rPr>
                        <a:t>usecase</a:t>
                      </a:r>
                      <a:r>
                        <a:rPr lang="en-US" sz="1200" kern="1200" dirty="0">
                          <a:solidFill>
                            <a:schemeClr val="dk1"/>
                          </a:solidFill>
                          <a:effectLst/>
                          <a:latin typeface="+mn-lt"/>
                          <a:ea typeface="+mn-ea"/>
                          <a:cs typeface="+mn-cs"/>
                        </a:rPr>
                        <a:t> like NIMT, </a:t>
                      </a:r>
                      <a:r>
                        <a:rPr lang="en-US" sz="1200" kern="1200" dirty="0" err="1">
                          <a:solidFill>
                            <a:schemeClr val="dk1"/>
                          </a:solidFill>
                          <a:effectLst/>
                          <a:latin typeface="+mn-lt"/>
                          <a:ea typeface="+mn-ea"/>
                          <a:cs typeface="+mn-cs"/>
                        </a:rPr>
                        <a:t>Redars</a:t>
                      </a:r>
                      <a:r>
                        <a:rPr lang="en-US" sz="1200" kern="1200" dirty="0">
                          <a:solidFill>
                            <a:schemeClr val="dk1"/>
                          </a:solidFill>
                          <a:effectLst/>
                          <a:latin typeface="+mn-lt"/>
                          <a:ea typeface="+mn-ea"/>
                          <a:cs typeface="+mn-cs"/>
                        </a:rPr>
                        <a:t> line darkening.</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Legacy application automated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Creating UI frontend code &amp; unit test cases for Vue.JS application.</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Explore the Coverity high and medium security scanning.</a:t>
                      </a:r>
                      <a:endParaRPr lang="en-US" sz="1200" dirty="0">
                        <a:effectLst/>
                      </a:endParaRPr>
                    </a:p>
                    <a:p>
                      <a:endParaRPr lang="en-US" dirty="0"/>
                    </a:p>
                  </a:txBody>
                  <a:tcPr/>
                </a:tc>
                <a:extLst>
                  <a:ext uri="{0D108BD9-81ED-4DB2-BD59-A6C34878D82A}">
                    <a16:rowId xmlns:a16="http://schemas.microsoft.com/office/drawing/2014/main" val="1660310475"/>
                  </a:ext>
                </a:extLst>
              </a:tr>
              <a:tr h="227571">
                <a:tc>
                  <a:txBody>
                    <a:bodyPr/>
                    <a:lstStyle/>
                    <a:p>
                      <a:r>
                        <a:rPr lang="en-US" sz="1800" kern="1200" dirty="0">
                          <a:solidFill>
                            <a:schemeClr val="dk1"/>
                          </a:solidFill>
                          <a:latin typeface="+mn-lt"/>
                          <a:ea typeface="+mn-ea"/>
                          <a:cs typeface="+mn-cs"/>
                        </a:rPr>
                        <a:t>DORA Metrics integration</a:t>
                      </a:r>
                    </a:p>
                  </a:txBody>
                  <a:tcPr/>
                </a:tc>
                <a:tc>
                  <a:txBody>
                    <a:bodyPr/>
                    <a:lstStyle/>
                    <a:p>
                      <a:r>
                        <a:rPr lang="pt-BR" sz="1200" kern="1200" dirty="0">
                          <a:solidFill>
                            <a:schemeClr val="dk1"/>
                          </a:solidFill>
                          <a:effectLst/>
                          <a:latin typeface="+mn-lt"/>
                          <a:ea typeface="+mn-ea"/>
                          <a:cs typeface="+mn-cs"/>
                        </a:rPr>
                        <a:t>Kolhar, Laxmidevi </a:t>
                      </a:r>
                      <a:r>
                        <a:rPr lang="pt-BR" sz="1200" kern="1200" dirty="0">
                          <a:solidFill>
                            <a:schemeClr val="dk1"/>
                          </a:solidFill>
                          <a:effectLst/>
                          <a:latin typeface="+mn-lt"/>
                          <a:ea typeface="+mn-ea"/>
                          <a:cs typeface="+mn-cs"/>
                          <a:hlinkClick r:id="rId6"/>
                        </a:rPr>
                        <a:t>laxmidevi.kolhar@boeing.com</a:t>
                      </a:r>
                      <a:endParaRPr lang="en-US" sz="1200" kern="1200" dirty="0">
                        <a:solidFill>
                          <a:schemeClr val="dk1"/>
                        </a:solidFill>
                        <a:effectLst/>
                        <a:latin typeface="+mn-lt"/>
                        <a:ea typeface="+mn-ea"/>
                        <a:cs typeface="+mn-cs"/>
                      </a:endParaRPr>
                    </a:p>
                  </a:txBody>
                  <a:tcPr/>
                </a:tc>
                <a:tc>
                  <a:txBody>
                    <a:bodyPr/>
                    <a:lstStyle/>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The product identified for the DORA Metrics integration is : </a:t>
                      </a:r>
                      <a:r>
                        <a:rPr lang="en-US" sz="1200" kern="1200" dirty="0" err="1">
                          <a:solidFill>
                            <a:schemeClr val="dk1"/>
                          </a:solidFill>
                          <a:effectLst/>
                          <a:latin typeface="+mn-lt"/>
                          <a:ea typeface="+mn-ea"/>
                          <a:cs typeface="+mn-cs"/>
                        </a:rPr>
                        <a:t>eCFD</a:t>
                      </a:r>
                      <a:r>
                        <a:rPr lang="en-US" sz="1200" kern="1200" dirty="0">
                          <a:solidFill>
                            <a:schemeClr val="dk1"/>
                          </a:solidFill>
                          <a:effectLst/>
                          <a:latin typeface="+mn-lt"/>
                          <a:ea typeface="+mn-ea"/>
                          <a:cs typeface="+mn-cs"/>
                        </a:rPr>
                        <a:t>.</a:t>
                      </a:r>
                    </a:p>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Integration of the  GSEP service account to pull the pipeline execution data is in progress.</a:t>
                      </a:r>
                    </a:p>
                  </a:txBody>
                  <a:tcPr/>
                </a:tc>
                <a:extLst>
                  <a:ext uri="{0D108BD9-81ED-4DB2-BD59-A6C34878D82A}">
                    <a16:rowId xmlns:a16="http://schemas.microsoft.com/office/drawing/2014/main" val="4067519858"/>
                  </a:ext>
                </a:extLst>
              </a:tr>
              <a:tr h="22757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8498537"/>
                  </a:ext>
                </a:extLst>
              </a:tr>
            </a:tbl>
          </a:graphicData>
        </a:graphic>
      </p:graphicFrame>
    </p:spTree>
    <p:extLst>
      <p:ext uri="{BB962C8B-B14F-4D97-AF65-F5344CB8AC3E}">
        <p14:creationId xmlns:p14="http://schemas.microsoft.com/office/powerpoint/2010/main" val="394235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19A0-40E0-40FC-8ACB-270FD35A7181}"/>
              </a:ext>
            </a:extLst>
          </p:cNvPr>
          <p:cNvSpPr>
            <a:spLocks noGrp="1"/>
          </p:cNvSpPr>
          <p:nvPr>
            <p:ph type="title"/>
          </p:nvPr>
        </p:nvSpPr>
        <p:spPr>
          <a:xfrm>
            <a:off x="4644264" y="2128687"/>
            <a:ext cx="2715768" cy="920336"/>
          </a:xfrm>
        </p:spPr>
        <p:txBody>
          <a:bodyPr/>
          <a:lstStyle/>
          <a:p>
            <a:r>
              <a:rPr lang="en-US" dirty="0"/>
              <a:t>POC Status</a:t>
            </a:r>
          </a:p>
        </p:txBody>
      </p:sp>
    </p:spTree>
    <p:extLst>
      <p:ext uri="{BB962C8B-B14F-4D97-AF65-F5344CB8AC3E}">
        <p14:creationId xmlns:p14="http://schemas.microsoft.com/office/powerpoint/2010/main" val="772170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schemas.microsoft.com/office/infopath/2007/PartnerControls"/>
    <ds:schemaRef ds:uri="http://schemas.microsoft.com/office/2006/metadata/properties"/>
    <ds:schemaRef ds:uri="e5f5a6fe-4a1b-4af0-bdf3-973ca2ac5c9b"/>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13943</TotalTime>
  <Words>2694</Words>
  <Application>Microsoft Office PowerPoint</Application>
  <PresentationFormat>Widescreen</PresentationFormat>
  <Paragraphs>719</Paragraphs>
  <Slides>27</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27</vt:i4>
      </vt:variant>
    </vt:vector>
  </HeadingPairs>
  <TitlesOfParts>
    <vt:vector size="42"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March 2024</vt:lpstr>
      <vt:lpstr> CONTENTS</vt:lpstr>
      <vt:lpstr>2024 OKR AND FOCUS AREAS</vt:lpstr>
      <vt:lpstr>Progress</vt:lpstr>
      <vt:lpstr>Engineering Progress</vt:lpstr>
      <vt:lpstr>Product support Progress</vt:lpstr>
      <vt:lpstr>Bringing efficiency at product</vt:lpstr>
      <vt:lpstr>POC STATUS</vt:lpstr>
      <vt:lpstr>POC Status</vt:lpstr>
      <vt:lpstr>Code Whisperer Updates</vt:lpstr>
      <vt:lpstr>dora metrics integration updates</vt:lpstr>
      <vt:lpstr>           DSO STATUS PER DIRECTOR( till dec 2024)</vt:lpstr>
      <vt:lpstr>Engineering Products(Jennifer) </vt:lpstr>
      <vt:lpstr>Engineering Products (Tatum) </vt:lpstr>
      <vt:lpstr>Engineering Products (Buba) </vt:lpstr>
      <vt:lpstr>Engineering Products (Jeff) </vt:lpstr>
      <vt:lpstr>TECHNICAL SESSION</vt:lpstr>
      <vt:lpstr>              Upcoming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776</cp:revision>
  <dcterms:created xsi:type="dcterms:W3CDTF">2022-04-18T05:47:46Z</dcterms:created>
  <dcterms:modified xsi:type="dcterms:W3CDTF">2024-04-01T05:22:41Z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