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5"/>
  </p:notesMasterIdLst>
  <p:sldIdLst>
    <p:sldId id="259" r:id="rId7"/>
    <p:sldId id="2147473650" r:id="rId8"/>
    <p:sldId id="2147473646" r:id="rId9"/>
    <p:sldId id="2147473645" r:id="rId10"/>
    <p:sldId id="2147473647" r:id="rId11"/>
    <p:sldId id="2147473643" r:id="rId12"/>
    <p:sldId id="2147473615" r:id="rId13"/>
    <p:sldId id="214747365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3650"/>
            <p14:sldId id="2147473646"/>
            <p14:sldId id="2147473645"/>
            <p14:sldId id="2147473647"/>
            <p14:sldId id="2147473643"/>
            <p14:sldId id="2147473615"/>
            <p14:sldId id="2147473651"/>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1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60"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4"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32"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6"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80"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4"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8"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3/28/2024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3/28/2024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3/28/2024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8"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2"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16"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0"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64"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88"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4"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3.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3.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P2P- 3/28</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23577</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36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- 1</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- 9</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70885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Engineering Progress</a:t>
            </a:r>
          </a:p>
        </p:txBody>
      </p:sp>
      <p:graphicFrame>
        <p:nvGraphicFramePr>
          <p:cNvPr id="15" name="Table 14">
            <a:extLst>
              <a:ext uri="{FF2B5EF4-FFF2-40B4-BE49-F238E27FC236}">
                <a16:creationId xmlns:a16="http://schemas.microsoft.com/office/drawing/2014/main" id="{8D831C8A-5F06-44DD-B015-4E380D0EBD21}"/>
              </a:ext>
            </a:extLst>
          </p:cNvPr>
          <p:cNvGraphicFramePr>
            <a:graphicFrameLocks noGrp="1"/>
          </p:cNvGraphicFramePr>
          <p:nvPr>
            <p:extLst>
              <p:ext uri="{D42A27DB-BD31-4B8C-83A1-F6EECF244321}">
                <p14:modId xmlns:p14="http://schemas.microsoft.com/office/powerpoint/2010/main" val="3918017765"/>
              </p:ext>
            </p:extLst>
          </p:nvPr>
        </p:nvGraphicFramePr>
        <p:xfrm>
          <a:off x="91440" y="494393"/>
          <a:ext cx="11961255" cy="5915204"/>
        </p:xfrm>
        <a:graphic>
          <a:graphicData uri="http://schemas.openxmlformats.org/drawingml/2006/table">
            <a:tbl>
              <a:tblPr/>
              <a:tblGrid>
                <a:gridCol w="1479908">
                  <a:extLst>
                    <a:ext uri="{9D8B030D-6E8A-4147-A177-3AD203B41FA5}">
                      <a16:colId xmlns:a16="http://schemas.microsoft.com/office/drawing/2014/main" val="3696255976"/>
                    </a:ext>
                  </a:extLst>
                </a:gridCol>
                <a:gridCol w="2137991">
                  <a:extLst>
                    <a:ext uri="{9D8B030D-6E8A-4147-A177-3AD203B41FA5}">
                      <a16:colId xmlns:a16="http://schemas.microsoft.com/office/drawing/2014/main" val="470477567"/>
                    </a:ext>
                  </a:extLst>
                </a:gridCol>
                <a:gridCol w="476714">
                  <a:extLst>
                    <a:ext uri="{9D8B030D-6E8A-4147-A177-3AD203B41FA5}">
                      <a16:colId xmlns:a16="http://schemas.microsoft.com/office/drawing/2014/main" val="2427356882"/>
                    </a:ext>
                  </a:extLst>
                </a:gridCol>
                <a:gridCol w="476714">
                  <a:extLst>
                    <a:ext uri="{9D8B030D-6E8A-4147-A177-3AD203B41FA5}">
                      <a16:colId xmlns:a16="http://schemas.microsoft.com/office/drawing/2014/main" val="3880025585"/>
                    </a:ext>
                  </a:extLst>
                </a:gridCol>
                <a:gridCol w="400097">
                  <a:extLst>
                    <a:ext uri="{9D8B030D-6E8A-4147-A177-3AD203B41FA5}">
                      <a16:colId xmlns:a16="http://schemas.microsoft.com/office/drawing/2014/main" val="46586308"/>
                    </a:ext>
                  </a:extLst>
                </a:gridCol>
                <a:gridCol w="834247">
                  <a:extLst>
                    <a:ext uri="{9D8B030D-6E8A-4147-A177-3AD203B41FA5}">
                      <a16:colId xmlns:a16="http://schemas.microsoft.com/office/drawing/2014/main" val="3266946583"/>
                    </a:ext>
                  </a:extLst>
                </a:gridCol>
                <a:gridCol w="834247">
                  <a:extLst>
                    <a:ext uri="{9D8B030D-6E8A-4147-A177-3AD203B41FA5}">
                      <a16:colId xmlns:a16="http://schemas.microsoft.com/office/drawing/2014/main" val="977307540"/>
                    </a:ext>
                  </a:extLst>
                </a:gridCol>
                <a:gridCol w="611728">
                  <a:extLst>
                    <a:ext uri="{9D8B030D-6E8A-4147-A177-3AD203B41FA5}">
                      <a16:colId xmlns:a16="http://schemas.microsoft.com/office/drawing/2014/main" val="2296222786"/>
                    </a:ext>
                  </a:extLst>
                </a:gridCol>
                <a:gridCol w="624918">
                  <a:extLst>
                    <a:ext uri="{9D8B030D-6E8A-4147-A177-3AD203B41FA5}">
                      <a16:colId xmlns:a16="http://schemas.microsoft.com/office/drawing/2014/main" val="444276373"/>
                    </a:ext>
                  </a:extLst>
                </a:gridCol>
                <a:gridCol w="611728">
                  <a:extLst>
                    <a:ext uri="{9D8B030D-6E8A-4147-A177-3AD203B41FA5}">
                      <a16:colId xmlns:a16="http://schemas.microsoft.com/office/drawing/2014/main" val="4020603475"/>
                    </a:ext>
                  </a:extLst>
                </a:gridCol>
                <a:gridCol w="651445">
                  <a:extLst>
                    <a:ext uri="{9D8B030D-6E8A-4147-A177-3AD203B41FA5}">
                      <a16:colId xmlns:a16="http://schemas.microsoft.com/office/drawing/2014/main" val="2016967607"/>
                    </a:ext>
                  </a:extLst>
                </a:gridCol>
                <a:gridCol w="2821518">
                  <a:extLst>
                    <a:ext uri="{9D8B030D-6E8A-4147-A177-3AD203B41FA5}">
                      <a16:colId xmlns:a16="http://schemas.microsoft.com/office/drawing/2014/main" val="1469658319"/>
                    </a:ext>
                  </a:extLst>
                </a:gridCol>
              </a:tblGrid>
              <a:tr h="79068">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gridSpan="3">
                  <a:txBody>
                    <a:bodyPr/>
                    <a:lstStyle/>
                    <a:p>
                      <a:pPr algn="ctr" rtl="0" fontAlgn="ctr"/>
                      <a:r>
                        <a:rPr lang="en-US" sz="900" b="1" i="0" u="none" strike="noStrike">
                          <a:solidFill>
                            <a:srgbClr val="000000"/>
                          </a:solidFill>
                          <a:effectLst/>
                          <a:latin typeface="+mj-lt"/>
                        </a:rPr>
                        <a:t>2024 Target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0C8FF"/>
                    </a:solidFill>
                  </a:tcPr>
                </a:tc>
                <a:tc hMerge="1">
                  <a:txBody>
                    <a:bodyPr/>
                    <a:lstStyle/>
                    <a:p>
                      <a:endParaRPr lang="en-US"/>
                    </a:p>
                  </a:txBody>
                  <a:tcPr/>
                </a:tc>
                <a:tc hMerge="1">
                  <a:txBody>
                    <a:bodyPr/>
                    <a:lstStyle/>
                    <a:p>
                      <a:endParaRPr lang="en-US"/>
                    </a:p>
                  </a:txBody>
                  <a:tcPr/>
                </a:tc>
                <a:tc gridSpan="4">
                  <a:txBody>
                    <a:bodyPr/>
                    <a:lstStyle/>
                    <a:p>
                      <a:pPr algn="ctr" rtl="0" fontAlgn="ctr"/>
                      <a:r>
                        <a:rPr lang="en-US" sz="900" b="1" i="0" u="none" strike="noStrike">
                          <a:solidFill>
                            <a:srgbClr val="000000"/>
                          </a:solidFill>
                          <a:effectLst/>
                          <a:latin typeface="+mj-lt"/>
                        </a:rPr>
                        <a:t>2024 Actuals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0C8FF"/>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sz="900" b="1" i="0" u="none" strike="noStrike" dirty="0">
                          <a:solidFill>
                            <a:srgbClr val="000000"/>
                          </a:solidFill>
                          <a:effectLst/>
                          <a:latin typeface="+mj-lt"/>
                        </a:rPr>
                        <a:t>DSO Focal Assigned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extLst>
                  <a:ext uri="{0D108BD9-81ED-4DB2-BD59-A6C34878D82A}">
                    <a16:rowId xmlns:a16="http://schemas.microsoft.com/office/drawing/2014/main" val="4250891041"/>
                  </a:ext>
                </a:extLst>
              </a:tr>
              <a:tr h="235709">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DIRECTOR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Assessments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Reassessments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rowSpan="2">
                  <a:txBody>
                    <a:bodyPr/>
                    <a:lstStyle/>
                    <a:p>
                      <a:pPr algn="ctr" rtl="0" fontAlgn="ctr"/>
                      <a:r>
                        <a:rPr lang="en-US" sz="900" b="1" i="0" u="none" strike="noStrike">
                          <a:solidFill>
                            <a:srgbClr val="000000"/>
                          </a:solidFill>
                          <a:effectLst/>
                          <a:latin typeface="+mj-lt"/>
                        </a:rPr>
                        <a:t>Automation Savings</a:t>
                      </a:r>
                      <a:br>
                        <a:rPr lang="en-US" sz="900" b="1" i="0" u="none" strike="noStrike">
                          <a:solidFill>
                            <a:srgbClr val="000000"/>
                          </a:solidFill>
                          <a:effectLst/>
                          <a:latin typeface="+mj-lt"/>
                        </a:rPr>
                      </a:br>
                      <a:r>
                        <a:rPr lang="en-US" sz="900" b="1" i="0" u="none" strike="noStrike">
                          <a:solidFill>
                            <a:srgbClr val="000000"/>
                          </a:solidFill>
                          <a:effectLst/>
                          <a:latin typeface="+mj-lt"/>
                        </a:rPr>
                        <a:t>   Target </a:t>
                      </a:r>
                      <a:r>
                        <a:rPr lang="en-US" sz="900" b="1" i="0" u="none" strike="noStrike">
                          <a:solidFill>
                            <a:srgbClr val="FFFF00"/>
                          </a:solidFill>
                          <a:effectLst/>
                          <a:latin typeface="+mj-lt"/>
                        </a:rPr>
                        <a:t>(70000)</a:t>
                      </a:r>
                      <a:endParaRPr lang="en-US" sz="900" b="1" i="0" u="none" strike="noStrike">
                        <a:solidFill>
                          <a:srgbClr val="000000"/>
                        </a:solidFill>
                        <a:effectLst/>
                        <a:latin typeface="+mj-lt"/>
                      </a:endParaRPr>
                    </a:p>
                  </a:txBody>
                  <a:tcPr marL="1309" marR="1309" marT="1309"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gridSpan="2">
                  <a:txBody>
                    <a:bodyPr/>
                    <a:lstStyle/>
                    <a:p>
                      <a:pPr algn="ctr" rtl="0" fontAlgn="ctr"/>
                      <a:r>
                        <a:rPr lang="en-US" sz="900" b="0" i="0" u="none" strike="noStrike" kern="1200" dirty="0">
                          <a:solidFill>
                            <a:srgbClr val="000000"/>
                          </a:solidFill>
                          <a:effectLst/>
                          <a:latin typeface="+mj-lt"/>
                          <a:ea typeface="+mn-ea"/>
                          <a:cs typeface="+mn-cs"/>
                        </a:rPr>
                        <a:t>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rtl="0" fontAlgn="ctr"/>
                      <a:r>
                        <a:rPr lang="en-US" sz="900" b="0" i="0" u="none" strike="noStrike" dirty="0">
                          <a:solidFill>
                            <a:srgbClr val="000000"/>
                          </a:solidFill>
                          <a:effectLst/>
                          <a:latin typeface="+mj-lt"/>
                        </a:rPr>
                        <a:t>Reassessments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794808550"/>
                  </a:ext>
                </a:extLst>
              </a:tr>
              <a:tr h="235709">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dirty="0">
                          <a:solidFill>
                            <a:srgbClr val="000000"/>
                          </a:solidFill>
                          <a:effectLst/>
                          <a:latin typeface="+mj-lt"/>
                        </a:rPr>
                        <a:t>177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39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dirty="0">
                          <a:solidFill>
                            <a:srgbClr val="000000"/>
                          </a:solidFill>
                          <a:effectLst/>
                          <a:latin typeface="+mj-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vMerge="1">
                  <a:txBody>
                    <a:bodyPr/>
                    <a:lstStyle/>
                    <a:p>
                      <a:endParaRPr lang="en-US"/>
                    </a:p>
                  </a:txBody>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vMerge="1">
                  <a:txBody>
                    <a:bodyPr/>
                    <a:lstStyle/>
                    <a:p>
                      <a:endParaRPr lang="en-US"/>
                    </a:p>
                  </a:txBody>
                  <a:tcPr/>
                </a:tc>
                <a:extLst>
                  <a:ext uri="{0D108BD9-81ED-4DB2-BD59-A6C34878D82A}">
                    <a16:rowId xmlns:a16="http://schemas.microsoft.com/office/drawing/2014/main" val="2320682182"/>
                  </a:ext>
                </a:extLst>
              </a:tr>
              <a:tr h="139984">
                <a:tc rowSpan="7">
                  <a:txBody>
                    <a:bodyPr/>
                    <a:lstStyle/>
                    <a:p>
                      <a:pPr algn="ctr" rtl="0" fontAlgn="ctr"/>
                      <a:r>
                        <a:rPr lang="en-US" sz="900" b="1" i="0" u="none" strike="noStrike" dirty="0">
                          <a:solidFill>
                            <a:srgbClr val="000000"/>
                          </a:solidFill>
                          <a:effectLst/>
                          <a:latin typeface="+mj-lt"/>
                        </a:rPr>
                        <a:t>Jennifer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Regulatory and Safety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29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Radhakrishnan, Chinjumol &lt;chinjumol.radhakrishnan@boeing.com&gt;;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18045641"/>
                  </a:ext>
                </a:extLst>
              </a:tr>
              <a:tr h="139984">
                <a:tc vMerge="1">
                  <a:txBody>
                    <a:bodyPr/>
                    <a:lstStyle/>
                    <a:p>
                      <a:endParaRPr lang="en-US"/>
                    </a:p>
                  </a:txBody>
                  <a:tcPr/>
                </a:tc>
                <a:tc>
                  <a:txBody>
                    <a:bodyPr/>
                    <a:lstStyle/>
                    <a:p>
                      <a:pPr algn="ctr" rtl="0" fontAlgn="ctr"/>
                      <a:r>
                        <a:rPr lang="en-US" sz="900" b="0" i="0" u="none" strike="noStrike" dirty="0">
                          <a:solidFill>
                            <a:srgbClr val="000000"/>
                          </a:solidFill>
                          <a:effectLst/>
                          <a:latin typeface="+mn-lt"/>
                        </a:rPr>
                        <a:t>Research and Technology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9 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de-DE" sz="900" b="0" i="0" u="none" strike="noStrike">
                          <a:solidFill>
                            <a:srgbClr val="000000"/>
                          </a:solidFill>
                          <a:effectLst/>
                          <a:latin typeface="+mn-lt"/>
                        </a:rPr>
                        <a:t>Singh, Abhishek K &lt;abhishek.k.singh@boeing.com&gt;;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758399382"/>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Test and Evaluation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43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2"/>
                        </a:rPr>
                        <a:t>Jha, Ravi N &lt;ravi.n.jha@boeing.com&gt;;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732993226"/>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de-DE" sz="900" b="0" i="0" u="sng" strike="noStrike">
                          <a:solidFill>
                            <a:srgbClr val="0563C1"/>
                          </a:solidFill>
                          <a:effectLst/>
                          <a:latin typeface="+mn-lt"/>
                          <a:hlinkClick r:id="rId2"/>
                        </a:rPr>
                        <a:t>Singh, Abhishek K &lt;abhishek.k.singh@boeing.com&gt;; </a:t>
                      </a:r>
                      <a:endParaRPr lang="de-DE"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038137145"/>
                  </a:ext>
                </a:extLst>
              </a:tr>
              <a:tr h="139984">
                <a:tc vMerge="1">
                  <a:txBody>
                    <a:bodyPr/>
                    <a:lstStyle/>
                    <a:p>
                      <a:endParaRPr lang="en-US"/>
                    </a:p>
                  </a:txBody>
                  <a:tcPr/>
                </a:tc>
                <a:tc rowSpan="3">
                  <a:txBody>
                    <a:bodyPr/>
                    <a:lstStyle/>
                    <a:p>
                      <a:pPr algn="ctr" rtl="0" fontAlgn="ctr"/>
                      <a:r>
                        <a:rPr lang="en-US" sz="900" b="0" i="0" u="none" strike="noStrike">
                          <a:solidFill>
                            <a:srgbClr val="000000"/>
                          </a:solidFill>
                          <a:effectLst/>
                          <a:latin typeface="+mn-lt"/>
                        </a:rPr>
                        <a:t>Non DTPLM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94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4 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3"/>
                        </a:rPr>
                        <a:t>Singh, Omji Kunjbihari &lt;omjikunjbihari.singh@boeing.com&gt;;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010231339"/>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3"/>
                        </a:rPr>
                        <a:t>Balraj, Bharath K &lt;bharath.k.balraj@boeing.com&gt;;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95845781"/>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s-ES" sz="900" b="0" i="0" u="sng" strike="noStrike">
                          <a:solidFill>
                            <a:srgbClr val="0563C1"/>
                          </a:solidFill>
                          <a:effectLst/>
                          <a:latin typeface="+mn-lt"/>
                          <a:hlinkClick r:id="rId3"/>
                        </a:rPr>
                        <a:t>Ghosh, Subhabrata &lt;subhabrata.ghosh@boeing.com&gt;; </a:t>
                      </a:r>
                      <a:endParaRPr lang="es-E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8F1"/>
                    </a:solidFill>
                  </a:tcPr>
                </a:tc>
                <a:extLst>
                  <a:ext uri="{0D108BD9-81ED-4DB2-BD59-A6C34878D82A}">
                    <a16:rowId xmlns:a16="http://schemas.microsoft.com/office/drawing/2014/main" val="2844270091"/>
                  </a:ext>
                </a:extLst>
              </a:tr>
              <a:tr h="79068">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333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149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   56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a:solidFill>
                            <a:srgbClr val="000000"/>
                          </a:solidFill>
                          <a:effectLst/>
                          <a:latin typeface="+mn-lt"/>
                        </a:rPr>
                        <a:t> 22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891555827"/>
                  </a:ext>
                </a:extLst>
              </a:tr>
              <a:tr h="139984">
                <a:tc rowSpan="19">
                  <a:txBody>
                    <a:bodyPr/>
                    <a:lstStyle/>
                    <a:p>
                      <a:pPr algn="ctr" rtl="0" fontAlgn="ctr"/>
                      <a:r>
                        <a:rPr lang="en-US" sz="900" b="1" i="0" u="none" strike="noStrike" dirty="0">
                          <a:solidFill>
                            <a:srgbClr val="000000"/>
                          </a:solidFill>
                          <a:effectLst/>
                          <a:latin typeface="+mj-lt"/>
                        </a:rPr>
                        <a:t>Tatum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Authoring Process Planning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34868791"/>
                  </a:ext>
                </a:extLst>
              </a:tr>
              <a:tr h="139984">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Data Distribution and Management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Urimindi, Sreenivasulu &lt;sreenivasulu.urimindi@boeing.com&gt;;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16666010"/>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a:solidFill>
                            <a:srgbClr val="000000"/>
                          </a:solidFill>
                          <a:effectLst/>
                          <a:latin typeface="+mn-lt"/>
                        </a:rPr>
                        <a:t>Vinod, Thomas &lt;thomas.vinod@boeing.com&gt;;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8847499"/>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Automation Programming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24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4"/>
                        </a:rPr>
                        <a:t>H D, Sarika &lt;sarika.hd@boeing.com&gt;;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193694126"/>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4"/>
                        </a:rPr>
                        <a:t>Chougule, Priyanka Dhanpal &lt;priyankadhanpal.chougule@boeing.com&gt;; </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04001314"/>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Customer Engineering (CE)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0 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b"/>
                      <a:r>
                        <a:rPr lang="en-US" sz="900" b="0" i="0" u="none" strike="noStrike">
                          <a:solidFill>
                            <a:srgbClr val="000000"/>
                          </a:solidFill>
                          <a:effectLst/>
                          <a:latin typeface="+mn-lt"/>
                        </a:rPr>
                        <a:t>Nair, Aathira Manikandan &lt;aathiramanikandan.nair@boeing.com&gt;; </a:t>
                      </a:r>
                    </a:p>
                  </a:txBody>
                  <a:tcPr marL="1309" marR="1309" marT="13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40603047"/>
                  </a:ext>
                </a:extLst>
              </a:tr>
              <a:tr h="70366">
                <a:tc vMerge="1">
                  <a:txBody>
                    <a:bodyPr/>
                    <a:lstStyle/>
                    <a:p>
                      <a:endParaRPr lang="en-US"/>
                    </a:p>
                  </a:txBody>
                  <a:tcPr/>
                </a:tc>
                <a:tc>
                  <a:txBody>
                    <a:bodyPr/>
                    <a:lstStyle/>
                    <a:p>
                      <a:pPr algn="ctr" rtl="0" fontAlgn="ctr"/>
                      <a:r>
                        <a:rPr lang="en-US" sz="900" b="0" i="0" u="none" strike="noStrike">
                          <a:solidFill>
                            <a:srgbClr val="000000"/>
                          </a:solidFill>
                          <a:effectLst/>
                          <a:latin typeface="+mn-lt"/>
                        </a:rPr>
                        <a:t>DT 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92751516"/>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Electrical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44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 L, Bharath &lt;bharath.kl@boeing.com&gt;;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23292892"/>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none" strike="noStrike" dirty="0">
                          <a:solidFill>
                            <a:srgbClr val="000000"/>
                          </a:solidFill>
                          <a:effectLst/>
                          <a:latin typeface="+mn-lt"/>
                        </a:rPr>
                        <a:t>Kandan, Narendran &lt;narendran.kandan2@boeing.com&gt;;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20229819"/>
                  </a:ext>
                </a:extLst>
              </a:tr>
              <a:tr h="209602">
                <a:tc vMerge="1">
                  <a:txBody>
                    <a:bodyPr/>
                    <a:lstStyle/>
                    <a:p>
                      <a:endParaRPr lang="en-US"/>
                    </a:p>
                  </a:txBody>
                  <a:tcPr/>
                </a:tc>
                <a:tc rowSpan="4">
                  <a:txBody>
                    <a:bodyPr/>
                    <a:lstStyle/>
                    <a:p>
                      <a:pPr algn="ctr" rtl="0" fontAlgn="ctr"/>
                      <a:r>
                        <a:rPr lang="en-US" sz="900" b="0" i="0" u="none" strike="noStrike">
                          <a:solidFill>
                            <a:srgbClr val="000000"/>
                          </a:solidFill>
                          <a:effectLst/>
                          <a:latin typeface="+mn-lt"/>
                        </a:rPr>
                        <a:t>Flight Engineering and Propulsion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51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62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dirty="0">
                          <a:solidFill>
                            <a:srgbClr val="0563C1"/>
                          </a:solidFill>
                          <a:effectLst/>
                          <a:latin typeface="+mn-lt"/>
                          <a:hlinkClick r:id="rId5"/>
                        </a:rPr>
                        <a:t>Mohiddin Basha, Mahammed Gulam &lt;mahammedgulam.mohiddinbasha@boeing.com&gt;;</a:t>
                      </a:r>
                      <a:endParaRPr lang="en-US"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01636008"/>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fi-FI" sz="900" b="0" i="0" u="sng" strike="noStrike" dirty="0">
                          <a:solidFill>
                            <a:srgbClr val="0563C1"/>
                          </a:solidFill>
                          <a:effectLst/>
                          <a:latin typeface="+mn-lt"/>
                          <a:hlinkClick r:id="rId5"/>
                        </a:rPr>
                        <a:t>Prabhat, Kumar &lt;kumar.prabhat@boeing.com&gt;;</a:t>
                      </a:r>
                      <a:endParaRPr lang="fi-FI"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75259897"/>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l-PL" sz="900" b="0" i="0" u="sng" strike="noStrike" dirty="0">
                          <a:solidFill>
                            <a:srgbClr val="0563C1"/>
                          </a:solidFill>
                          <a:effectLst/>
                          <a:latin typeface="+mn-lt"/>
                          <a:hlinkClick r:id="rId5"/>
                        </a:rPr>
                        <a:t>Prakash, Sumit &lt;sumit.prakash@boeing.com&gt;;  </a:t>
                      </a:r>
                      <a:endParaRPr lang="pl-PL"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2936243904"/>
                  </a:ext>
                </a:extLst>
              </a:tr>
              <a:tr h="7036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sng" strike="noStrike" dirty="0">
                          <a:solidFill>
                            <a:srgbClr val="0563C1"/>
                          </a:solidFill>
                          <a:effectLst/>
                          <a:latin typeface="+mn-lt"/>
                          <a:hlinkClick r:id="rId5"/>
                        </a:rPr>
                        <a:t>Anand, Kumar &lt;kumar.anand@boeing.com&gt;; </a:t>
                      </a:r>
                      <a:endParaRPr lang="sv-SE"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49234860"/>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Mechanical and Structural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50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pl-PL" sz="900" b="0" i="0" u="none" strike="noStrike" dirty="0">
                          <a:solidFill>
                            <a:srgbClr val="000000"/>
                          </a:solidFill>
                          <a:effectLst/>
                          <a:latin typeface="+mn-lt"/>
                        </a:rPr>
                        <a:t>P, Ashwini &lt;ashwini.p@boeing.com&gt;;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72967319"/>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it-IT" sz="900" b="0" i="0" u="none" strike="noStrike" dirty="0">
                          <a:solidFill>
                            <a:srgbClr val="000000"/>
                          </a:solidFill>
                          <a:effectLst/>
                          <a:latin typeface="+mn-lt"/>
                        </a:rPr>
                        <a:t>Rompicherla, Rakesh &lt;rakesh.rompicherla@boeing.com&gt;;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544908041"/>
                  </a:ext>
                </a:extLst>
              </a:tr>
              <a:tr h="139984">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Systems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fi-FI" sz="900" b="0" i="0" u="none" strike="noStrike" dirty="0">
                          <a:solidFill>
                            <a:srgbClr val="000000"/>
                          </a:solidFill>
                          <a:effectLst/>
                          <a:latin typeface="+mn-lt"/>
                        </a:rPr>
                        <a:t>Pattanaik, Anup K &lt;anup.k.pattanaik@boeing.com&gt;;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977203003"/>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t-BR" sz="900" b="0" i="0" u="none" strike="noStrike" dirty="0">
                          <a:solidFill>
                            <a:srgbClr val="000000"/>
                          </a:solidFill>
                          <a:effectLst/>
                          <a:latin typeface="+mn-lt"/>
                        </a:rPr>
                        <a:t>Kolhar, Laxmidevi &lt;laxmidevi.kolhar@boeing.com&gt;;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951727171"/>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Production System Simulation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235400"/>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Visualization and xR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it-IT" sz="900" b="0" i="0" u="sng" strike="noStrike" dirty="0">
                          <a:solidFill>
                            <a:srgbClr val="0563C1"/>
                          </a:solidFill>
                          <a:effectLst/>
                          <a:latin typeface="+mn-lt"/>
                          <a:hlinkClick r:id="rId6"/>
                        </a:rPr>
                        <a:t>Rompicherla, Rakesh &lt;rakesh.rompicherla@boeing.com&gt;;</a:t>
                      </a:r>
                      <a:endParaRPr lang="it-IT"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53526306"/>
                  </a:ext>
                </a:extLst>
              </a:tr>
              <a:tr h="70366">
                <a:tc>
                  <a:txBody>
                    <a:bodyPr/>
                    <a:lstStyle/>
                    <a:p>
                      <a:pPr algn="l" rtl="0" fontAlgn="ctr"/>
                      <a:r>
                        <a:rPr lang="en-US" sz="200" b="0" i="0" u="none" strike="noStrike">
                          <a:solidFill>
                            <a:srgbClr val="000000"/>
                          </a:solidFill>
                          <a:effectLst/>
                          <a:latin typeface="Arial" panose="020B0604020202020204" pitchFamily="34" charset="0"/>
                        </a:rPr>
                        <a:t> </a:t>
                      </a:r>
                    </a:p>
                  </a:txBody>
                  <a:tcPr marL="1309" marR="1309" marT="1309"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l" rtl="0" fontAlgn="ctr"/>
                      <a:r>
                        <a:rPr lang="en-US" sz="900" b="1" i="0" u="none" strike="noStrike">
                          <a:solidFill>
                            <a:srgbClr val="000000"/>
                          </a:solidFill>
                          <a:effectLst/>
                          <a:latin typeface="+mn-lt"/>
                        </a:rPr>
                        <a:t>TOTAL</a:t>
                      </a:r>
                    </a:p>
                  </a:txBody>
                  <a:tcPr marL="1309" marR="1309" marT="1309"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r" rtl="0" fontAlgn="ctr"/>
                      <a:r>
                        <a:rPr lang="en-US" sz="900" b="1" i="0" u="none" strike="noStrike">
                          <a:solidFill>
                            <a:srgbClr val="000000"/>
                          </a:solidFill>
                          <a:effectLst/>
                          <a:latin typeface="+mn-lt"/>
                        </a:rPr>
                        <a:t>510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188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83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28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a:t>
                      </a:r>
                      <a:r>
                        <a:rPr lang="en-US" sz="900" b="1" i="0" u="none" strike="noStrike">
                          <a:solidFill>
                            <a:srgbClr val="000000"/>
                          </a:solidFill>
                          <a:effectLst/>
                          <a:latin typeface="+mn-lt"/>
                        </a:rPr>
                        <a:t>8634</a:t>
                      </a:r>
                      <a:endParaRPr lang="en-US" sz="900" b="0" i="0" u="none" strike="noStrike">
                        <a:solidFill>
                          <a:srgbClr val="000000"/>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r" rtl="0" fontAlgn="ctr"/>
                      <a:r>
                        <a:rPr lang="en-US" sz="900" b="0" i="0" u="none" strike="noStrike">
                          <a:solidFill>
                            <a:srgbClr val="000000"/>
                          </a:solidFill>
                          <a:effectLst/>
                          <a:latin typeface="+mn-lt"/>
                        </a:rPr>
                        <a:t>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l"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124292099"/>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Product support Progress</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444597993"/>
              </p:ext>
            </p:extLst>
          </p:nvPr>
        </p:nvGraphicFramePr>
        <p:xfrm>
          <a:off x="194293" y="927929"/>
          <a:ext cx="11721435" cy="5390553"/>
        </p:xfrm>
        <a:graphic>
          <a:graphicData uri="http://schemas.openxmlformats.org/drawingml/2006/table">
            <a:tbl>
              <a:tblPr>
                <a:tableStyleId>{5C22544A-7EE6-4342-B048-85BDC9FD1C3A}</a:tableStyleId>
              </a:tblPr>
              <a:tblGrid>
                <a:gridCol w="529676">
                  <a:extLst>
                    <a:ext uri="{9D8B030D-6E8A-4147-A177-3AD203B41FA5}">
                      <a16:colId xmlns:a16="http://schemas.microsoft.com/office/drawing/2014/main" val="3009759686"/>
                    </a:ext>
                  </a:extLst>
                </a:gridCol>
                <a:gridCol w="1752363">
                  <a:extLst>
                    <a:ext uri="{9D8B030D-6E8A-4147-A177-3AD203B41FA5}">
                      <a16:colId xmlns:a16="http://schemas.microsoft.com/office/drawing/2014/main" val="3295985671"/>
                    </a:ext>
                  </a:extLst>
                </a:gridCol>
                <a:gridCol w="510078">
                  <a:extLst>
                    <a:ext uri="{9D8B030D-6E8A-4147-A177-3AD203B41FA5}">
                      <a16:colId xmlns:a16="http://schemas.microsoft.com/office/drawing/2014/main" val="2687225814"/>
                    </a:ext>
                  </a:extLst>
                </a:gridCol>
                <a:gridCol w="864316">
                  <a:extLst>
                    <a:ext uri="{9D8B030D-6E8A-4147-A177-3AD203B41FA5}">
                      <a16:colId xmlns:a16="http://schemas.microsoft.com/office/drawing/2014/main" val="385343322"/>
                    </a:ext>
                  </a:extLst>
                </a:gridCol>
                <a:gridCol w="734943">
                  <a:extLst>
                    <a:ext uri="{9D8B030D-6E8A-4147-A177-3AD203B41FA5}">
                      <a16:colId xmlns:a16="http://schemas.microsoft.com/office/drawing/2014/main" val="1721338945"/>
                    </a:ext>
                  </a:extLst>
                </a:gridCol>
                <a:gridCol w="1035602">
                  <a:extLst>
                    <a:ext uri="{9D8B030D-6E8A-4147-A177-3AD203B41FA5}">
                      <a16:colId xmlns:a16="http://schemas.microsoft.com/office/drawing/2014/main" val="1205591033"/>
                    </a:ext>
                  </a:extLst>
                </a:gridCol>
                <a:gridCol w="797817">
                  <a:extLst>
                    <a:ext uri="{9D8B030D-6E8A-4147-A177-3AD203B41FA5}">
                      <a16:colId xmlns:a16="http://schemas.microsoft.com/office/drawing/2014/main" val="2775442864"/>
                    </a:ext>
                  </a:extLst>
                </a:gridCol>
                <a:gridCol w="566787">
                  <a:extLst>
                    <a:ext uri="{9D8B030D-6E8A-4147-A177-3AD203B41FA5}">
                      <a16:colId xmlns:a16="http://schemas.microsoft.com/office/drawing/2014/main" val="2563877210"/>
                    </a:ext>
                  </a:extLst>
                </a:gridCol>
                <a:gridCol w="667653">
                  <a:extLst>
                    <a:ext uri="{9D8B030D-6E8A-4147-A177-3AD203B41FA5}">
                      <a16:colId xmlns:a16="http://schemas.microsoft.com/office/drawing/2014/main" val="3144139612"/>
                    </a:ext>
                  </a:extLst>
                </a:gridCol>
                <a:gridCol w="315595">
                  <a:extLst>
                    <a:ext uri="{9D8B030D-6E8A-4147-A177-3AD203B41FA5}">
                      <a16:colId xmlns:a16="http://schemas.microsoft.com/office/drawing/2014/main" val="1199166049"/>
                    </a:ext>
                  </a:extLst>
                </a:gridCol>
                <a:gridCol w="242189">
                  <a:extLst>
                    <a:ext uri="{9D8B030D-6E8A-4147-A177-3AD203B41FA5}">
                      <a16:colId xmlns:a16="http://schemas.microsoft.com/office/drawing/2014/main" val="3678178361"/>
                    </a:ext>
                  </a:extLst>
                </a:gridCol>
                <a:gridCol w="612648">
                  <a:extLst>
                    <a:ext uri="{9D8B030D-6E8A-4147-A177-3AD203B41FA5}">
                      <a16:colId xmlns:a16="http://schemas.microsoft.com/office/drawing/2014/main" val="1976453958"/>
                    </a:ext>
                  </a:extLst>
                </a:gridCol>
                <a:gridCol w="3091768">
                  <a:extLst>
                    <a:ext uri="{9D8B030D-6E8A-4147-A177-3AD203B41FA5}">
                      <a16:colId xmlns:a16="http://schemas.microsoft.com/office/drawing/2014/main" val="1926066515"/>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gridSpan="2">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rtl="0" fontAlgn="ctr"/>
                      <a:r>
                        <a:rPr lang="en-US" sz="1100" b="1" u="none" strike="noStrike" dirty="0">
                          <a:effectLst/>
                        </a:rPr>
                        <a:t>  Automation Savings</a:t>
                      </a:r>
                      <a:r>
                        <a:rPr lang="en-US" sz="1100" b="1" i="0" u="none" strike="noStrike" dirty="0">
                          <a:solidFill>
                            <a:srgbClr val="000000"/>
                          </a:solidFill>
                          <a:effectLst/>
                          <a:latin typeface="Calibri" panose="020F0502020204030204" pitchFamily="34" charset="0"/>
                        </a:rPr>
                        <a:t>       (70000 </a:t>
                      </a:r>
                      <a:r>
                        <a:rPr lang="en-US" sz="1100" b="1" i="0" u="none" strike="noStrike" dirty="0" err="1">
                          <a:solidFill>
                            <a:srgbClr val="000000"/>
                          </a:solidFill>
                          <a:effectLst/>
                          <a:latin typeface="Calibri" panose="020F0502020204030204" pitchFamily="34" charset="0"/>
                        </a:rPr>
                        <a:t>Hrs</a:t>
                      </a:r>
                      <a:r>
                        <a:rPr lang="en-US" sz="1100" b="1" i="0" u="none" strike="noStrike" dirty="0">
                          <a:solidFill>
                            <a:srgbClr val="000000"/>
                          </a:solidFill>
                          <a:effectLst/>
                          <a:latin typeface="Calibri" panose="020F0502020204030204" pitchFamily="34" charset="0"/>
                        </a:rPr>
                        <a:t>)</a:t>
                      </a:r>
                    </a:p>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3">
                  <a:txBody>
                    <a:bodyPr/>
                    <a:lstStyle/>
                    <a:p>
                      <a:pPr algn="ctr"/>
                      <a:r>
                        <a:rPr lang="en-US" sz="1000" b="1" u="none" strike="noStrike">
                          <a:effectLst/>
                        </a:rPr>
                        <a:t>Reassessments</a:t>
                      </a:r>
                      <a:endParaRPr lang="en-US"/>
                    </a:p>
                  </a:txBody>
                  <a:tcPr marL="1502" marR="1502" marT="1502" marB="0" anchor="ctr">
                    <a:solidFill>
                      <a:schemeClr val="accent2">
                        <a:lumMod val="60000"/>
                        <a:lumOff val="40000"/>
                      </a:schemeClr>
                    </a:solidFill>
                  </a:tcPr>
                </a:tc>
                <a:tc hMerge="1">
                  <a:txBody>
                    <a:bodyPr/>
                    <a:lstStyle/>
                    <a:p>
                      <a:endParaRPr lang="en-US"/>
                    </a:p>
                  </a:txBody>
                  <a:tcPr/>
                </a:tc>
                <a:tc hMerge="1">
                  <a:txBody>
                    <a:bodyPr/>
                    <a:lstStyle/>
                    <a:p>
                      <a:endParaRPr lang="en-US"/>
                    </a:p>
                  </a:txBody>
                  <a:tcPr marL="1502" marR="1502" marT="1502" marB="0" anchor="ctr">
                    <a:solidFill>
                      <a:schemeClr val="accent2">
                        <a:lumMod val="60000"/>
                        <a:lumOff val="40000"/>
                      </a:schemeClr>
                    </a:solidFill>
                  </a:tcPr>
                </a:tc>
                <a:tc>
                  <a:txBody>
                    <a:bodyPr/>
                    <a:lstStyle/>
                    <a:p>
                      <a:pPr algn="ctr"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205006">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dirty="0">
                          <a:effectLst/>
                        </a:rPr>
                        <a:t>Completed </a:t>
                      </a:r>
                      <a:endParaRPr lang="en-US" sz="900" b="0" i="0" u="none" strike="noStrike" dirty="0">
                        <a:solidFill>
                          <a:srgbClr val="000000"/>
                        </a:solidFill>
                        <a:effectLst/>
                        <a:latin typeface="Calibri" panose="020F0502020204030204" pitchFamily="34" charset="0"/>
                      </a:endParaRPr>
                    </a:p>
                  </a:txBody>
                  <a:tcPr marL="1502" marR="1502" marT="1502" marB="0"/>
                </a:tc>
                <a:tc>
                  <a:txBody>
                    <a:bodyPr/>
                    <a:lstStyle/>
                    <a:p>
                      <a:pPr algn="ctr" fontAlgn="ctr"/>
                      <a:r>
                        <a:rPr lang="en-US" sz="900" b="0" i="0" u="none" strike="noStrike" dirty="0">
                          <a:solidFill>
                            <a:srgbClr val="000000"/>
                          </a:solidFill>
                          <a:effectLst/>
                          <a:latin typeface="+mn-lt"/>
                        </a:rPr>
                        <a:t>In-Progress</a:t>
                      </a:r>
                    </a:p>
                  </a:txBody>
                  <a:tcPr marL="1502" marR="1502" marT="1502" marB="0"/>
                </a:tc>
                <a:tc gridSpan="2">
                  <a:txBody>
                    <a:bodyPr/>
                    <a:lstStyle/>
                    <a:p>
                      <a:pPr algn="ctr"/>
                      <a:r>
                        <a:rPr lang="en-US" sz="900" u="none" strike="noStrike" dirty="0">
                          <a:effectLst/>
                        </a:rPr>
                        <a:t>Completed </a:t>
                      </a:r>
                      <a:endParaRPr lang="en-US" dirty="0"/>
                    </a:p>
                  </a:txBody>
                  <a:tcPr marL="1502" marR="1502" marT="1502" marB="0"/>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In-Progress</a:t>
                      </a:r>
                    </a:p>
                  </a:txBody>
                  <a:tcPr marL="1502" marR="1502" marT="1502" marB="0"/>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6</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2</a:t>
                      </a:r>
                    </a:p>
                  </a:txBody>
                  <a:tcPr marL="1502" marR="1502" marT="1502" marB="0" anchor="ctr"/>
                </a:tc>
                <a:tc>
                  <a:txBody>
                    <a:bodyPr/>
                    <a:lstStyle/>
                    <a:p>
                      <a:pPr algn="l" fontAlgn="ctr"/>
                      <a:r>
                        <a:rPr lang="en-US" sz="900" u="sng" strike="noStrike" dirty="0">
                          <a:effectLst/>
                        </a:rPr>
                        <a:t>Nair, Aathira Manikandan &lt;aathiramanikandan.nair@boeing.com&gt;;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2"/>
                        </a:rPr>
                        <a:t>Prabhat, Kumar &lt;kumar.prabhat@boeing.com&gt;; </a:t>
                      </a:r>
                      <a:br>
                        <a:rPr lang="en-US" sz="900" u="sng" strike="noStrike" dirty="0">
                          <a:effectLst/>
                          <a:hlinkClick r:id="rId2"/>
                        </a:rPr>
                      </a:br>
                      <a:r>
                        <a:rPr lang="en-US" sz="900" u="sng" strike="noStrike" dirty="0">
                          <a:effectLst/>
                          <a:hlinkClick r:id="rId2"/>
                        </a:rPr>
                        <a:t>Kolhar, Laxmidevi &lt;laxmidevi.kolhar@boeing.com&gt;;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pl-PL" sz="900" u="none" strike="noStrike" dirty="0">
                          <a:effectLst/>
                        </a:rPr>
                        <a:t>Rooge, Padma Prasad &lt;padmaprasad.rooge@boeing.com&gt;; </a:t>
                      </a:r>
                      <a:endParaRPr lang="pl-PL"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tx2">
                        <a:lumMod val="85000"/>
                      </a:schemeClr>
                    </a:solidFill>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hlinkClick r:id="rId3"/>
                        </a:rPr>
                        <a:t>H D, Sarika &lt;sarika.hd@boeing.com&gt;; </a:t>
                      </a:r>
                      <a:br>
                        <a:rPr lang="en-US" sz="900" u="sng" strike="noStrike" dirty="0">
                          <a:effectLst/>
                          <a:hlinkClick r:id="rId3"/>
                        </a:rPr>
                      </a:br>
                      <a:r>
                        <a:rPr lang="en-US" sz="900" u="sng" strike="noStrike" dirty="0">
                          <a:effectLst/>
                          <a:hlinkClick r:id="rId3"/>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2</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Wellington (US), Donald R &lt;Donald.R.Wellington@boeing.com&gt;;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fi-FI" sz="900" u="sng" strike="noStrike" dirty="0">
                          <a:effectLst/>
                          <a:hlinkClick r:id="rId4"/>
                        </a:rPr>
                        <a:t>Nadampalli Kumarraju, Lavanya &lt;lavanya.nadampallikumarraju@boeing.com&gt;; </a:t>
                      </a:r>
                      <a:endParaRPr lang="fi-FI"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rPr>
                        <a:t>Varghese, Jessy &lt;jessy.varghese@boeing.com&gt;;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5"/>
                        </a:rPr>
                        <a:t>Amaragatti, Sharanappa. &lt;sharanappa.amaragatti@boeing.com&gt;;</a:t>
                      </a:r>
                      <a:br>
                        <a:rPr lang="en-US" sz="900" u="sng" strike="noStrike" dirty="0">
                          <a:effectLst/>
                          <a:hlinkClick r:id="rId5"/>
                        </a:rPr>
                      </a:br>
                      <a:r>
                        <a:rPr lang="en-US" sz="900" u="sng" strike="noStrike" dirty="0" err="1">
                          <a:effectLst/>
                          <a:hlinkClick r:id="rId5"/>
                        </a:rPr>
                        <a:t>Popeck</a:t>
                      </a:r>
                      <a:r>
                        <a:rPr lang="en-US" sz="900" u="sng" strike="noStrike" dirty="0">
                          <a:effectLst/>
                          <a:hlinkClick r:id="rId5"/>
                        </a:rPr>
                        <a:t> (US), John &lt;john.popeck@boeing.com&gt;;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gridSpan="2">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p>
                      <a:pPr algn="l" fontAlgn="ctr"/>
                      <a:r>
                        <a:rPr lang="en-US" sz="900" u="none" strike="noStrike" dirty="0">
                          <a:effectLst/>
                        </a:rPr>
                        <a:t>                   </a:t>
                      </a:r>
                      <a:r>
                        <a:rPr lang="en-US" sz="900" b="1" u="none" strike="noStrike" dirty="0">
                          <a:effectLst/>
                        </a:rPr>
                        <a:t>TOTAL</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3">
                        <a:lumMod val="40000"/>
                        <a:lumOff val="60000"/>
                      </a:schemeClr>
                    </a:solidFill>
                  </a:tcPr>
                </a:tc>
                <a:tc hMerge="1">
                  <a:txBody>
                    <a:bodyPr/>
                    <a:lstStyle/>
                    <a:p>
                      <a:pPr algn="l" fontAlgn="ct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146 </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50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22</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l" rtl="0" fontAlgn="ctr"/>
                      <a:r>
                        <a:rPr lang="en-US" sz="1050" b="1" u="none" strike="noStrike" dirty="0">
                          <a:effectLst/>
                        </a:rPr>
                        <a:t> 15087</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Calibri" panose="020F0502020204030204" pitchFamily="34" charset="0"/>
                        </a:rPr>
                        <a:t>19</a:t>
                      </a:r>
                    </a:p>
                  </a:txBody>
                  <a:tcPr marL="1502" marR="1502" marT="1502" marB="0" anchor="ctr"/>
                </a:tc>
                <a:tc gridSpan="2">
                  <a:txBody>
                    <a:bodyPr/>
                    <a:lstStyle/>
                    <a:p>
                      <a:pPr algn="ct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5</a:t>
                      </a: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39423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081475673"/>
              </p:ext>
            </p:extLst>
          </p:nvPr>
        </p:nvGraphicFramePr>
        <p:xfrm>
          <a:off x="796428" y="1312700"/>
          <a:ext cx="10170454" cy="3950892"/>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2025487">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a:t>
                      </a:r>
                      <a:endParaRPr lang="en-US" dirty="0"/>
                    </a:p>
                  </a:txBody>
                  <a:tcPr/>
                </a:tc>
                <a:tc>
                  <a:txBody>
                    <a:bodyPr/>
                    <a:lstStyle/>
                    <a:p>
                      <a:r>
                        <a:rPr lang="en-US" dirty="0"/>
                        <a:t>Enrollment open</a:t>
                      </a:r>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open</a:t>
                      </a:r>
                    </a:p>
                    <a:p>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963434569"/>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6C1-8462-4F16-9D55-580A2794AAA4}"/>
              </a:ext>
            </a:extLst>
          </p:cNvPr>
          <p:cNvSpPr>
            <a:spLocks noGrp="1"/>
          </p:cNvSpPr>
          <p:nvPr>
            <p:ph type="title"/>
          </p:nvPr>
        </p:nvSpPr>
        <p:spPr/>
        <p:txBody>
          <a:bodyPr/>
          <a:lstStyle/>
          <a:p>
            <a:endParaRPr lang="en-US"/>
          </a:p>
        </p:txBody>
      </p:sp>
      <p:graphicFrame>
        <p:nvGraphicFramePr>
          <p:cNvPr id="5" name="Table 4">
            <a:extLst>
              <a:ext uri="{FF2B5EF4-FFF2-40B4-BE49-F238E27FC236}">
                <a16:creationId xmlns:a16="http://schemas.microsoft.com/office/drawing/2014/main" id="{3B4AE680-D43B-4F18-94BD-FC07D4D54DDD}"/>
              </a:ext>
            </a:extLst>
          </p:cNvPr>
          <p:cNvGraphicFramePr>
            <a:graphicFrameLocks noGrp="1"/>
          </p:cNvGraphicFramePr>
          <p:nvPr>
            <p:extLst>
              <p:ext uri="{D42A27DB-BD31-4B8C-83A1-F6EECF244321}">
                <p14:modId xmlns:p14="http://schemas.microsoft.com/office/powerpoint/2010/main" val="3594963248"/>
              </p:ext>
            </p:extLst>
          </p:nvPr>
        </p:nvGraphicFramePr>
        <p:xfrm>
          <a:off x="346229" y="719665"/>
          <a:ext cx="11150600" cy="4429384"/>
        </p:xfrm>
        <a:graphic>
          <a:graphicData uri="http://schemas.openxmlformats.org/drawingml/2006/table">
            <a:tbl>
              <a:tblPr firstRow="1" bandRow="1">
                <a:tableStyleId>{5C22544A-7EE6-4342-B048-85BDC9FD1C3A}</a:tableStyleId>
              </a:tblPr>
              <a:tblGrid>
                <a:gridCol w="2787650">
                  <a:extLst>
                    <a:ext uri="{9D8B030D-6E8A-4147-A177-3AD203B41FA5}">
                      <a16:colId xmlns:a16="http://schemas.microsoft.com/office/drawing/2014/main" val="3961976940"/>
                    </a:ext>
                  </a:extLst>
                </a:gridCol>
                <a:gridCol w="2787650">
                  <a:extLst>
                    <a:ext uri="{9D8B030D-6E8A-4147-A177-3AD203B41FA5}">
                      <a16:colId xmlns:a16="http://schemas.microsoft.com/office/drawing/2014/main" val="15589327"/>
                    </a:ext>
                  </a:extLst>
                </a:gridCol>
                <a:gridCol w="2787650">
                  <a:extLst>
                    <a:ext uri="{9D8B030D-6E8A-4147-A177-3AD203B41FA5}">
                      <a16:colId xmlns:a16="http://schemas.microsoft.com/office/drawing/2014/main" val="426053911"/>
                    </a:ext>
                  </a:extLst>
                </a:gridCol>
                <a:gridCol w="2787650">
                  <a:extLst>
                    <a:ext uri="{9D8B030D-6E8A-4147-A177-3AD203B41FA5}">
                      <a16:colId xmlns:a16="http://schemas.microsoft.com/office/drawing/2014/main" val="1686413794"/>
                    </a:ext>
                  </a:extLst>
                </a:gridCol>
              </a:tblGrid>
              <a:tr h="553673">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73988651"/>
                  </a:ext>
                </a:extLst>
              </a:tr>
              <a:tr h="5536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97258139"/>
                  </a:ext>
                </a:extLst>
              </a:tr>
              <a:tr h="5536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16938475"/>
                  </a:ext>
                </a:extLst>
              </a:tr>
              <a:tr h="5536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0065693"/>
                  </a:ext>
                </a:extLst>
              </a:tr>
              <a:tr h="5536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98820922"/>
                  </a:ext>
                </a:extLst>
              </a:tr>
              <a:tr h="5536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21780851"/>
                  </a:ext>
                </a:extLst>
              </a:tr>
              <a:tr h="5536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31659811"/>
                  </a:ext>
                </a:extLst>
              </a:tr>
              <a:tr h="55367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037025583"/>
                  </a:ext>
                </a:extLst>
              </a:tr>
            </a:tbl>
          </a:graphicData>
        </a:graphic>
      </p:graphicFrame>
    </p:spTree>
    <p:extLst>
      <p:ext uri="{BB962C8B-B14F-4D97-AF65-F5344CB8AC3E}">
        <p14:creationId xmlns:p14="http://schemas.microsoft.com/office/powerpoint/2010/main" val="21198584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FCB39F72-E109-4DC6-8649-D2A538E61541}">
  <ds:schemaRefs>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e5f5a6fe-4a1b-4af0-bdf3-973ca2ac5c9b"/>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14232</TotalTime>
  <Words>1481</Words>
  <Application>Microsoft Office PowerPoint</Application>
  <PresentationFormat>Widescreen</PresentationFormat>
  <Paragraphs>476</Paragraphs>
  <Slides>8</Slides>
  <Notes>1</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2"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DevSecOps &amp; Automation – EP&amp;S    P2P- 3/28</vt:lpstr>
      <vt:lpstr>Progress</vt:lpstr>
      <vt:lpstr>Engineering Progress</vt:lpstr>
      <vt:lpstr>Product support Progress</vt:lpstr>
      <vt:lpstr>Code Whisperer Updates</vt:lpstr>
      <vt:lpstr>              Technical Upskill sessions</vt:lpstr>
      <vt:lpstr>Training and references</vt:lpstr>
      <vt:lpstr>PowerPoint Presentation</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801</cp:revision>
  <dcterms:created xsi:type="dcterms:W3CDTF">2022-04-18T05:47:46Z</dcterms:created>
  <dcterms:modified xsi:type="dcterms:W3CDTF">2024-03-28T13:59:47Z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