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14"/>
  </p:notesMasterIdLst>
  <p:sldIdLst>
    <p:sldId id="259" r:id="rId7"/>
    <p:sldId id="2147473650" r:id="rId8"/>
    <p:sldId id="2147473646" r:id="rId9"/>
    <p:sldId id="2147473645" r:id="rId10"/>
    <p:sldId id="2147473647" r:id="rId11"/>
    <p:sldId id="2147473643" r:id="rId12"/>
    <p:sldId id="21474736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3650"/>
            <p14:sldId id="2147473646"/>
            <p14:sldId id="2147473645"/>
            <p14:sldId id="2147473647"/>
            <p14:sldId id="2147473643"/>
            <p14:sldId id="2147473615"/>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337" autoAdjust="0"/>
  </p:normalViewPr>
  <p:slideViewPr>
    <p:cSldViewPr snapToGrid="0">
      <p:cViewPr varScale="1">
        <p:scale>
          <a:sx n="86" d="100"/>
          <a:sy n="86" d="100"/>
        </p:scale>
        <p:origin x="715" y="9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0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75"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9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23"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47"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71"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95"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1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3/28/2024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3/28/2024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3/28/2024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9"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3"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07"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1"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5"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9"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theme" Target="../theme/theme2.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theme" Target="../theme/theme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8" Type="http://schemas.openxmlformats.org/officeDocument/2006/relationships/slideLayout" Target="../slideLayouts/slideLayout121.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5"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8" r:id="rId20"/>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2?:display_count=n&amp;:iid=1&amp;:origin=viz_share_link&amp;:showAppBanner=false&amp;:showVizHome=n" TargetMode="External"/><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3" Type="http://schemas.openxmlformats.org/officeDocument/2006/relationships/hyperlink" Target="mailto:omjikunjbihari.singh@boeing.com," TargetMode="External"/><Relationship Id="rId2" Type="http://schemas.openxmlformats.org/officeDocument/2006/relationships/hyperlink" Target="mailto:sharanappa.amaragatti@boeing.com%20," TargetMode="External"/><Relationship Id="rId1" Type="http://schemas.openxmlformats.org/officeDocument/2006/relationships/slideLayout" Target="../slideLayouts/slideLayout113.xml"/><Relationship Id="rId6" Type="http://schemas.openxmlformats.org/officeDocument/2006/relationships/hyperlink" Target="mailto:rakesh.rompicherla@boeing.com" TargetMode="External"/><Relationship Id="rId5" Type="http://schemas.openxmlformats.org/officeDocument/2006/relationships/hyperlink" Target="mailto:mahammedgulam.mohiddinbasha@boeing.com," TargetMode="External"/><Relationship Id="rId4" Type="http://schemas.openxmlformats.org/officeDocument/2006/relationships/hyperlink" Target="mailto:sarika.hd@boeing.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sarika.hd@boeing.com" TargetMode="External"/><Relationship Id="rId2" Type="http://schemas.openxmlformats.org/officeDocument/2006/relationships/hyperlink" Target="mailto:kumar.prabhat@boeing.com" TargetMode="External"/><Relationship Id="rId1" Type="http://schemas.openxmlformats.org/officeDocument/2006/relationships/slideLayout" Target="../slideLayouts/slideLayout113.xml"/><Relationship Id="rId5" Type="http://schemas.openxmlformats.org/officeDocument/2006/relationships/hyperlink" Target="mailto:john.popeck@boeing.com," TargetMode="External"/><Relationship Id="rId4" Type="http://schemas.openxmlformats.org/officeDocument/2006/relationships/hyperlink" Target="mailto:lavanya.nadampallikumarraju@boeing.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6.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P2P- 3/28</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211744"/>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14003"/>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02120"/>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062103"/>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23577</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a:t>
            </a:r>
            <a:r>
              <a:rPr lang="en-US" sz="1600" dirty="0">
                <a:latin typeface="Helvetica" panose="020B0604020202020204" pitchFamily="34" charset="0"/>
                <a:cs typeface="Calibri" panose="020F0502020204030204" pitchFamily="34" charset="0"/>
              </a:rPr>
              <a:t>39 </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Completed- 1</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a:t>
            </a:r>
            <a:r>
              <a:rPr lang="en-US" sz="1600" dirty="0">
                <a:latin typeface="Helvetica" panose="020B0604020202020204" pitchFamily="34" charset="0"/>
                <a:cs typeface="Calibri" panose="020F0502020204030204" pitchFamily="34" charset="0"/>
              </a:rPr>
              <a:t>8</a:t>
            </a: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 Completed- 2</a:t>
            </a:r>
            <a:endParaRPr lang="en-US" dirty="0"/>
          </a:p>
        </p:txBody>
      </p:sp>
      <p:sp>
        <p:nvSpPr>
          <p:cNvPr id="18" name="Rectangle 17">
            <a:extLst>
              <a:ext uri="{FF2B5EF4-FFF2-40B4-BE49-F238E27FC236}">
                <a16:creationId xmlns:a16="http://schemas.microsoft.com/office/drawing/2014/main" id="{FB43281D-64E6-4C6C-A7CB-2E6450941E07}"/>
              </a:ext>
            </a:extLst>
          </p:cNvPr>
          <p:cNvSpPr/>
          <p:nvPr/>
        </p:nvSpPr>
        <p:spPr>
          <a:xfrm>
            <a:off x="237441" y="4067155"/>
            <a:ext cx="5772802" cy="2062103"/>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Pilot project:</a:t>
            </a:r>
          </a:p>
          <a:p>
            <a:pPr marL="742950" lvl="1" indent="-285750">
              <a:buFont typeface="Wingdings" panose="05000000000000000000" pitchFamily="2" charset="2"/>
              <a:buChar char="q"/>
            </a:pPr>
            <a:r>
              <a:rPr lang="en-US" sz="1600" dirty="0"/>
              <a:t>DORA Metrics integration. </a:t>
            </a:r>
          </a:p>
          <a:p>
            <a:pPr marL="742950" lvl="1" indent="-285750">
              <a:buFont typeface="Wingdings" panose="05000000000000000000" pitchFamily="2" charset="2"/>
              <a:buChar char="q"/>
            </a:pPr>
            <a:r>
              <a:rPr lang="en-US" sz="1600" dirty="0"/>
              <a:t>McKinsey POC for CE &amp; Electrical </a:t>
            </a:r>
          </a:p>
          <a:p>
            <a:pPr marL="285750" indent="-285750">
              <a:buFont typeface="Wingdings" panose="05000000000000000000" pitchFamily="2" charset="2"/>
              <a:buChar char="q"/>
            </a:pPr>
            <a:r>
              <a:rPr lang="en-US" sz="1600" dirty="0"/>
              <a:t>Upcoming sessions planned Q2</a:t>
            </a:r>
          </a:p>
          <a:p>
            <a:pPr marL="285750" indent="-285750">
              <a:buFont typeface="Wingdings" panose="05000000000000000000" pitchFamily="2" charset="2"/>
              <a:buChar char="q"/>
            </a:pPr>
            <a:r>
              <a:rPr lang="en-US" sz="1600" dirty="0"/>
              <a:t>Build Reusable libraries from learnings and success stories</a:t>
            </a:r>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Tree>
    <p:extLst>
      <p:ext uri="{BB962C8B-B14F-4D97-AF65-F5344CB8AC3E}">
        <p14:creationId xmlns:p14="http://schemas.microsoft.com/office/powerpoint/2010/main" val="370885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C1ED844C-C8B2-445A-A9B2-5477D809B223}"/>
              </a:ext>
            </a:extLst>
          </p:cNvPr>
          <p:cNvGraphicFramePr>
            <a:graphicFrameLocks noGrp="1"/>
          </p:cNvGraphicFramePr>
          <p:nvPr>
            <p:extLst>
              <p:ext uri="{D42A27DB-BD31-4B8C-83A1-F6EECF244321}">
                <p14:modId xmlns:p14="http://schemas.microsoft.com/office/powerpoint/2010/main" val="522633032"/>
              </p:ext>
            </p:extLst>
          </p:nvPr>
        </p:nvGraphicFramePr>
        <p:xfrm>
          <a:off x="515938" y="492713"/>
          <a:ext cx="11606154" cy="5530457"/>
        </p:xfrm>
        <a:graphic>
          <a:graphicData uri="http://schemas.openxmlformats.org/drawingml/2006/table">
            <a:tbl>
              <a:tblPr>
                <a:tableStyleId>{5C22544A-7EE6-4342-B048-85BDC9FD1C3A}</a:tableStyleId>
              </a:tblPr>
              <a:tblGrid>
                <a:gridCol w="551987">
                  <a:extLst>
                    <a:ext uri="{9D8B030D-6E8A-4147-A177-3AD203B41FA5}">
                      <a16:colId xmlns:a16="http://schemas.microsoft.com/office/drawing/2014/main" val="527968046"/>
                    </a:ext>
                  </a:extLst>
                </a:gridCol>
                <a:gridCol w="1668764">
                  <a:extLst>
                    <a:ext uri="{9D8B030D-6E8A-4147-A177-3AD203B41FA5}">
                      <a16:colId xmlns:a16="http://schemas.microsoft.com/office/drawing/2014/main" val="133580837"/>
                    </a:ext>
                  </a:extLst>
                </a:gridCol>
                <a:gridCol w="500678">
                  <a:extLst>
                    <a:ext uri="{9D8B030D-6E8A-4147-A177-3AD203B41FA5}">
                      <a16:colId xmlns:a16="http://schemas.microsoft.com/office/drawing/2014/main" val="3002847909"/>
                    </a:ext>
                  </a:extLst>
                </a:gridCol>
                <a:gridCol w="791113">
                  <a:extLst>
                    <a:ext uri="{9D8B030D-6E8A-4147-A177-3AD203B41FA5}">
                      <a16:colId xmlns:a16="http://schemas.microsoft.com/office/drawing/2014/main" val="1269216550"/>
                    </a:ext>
                  </a:extLst>
                </a:gridCol>
                <a:gridCol w="706109">
                  <a:extLst>
                    <a:ext uri="{9D8B030D-6E8A-4147-A177-3AD203B41FA5}">
                      <a16:colId xmlns:a16="http://schemas.microsoft.com/office/drawing/2014/main" val="1950509487"/>
                    </a:ext>
                  </a:extLst>
                </a:gridCol>
                <a:gridCol w="1191028">
                  <a:extLst>
                    <a:ext uri="{9D8B030D-6E8A-4147-A177-3AD203B41FA5}">
                      <a16:colId xmlns:a16="http://schemas.microsoft.com/office/drawing/2014/main" val="1704047168"/>
                    </a:ext>
                  </a:extLst>
                </a:gridCol>
                <a:gridCol w="1052232">
                  <a:extLst>
                    <a:ext uri="{9D8B030D-6E8A-4147-A177-3AD203B41FA5}">
                      <a16:colId xmlns:a16="http://schemas.microsoft.com/office/drawing/2014/main" val="6696613"/>
                    </a:ext>
                  </a:extLst>
                </a:gridCol>
                <a:gridCol w="843157">
                  <a:extLst>
                    <a:ext uri="{9D8B030D-6E8A-4147-A177-3AD203B41FA5}">
                      <a16:colId xmlns:a16="http://schemas.microsoft.com/office/drawing/2014/main" val="2852364331"/>
                    </a:ext>
                  </a:extLst>
                </a:gridCol>
                <a:gridCol w="465145">
                  <a:extLst>
                    <a:ext uri="{9D8B030D-6E8A-4147-A177-3AD203B41FA5}">
                      <a16:colId xmlns:a16="http://schemas.microsoft.com/office/drawing/2014/main" val="835517376"/>
                    </a:ext>
                  </a:extLst>
                </a:gridCol>
                <a:gridCol w="3835941">
                  <a:extLst>
                    <a:ext uri="{9D8B030D-6E8A-4147-A177-3AD203B41FA5}">
                      <a16:colId xmlns:a16="http://schemas.microsoft.com/office/drawing/2014/main" val="3277943606"/>
                    </a:ext>
                  </a:extLst>
                </a:gridCol>
              </a:tblGrid>
              <a:tr h="94953">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900" u="none" strike="noStrike">
                          <a:effectLst/>
                        </a:rPr>
                        <a:t>2024 Target</a:t>
                      </a:r>
                      <a:endParaRPr lang="en-US" sz="900" b="1" i="0" u="none" strike="noStrike">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rowSpan="2" gridSpan="2">
                  <a:txBody>
                    <a:bodyPr/>
                    <a:lstStyle/>
                    <a:p>
                      <a:pPr algn="ctr" fontAlgn="ctr"/>
                      <a:r>
                        <a:rPr lang="en-US" sz="1100" b="1" u="none" strike="noStrike" dirty="0">
                          <a:effectLst/>
                        </a:rPr>
                        <a:t>2024 Actuals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hMerge="1">
                  <a:txBody>
                    <a:bodyPr/>
                    <a:lstStyle/>
                    <a:p>
                      <a:endParaRPr lang="en-US"/>
                    </a:p>
                  </a:txBody>
                  <a:tcPr/>
                </a:tc>
                <a:tc rowSpan="3">
                  <a:txBody>
                    <a:bodyPr/>
                    <a:lstStyle/>
                    <a:p>
                      <a:pPr algn="l"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1932060964"/>
                  </a:ext>
                </a:extLst>
              </a:tr>
              <a:tr h="439158">
                <a:tc rowSpan="2">
                  <a:txBody>
                    <a:bodyPr/>
                    <a:lstStyle/>
                    <a:p>
                      <a:pPr algn="ctr" fontAlgn="ctr"/>
                      <a:r>
                        <a:rPr lang="en-US" sz="1050" b="1" u="none" strike="noStrike" dirty="0">
                          <a:effectLst/>
                        </a:rPr>
                        <a:t>Director</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ctr" fontAlgn="ctr"/>
                      <a:r>
                        <a:rPr lang="en-US" sz="1000" b="1" u="none" strike="noStrike" dirty="0">
                          <a:effectLst/>
                        </a:rPr>
                        <a:t>Product Name</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fontAlgn="ctr"/>
                      <a:r>
                        <a:rPr lang="en-US" sz="1000" b="1" u="none" strike="noStrike" dirty="0">
                          <a:effectLst/>
                        </a:rPr>
                        <a:t>Application #</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Total assessments Completed</a:t>
                      </a:r>
                      <a:endParaRPr lang="en-US" sz="100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a:t>
                      </a:r>
                    </a:p>
                    <a:p>
                      <a:pPr algn="l" rtl="0" fontAlgn="ctr"/>
                      <a:r>
                        <a:rPr lang="en-US" sz="1000" b="1" u="none" strike="noStrike" dirty="0">
                          <a:effectLst/>
                        </a:rPr>
                        <a:t>Target</a:t>
                      </a:r>
                    </a:p>
                    <a:p>
                      <a:pPr algn="l"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a:t>
                      </a:r>
                    </a:p>
                    <a:p>
                      <a:pPr algn="l" rtl="0" fontAlgn="ctr"/>
                      <a:r>
                        <a:rPr lang="en-US" sz="1000" b="1" u="none" strike="noStrike" dirty="0">
                          <a:effectLst/>
                        </a:rPr>
                        <a:t>Target</a:t>
                      </a:r>
                    </a:p>
                    <a:p>
                      <a:pPr algn="l"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l" rtl="0" fontAlgn="ctr"/>
                      <a:r>
                        <a:rPr lang="en-US" sz="1000" b="1" u="none" strike="noStrike" dirty="0">
                          <a:effectLst/>
                        </a:rPr>
                        <a:t>  </a:t>
                      </a:r>
                      <a:r>
                        <a:rPr lang="en-US" sz="1100" b="1" u="none" strike="noStrike" dirty="0">
                          <a:effectLst/>
                        </a:rPr>
                        <a:t>Automation Savings</a:t>
                      </a:r>
                    </a:p>
                    <a:p>
                      <a:pPr algn="l" rtl="0" fontAlgn="ctr"/>
                      <a:r>
                        <a:rPr lang="en-US" sz="1100" b="1" i="0" u="none" strike="noStrike" dirty="0">
                          <a:solidFill>
                            <a:srgbClr val="000000"/>
                          </a:solidFill>
                          <a:effectLst/>
                          <a:latin typeface="Calibri" panose="020F0502020204030204" pitchFamily="34" charset="0"/>
                        </a:rPr>
                        <a:t>   Target ( </a:t>
                      </a:r>
                      <a:r>
                        <a:rPr lang="en-US" sz="1100" b="1" i="0" u="none" strike="noStrike" dirty="0">
                          <a:solidFill>
                            <a:srgbClr val="000000"/>
                          </a:solidFill>
                          <a:effectLst/>
                          <a:highlight>
                            <a:srgbClr val="FFFF00"/>
                          </a:highlight>
                          <a:latin typeface="Calibri" panose="020F0502020204030204" pitchFamily="34" charset="0"/>
                        </a:rPr>
                        <a:t>70000</a:t>
                      </a:r>
                      <a:r>
                        <a:rPr lang="en-US" sz="1100" b="1" i="0" u="none" strike="noStrike" dirty="0">
                          <a:solidFill>
                            <a:srgbClr val="000000"/>
                          </a:solidFill>
                          <a:effectLst/>
                          <a:latin typeface="Calibri" panose="020F0502020204030204" pitchFamily="34" charset="0"/>
                        </a:rPr>
                        <a:t>)</a:t>
                      </a:r>
                    </a:p>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2" vMerge="1">
                  <a:txBody>
                    <a:bodyPr/>
                    <a:lstStyle/>
                    <a:p>
                      <a:endParaRPr lang="en-US"/>
                    </a:p>
                  </a:txBody>
                  <a:tcPr/>
                </a:tc>
                <a:tc hMerge="1" vMerge="1">
                  <a:txBody>
                    <a:bodyPr/>
                    <a:lstStyle/>
                    <a:p>
                      <a:endParaRPr lang="en-US"/>
                    </a:p>
                  </a:txBody>
                  <a:tcPr/>
                </a:tc>
                <a:tc vMerge="1">
                  <a:txBody>
                    <a:bodyPr/>
                    <a:lstStyle/>
                    <a:p>
                      <a:pPr algn="l"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917302636"/>
                  </a:ext>
                </a:extLst>
              </a:tr>
              <a:tr h="178036">
                <a:tc vMerge="1">
                  <a:txBody>
                    <a:bodyPr/>
                    <a:lstStyle/>
                    <a:p>
                      <a:endParaRPr lang="en-US"/>
                    </a:p>
                  </a:txBody>
                  <a:tcPr/>
                </a:tc>
                <a:tc vMerge="1">
                  <a:txBody>
                    <a:bodyPr/>
                    <a:lstStyle/>
                    <a:p>
                      <a:endParaRPr lang="en-US"/>
                    </a:p>
                  </a:txBody>
                  <a:tcPr/>
                </a:tc>
                <a:tc>
                  <a:txBody>
                    <a:bodyPr/>
                    <a:lstStyle/>
                    <a:p>
                      <a:pPr algn="ctr" rtl="0" fontAlgn="ctr"/>
                      <a:r>
                        <a:rPr lang="en-US" sz="900" u="none" strike="noStrike" dirty="0">
                          <a:effectLst/>
                        </a:rPr>
                        <a:t>177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39</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6</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vMerge="1">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fontAlgn="ctr"/>
                      <a:r>
                        <a:rPr lang="en-US" sz="900" u="none" strike="noStrike" dirty="0">
                          <a:effectLst/>
                        </a:rPr>
                        <a:t>Assessments</a:t>
                      </a:r>
                      <a:endParaRPr lang="en-US" sz="90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Reassessments</a:t>
                      </a:r>
                      <a:endParaRPr lang="en-US" sz="900" b="1" i="0" u="none" strike="noStrike">
                        <a:solidFill>
                          <a:srgbClr val="000000"/>
                        </a:solidFill>
                        <a:effectLst/>
                        <a:latin typeface="Calibri" panose="020F0502020204030204" pitchFamily="34" charset="0"/>
                      </a:endParaRPr>
                    </a:p>
                  </a:txBody>
                  <a:tcPr marL="1502" marR="1502" marT="1502" marB="0" anchor="ctr"/>
                </a:tc>
                <a:tc vMerge="1">
                  <a:txBody>
                    <a:bodyPr/>
                    <a:lstStyle/>
                    <a:p>
                      <a:endParaRPr lang="en-US" dirty="0"/>
                    </a:p>
                  </a:txBody>
                  <a:tcPr marL="1502" marR="1502" marT="1502" marB="0" anchor="ctr"/>
                </a:tc>
                <a:extLst>
                  <a:ext uri="{0D108BD9-81ED-4DB2-BD59-A6C34878D82A}">
                    <a16:rowId xmlns:a16="http://schemas.microsoft.com/office/drawing/2014/main" val="822016514"/>
                  </a:ext>
                </a:extLst>
              </a:tr>
              <a:tr h="178036">
                <a:tc rowSpan="4">
                  <a:txBody>
                    <a:bodyPr/>
                    <a:lstStyle/>
                    <a:p>
                      <a:pPr algn="ctr" fontAlgn="ctr"/>
                      <a:r>
                        <a:rPr lang="en-US" sz="1050" b="1" u="none" strike="noStrike" dirty="0">
                          <a:effectLst/>
                        </a:rPr>
                        <a:t>Jennifer</a:t>
                      </a:r>
                      <a:endParaRPr lang="en-US" sz="1050" b="1"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Regulatory and Safety</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Radhakrishnan, Chinjumol &lt;chinjumol.radhakrishnan@boeing.com&gt;;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326580979"/>
                  </a:ext>
                </a:extLst>
              </a:tr>
              <a:tr h="94953">
                <a:tc vMerge="1">
                  <a:txBody>
                    <a:bodyPr/>
                    <a:lstStyle/>
                    <a:p>
                      <a:endParaRPr lang="en-US"/>
                    </a:p>
                  </a:txBody>
                  <a:tcPr/>
                </a:tc>
                <a:tc>
                  <a:txBody>
                    <a:bodyPr/>
                    <a:lstStyle/>
                    <a:p>
                      <a:pPr algn="ctr" fontAlgn="ctr"/>
                      <a:r>
                        <a:rPr lang="en-US" sz="900" u="none" strike="noStrike">
                          <a:effectLst/>
                        </a:rPr>
                        <a:t>Research and Technology</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de-DE" sz="900" u="none" strike="noStrike" dirty="0">
                          <a:effectLst/>
                        </a:rPr>
                        <a:t>Singh, Abhishek K &lt;abhishek.k.singh@boeing.com&gt;; </a:t>
                      </a:r>
                      <a:endParaRPr lang="de-DE"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14826942"/>
                  </a:ext>
                </a:extLst>
              </a:tr>
              <a:tr h="189906">
                <a:tc vMerge="1">
                  <a:txBody>
                    <a:bodyPr/>
                    <a:lstStyle/>
                    <a:p>
                      <a:endParaRPr lang="en-US"/>
                    </a:p>
                  </a:txBody>
                  <a:tcPr/>
                </a:tc>
                <a:tc>
                  <a:txBody>
                    <a:bodyPr/>
                    <a:lstStyle/>
                    <a:p>
                      <a:pPr algn="ctr" fontAlgn="ctr"/>
                      <a:r>
                        <a:rPr lang="en-US" sz="900" u="none" strike="noStrike">
                          <a:effectLst/>
                        </a:rPr>
                        <a:t>Test and Evaluation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dirty="0">
                          <a:effectLst/>
                          <a:hlinkClick r:id="rId2"/>
                        </a:rPr>
                        <a:t>Jha, Ravi N &lt;ravi.n.jha@boeing.com&gt;; </a:t>
                      </a:r>
                      <a:br>
                        <a:rPr lang="en-US" sz="900" u="sng" strike="noStrike" dirty="0">
                          <a:effectLst/>
                          <a:hlinkClick r:id="rId2"/>
                        </a:rPr>
                      </a:br>
                      <a:r>
                        <a:rPr lang="en-US" sz="900" u="sng" strike="noStrike" dirty="0">
                          <a:effectLst/>
                          <a:hlinkClick r:id="rId2"/>
                        </a:rPr>
                        <a:t>Singh, Abhishek K &lt;abhishek.k.singh@boeing.com&gt;;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4469559"/>
                  </a:ext>
                </a:extLst>
              </a:tr>
              <a:tr h="364440">
                <a:tc vMerge="1">
                  <a:txBody>
                    <a:bodyPr/>
                    <a:lstStyle/>
                    <a:p>
                      <a:endParaRPr lang="en-US"/>
                    </a:p>
                  </a:txBody>
                  <a:tcPr/>
                </a:tc>
                <a:tc>
                  <a:txBody>
                    <a:bodyPr/>
                    <a:lstStyle/>
                    <a:p>
                      <a:pPr algn="ctr" fontAlgn="ctr"/>
                      <a:r>
                        <a:rPr lang="en-US" sz="900" u="none" strike="noStrike" dirty="0">
                          <a:effectLst/>
                        </a:rPr>
                        <a:t>Non DTPLM</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 94</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4 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 17</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1 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l" fontAlgn="ctr"/>
                      <a:r>
                        <a:rPr lang="en-US" sz="900" u="sng" strike="noStrike" dirty="0">
                          <a:effectLst/>
                          <a:hlinkClick r:id="rId3"/>
                        </a:rPr>
                        <a:t>Singh, </a:t>
                      </a:r>
                      <a:r>
                        <a:rPr lang="en-US" sz="900" u="sng" strike="noStrike" dirty="0" err="1">
                          <a:effectLst/>
                          <a:hlinkClick r:id="rId3"/>
                        </a:rPr>
                        <a:t>Omji</a:t>
                      </a:r>
                      <a:r>
                        <a:rPr lang="en-US" sz="900" u="sng" strike="noStrike" dirty="0">
                          <a:effectLst/>
                          <a:hlinkClick r:id="rId3"/>
                        </a:rPr>
                        <a:t> </a:t>
                      </a:r>
                      <a:r>
                        <a:rPr lang="en-US" sz="900" u="sng" strike="noStrike" dirty="0" err="1">
                          <a:effectLst/>
                          <a:hlinkClick r:id="rId3"/>
                        </a:rPr>
                        <a:t>Kunjbihari</a:t>
                      </a:r>
                      <a:r>
                        <a:rPr lang="en-US" sz="900" u="sng" strike="noStrike" dirty="0">
                          <a:effectLst/>
                          <a:hlinkClick r:id="rId3"/>
                        </a:rPr>
                        <a:t> &lt;omjikunjbihari.singh@boeing.com&gt;; </a:t>
                      </a:r>
                      <a:br>
                        <a:rPr lang="en-US" sz="900" u="sng" strike="noStrike" dirty="0">
                          <a:effectLst/>
                          <a:hlinkClick r:id="rId3"/>
                        </a:rPr>
                      </a:br>
                      <a:r>
                        <a:rPr lang="en-US" sz="900" u="sng" strike="noStrike" dirty="0">
                          <a:effectLst/>
                          <a:hlinkClick r:id="rId3"/>
                        </a:rPr>
                        <a:t>Balraj, Bharath K &lt;bharath.k.balraj@boeing.com&gt;; </a:t>
                      </a:r>
                      <a:br>
                        <a:rPr lang="en-US" sz="900" u="sng" strike="noStrike" dirty="0">
                          <a:effectLst/>
                          <a:hlinkClick r:id="rId3"/>
                        </a:rPr>
                      </a:br>
                      <a:r>
                        <a:rPr lang="en-US" sz="900" u="sng" strike="noStrike" dirty="0">
                          <a:effectLst/>
                          <a:hlinkClick r:id="rId3"/>
                        </a:rPr>
                        <a:t>Ghosh, Subhabrata &lt;subhabrata.ghosh@boeing.com&gt;; </a:t>
                      </a:r>
                      <a:endParaRPr lang="en-US" sz="900" b="0" i="0" u="sng" strike="noStrike" dirty="0">
                        <a:solidFill>
                          <a:srgbClr val="0563C1"/>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extLst>
                  <a:ext uri="{0D108BD9-81ED-4DB2-BD59-A6C34878D82A}">
                    <a16:rowId xmlns:a16="http://schemas.microsoft.com/office/drawing/2014/main" val="856451433"/>
                  </a:ext>
                </a:extLst>
              </a:tr>
              <a:tr h="33849">
                <a:tc>
                  <a:txBody>
                    <a:bodyPr/>
                    <a:lstStyle/>
                    <a:p>
                      <a:pPr algn="ctr" fontAlgn="ct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900" b="0" i="0" u="sng" strike="noStrike" dirty="0">
                        <a:solidFill>
                          <a:srgbClr val="0563C1"/>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208174"/>
                  </a:ext>
                </a:extLst>
              </a:tr>
              <a:tr h="209589">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rtl="0" fontAlgn="ctr"/>
                      <a:r>
                        <a:rPr lang="en-US" sz="900" u="none" strike="noStrike" dirty="0">
                          <a:effectLst/>
                        </a:rPr>
                        <a:t>333</a:t>
                      </a: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rtl="0" fontAlgn="ctr"/>
                      <a:r>
                        <a:rPr lang="en-US" sz="900" u="none" strike="noStrike" dirty="0">
                          <a:effectLst/>
                        </a:rPr>
                        <a:t>149</a:t>
                      </a: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rtl="0" fontAlgn="ctr"/>
                      <a:r>
                        <a:rPr lang="en-US" sz="900" u="none" strike="noStrike" dirty="0">
                          <a:effectLst/>
                        </a:rPr>
                        <a:t>   56</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ctr" rtl="0" fontAlgn="ctr"/>
                      <a:r>
                        <a:rPr lang="en-US" sz="900" u="none" strike="noStrike" dirty="0">
                          <a:effectLst/>
                        </a:rPr>
                        <a:t> 22</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tx2">
                        <a:lumMod val="85000"/>
                      </a:schemeClr>
                    </a:solidFill>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758884"/>
                  </a:ext>
                </a:extLst>
              </a:tr>
              <a:tr h="94953">
                <a:tc rowSpan="11">
                  <a:txBody>
                    <a:bodyPr/>
                    <a:lstStyle/>
                    <a:p>
                      <a:pPr algn="ctr" fontAlgn="ctr"/>
                      <a:r>
                        <a:rPr lang="en-US" sz="1050" b="1" u="none" strike="noStrike" dirty="0">
                          <a:effectLst/>
                        </a:rPr>
                        <a:t>Tatum</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Authoring Process Planning</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16 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Kaur, Harmeet &lt;harmeet.kaur@boeing.com&gt;;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141285029"/>
                  </a:ext>
                </a:extLst>
              </a:tr>
              <a:tr h="189906">
                <a:tc vMerge="1">
                  <a:txBody>
                    <a:bodyPr/>
                    <a:lstStyle/>
                    <a:p>
                      <a:endParaRPr lang="en-US"/>
                    </a:p>
                  </a:txBody>
                  <a:tcPr/>
                </a:tc>
                <a:tc>
                  <a:txBody>
                    <a:bodyPr/>
                    <a:lstStyle/>
                    <a:p>
                      <a:pPr algn="ctr" rtl="0" fontAlgn="ctr"/>
                      <a:r>
                        <a:rPr lang="en-US" sz="900" u="none" strike="noStrike" dirty="0">
                          <a:effectLst/>
                        </a:rPr>
                        <a:t>Data Distribution and Management</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57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1502" marR="1502" marT="1502" marB="0" anchor="ctr"/>
                </a:tc>
                <a:tc>
                  <a:txBody>
                    <a:bodyPr/>
                    <a:lstStyle/>
                    <a:p>
                      <a:pPr algn="ctr" fontAlgn="ctr"/>
                      <a:r>
                        <a:rPr lang="en-US" sz="900" u="none" strike="noStrike" dirty="0">
                          <a:effectLst/>
                        </a:rPr>
                        <a:t>1 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Urimindi, Sreenivasulu &lt;sreenivasulu.urimindi@boeing.com&gt;; </a:t>
                      </a:r>
                      <a:br>
                        <a:rPr lang="en-US" sz="900" u="none" strike="noStrike" dirty="0">
                          <a:effectLst/>
                        </a:rPr>
                      </a:br>
                      <a:r>
                        <a:rPr lang="en-US" sz="900" u="none" strike="noStrike" dirty="0">
                          <a:effectLst/>
                        </a:rPr>
                        <a:t>Vinod, Thomas &lt;thomas.vinod@boeing.com&gt;;</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68934572"/>
                  </a:ext>
                </a:extLst>
              </a:tr>
              <a:tr h="265079">
                <a:tc vMerge="1">
                  <a:txBody>
                    <a:bodyPr/>
                    <a:lstStyle/>
                    <a:p>
                      <a:endParaRPr lang="en-US"/>
                    </a:p>
                  </a:txBody>
                  <a:tcPr/>
                </a:tc>
                <a:tc>
                  <a:txBody>
                    <a:bodyPr/>
                    <a:lstStyle/>
                    <a:p>
                      <a:pPr algn="ctr" rtl="0" fontAlgn="ctr"/>
                      <a:r>
                        <a:rPr lang="en-US" sz="900" u="none" strike="noStrike" dirty="0">
                          <a:effectLst/>
                        </a:rPr>
                        <a:t>Automation Programming</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dirty="0">
                          <a:effectLst/>
                          <a:hlinkClick r:id="rId4"/>
                        </a:rPr>
                        <a:t>H D, Sarika &lt;sarika.hd@boeing.com&gt;; </a:t>
                      </a:r>
                      <a:br>
                        <a:rPr lang="en-US" sz="900" u="sng" strike="noStrike" dirty="0">
                          <a:effectLst/>
                          <a:hlinkClick r:id="rId4"/>
                        </a:rPr>
                      </a:br>
                      <a:r>
                        <a:rPr lang="en-US" sz="900" u="sng" strike="noStrike" dirty="0">
                          <a:effectLst/>
                          <a:hlinkClick r:id="rId4"/>
                        </a:rPr>
                        <a:t>Chougule, Priyanka Dhanpal &lt;priyankadhanpal.chougule@boeing.com&gt;;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256197348"/>
                  </a:ext>
                </a:extLst>
              </a:tr>
              <a:tr h="178036">
                <a:tc vMerge="1">
                  <a:txBody>
                    <a:bodyPr/>
                    <a:lstStyle/>
                    <a:p>
                      <a:endParaRPr lang="en-US"/>
                    </a:p>
                  </a:txBody>
                  <a:tcPr/>
                </a:tc>
                <a:tc>
                  <a:txBody>
                    <a:bodyPr/>
                    <a:lstStyle/>
                    <a:p>
                      <a:pPr algn="ctr" rtl="0" fontAlgn="ctr"/>
                      <a:r>
                        <a:rPr lang="en-US" sz="900" u="none" strike="noStrike" dirty="0">
                          <a:effectLst/>
                        </a:rPr>
                        <a:t>Customer Engineering (CE)</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0 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1 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b"/>
                      <a:r>
                        <a:rPr lang="en-US" sz="900" u="none" strike="noStrike" dirty="0">
                          <a:effectLst/>
                        </a:rPr>
                        <a:t>Nair, Aathira Manikandan &lt;aathiramanikandan.nair@boeing.com&gt;; </a:t>
                      </a:r>
                      <a:endParaRPr lang="en-US" sz="900" b="0" i="0" u="none" strike="noStrike" dirty="0">
                        <a:solidFill>
                          <a:srgbClr val="000000"/>
                        </a:solidFill>
                        <a:effectLst/>
                        <a:latin typeface="Calibri" panose="020F0502020204030204" pitchFamily="34" charset="0"/>
                      </a:endParaRPr>
                    </a:p>
                  </a:txBody>
                  <a:tcPr marL="1502" marR="1502" marT="1502" marB="0" anchor="b"/>
                </a:tc>
                <a:extLst>
                  <a:ext uri="{0D108BD9-81ED-4DB2-BD59-A6C34878D82A}">
                    <a16:rowId xmlns:a16="http://schemas.microsoft.com/office/drawing/2014/main" val="2637070209"/>
                  </a:ext>
                </a:extLst>
              </a:tr>
              <a:tr h="94953">
                <a:tc vMerge="1">
                  <a:txBody>
                    <a:bodyPr/>
                    <a:lstStyle/>
                    <a:p>
                      <a:endParaRPr lang="en-US"/>
                    </a:p>
                  </a:txBody>
                  <a:tcPr/>
                </a:tc>
                <a:tc>
                  <a:txBody>
                    <a:bodyPr/>
                    <a:lstStyle/>
                    <a:p>
                      <a:pPr algn="ctr" rtl="0" fontAlgn="ctr"/>
                      <a:r>
                        <a:rPr lang="en-US" sz="900" u="none" strike="noStrike" dirty="0">
                          <a:effectLst/>
                        </a:rPr>
                        <a:t>DT PLM</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Kaur, Harmeet &lt;harmeet.kaur@boeing.com&gt;;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042591834"/>
                  </a:ext>
                </a:extLst>
              </a:tr>
              <a:tr h="189906">
                <a:tc vMerge="1">
                  <a:txBody>
                    <a:bodyPr/>
                    <a:lstStyle/>
                    <a:p>
                      <a:endParaRPr lang="en-US"/>
                    </a:p>
                  </a:txBody>
                  <a:tcPr/>
                </a:tc>
                <a:tc>
                  <a:txBody>
                    <a:bodyPr/>
                    <a:lstStyle/>
                    <a:p>
                      <a:pPr algn="ctr" rtl="0" fontAlgn="ctr"/>
                      <a:r>
                        <a:rPr lang="en-US" sz="900" u="none" strike="noStrike" dirty="0">
                          <a:effectLst/>
                        </a:rPr>
                        <a:t>Electrical Engineering</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44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marL="0" algn="ctr" defTabSz="914400" rtl="0" eaLnBrk="1" fontAlgn="ctr" latinLnBrk="0" hangingPunct="1"/>
                      <a:r>
                        <a:rPr lang="en-US" sz="900" u="none" strike="noStrike" kern="1200" dirty="0">
                          <a:solidFill>
                            <a:schemeClr val="dk1"/>
                          </a:solidFill>
                          <a:effectLst/>
                          <a:latin typeface="+mn-lt"/>
                          <a:ea typeface="+mn-ea"/>
                          <a:cs typeface="+mn-cs"/>
                        </a:rPr>
                        <a:t>1</a:t>
                      </a:r>
                    </a:p>
                  </a:txBody>
                  <a:tcPr marL="1502" marR="1502" marT="1502" marB="0" anchor="ctr"/>
                </a:tc>
                <a:tc>
                  <a:txBody>
                    <a:bodyPr/>
                    <a:lstStyle/>
                    <a:p>
                      <a:pPr marL="0" algn="ctr" defTabSz="914400" rtl="0" eaLnBrk="1" fontAlgn="ctr" latinLnBrk="0" hangingPunct="1"/>
                      <a:r>
                        <a:rPr lang="en-US" sz="900" u="none" strike="noStrike" kern="1200" dirty="0">
                          <a:solidFill>
                            <a:schemeClr val="dk1"/>
                          </a:solidFill>
                          <a:effectLst/>
                          <a:latin typeface="+mn-lt"/>
                          <a:ea typeface="+mn-ea"/>
                          <a:cs typeface="+mn-cs"/>
                        </a:rPr>
                        <a:t>1</a:t>
                      </a:r>
                    </a:p>
                  </a:txBody>
                  <a:tcPr marL="1502" marR="1502" marT="1502" marB="0" anchor="ctr"/>
                </a:tc>
                <a:tc>
                  <a:txBody>
                    <a:bodyPr/>
                    <a:lstStyle/>
                    <a:p>
                      <a:pPr algn="l" fontAlgn="ctr"/>
                      <a:r>
                        <a:rPr lang="sv-SE" sz="900" u="none" strike="noStrike">
                          <a:effectLst/>
                        </a:rPr>
                        <a:t>K L, Bharath &lt;bharath.kl@boeing.com&gt;; </a:t>
                      </a:r>
                      <a:br>
                        <a:rPr lang="sv-SE" sz="900" u="none" strike="noStrike">
                          <a:effectLst/>
                        </a:rPr>
                      </a:br>
                      <a:r>
                        <a:rPr lang="sv-SE" sz="900" u="none" strike="noStrike">
                          <a:effectLst/>
                        </a:rPr>
                        <a:t>Kandan, Narendran &lt;narendran.kandan2@boeing.com&gt;; </a:t>
                      </a:r>
                      <a:endParaRPr lang="sv-SE"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655441586"/>
                  </a:ext>
                </a:extLst>
              </a:tr>
              <a:tr h="474766">
                <a:tc vMerge="1">
                  <a:txBody>
                    <a:bodyPr/>
                    <a:lstStyle/>
                    <a:p>
                      <a:endParaRPr lang="en-US"/>
                    </a:p>
                  </a:txBody>
                  <a:tcPr/>
                </a:tc>
                <a:tc>
                  <a:txBody>
                    <a:bodyPr/>
                    <a:lstStyle/>
                    <a:p>
                      <a:pPr algn="ctr" rtl="0" fontAlgn="ctr"/>
                      <a:r>
                        <a:rPr lang="en-US" sz="900" u="none" strike="noStrike" dirty="0">
                          <a:effectLst/>
                        </a:rPr>
                        <a:t>Flight Engineering and Propulsion</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dirty="0" err="1">
                          <a:effectLst/>
                          <a:hlinkClick r:id="rId5"/>
                        </a:rPr>
                        <a:t>Mohiddin</a:t>
                      </a:r>
                      <a:r>
                        <a:rPr lang="en-US" sz="900" u="sng" strike="noStrike" dirty="0">
                          <a:effectLst/>
                          <a:hlinkClick r:id="rId5"/>
                        </a:rPr>
                        <a:t> Basha, </a:t>
                      </a:r>
                      <a:r>
                        <a:rPr lang="en-US" sz="900" u="sng" strike="noStrike" dirty="0" err="1">
                          <a:effectLst/>
                          <a:hlinkClick r:id="rId5"/>
                        </a:rPr>
                        <a:t>Mahammed</a:t>
                      </a:r>
                      <a:r>
                        <a:rPr lang="en-US" sz="900" u="sng" strike="noStrike" dirty="0">
                          <a:effectLst/>
                          <a:hlinkClick r:id="rId5"/>
                        </a:rPr>
                        <a:t> </a:t>
                      </a:r>
                      <a:r>
                        <a:rPr lang="en-US" sz="900" u="sng" strike="noStrike" dirty="0" err="1">
                          <a:effectLst/>
                          <a:hlinkClick r:id="rId5"/>
                        </a:rPr>
                        <a:t>Gulam</a:t>
                      </a:r>
                      <a:r>
                        <a:rPr lang="en-US" sz="900" u="sng" strike="noStrike" dirty="0">
                          <a:effectLst/>
                          <a:hlinkClick r:id="rId5"/>
                        </a:rPr>
                        <a:t> &lt;mahammedgulam.mohiddinbasha@boeing.com&gt;; </a:t>
                      </a:r>
                      <a:br>
                        <a:rPr lang="en-US" sz="900" u="sng" strike="noStrike" dirty="0">
                          <a:effectLst/>
                          <a:hlinkClick r:id="rId5"/>
                        </a:rPr>
                      </a:br>
                      <a:r>
                        <a:rPr lang="en-US" sz="900" u="sng" strike="noStrike" dirty="0">
                          <a:effectLst/>
                          <a:hlinkClick r:id="rId5"/>
                        </a:rPr>
                        <a:t>Prabhat, Kumar &lt;kumar.prabhat@boeing.com&gt;; </a:t>
                      </a:r>
                      <a:br>
                        <a:rPr lang="en-US" sz="900" u="sng" strike="noStrike" dirty="0">
                          <a:effectLst/>
                          <a:hlinkClick r:id="rId5"/>
                        </a:rPr>
                      </a:br>
                      <a:r>
                        <a:rPr lang="en-US" sz="900" u="sng" strike="noStrike" dirty="0">
                          <a:effectLst/>
                          <a:hlinkClick r:id="rId5"/>
                        </a:rPr>
                        <a:t>Prakash, Sumit &lt;sumit.prakash@boeing.com&gt;;  </a:t>
                      </a:r>
                      <a:br>
                        <a:rPr lang="en-US" sz="900" u="sng" strike="noStrike" dirty="0">
                          <a:effectLst/>
                          <a:hlinkClick r:id="rId5"/>
                        </a:rPr>
                      </a:br>
                      <a:r>
                        <a:rPr lang="en-US" sz="900" u="sng" strike="noStrike" dirty="0">
                          <a:effectLst/>
                          <a:hlinkClick r:id="rId5"/>
                        </a:rPr>
                        <a:t>Anand, Kumar &lt;kumar.anand@boeing.com&gt;;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8208045"/>
                  </a:ext>
                </a:extLst>
              </a:tr>
              <a:tr h="189906">
                <a:tc vMerge="1">
                  <a:txBody>
                    <a:bodyPr/>
                    <a:lstStyle/>
                    <a:p>
                      <a:endParaRPr lang="en-US"/>
                    </a:p>
                  </a:txBody>
                  <a:tcPr/>
                </a:tc>
                <a:tc>
                  <a:txBody>
                    <a:bodyPr/>
                    <a:lstStyle/>
                    <a:p>
                      <a:pPr algn="ctr" rtl="0" fontAlgn="ctr"/>
                      <a:r>
                        <a:rPr lang="en-US" sz="900" u="none" strike="noStrike" dirty="0">
                          <a:effectLst/>
                        </a:rPr>
                        <a:t>Mechanical and Structural Engineering</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it-IT" sz="900" u="none" strike="noStrike" dirty="0">
                          <a:effectLst/>
                        </a:rPr>
                        <a:t>P, Ashwini &lt;ashwini.p@boeing.com&gt;; </a:t>
                      </a:r>
                      <a:br>
                        <a:rPr lang="it-IT" sz="900" u="none" strike="noStrike" dirty="0">
                          <a:effectLst/>
                        </a:rPr>
                      </a:br>
                      <a:r>
                        <a:rPr lang="it-IT" sz="900" u="none" strike="noStrike" dirty="0">
                          <a:effectLst/>
                        </a:rPr>
                        <a:t>Rompicherla, Rakesh &lt;rakesh.rompicherla@boeing.com&gt;;</a:t>
                      </a:r>
                      <a:endParaRPr lang="it-IT"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510920467"/>
                  </a:ext>
                </a:extLst>
              </a:tr>
              <a:tr h="189906">
                <a:tc vMerge="1">
                  <a:txBody>
                    <a:bodyPr/>
                    <a:lstStyle/>
                    <a:p>
                      <a:endParaRPr lang="en-US"/>
                    </a:p>
                  </a:txBody>
                  <a:tcPr/>
                </a:tc>
                <a:tc>
                  <a:txBody>
                    <a:bodyPr/>
                    <a:lstStyle/>
                    <a:p>
                      <a:pPr algn="ctr" rtl="0" fontAlgn="ctr"/>
                      <a:r>
                        <a:rPr lang="en-US" sz="900" u="none" strike="noStrike" dirty="0">
                          <a:effectLst/>
                        </a:rPr>
                        <a:t>Systems Engineering</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Pattanaik, Anup K &lt;anup.k.pattanaik@boeing.com&gt;; </a:t>
                      </a:r>
                      <a:br>
                        <a:rPr lang="en-US" sz="900" u="none" strike="noStrike" dirty="0">
                          <a:effectLst/>
                        </a:rPr>
                      </a:br>
                      <a:r>
                        <a:rPr lang="en-US" sz="900" u="none" strike="noStrike" dirty="0">
                          <a:effectLst/>
                        </a:rPr>
                        <a:t>Kolhar, Laxmidevi &lt;laxmidevi.kolhar@boeing.com&gt;;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4277381"/>
                  </a:ext>
                </a:extLst>
              </a:tr>
              <a:tr h="94953">
                <a:tc vMerge="1">
                  <a:txBody>
                    <a:bodyPr/>
                    <a:lstStyle/>
                    <a:p>
                      <a:endParaRPr lang="en-US"/>
                    </a:p>
                  </a:txBody>
                  <a:tcPr/>
                </a:tc>
                <a:tc>
                  <a:txBody>
                    <a:bodyPr/>
                    <a:lstStyle/>
                    <a:p>
                      <a:pPr algn="ctr" rtl="0" fontAlgn="ctr"/>
                      <a:r>
                        <a:rPr lang="en-US" sz="900" u="none" strike="noStrike" dirty="0">
                          <a:effectLst/>
                        </a:rPr>
                        <a:t>Production System Simulation</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199717707"/>
                  </a:ext>
                </a:extLst>
              </a:tr>
              <a:tr h="94953">
                <a:tc vMerge="1">
                  <a:txBody>
                    <a:bodyPr/>
                    <a:lstStyle/>
                    <a:p>
                      <a:endParaRPr lang="en-US"/>
                    </a:p>
                  </a:txBody>
                  <a:tcPr/>
                </a:tc>
                <a:tc>
                  <a:txBody>
                    <a:bodyPr/>
                    <a:lstStyle/>
                    <a:p>
                      <a:pPr algn="ctr" rtl="0" fontAlgn="ctr"/>
                      <a:r>
                        <a:rPr lang="en-US" sz="900" u="none" strike="noStrike" dirty="0">
                          <a:effectLst/>
                        </a:rPr>
                        <a:t>Visualization and </a:t>
                      </a:r>
                      <a:r>
                        <a:rPr lang="en-US" sz="900" u="none" strike="noStrike" dirty="0" err="1">
                          <a:effectLst/>
                        </a:rPr>
                        <a:t>xR</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it-IT" sz="900" u="sng" strike="noStrike" dirty="0">
                          <a:effectLst/>
                          <a:hlinkClick r:id="rId6"/>
                        </a:rPr>
                        <a:t>Rompicherla, Rakesh &lt;rakesh.rompicherla@boeing.com&gt;;</a:t>
                      </a:r>
                      <a:endParaRPr lang="it-IT"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4719989"/>
                  </a:ext>
                </a:extLst>
              </a:tr>
              <a:tr h="94953">
                <a:tc gridSpan="2">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p>
                      <a:pPr algn="ctr" fontAlgn="ctr"/>
                      <a:r>
                        <a:rPr lang="en-US" sz="900" u="none" strike="noStrike" dirty="0">
                          <a:effectLst/>
                        </a:rPr>
                        <a:t>                  </a:t>
                      </a:r>
                      <a:r>
                        <a:rPr lang="en-US" sz="1400" u="none" strike="noStrike" dirty="0">
                          <a:effectLst/>
                        </a:rPr>
                        <a:t> </a:t>
                      </a:r>
                      <a:r>
                        <a:rPr lang="en-US" sz="1400" b="1" u="none" strike="noStrike" dirty="0">
                          <a:effectLst/>
                        </a:rPr>
                        <a:t>TOTAL</a:t>
                      </a:r>
                      <a:endParaRPr lang="en-US" sz="1400" b="1" i="0" u="none" strike="noStrike" dirty="0">
                        <a:solidFill>
                          <a:srgbClr val="000000"/>
                        </a:solidFill>
                        <a:effectLst/>
                        <a:latin typeface="Calibri" panose="020F0502020204030204" pitchFamily="34" charset="0"/>
                      </a:endParaRPr>
                    </a:p>
                  </a:txBody>
                  <a:tcPr marL="1502" marR="1502" marT="1502" marB="0" anchor="ctr">
                    <a:solidFill>
                      <a:schemeClr val="accent3">
                        <a:lumMod val="40000"/>
                        <a:lumOff val="60000"/>
                      </a:schemeClr>
                    </a:solidFill>
                  </a:tcPr>
                </a:tc>
                <a:tc hMerge="1">
                  <a:txBody>
                    <a:bodyPr/>
                    <a:lstStyle/>
                    <a:p>
                      <a:pPr algn="l" fontAlgn="ctr"/>
                      <a:endParaRPr lang="en-US" sz="140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b="1" i="0" u="none" strike="noStrike" dirty="0">
                          <a:solidFill>
                            <a:srgbClr val="000000"/>
                          </a:solidFill>
                          <a:effectLst/>
                          <a:latin typeface="Calibri" panose="020F0502020204030204" pitchFamily="34" charset="0"/>
                        </a:rPr>
                        <a:t>510</a:t>
                      </a: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 188</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  83</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 28</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l" rtl="0" fontAlgn="ctr"/>
                      <a:r>
                        <a:rPr lang="en-US" sz="900" u="none" strike="noStrike" dirty="0">
                          <a:effectLst/>
                        </a:rPr>
                        <a:t>   </a:t>
                      </a:r>
                      <a:r>
                        <a:rPr lang="en-US" sz="1050" b="1" u="none" strike="noStrike" dirty="0">
                          <a:effectLst/>
                        </a:rPr>
                        <a:t>8634</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marL="0" algn="ctr" defTabSz="914400" rtl="0" eaLnBrk="1" fontAlgn="ctr" latinLnBrk="0" hangingPunct="1"/>
                      <a:r>
                        <a:rPr lang="en-US" sz="900" u="none" strike="noStrike" kern="1200" dirty="0">
                          <a:solidFill>
                            <a:schemeClr val="dk1"/>
                          </a:solidFill>
                          <a:effectLst/>
                          <a:latin typeface="+mn-lt"/>
                          <a:ea typeface="+mn-ea"/>
                          <a:cs typeface="+mn-cs"/>
                        </a:rPr>
                        <a:t>3</a:t>
                      </a: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083421017"/>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Product support Progress</a:t>
            </a:r>
          </a:p>
        </p:txBody>
      </p:sp>
      <p:graphicFrame>
        <p:nvGraphicFramePr>
          <p:cNvPr id="3" name="Table 2">
            <a:extLst>
              <a:ext uri="{FF2B5EF4-FFF2-40B4-BE49-F238E27FC236}">
                <a16:creationId xmlns:a16="http://schemas.microsoft.com/office/drawing/2014/main" id="{A4F58676-7BAE-46D8-AD18-83752375EDB0}"/>
              </a:ext>
            </a:extLst>
          </p:cNvPr>
          <p:cNvGraphicFramePr>
            <a:graphicFrameLocks noGrp="1"/>
          </p:cNvGraphicFramePr>
          <p:nvPr>
            <p:extLst>
              <p:ext uri="{D42A27DB-BD31-4B8C-83A1-F6EECF244321}">
                <p14:modId xmlns:p14="http://schemas.microsoft.com/office/powerpoint/2010/main" val="4013567496"/>
              </p:ext>
            </p:extLst>
          </p:nvPr>
        </p:nvGraphicFramePr>
        <p:xfrm>
          <a:off x="194293" y="927929"/>
          <a:ext cx="11650963" cy="5288946"/>
        </p:xfrm>
        <a:graphic>
          <a:graphicData uri="http://schemas.openxmlformats.org/drawingml/2006/table">
            <a:tbl>
              <a:tblPr>
                <a:tableStyleId>{5C22544A-7EE6-4342-B048-85BDC9FD1C3A}</a:tableStyleId>
              </a:tblPr>
              <a:tblGrid>
                <a:gridCol w="529676">
                  <a:extLst>
                    <a:ext uri="{9D8B030D-6E8A-4147-A177-3AD203B41FA5}">
                      <a16:colId xmlns:a16="http://schemas.microsoft.com/office/drawing/2014/main" val="3009759686"/>
                    </a:ext>
                  </a:extLst>
                </a:gridCol>
                <a:gridCol w="1752363">
                  <a:extLst>
                    <a:ext uri="{9D8B030D-6E8A-4147-A177-3AD203B41FA5}">
                      <a16:colId xmlns:a16="http://schemas.microsoft.com/office/drawing/2014/main" val="3295985671"/>
                    </a:ext>
                  </a:extLst>
                </a:gridCol>
                <a:gridCol w="510078">
                  <a:extLst>
                    <a:ext uri="{9D8B030D-6E8A-4147-A177-3AD203B41FA5}">
                      <a16:colId xmlns:a16="http://schemas.microsoft.com/office/drawing/2014/main" val="2687225814"/>
                    </a:ext>
                  </a:extLst>
                </a:gridCol>
                <a:gridCol w="864316">
                  <a:extLst>
                    <a:ext uri="{9D8B030D-6E8A-4147-A177-3AD203B41FA5}">
                      <a16:colId xmlns:a16="http://schemas.microsoft.com/office/drawing/2014/main" val="385343322"/>
                    </a:ext>
                  </a:extLst>
                </a:gridCol>
                <a:gridCol w="734943">
                  <a:extLst>
                    <a:ext uri="{9D8B030D-6E8A-4147-A177-3AD203B41FA5}">
                      <a16:colId xmlns:a16="http://schemas.microsoft.com/office/drawing/2014/main" val="1721338945"/>
                    </a:ext>
                  </a:extLst>
                </a:gridCol>
                <a:gridCol w="1035602">
                  <a:extLst>
                    <a:ext uri="{9D8B030D-6E8A-4147-A177-3AD203B41FA5}">
                      <a16:colId xmlns:a16="http://schemas.microsoft.com/office/drawing/2014/main" val="1205591033"/>
                    </a:ext>
                  </a:extLst>
                </a:gridCol>
                <a:gridCol w="911843">
                  <a:extLst>
                    <a:ext uri="{9D8B030D-6E8A-4147-A177-3AD203B41FA5}">
                      <a16:colId xmlns:a16="http://schemas.microsoft.com/office/drawing/2014/main" val="2775442864"/>
                    </a:ext>
                  </a:extLst>
                </a:gridCol>
                <a:gridCol w="905521">
                  <a:extLst>
                    <a:ext uri="{9D8B030D-6E8A-4147-A177-3AD203B41FA5}">
                      <a16:colId xmlns:a16="http://schemas.microsoft.com/office/drawing/2014/main" val="2563877210"/>
                    </a:ext>
                  </a:extLst>
                </a:gridCol>
                <a:gridCol w="915196">
                  <a:extLst>
                    <a:ext uri="{9D8B030D-6E8A-4147-A177-3AD203B41FA5}">
                      <a16:colId xmlns:a16="http://schemas.microsoft.com/office/drawing/2014/main" val="4065433638"/>
                    </a:ext>
                  </a:extLst>
                </a:gridCol>
                <a:gridCol w="3491425">
                  <a:extLst>
                    <a:ext uri="{9D8B030D-6E8A-4147-A177-3AD203B41FA5}">
                      <a16:colId xmlns:a16="http://schemas.microsoft.com/office/drawing/2014/main" val="1926066515"/>
                    </a:ext>
                  </a:extLst>
                </a:gridCol>
              </a:tblGrid>
              <a:tr h="99379">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1050" b="1" u="none" strike="noStrike" dirty="0">
                          <a:effectLst/>
                        </a:rPr>
                        <a:t>2024 Target</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gridSpan="2">
                  <a:txBody>
                    <a:bodyPr/>
                    <a:lstStyle/>
                    <a:p>
                      <a:pPr algn="ctr" fontAlgn="ctr"/>
                      <a:r>
                        <a:rPr lang="en-US" sz="1050" b="1" u="none" strike="noStrike" dirty="0">
                          <a:effectLst/>
                        </a:rPr>
                        <a:t>2024 Actuals</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710868407"/>
                  </a:ext>
                </a:extLst>
              </a:tr>
              <a:tr h="863527">
                <a:tc>
                  <a:txBody>
                    <a:bodyPr/>
                    <a:lstStyle/>
                    <a:p>
                      <a:pPr algn="ctr" fontAlgn="ctr"/>
                      <a:r>
                        <a:rPr lang="en-US" sz="1100" b="1" u="none" strike="noStrike" dirty="0">
                          <a:effectLst/>
                        </a:rPr>
                        <a:t>Director</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100" b="1" u="none" strike="noStrike" dirty="0">
                          <a:effectLst/>
                        </a:rPr>
                        <a:t>Product Name</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fontAlgn="ctr"/>
                      <a:r>
                        <a:rPr lang="en-US" sz="1050" b="1" u="none" strike="noStrike" dirty="0">
                          <a:effectLst/>
                        </a:rPr>
                        <a:t>Application #</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50" b="1" u="none" strike="noStrike" dirty="0">
                          <a:effectLst/>
                        </a:rPr>
                        <a:t>Total assessments Completed</a:t>
                      </a:r>
                      <a:endParaRPr lang="en-US" sz="105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 Target</a:t>
                      </a:r>
                    </a:p>
                    <a:p>
                      <a:pPr algn="l"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 Target</a:t>
                      </a:r>
                    </a:p>
                    <a:p>
                      <a:pPr algn="l"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l" rtl="0" fontAlgn="ctr"/>
                      <a:r>
                        <a:rPr lang="en-US" sz="1100" b="1" u="none" strike="noStrike" dirty="0">
                          <a:effectLst/>
                        </a:rPr>
                        <a:t>  Automation Savings</a:t>
                      </a:r>
                      <a:r>
                        <a:rPr lang="en-US" sz="1100" b="1" i="0" u="none" strike="noStrike" dirty="0">
                          <a:solidFill>
                            <a:srgbClr val="000000"/>
                          </a:solidFill>
                          <a:effectLst/>
                          <a:latin typeface="Calibri" panose="020F0502020204030204" pitchFamily="34" charset="0"/>
                        </a:rPr>
                        <a:t>       (70000 </a:t>
                      </a:r>
                      <a:r>
                        <a:rPr lang="en-US" sz="1100" b="1" i="0" u="none" strike="noStrike" dirty="0" err="1">
                          <a:solidFill>
                            <a:srgbClr val="000000"/>
                          </a:solidFill>
                          <a:effectLst/>
                          <a:latin typeface="Calibri" panose="020F0502020204030204" pitchFamily="34" charset="0"/>
                        </a:rPr>
                        <a:t>Hrs</a:t>
                      </a:r>
                      <a:r>
                        <a:rPr lang="en-US" sz="1100" b="1" i="0" u="none" strike="noStrike" dirty="0">
                          <a:solidFill>
                            <a:srgbClr val="000000"/>
                          </a:solidFill>
                          <a:effectLst/>
                          <a:latin typeface="Calibri" panose="020F0502020204030204" pitchFamily="34" charset="0"/>
                        </a:rPr>
                        <a:t>)</a:t>
                      </a:r>
                    </a:p>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3895308552"/>
                  </a:ext>
                </a:extLst>
              </a:tr>
              <a:tr h="174215">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vMerge="1">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10522324"/>
                  </a:ext>
                </a:extLst>
              </a:tr>
              <a:tr h="346543">
                <a:tc rowSpan="4">
                  <a:txBody>
                    <a:bodyPr/>
                    <a:lstStyle/>
                    <a:p>
                      <a:pPr algn="ctr" fontAlgn="ctr"/>
                      <a:r>
                        <a:rPr lang="en-US" sz="1050" b="1" u="none" strike="noStrike" dirty="0">
                          <a:effectLst/>
                        </a:rPr>
                        <a:t>Buba</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Digital Market Products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84319609"/>
                  </a:ext>
                </a:extLst>
              </a:tr>
              <a:tr h="346543">
                <a:tc vMerge="1">
                  <a:txBody>
                    <a:bodyPr/>
                    <a:lstStyle/>
                    <a:p>
                      <a:endParaRPr lang="en-US"/>
                    </a:p>
                  </a:txBody>
                  <a:tcPr/>
                </a:tc>
                <a:tc>
                  <a:txBody>
                    <a:bodyPr/>
                    <a:lstStyle/>
                    <a:p>
                      <a:pPr algn="ctr" rtl="0" fontAlgn="ctr"/>
                      <a:r>
                        <a:rPr lang="en-US" sz="900" u="none" strike="noStrike">
                          <a:effectLst/>
                        </a:rPr>
                        <a:t>Customer Operations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dirty="0">
                          <a:effectLst/>
                        </a:rPr>
                        <a:t>Nair, Aathira Manikandan &lt;aathiramanikandan.nair@boeing.com&gt;;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506090600"/>
                  </a:ext>
                </a:extLst>
              </a:tr>
              <a:tr h="346543">
                <a:tc vMerge="1">
                  <a:txBody>
                    <a:bodyPr/>
                    <a:lstStyle/>
                    <a:p>
                      <a:endParaRPr lang="en-US"/>
                    </a:p>
                  </a:txBody>
                  <a:tcPr/>
                </a:tc>
                <a:tc>
                  <a:txBody>
                    <a:bodyPr/>
                    <a:lstStyle/>
                    <a:p>
                      <a:pPr algn="ctr" rtl="0" fontAlgn="ctr"/>
                      <a:r>
                        <a:rPr lang="en-US" sz="900" u="none" strike="noStrike">
                          <a:effectLst/>
                        </a:rPr>
                        <a:t>Technical Publications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dirty="0">
                          <a:effectLst/>
                          <a:hlinkClick r:id="rId2"/>
                        </a:rPr>
                        <a:t>Prabhat, Kumar &lt;kumar.prabhat@boeing.com&gt;; </a:t>
                      </a:r>
                      <a:br>
                        <a:rPr lang="en-US" sz="900" u="sng" strike="noStrike" dirty="0">
                          <a:effectLst/>
                          <a:hlinkClick r:id="rId2"/>
                        </a:rPr>
                      </a:br>
                      <a:r>
                        <a:rPr lang="en-US" sz="900" u="sng" strike="noStrike" dirty="0">
                          <a:effectLst/>
                          <a:hlinkClick r:id="rId2"/>
                        </a:rPr>
                        <a:t>Kolhar, Laxmidevi &lt;laxmidevi.kolhar@boeing.com&gt;;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20072963"/>
                  </a:ext>
                </a:extLst>
              </a:tr>
              <a:tr h="174215">
                <a:tc vMerge="1">
                  <a:txBody>
                    <a:bodyPr/>
                    <a:lstStyle/>
                    <a:p>
                      <a:endParaRPr lang="en-US"/>
                    </a:p>
                  </a:txBody>
                  <a:tcPr/>
                </a:tc>
                <a:tc>
                  <a:txBody>
                    <a:bodyPr/>
                    <a:lstStyle/>
                    <a:p>
                      <a:pPr algn="ctr" rtl="0" fontAlgn="ctr"/>
                      <a:r>
                        <a:rPr lang="en-US" sz="900" u="none" strike="noStrike">
                          <a:effectLst/>
                        </a:rPr>
                        <a:t>Training &amp; Other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pl-PL" sz="900" u="none" strike="noStrike" dirty="0">
                          <a:effectLst/>
                        </a:rPr>
                        <a:t>Rooge, Padma Prasad &lt;padmaprasad.rooge@boeing.com&gt;; </a:t>
                      </a:r>
                      <a:endParaRPr lang="pl-PL"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9047201"/>
                  </a:ext>
                </a:extLst>
              </a:tr>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tx2">
                        <a:lumMod val="85000"/>
                      </a:schemeClr>
                    </a:solidFill>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682039272"/>
                  </a:ext>
                </a:extLst>
              </a:tr>
              <a:tr h="518871">
                <a:tc rowSpan="7">
                  <a:txBody>
                    <a:bodyPr/>
                    <a:lstStyle/>
                    <a:p>
                      <a:pPr algn="ctr" fontAlgn="ctr"/>
                      <a:r>
                        <a:rPr lang="en-US" sz="1050" b="1" u="none" strike="noStrike" dirty="0">
                          <a:effectLst/>
                        </a:rPr>
                        <a:t>Jeff</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dirty="0">
                          <a:effectLst/>
                          <a:hlinkClick r:id="rId3"/>
                        </a:rPr>
                        <a:t>H D, Sarika &lt;sarika.hd@boeing.com&gt;; </a:t>
                      </a:r>
                      <a:br>
                        <a:rPr lang="en-US" sz="900" u="sng" strike="noStrike" dirty="0">
                          <a:effectLst/>
                          <a:hlinkClick r:id="rId3"/>
                        </a:rPr>
                      </a:br>
                      <a:r>
                        <a:rPr lang="en-US" sz="900" u="sng" strike="noStrike" dirty="0">
                          <a:effectLst/>
                          <a:hlinkClick r:id="rId3"/>
                        </a:rPr>
                        <a:t>Chougule, Priyanka Dhanpal &lt;priyankadhanpal.chougule@boeing.com&gt;;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3405984"/>
                  </a:ext>
                </a:extLst>
              </a:tr>
              <a:tr h="174215">
                <a:tc vMerge="1">
                  <a:txBody>
                    <a:bodyPr/>
                    <a:lstStyle/>
                    <a:p>
                      <a:endParaRPr lang="en-US"/>
                    </a:p>
                  </a:txBody>
                  <a:tcPr/>
                </a:tc>
                <a:tc>
                  <a:txBody>
                    <a:bodyPr/>
                    <a:lstStyle/>
                    <a:p>
                      <a:pPr algn="ctr" rtl="0" fontAlgn="ctr"/>
                      <a:r>
                        <a:rPr lang="en-US" sz="900" u="none" strike="noStrike">
                          <a:effectLst/>
                        </a:rPr>
                        <a:t>Innovation Hub</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765382747"/>
                  </a:ext>
                </a:extLst>
              </a:tr>
              <a:tr h="346543">
                <a:tc vMerge="1">
                  <a:txBody>
                    <a:bodyPr/>
                    <a:lstStyle/>
                    <a:p>
                      <a:endParaRPr lang="en-US"/>
                    </a:p>
                  </a:txBody>
                  <a:tcPr/>
                </a:tc>
                <a:tc>
                  <a:txBody>
                    <a:bodyPr/>
                    <a:lstStyle/>
                    <a:p>
                      <a:pPr algn="ctr" rtl="0" fontAlgn="ctr"/>
                      <a:r>
                        <a:rPr lang="en-US" sz="900" u="none" strike="noStrike">
                          <a:effectLst/>
                        </a:rPr>
                        <a:t>Material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92440312"/>
                  </a:ext>
                </a:extLst>
              </a:tr>
              <a:tr h="346543">
                <a:tc vMerge="1">
                  <a:txBody>
                    <a:bodyPr/>
                    <a:lstStyle/>
                    <a:p>
                      <a:endParaRPr lang="en-US"/>
                    </a:p>
                  </a:txBody>
                  <a:tcPr/>
                </a:tc>
                <a:tc>
                  <a:txBody>
                    <a:bodyPr/>
                    <a:lstStyle/>
                    <a:p>
                      <a:pPr algn="ctr" rtl="0" fontAlgn="ctr"/>
                      <a:r>
                        <a:rPr lang="en-US" sz="900" u="none" strike="noStrike">
                          <a:effectLst/>
                        </a:rPr>
                        <a:t>Maintenance Repair and Overhaul</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Wellington (US), Donald R &lt;Donald.R.Wellington@boeing.com&gt;;</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85290899"/>
                  </a:ext>
                </a:extLst>
              </a:tr>
              <a:tr h="346543">
                <a:tc vMerge="1">
                  <a:txBody>
                    <a:bodyPr/>
                    <a:lstStyle/>
                    <a:p>
                      <a:endParaRPr lang="en-US"/>
                    </a:p>
                  </a:txBody>
                  <a:tcPr/>
                </a:tc>
                <a:tc>
                  <a:txBody>
                    <a:bodyPr/>
                    <a:lstStyle/>
                    <a:p>
                      <a:pPr algn="ctr" rtl="0" fontAlgn="ctr"/>
                      <a:r>
                        <a:rPr lang="en-US" sz="900" u="none" strike="noStrike">
                          <a:effectLst/>
                        </a:rPr>
                        <a:t>Integrated Logistics Planning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fi-FI" sz="900" u="sng" strike="noStrike" dirty="0">
                          <a:effectLst/>
                          <a:hlinkClick r:id="rId4"/>
                        </a:rPr>
                        <a:t>Nadampalli Kumarraju, Lavanya &lt;lavanya.nadampallikumarraju@boeing.com&gt;; </a:t>
                      </a:r>
                      <a:endParaRPr lang="fi-FI"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958228979"/>
                  </a:ext>
                </a:extLst>
              </a:tr>
              <a:tr h="174215">
                <a:tc vMerge="1">
                  <a:txBody>
                    <a:bodyPr/>
                    <a:lstStyle/>
                    <a:p>
                      <a:endParaRPr lang="en-US"/>
                    </a:p>
                  </a:txBody>
                  <a:tcPr/>
                </a:tc>
                <a:tc>
                  <a:txBody>
                    <a:bodyPr/>
                    <a:lstStyle/>
                    <a:p>
                      <a:pPr algn="ctr" rtl="0" fontAlgn="ctr"/>
                      <a:r>
                        <a:rPr lang="en-US" sz="900" u="none" strike="noStrike">
                          <a:effectLst/>
                        </a:rPr>
                        <a:t>Product Support Analysis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dirty="0">
                          <a:effectLst/>
                        </a:rPr>
                        <a:t>Varghese, Jessy &lt;jessy.varghese@boeing.com&gt;;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8079545"/>
                  </a:ext>
                </a:extLst>
              </a:tr>
              <a:tr h="518871">
                <a:tc vMerge="1">
                  <a:txBody>
                    <a:bodyPr/>
                    <a:lstStyle/>
                    <a:p>
                      <a:endParaRPr lang="en-US"/>
                    </a:p>
                  </a:txBody>
                  <a:tcPr/>
                </a:tc>
                <a:tc>
                  <a:txBody>
                    <a:bodyPr/>
                    <a:lstStyle/>
                    <a:p>
                      <a:pPr algn="ctr" rtl="0" fontAlgn="ctr"/>
                      <a:r>
                        <a:rPr lang="en-US" sz="900" u="none" strike="noStrike">
                          <a:effectLst/>
                        </a:rPr>
                        <a:t>Embedded Program Support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dirty="0">
                          <a:effectLst/>
                          <a:hlinkClick r:id="rId5"/>
                        </a:rPr>
                        <a:t>Amaragatti, Sharanappa. &lt;sharanappa.amaragatti@boeing.com&gt;;</a:t>
                      </a:r>
                      <a:br>
                        <a:rPr lang="en-US" sz="900" u="sng" strike="noStrike" dirty="0">
                          <a:effectLst/>
                          <a:hlinkClick r:id="rId5"/>
                        </a:rPr>
                      </a:br>
                      <a:r>
                        <a:rPr lang="en-US" sz="900" u="sng" strike="noStrike" dirty="0" err="1">
                          <a:effectLst/>
                          <a:hlinkClick r:id="rId5"/>
                        </a:rPr>
                        <a:t>Popeck</a:t>
                      </a:r>
                      <a:r>
                        <a:rPr lang="en-US" sz="900" u="sng" strike="noStrike" dirty="0">
                          <a:effectLst/>
                          <a:hlinkClick r:id="rId5"/>
                        </a:rPr>
                        <a:t> (US), John &lt;john.popeck@boeing.com&gt;;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89206543"/>
                  </a:ext>
                </a:extLst>
              </a:tr>
              <a:tr h="274243">
                <a:tc gridSpan="2">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p>
                      <a:pPr algn="l" fontAlgn="ctr"/>
                      <a:r>
                        <a:rPr lang="en-US" sz="900" u="none" strike="noStrike" dirty="0">
                          <a:effectLst/>
                        </a:rPr>
                        <a:t>                   </a:t>
                      </a:r>
                      <a:r>
                        <a:rPr lang="en-US" sz="900" b="1" u="none" strike="noStrike" dirty="0">
                          <a:effectLst/>
                        </a:rPr>
                        <a:t>TOTAL</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3">
                        <a:lumMod val="40000"/>
                        <a:lumOff val="60000"/>
                      </a:schemeClr>
                    </a:solidFill>
                  </a:tcPr>
                </a:tc>
                <a:tc hMerge="1">
                  <a:txBody>
                    <a:bodyPr/>
                    <a:lstStyle/>
                    <a:p>
                      <a:pPr algn="l" fontAlgn="ct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146 </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 50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 22</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l" rtl="0" fontAlgn="ctr"/>
                      <a:r>
                        <a:rPr lang="en-US" sz="1050" b="1" u="none" strike="noStrike" dirty="0">
                          <a:effectLst/>
                        </a:rPr>
                        <a:t> 15087</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ctr" fontAlgn="ctr"/>
                      <a:r>
                        <a:rPr lang="en-US" sz="900" u="none" strike="noStrike" dirty="0">
                          <a:effectLst/>
                        </a:rPr>
                        <a:t>1 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0 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46204699"/>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663518" y="2027014"/>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394235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2081475673"/>
              </p:ext>
            </p:extLst>
          </p:nvPr>
        </p:nvGraphicFramePr>
        <p:xfrm>
          <a:off x="796428" y="1312700"/>
          <a:ext cx="10170454" cy="3950892"/>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2025487">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a:t>
                      </a:r>
                      <a:r>
                        <a:rPr lang="en-US" sz="1800" kern="1200" dirty="0">
                          <a:solidFill>
                            <a:schemeClr val="dk1"/>
                          </a:solidFill>
                          <a:latin typeface="+mn-lt"/>
                          <a:ea typeface="+mn-ea"/>
                          <a:cs typeface="+mn-cs"/>
                        </a:rPr>
                        <a:t> </a:t>
                      </a:r>
                      <a:r>
                        <a:rPr lang="en-US" dirty="0"/>
                        <a:t> March,2024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a:t>
                      </a:r>
                    </a:p>
                    <a:p>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a:t>
                      </a:r>
                      <a:endParaRPr lang="en-US" dirty="0"/>
                    </a:p>
                  </a:txBody>
                  <a:tcPr/>
                </a:tc>
                <a:tc>
                  <a:txBody>
                    <a:bodyPr/>
                    <a:lstStyle/>
                    <a:p>
                      <a:r>
                        <a:rPr lang="en-US" dirty="0"/>
                        <a:t>Enrollment open</a:t>
                      </a:r>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Enrollment open</a:t>
                      </a:r>
                    </a:p>
                    <a:p>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GCP</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2963434569"/>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B39F72-E109-4DC6-8649-D2A538E61541}">
  <ds:schemaRefs>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e5f5a6fe-4a1b-4af0-bdf3-973ca2ac5c9b"/>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14048</TotalTime>
  <Words>1443</Words>
  <Application>Microsoft Office PowerPoint</Application>
  <PresentationFormat>Widescreen</PresentationFormat>
  <Paragraphs>417</Paragraphs>
  <Slides>7</Slides>
  <Notes>1</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21" baseType="lpstr">
      <vt:lpstr>MS PGothic</vt: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DevSecOps &amp; Automation – EP&amp;S    P2P- 3/28</vt:lpstr>
      <vt:lpstr>Progress</vt:lpstr>
      <vt:lpstr>Engineering Progress</vt:lpstr>
      <vt:lpstr>Product support Progress</vt:lpstr>
      <vt:lpstr>Code Whisperer Updates</vt:lpstr>
      <vt:lpstr>              Technical Upskill sessions</vt:lpstr>
      <vt:lpstr>Training and references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790</cp:revision>
  <dcterms:created xsi:type="dcterms:W3CDTF">2022-04-18T05:47:46Z</dcterms:created>
  <dcterms:modified xsi:type="dcterms:W3CDTF">2024-03-28T10:38:49Z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