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26"/>
  </p:notesMasterIdLst>
  <p:sldIdLst>
    <p:sldId id="259" r:id="rId7"/>
    <p:sldId id="2147471602" r:id="rId8"/>
    <p:sldId id="2147473640" r:id="rId9"/>
    <p:sldId id="2147473655" r:id="rId10"/>
    <p:sldId id="2147473646" r:id="rId11"/>
    <p:sldId id="2147473645" r:id="rId12"/>
    <p:sldId id="2147473651" r:id="rId13"/>
    <p:sldId id="2147473657" r:id="rId14"/>
    <p:sldId id="2147473658" r:id="rId15"/>
    <p:sldId id="2147473642" r:id="rId16"/>
    <p:sldId id="2147473656" r:id="rId17"/>
    <p:sldId id="2147473612" r:id="rId18"/>
    <p:sldId id="2147473648" r:id="rId19"/>
    <p:sldId id="2147473649" r:id="rId20"/>
    <p:sldId id="2147473615" r:id="rId21"/>
    <p:sldId id="2147473616" r:id="rId22"/>
    <p:sldId id="2147473617" r:id="rId23"/>
    <p:sldId id="2147473618" r:id="rId24"/>
    <p:sldId id="214747361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55"/>
            <p14:sldId id="2147473646"/>
            <p14:sldId id="2147473645"/>
            <p14:sldId id="2147473651"/>
            <p14:sldId id="2147473657"/>
            <p14:sldId id="2147473658"/>
            <p14:sldId id="2147473642"/>
            <p14:sldId id="2147473656"/>
            <p14:sldId id="2147473612"/>
            <p14:sldId id="2147473648"/>
            <p14:sldId id="2147473649"/>
            <p14:sldId id="2147473615"/>
            <p14:sldId id="2147473616"/>
            <p14:sldId id="2147473617"/>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337" autoAdjust="0"/>
  </p:normalViewPr>
  <p:slideViewPr>
    <p:cSldViewPr snapToGrid="0">
      <p:cViewPr varScale="1">
        <p:scale>
          <a:sx n="86" d="100"/>
          <a:sy n="86" d="100"/>
        </p:scale>
        <p:origin x="715"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35</c:v>
                </c:pt>
                <c:pt idx="1">
                  <c:v>35</c:v>
                </c:pt>
                <c:pt idx="2">
                  <c:v>23.4</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17</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3.emf"/><Relationship Id="rId5" Type="http://schemas.openxmlformats.org/officeDocument/2006/relationships/tags" Target="../tags/tag62.xml"/><Relationship Id="rId10" Type="http://schemas.openxmlformats.org/officeDocument/2006/relationships/oleObject" Target="../embeddings/oleObject8.bin"/><Relationship Id="rId4" Type="http://schemas.openxmlformats.org/officeDocument/2006/relationships/tags" Target="../tags/tag61.xml"/><Relationship Id="rId9"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3.emf"/><Relationship Id="rId5" Type="http://schemas.openxmlformats.org/officeDocument/2006/relationships/tags" Target="../tags/tag70.xml"/><Relationship Id="rId10" Type="http://schemas.openxmlformats.org/officeDocument/2006/relationships/oleObject" Target="../embeddings/oleObject9.bin"/><Relationship Id="rId4" Type="http://schemas.openxmlformats.org/officeDocument/2006/relationships/tags" Target="../tags/tag69.xml"/><Relationship Id="rId9"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3.emf"/><Relationship Id="rId5" Type="http://schemas.openxmlformats.org/officeDocument/2006/relationships/tags" Target="../tags/tag78.xml"/><Relationship Id="rId10" Type="http://schemas.openxmlformats.org/officeDocument/2006/relationships/oleObject" Target="../embeddings/oleObject10.bin"/><Relationship Id="rId4" Type="http://schemas.openxmlformats.org/officeDocument/2006/relationships/tags" Target="../tags/tag77.xml"/><Relationship Id="rId9"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9.emf"/><Relationship Id="rId5" Type="http://schemas.openxmlformats.org/officeDocument/2006/relationships/tags" Target="../tags/tag86.xml"/><Relationship Id="rId10" Type="http://schemas.openxmlformats.org/officeDocument/2006/relationships/oleObject" Target="../embeddings/oleObject11.bin"/><Relationship Id="rId4" Type="http://schemas.openxmlformats.org/officeDocument/2006/relationships/tags" Target="../tags/tag85.xml"/><Relationship Id="rId9"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3.emf"/><Relationship Id="rId5" Type="http://schemas.openxmlformats.org/officeDocument/2006/relationships/tags" Target="../tags/tag94.xml"/><Relationship Id="rId10" Type="http://schemas.openxmlformats.org/officeDocument/2006/relationships/oleObject" Target="../embeddings/oleObject12.bin"/><Relationship Id="rId4" Type="http://schemas.openxmlformats.org/officeDocument/2006/relationships/tags" Target="../tags/tag93.xml"/><Relationship Id="rId9"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100.xml"/><Relationship Id="rId7" Type="http://schemas.openxmlformats.org/officeDocument/2006/relationships/slideMaster" Target="../slideMasters/slideMaster2.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image" Target="../media/image4.png"/><Relationship Id="rId4" Type="http://schemas.openxmlformats.org/officeDocument/2006/relationships/tags" Target="../tags/tag101.xml"/><Relationship Id="rId9" Type="http://schemas.openxmlformats.org/officeDocument/2006/relationships/image" Target="../media/image5.emf"/></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5.emf"/><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oleObject" Target="../embeddings/oleObject14.bin"/><Relationship Id="rId5" Type="http://schemas.openxmlformats.org/officeDocument/2006/relationships/slideMaster" Target="../slideMasters/slideMaster2.xml"/><Relationship Id="rId4" Type="http://schemas.openxmlformats.org/officeDocument/2006/relationships/tags" Target="../tags/tag107.xml"/></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1.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5.bin"/></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10" Type="http://schemas.openxmlformats.org/officeDocument/2006/relationships/image" Target="../media/image3.emf"/><Relationship Id="rId4" Type="http://schemas.openxmlformats.org/officeDocument/2006/relationships/tags" Target="../tags/tag113.xml"/><Relationship Id="rId9"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23.xml"/><Relationship Id="rId7" Type="http://schemas.openxmlformats.org/officeDocument/2006/relationships/tags" Target="../tags/tag12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5" Type="http://schemas.openxmlformats.org/officeDocument/2006/relationships/tags" Target="../tags/tag125.xml"/><Relationship Id="rId10" Type="http://schemas.openxmlformats.org/officeDocument/2006/relationships/image" Target="../media/image3.emf"/><Relationship Id="rId4" Type="http://schemas.openxmlformats.org/officeDocument/2006/relationships/tags" Target="../tags/tag124.xml"/><Relationship Id="rId9" Type="http://schemas.openxmlformats.org/officeDocument/2006/relationships/oleObject" Target="../embeddings/oleObject17.bin"/></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image" Target="../media/image3.emf"/><Relationship Id="rId4" Type="http://schemas.openxmlformats.org/officeDocument/2006/relationships/tags" Target="../tags/tag24.xml"/><Relationship Id="rId9" Type="http://schemas.openxmlformats.org/officeDocument/2006/relationships/oleObject" Target="../embeddings/oleObject2.bin"/></Relationships>
</file>

<file path=ppt/slideLayouts/_rels/slideLayout9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0.xml"/><Relationship Id="rId7" Type="http://schemas.openxmlformats.org/officeDocument/2006/relationships/oleObject" Target="../embeddings/oleObject3.bin"/><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Master" Target="../slideMasters/slideMaster2.xml"/><Relationship Id="rId11" Type="http://schemas.openxmlformats.org/officeDocument/2006/relationships/image" Target="../media/image8.png"/><Relationship Id="rId5" Type="http://schemas.openxmlformats.org/officeDocument/2006/relationships/tags" Target="../tags/tag32.xml"/><Relationship Id="rId10" Type="http://schemas.openxmlformats.org/officeDocument/2006/relationships/image" Target="../media/image7.emf"/><Relationship Id="rId4" Type="http://schemas.openxmlformats.org/officeDocument/2006/relationships/tags" Target="../tags/tag31.xml"/><Relationship Id="rId9" Type="http://schemas.openxmlformats.org/officeDocument/2006/relationships/image" Target="../media/image6.jpeg"/></Relationships>
</file>

<file path=ppt/slideLayouts/_rels/slideLayout9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35.xml"/><Relationship Id="rId7"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image" Target="../media/image5.emf"/></Relationships>
</file>

<file path=ppt/slideLayouts/_rels/slideLayout9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41.xml"/><Relationship Id="rId7"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5.emf"/></Relationships>
</file>

<file path=ppt/slideLayouts/_rels/slideLayout9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47.xml"/><Relationship Id="rId7"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5.emf"/></Relationships>
</file>

<file path=ppt/slideLayouts/_rels/slideLayout9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10" Type="http://schemas.openxmlformats.org/officeDocument/2006/relationships/image" Target="../media/image5.emf"/><Relationship Id="rId4" Type="http://schemas.openxmlformats.org/officeDocument/2006/relationships/tags" Target="../tags/tag54.xml"/><Relationship Id="rId9"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4"/>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5"/>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7"/>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4"/>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5"/>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7"/>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72" imgH="588" progId="TCLayout.ActiveDocument.1">
                  <p:embed/>
                </p:oleObj>
              </mc:Choice>
              <mc:Fallback>
                <p:oleObj name="think-cell Slide" r:id="rId10"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3"/>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5"/>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6"/>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0"/>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3"/>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2"/>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4"/>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7"/>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6/3/2024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6/3/2024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6/3/2024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6/3/2024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6/3/2024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6/3/2024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0"/>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3"/>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4"/>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5"/>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4.xml"/><Relationship Id="rId39" Type="http://schemas.openxmlformats.org/officeDocument/2006/relationships/tags" Target="../tags/tag17.xml"/><Relationship Id="rId21" Type="http://schemas.openxmlformats.org/officeDocument/2006/relationships/slideLayout" Target="../slideLayouts/slideLayout114.xml"/><Relationship Id="rId34" Type="http://schemas.openxmlformats.org/officeDocument/2006/relationships/tags" Target="../tags/tag12.xml"/><Relationship Id="rId42" Type="http://schemas.openxmlformats.org/officeDocument/2006/relationships/tags" Target="../tags/tag20.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7.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2.xml"/><Relationship Id="rId32" Type="http://schemas.openxmlformats.org/officeDocument/2006/relationships/tags" Target="../tags/tag10.xml"/><Relationship Id="rId37" Type="http://schemas.openxmlformats.org/officeDocument/2006/relationships/tags" Target="../tags/tag15.xml"/><Relationship Id="rId40" Type="http://schemas.openxmlformats.org/officeDocument/2006/relationships/tags" Target="../tags/tag18.xml"/><Relationship Id="rId45" Type="http://schemas.openxmlformats.org/officeDocument/2006/relationships/image" Target="../media/image4.png"/><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ags" Target="../tags/tag1.xml"/><Relationship Id="rId28" Type="http://schemas.openxmlformats.org/officeDocument/2006/relationships/tags" Target="../tags/tag6.xml"/><Relationship Id="rId36" Type="http://schemas.openxmlformats.org/officeDocument/2006/relationships/tags" Target="../tags/tag14.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9.xml"/><Relationship Id="rId44" Type="http://schemas.openxmlformats.org/officeDocument/2006/relationships/image" Target="../media/image3.emf"/><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5.xml"/><Relationship Id="rId30" Type="http://schemas.openxmlformats.org/officeDocument/2006/relationships/tags" Target="../tags/tag8.xml"/><Relationship Id="rId35" Type="http://schemas.openxmlformats.org/officeDocument/2006/relationships/tags" Target="../tags/tag13.xml"/><Relationship Id="rId43" Type="http://schemas.openxmlformats.org/officeDocument/2006/relationships/oleObject" Target="../embeddings/oleObject1.bin"/><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3.xml"/><Relationship Id="rId33" Type="http://schemas.openxmlformats.org/officeDocument/2006/relationships/tags" Target="../tags/tag11.xml"/><Relationship Id="rId38" Type="http://schemas.openxmlformats.org/officeDocument/2006/relationships/tags" Target="../tags/tag16.xml"/><Relationship Id="rId20" Type="http://schemas.openxmlformats.org/officeDocument/2006/relationships/slideLayout" Target="../slideLayouts/slideLayout113.xml"/><Relationship Id="rId41" Type="http://schemas.openxmlformats.org/officeDocument/2006/relationships/tags" Target="../tags/tag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3" imgW="413" imgH="416" progId="TCLayout.ActiveDocument.1">
                  <p:embed/>
                </p:oleObj>
              </mc:Choice>
              <mc:Fallback>
                <p:oleObj name="think-cell Slide" r:id="rId43"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5"/>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5"/>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6"/>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7"/>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6/3/2024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3" Type="http://schemas.openxmlformats.org/officeDocument/2006/relationships/hyperlink" Target="https://boeing.rev.vbrick.com/sharevideo/d0b35f75-174c-486f-a1e0-54a1ddc7c292" TargetMode="External"/><Relationship Id="rId2" Type="http://schemas.openxmlformats.org/officeDocument/2006/relationships/hyperlink" Target="https://boeing.rev.vbrick.com/sharevideo/c8bbf55f-4d9f-4edd-84f2-b6a60b483018" TargetMode="External"/><Relationship Id="rId1" Type="http://schemas.openxmlformats.org/officeDocument/2006/relationships/slideLayout" Target="../slideLayouts/slideLayout114.xml"/><Relationship Id="rId6" Type="http://schemas.openxmlformats.org/officeDocument/2006/relationships/hyperlink" Target="https://emc.web.boeing.com/home.aspx#!/semsummary/16819" TargetMode="External"/><Relationship Id="rId5" Type="http://schemas.openxmlformats.org/officeDocument/2006/relationships/hyperlink" Target="https://boeing.rev.vbrick.com/sharevideo/6f6a5d37-5825-463c-b074-b31ed73a167d" TargetMode="External"/><Relationship Id="rId4" Type="http://schemas.openxmlformats.org/officeDocument/2006/relationships/hyperlink" Target="https://boeing.rev.vbrick.com/sharevideo/9a7bebb7-3b6f-491e-b762-8c4f1d85d6d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chart" Target="../charts/chart1.xml"/><Relationship Id="rId1" Type="http://schemas.openxmlformats.org/officeDocument/2006/relationships/slideLayout" Target="../slideLayouts/slideLayout114.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boeing.service-now.com/sp?id=sc_cat_item&amp;sys_id=6b56695f1bef8c543ddd777e0a4bcb91" TargetMode="External"/><Relationship Id="rId7" Type="http://schemas.openxmlformats.org/officeDocument/2006/relationships/image" Target="../media/image31.wmf"/><Relationship Id="rId2" Type="http://schemas.openxmlformats.org/officeDocument/2006/relationships/notesSlide" Target="../notesSlides/notesSlide2.xml"/><Relationship Id="rId1" Type="http://schemas.openxmlformats.org/officeDocument/2006/relationships/slideLayout" Target="../slideLayouts/slideLayout114.xml"/><Relationship Id="rId6" Type="http://schemas.openxmlformats.org/officeDocument/2006/relationships/oleObject" Target="../embeddings/oleObject18.bin"/><Relationship Id="rId5" Type="http://schemas.openxmlformats.org/officeDocument/2006/relationships/hyperlink" Target="https://icng.apps.boeing.com/Application/UserView?appId=7358467739" TargetMode="External"/><Relationship Id="rId4" Type="http://schemas.openxmlformats.org/officeDocument/2006/relationships/hyperlink" Target="https://boeing.service-now.com/now/nav/ui/classic/params/target/%24pa_dashboard.do%3Fsysparm_dashboard%3D7a28c2f91bf9799c1e62ec22b24bcb7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2" Type="http://schemas.openxmlformats.org/officeDocument/2006/relationships/hyperlink" Target="https://eaas-tableau-production.web.boeing.com/#/site/BIETC/views/DSOAssessment_test_17085880858610/DSOAssessmentDashboard?:iid=1" TargetMode="External"/><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8" Type="http://schemas.openxmlformats.org/officeDocument/2006/relationships/hyperlink" Target="mailto:aathiramanikandan.nair@boeing.com" TargetMode="External"/><Relationship Id="rId13" Type="http://schemas.openxmlformats.org/officeDocument/2006/relationships/hyperlink" Target="mailto:kumar.prabhat@boeing.com" TargetMode="External"/><Relationship Id="rId3" Type="http://schemas.openxmlformats.org/officeDocument/2006/relationships/hyperlink" Target="mailto:abhishek.k.singh@boeing.com" TargetMode="External"/><Relationship Id="rId7" Type="http://schemas.openxmlformats.org/officeDocument/2006/relationships/hyperlink" Target="mailto:priyankadhanpal.chougule@boeing.com" TargetMode="External"/><Relationship Id="rId12" Type="http://schemas.openxmlformats.org/officeDocument/2006/relationships/hyperlink" Target="mailto:ashwini.p@boeing.com" TargetMode="External"/><Relationship Id="rId2" Type="http://schemas.openxmlformats.org/officeDocument/2006/relationships/hyperlink" Target="mailto:chinjumol.radhakrishnan@boeing.com" TargetMode="External"/><Relationship Id="rId1" Type="http://schemas.openxmlformats.org/officeDocument/2006/relationships/slideLayout" Target="../slideLayouts/slideLayout114.xml"/><Relationship Id="rId6" Type="http://schemas.openxmlformats.org/officeDocument/2006/relationships/hyperlink" Target="mailto:sreenivasulu.urimindi@boeing.com" TargetMode="External"/><Relationship Id="rId11" Type="http://schemas.openxmlformats.org/officeDocument/2006/relationships/hyperlink" Target="mailto:mahammedgulam.mohiddinbasha@boeing.com," TargetMode="External"/><Relationship Id="rId5" Type="http://schemas.openxmlformats.org/officeDocument/2006/relationships/hyperlink" Target="mailto:omjikunjbihari.singh@boeing.com" TargetMode="External"/><Relationship Id="rId10" Type="http://schemas.openxmlformats.org/officeDocument/2006/relationships/hyperlink" Target="mailto:bharath.kl@boeing.com" TargetMode="External"/><Relationship Id="rId4" Type="http://schemas.openxmlformats.org/officeDocument/2006/relationships/hyperlink" Target="mailto:ravi.n.jha@boeing.com" TargetMode="External"/><Relationship Id="rId9" Type="http://schemas.openxmlformats.org/officeDocument/2006/relationships/hyperlink" Target="mailto:harmeet.kaur@boeing.com" TargetMode="External"/><Relationship Id="rId14" Type="http://schemas.openxmlformats.org/officeDocument/2006/relationships/hyperlink" Target="mailto:rakesh.rompicherla@boeing.co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mailto:brendan.a.fink@boeing.com" TargetMode="External"/><Relationship Id="rId3" Type="http://schemas.openxmlformats.org/officeDocument/2006/relationships/hyperlink" Target="mailto:bharath.k.balraj@boeing.com" TargetMode="External"/><Relationship Id="rId7" Type="http://schemas.openxmlformats.org/officeDocument/2006/relationships/hyperlink" Target="mailto:renee.m.jenkins@boeing.com" TargetMode="External"/><Relationship Id="rId2" Type="http://schemas.openxmlformats.org/officeDocument/2006/relationships/hyperlink" Target="mailto:john.popeck@boeing.com" TargetMode="External"/><Relationship Id="rId1" Type="http://schemas.openxmlformats.org/officeDocument/2006/relationships/slideLayout" Target="../slideLayouts/slideLayout114.xml"/><Relationship Id="rId6" Type="http://schemas.openxmlformats.org/officeDocument/2006/relationships/hyperlink" Target="mailto:sarika.hd@boeing.com" TargetMode="External"/><Relationship Id="rId5" Type="http://schemas.openxmlformats.org/officeDocument/2006/relationships/hyperlink" Target="mailto:padmaprasad.rooge@boeing.com" TargetMode="External"/><Relationship Id="rId10" Type="http://schemas.openxmlformats.org/officeDocument/2006/relationships/hyperlink" Target="mailto:jessy.varghese@boeing.com" TargetMode="External"/><Relationship Id="rId4" Type="http://schemas.openxmlformats.org/officeDocument/2006/relationships/hyperlink" Target="mailto:narendran.kandan2@boeing.com" TargetMode="External"/><Relationship Id="rId9" Type="http://schemas.openxmlformats.org/officeDocument/2006/relationships/hyperlink" Target="mailto:lavanya.nadampallikumarraju@boeing.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May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8613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a:xfrm>
            <a:off x="520700" y="82792"/>
            <a:ext cx="8702431" cy="920336"/>
          </a:xfrm>
        </p:spPr>
        <p:txBody>
          <a:bodyPr/>
          <a:lstStyle/>
          <a:p>
            <a:r>
              <a:rPr lang="en-US" dirty="0"/>
              <a:t>              Technical Upskill sessions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1011408494"/>
              </p:ext>
            </p:extLst>
          </p:nvPr>
        </p:nvGraphicFramePr>
        <p:xfrm>
          <a:off x="796428" y="1312700"/>
          <a:ext cx="10085210" cy="4672926"/>
        </p:xfrm>
        <a:graphic>
          <a:graphicData uri="http://schemas.openxmlformats.org/drawingml/2006/table">
            <a:tbl>
              <a:tblPr firstRow="1" bandRow="1">
                <a:tableStyleId>{5C22544A-7EE6-4342-B048-85BDC9FD1C3A}</a:tableStyleId>
              </a:tblPr>
              <a:tblGrid>
                <a:gridCol w="894926">
                  <a:extLst>
                    <a:ext uri="{9D8B030D-6E8A-4147-A177-3AD203B41FA5}">
                      <a16:colId xmlns:a16="http://schemas.microsoft.com/office/drawing/2014/main" val="1494682258"/>
                    </a:ext>
                  </a:extLst>
                </a:gridCol>
                <a:gridCol w="3337326">
                  <a:extLst>
                    <a:ext uri="{9D8B030D-6E8A-4147-A177-3AD203B41FA5}">
                      <a16:colId xmlns:a16="http://schemas.microsoft.com/office/drawing/2014/main" val="3068451420"/>
                    </a:ext>
                  </a:extLst>
                </a:gridCol>
                <a:gridCol w="1887228">
                  <a:extLst>
                    <a:ext uri="{9D8B030D-6E8A-4147-A177-3AD203B41FA5}">
                      <a16:colId xmlns:a16="http://schemas.microsoft.com/office/drawing/2014/main" val="2813001011"/>
                    </a:ext>
                  </a:extLst>
                </a:gridCol>
                <a:gridCol w="1940243">
                  <a:extLst>
                    <a:ext uri="{9D8B030D-6E8A-4147-A177-3AD203B41FA5}">
                      <a16:colId xmlns:a16="http://schemas.microsoft.com/office/drawing/2014/main" val="3399994150"/>
                    </a:ext>
                  </a:extLst>
                </a:gridCol>
                <a:gridCol w="2025487">
                  <a:extLst>
                    <a:ext uri="{9D8B030D-6E8A-4147-A177-3AD203B41FA5}">
                      <a16:colId xmlns:a16="http://schemas.microsoft.com/office/drawing/2014/main" val="433293699"/>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Trainings Links</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 </a:t>
                      </a:r>
                      <a:r>
                        <a:rPr lang="en-US" dirty="0"/>
                        <a:t>March, 2024</a:t>
                      </a:r>
                    </a:p>
                  </a:txBody>
                  <a:tcPr/>
                </a:tc>
                <a:tc>
                  <a:txBody>
                    <a:bodyPr/>
                    <a:lstStyle/>
                    <a:p>
                      <a:r>
                        <a:rPr lang="en-US" sz="1800" u="sng" kern="1200" dirty="0">
                          <a:solidFill>
                            <a:schemeClr val="dk1"/>
                          </a:solidFill>
                          <a:effectLst/>
                          <a:latin typeface="+mn-lt"/>
                          <a:ea typeface="+mn-ea"/>
                          <a:cs typeface="+mn-cs"/>
                          <a:hlinkClick r:id="rId2"/>
                        </a:rPr>
                        <a:t>Click Here</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Muttin</a:t>
                      </a:r>
                    </a:p>
                  </a:txBody>
                  <a:tcPr/>
                </a:tc>
                <a:tc>
                  <a:txBody>
                    <a:bodyPr/>
                    <a:lstStyle/>
                    <a:p>
                      <a:r>
                        <a:rPr lang="en-US" dirty="0"/>
                        <a:t>20</a:t>
                      </a:r>
                      <a:r>
                        <a:rPr lang="en-US" baseline="30000" dirty="0"/>
                        <a:t>th </a:t>
                      </a:r>
                      <a:r>
                        <a:rPr lang="en-US" dirty="0"/>
                        <a:t>March, 2024</a:t>
                      </a:r>
                    </a:p>
                  </a:txBody>
                  <a:tcPr/>
                </a:tc>
                <a:tc>
                  <a:txBody>
                    <a:bodyPr/>
                    <a:lstStyle/>
                    <a:p>
                      <a:r>
                        <a:rPr lang="en-US" sz="1800" u="sng" kern="1200" dirty="0">
                          <a:solidFill>
                            <a:schemeClr val="dk1"/>
                          </a:solidFill>
                          <a:effectLst/>
                          <a:latin typeface="+mn-lt"/>
                          <a:ea typeface="+mn-ea"/>
                          <a:cs typeface="+mn-cs"/>
                          <a:hlinkClick r:id="rId3"/>
                        </a:rPr>
                        <a:t>Click Here</a:t>
                      </a:r>
                      <a:endParaRPr lang="en-US" dirty="0"/>
                    </a:p>
                  </a:txBody>
                  <a:tcPr/>
                </a:tc>
                <a:extLst>
                  <a:ext uri="{0D108BD9-81ED-4DB2-BD59-A6C34878D82A}">
                    <a16:rowId xmlns:a16="http://schemas.microsoft.com/office/drawing/2014/main" val="665149627"/>
                  </a:ext>
                </a:extLst>
              </a:tr>
              <a:tr h="558126">
                <a:tc>
                  <a:txBody>
                    <a:bodyPr/>
                    <a:lstStyle/>
                    <a:p>
                      <a:r>
                        <a:rPr lang="en-US" dirty="0"/>
                        <a:t>3</a:t>
                      </a:r>
                    </a:p>
                  </a:txBody>
                  <a:tcPr/>
                </a:tc>
                <a:tc>
                  <a:txBody>
                    <a:bodyPr/>
                    <a:lstStyle/>
                    <a:p>
                      <a:r>
                        <a:rPr lang="en-US" sz="1800" kern="1200" dirty="0">
                          <a:solidFill>
                            <a:schemeClr val="dk1"/>
                          </a:solidFill>
                          <a:effectLst/>
                          <a:latin typeface="+mn-lt"/>
                          <a:ea typeface="+mn-ea"/>
                          <a:cs typeface="+mn-cs"/>
                        </a:rPr>
                        <a:t>Deploy self-hosted Azure agent on OpenShift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17</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April, 2024</a:t>
                      </a:r>
                      <a:endParaRPr lang="en-US" dirty="0"/>
                    </a:p>
                  </a:txBody>
                  <a:tcPr/>
                </a:tc>
                <a:tc>
                  <a:txBody>
                    <a:bodyPr/>
                    <a:lstStyle/>
                    <a:p>
                      <a:r>
                        <a:rPr lang="en-US" dirty="0">
                          <a:hlinkClick r:id="rId4"/>
                        </a:rPr>
                        <a:t>Click Here</a:t>
                      </a:r>
                      <a:endParaRPr lang="en-US" dirty="0"/>
                    </a:p>
                  </a:txBody>
                  <a:tcPr/>
                </a:tc>
                <a:extLst>
                  <a:ext uri="{0D108BD9-81ED-4DB2-BD59-A6C34878D82A}">
                    <a16:rowId xmlns:a16="http://schemas.microsoft.com/office/drawing/2014/main" val="3328495531"/>
                  </a:ext>
                </a:extLst>
              </a:tr>
              <a:tr h="558126">
                <a:tc>
                  <a:txBody>
                    <a:bodyPr/>
                    <a:lstStyle/>
                    <a:p>
                      <a:r>
                        <a:rPr lang="en-US" dirty="0"/>
                        <a:t>4</a:t>
                      </a:r>
                    </a:p>
                  </a:txBody>
                  <a:tcPr/>
                </a:tc>
                <a:tc>
                  <a:txBody>
                    <a:bodyPr/>
                    <a:lstStyle/>
                    <a:p>
                      <a:r>
                        <a:rPr lang="en-US" sz="1800" kern="1200" dirty="0">
                          <a:solidFill>
                            <a:schemeClr val="dk1"/>
                          </a:solidFill>
                          <a:effectLst/>
                          <a:latin typeface="+mn-lt"/>
                          <a:ea typeface="+mn-ea"/>
                          <a:cs typeface="+mn-cs"/>
                        </a:rPr>
                        <a:t>Deploy Selenium grid on OpenShift for test cases execution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8</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May, 2024</a:t>
                      </a:r>
                      <a:endParaRPr lang="en-US" dirty="0"/>
                    </a:p>
                  </a:txBody>
                  <a:tcPr/>
                </a:tc>
                <a:tc>
                  <a:txBody>
                    <a:bodyPr/>
                    <a:lstStyle/>
                    <a:p>
                      <a:r>
                        <a:rPr lang="en-US" dirty="0">
                          <a:hlinkClick r:id="rId5"/>
                        </a:rPr>
                        <a:t>Click Here</a:t>
                      </a:r>
                      <a:endParaRPr lang="en-US" dirty="0"/>
                    </a:p>
                  </a:txBody>
                  <a:tcPr/>
                </a:tc>
                <a:extLst>
                  <a:ext uri="{0D108BD9-81ED-4DB2-BD59-A6C34878D82A}">
                    <a16:rowId xmlns:a16="http://schemas.microsoft.com/office/drawing/2014/main" val="3340650181"/>
                  </a:ext>
                </a:extLst>
              </a:tr>
              <a:tr h="558126">
                <a:tc>
                  <a:txBody>
                    <a:bodyPr/>
                    <a:lstStyle/>
                    <a:p>
                      <a:r>
                        <a:rPr lang="en-US" dirty="0"/>
                        <a:t>5</a:t>
                      </a:r>
                    </a:p>
                  </a:txBody>
                  <a:tcPr/>
                </a:tc>
                <a:tc>
                  <a:txBody>
                    <a:bodyPr/>
                    <a:lstStyle/>
                    <a:p>
                      <a:r>
                        <a:rPr lang="en-US" sz="1800" kern="1200" dirty="0">
                          <a:solidFill>
                            <a:schemeClr val="dk1"/>
                          </a:solidFill>
                          <a:effectLst/>
                          <a:latin typeface="+mn-lt"/>
                          <a:ea typeface="+mn-ea"/>
                          <a:cs typeface="+mn-cs"/>
                        </a:rPr>
                        <a:t>Google Cloud Platform - Overview</a:t>
                      </a:r>
                      <a:endParaRPr lang="en-US" dirty="0"/>
                    </a:p>
                  </a:txBody>
                  <a:tcPr/>
                </a:tc>
                <a:tc>
                  <a:txBody>
                    <a:bodyPr/>
                    <a:lstStyle/>
                    <a:p>
                      <a:r>
                        <a:rPr lang="en-US" sz="1800" kern="1200" dirty="0">
                          <a:solidFill>
                            <a:schemeClr val="dk1"/>
                          </a:solidFill>
                          <a:effectLst/>
                          <a:latin typeface="+mn-lt"/>
                          <a:ea typeface="+mn-ea"/>
                          <a:cs typeface="+mn-cs"/>
                        </a:rPr>
                        <a:t>Anup Pattanaik</a:t>
                      </a:r>
                      <a:endParaRPr lang="en-US" dirty="0"/>
                    </a:p>
                  </a:txBody>
                  <a:tcPr/>
                </a:tc>
                <a:tc>
                  <a:txBody>
                    <a:bodyPr/>
                    <a:lstStyle/>
                    <a:p>
                      <a:r>
                        <a:rPr lang="en-US" dirty="0"/>
                        <a:t>3</a:t>
                      </a:r>
                      <a:r>
                        <a:rPr lang="en-US" baseline="30000" dirty="0"/>
                        <a:t>rd</a:t>
                      </a:r>
                      <a:r>
                        <a:rPr lang="en-US" dirty="0"/>
                        <a:t> July,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Enroll Here</a:t>
                      </a:r>
                      <a:endParaRPr lang="en-US" dirty="0"/>
                    </a:p>
                    <a:p>
                      <a:endParaRPr lang="en-US" dirty="0"/>
                    </a:p>
                  </a:txBody>
                  <a:tcPr/>
                </a:tc>
                <a:extLst>
                  <a:ext uri="{0D108BD9-81ED-4DB2-BD59-A6C34878D82A}">
                    <a16:rowId xmlns:a16="http://schemas.microsoft.com/office/drawing/2014/main" val="2963434569"/>
                  </a:ext>
                </a:extLst>
              </a:tr>
              <a:tr h="558126">
                <a:tc>
                  <a:txBody>
                    <a:bodyPr/>
                    <a:lstStyle/>
                    <a:p>
                      <a:r>
                        <a:rPr lang="en-US" dirty="0"/>
                        <a:t>6</a:t>
                      </a:r>
                    </a:p>
                  </a:txBody>
                  <a:tcPr/>
                </a:tc>
                <a:tc>
                  <a:txBody>
                    <a:bodyPr/>
                    <a:lstStyle/>
                    <a:p>
                      <a:r>
                        <a:rPr lang="en-US" dirty="0"/>
                        <a:t>Google Cloud Platform – Deep  </a:t>
                      </a:r>
                    </a:p>
                    <a:p>
                      <a:r>
                        <a:rPr lang="en-US" dirty="0"/>
                        <a:t>Dive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Anup Pattanaik</a:t>
                      </a:r>
                      <a:endParaRPr lang="en-US" dirty="0"/>
                    </a:p>
                    <a:p>
                      <a:endParaRPr lang="en-US" dirty="0"/>
                    </a:p>
                  </a:txBody>
                  <a:tcPr/>
                </a:tc>
                <a:tc>
                  <a:txBody>
                    <a:bodyPr/>
                    <a:lstStyle/>
                    <a:p>
                      <a:r>
                        <a:rPr lang="en-US" dirty="0"/>
                        <a:t>17</a:t>
                      </a:r>
                      <a:r>
                        <a:rPr lang="en-US" baseline="30000" dirty="0"/>
                        <a:t>th</a:t>
                      </a:r>
                      <a:r>
                        <a:rPr lang="en-US" dirty="0"/>
                        <a:t> July,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Enroll Here</a:t>
                      </a:r>
                      <a:endParaRPr lang="en-US" dirty="0"/>
                    </a:p>
                    <a:p>
                      <a:endParaRPr lang="en-US" dirty="0"/>
                    </a:p>
                  </a:txBody>
                  <a:tcPr/>
                </a:tc>
                <a:extLst>
                  <a:ext uri="{0D108BD9-81ED-4DB2-BD59-A6C34878D82A}">
                    <a16:rowId xmlns:a16="http://schemas.microsoft.com/office/drawing/2014/main" val="1939483395"/>
                  </a:ext>
                </a:extLst>
              </a:tr>
            </a:tbl>
          </a:graphicData>
        </a:graphic>
      </p:graphicFrame>
    </p:spTree>
    <p:extLst>
      <p:ext uri="{BB962C8B-B14F-4D97-AF65-F5344CB8AC3E}">
        <p14:creationId xmlns:p14="http://schemas.microsoft.com/office/powerpoint/2010/main" val="326077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a:t>
            </a:r>
            <a:r>
              <a:rPr lang="en-US" altLang="en-US" b="1" kern="0" dirty="0">
                <a:solidFill>
                  <a:srgbClr val="000000"/>
                </a:solidFill>
                <a:latin typeface="Arial"/>
              </a:rPr>
              <a:t>93494</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ext uri="{D42A27DB-BD31-4B8C-83A1-F6EECF244321}">
                <p14:modId xmlns:p14="http://schemas.microsoft.com/office/powerpoint/2010/main" val="367587020"/>
              </p:ext>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2052197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- 2024</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94765"/>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a:t>
            </a:r>
            <a:r>
              <a:rPr lang="en-US" sz="1200" b="1" dirty="0">
                <a:solidFill>
                  <a:srgbClr val="00B050"/>
                </a:solidFill>
                <a:latin typeface="Arial"/>
              </a:rPr>
              <a:t>93.4</a:t>
            </a:r>
            <a:r>
              <a:rPr kumimoji="0" lang="en-US" sz="1200" b="1" i="0" u="none" strike="noStrike" kern="1200" cap="none" spc="0" normalizeH="0" baseline="0" noProof="0" dirty="0">
                <a:ln>
                  <a:noFill/>
                </a:ln>
                <a:solidFill>
                  <a:srgbClr val="00B050"/>
                </a:solidFill>
                <a:effectLst/>
                <a:uLnTx/>
                <a:uFillTx/>
                <a:latin typeface="Arial"/>
                <a:ea typeface="+mn-ea"/>
                <a:cs typeface="+mn-cs"/>
              </a:rPr>
              <a:t>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uLnTx/>
                <a:uFillTx/>
                <a:latin typeface="Arial"/>
                <a:ea typeface="+mn-ea"/>
                <a:cs typeface="+mn-cs"/>
              </a:rPr>
              <a:t>93494</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13" name="Picture 12">
            <a:extLst>
              <a:ext uri="{FF2B5EF4-FFF2-40B4-BE49-F238E27FC236}">
                <a16:creationId xmlns:a16="http://schemas.microsoft.com/office/drawing/2014/main" id="{0EEEA618-ED94-4190-8D9E-80CED3952024}"/>
              </a:ext>
            </a:extLst>
          </p:cNvPr>
          <p:cNvPicPr>
            <a:picLocks noChangeAspect="1"/>
          </p:cNvPicPr>
          <p:nvPr/>
        </p:nvPicPr>
        <p:blipFill>
          <a:blip r:embed="rId3"/>
          <a:stretch>
            <a:fillRect/>
          </a:stretch>
        </p:blipFill>
        <p:spPr>
          <a:xfrm>
            <a:off x="326503" y="3012708"/>
            <a:ext cx="2582952" cy="2609952"/>
          </a:xfrm>
          <a:prstGeom prst="rect">
            <a:avLst/>
          </a:prstGeom>
          <a:ln w="19050">
            <a:solidFill>
              <a:srgbClr val="92D050"/>
            </a:solidFill>
          </a:ln>
        </p:spPr>
      </p:pic>
      <p:pic>
        <p:nvPicPr>
          <p:cNvPr id="15" name="Picture 14">
            <a:extLst>
              <a:ext uri="{FF2B5EF4-FFF2-40B4-BE49-F238E27FC236}">
                <a16:creationId xmlns:a16="http://schemas.microsoft.com/office/drawing/2014/main" id="{0C3C9F25-23B5-4CE4-8B39-B544020138D1}"/>
              </a:ext>
            </a:extLst>
          </p:cNvPr>
          <p:cNvPicPr>
            <a:picLocks noChangeAspect="1"/>
          </p:cNvPicPr>
          <p:nvPr/>
        </p:nvPicPr>
        <p:blipFill>
          <a:blip r:embed="rId4"/>
          <a:stretch>
            <a:fillRect/>
          </a:stretch>
        </p:blipFill>
        <p:spPr>
          <a:xfrm>
            <a:off x="3253094" y="3032345"/>
            <a:ext cx="2671739" cy="2600713"/>
          </a:xfrm>
          <a:prstGeom prst="rect">
            <a:avLst/>
          </a:prstGeom>
          <a:ln w="19050">
            <a:solidFill>
              <a:srgbClr val="92D050"/>
            </a:solidFill>
          </a:ln>
        </p:spPr>
      </p:pic>
      <p:pic>
        <p:nvPicPr>
          <p:cNvPr id="17" name="Picture 16">
            <a:extLst>
              <a:ext uri="{FF2B5EF4-FFF2-40B4-BE49-F238E27FC236}">
                <a16:creationId xmlns:a16="http://schemas.microsoft.com/office/drawing/2014/main" id="{AE0DC700-FE2E-463B-AF50-D078E142552B}"/>
              </a:ext>
            </a:extLst>
          </p:cNvPr>
          <p:cNvPicPr>
            <a:picLocks noChangeAspect="1"/>
          </p:cNvPicPr>
          <p:nvPr/>
        </p:nvPicPr>
        <p:blipFill>
          <a:blip r:embed="rId5"/>
          <a:stretch>
            <a:fillRect/>
          </a:stretch>
        </p:blipFill>
        <p:spPr>
          <a:xfrm>
            <a:off x="6274708" y="3021944"/>
            <a:ext cx="2582951" cy="2600714"/>
          </a:xfrm>
          <a:prstGeom prst="rect">
            <a:avLst/>
          </a:prstGeom>
          <a:ln w="19050">
            <a:solidFill>
              <a:srgbClr val="92D050"/>
            </a:solidFill>
          </a:ln>
        </p:spPr>
      </p:pic>
      <p:pic>
        <p:nvPicPr>
          <p:cNvPr id="23" name="Picture 22">
            <a:extLst>
              <a:ext uri="{FF2B5EF4-FFF2-40B4-BE49-F238E27FC236}">
                <a16:creationId xmlns:a16="http://schemas.microsoft.com/office/drawing/2014/main" id="{DB6CECF0-1661-4451-945B-A993B795ED1D}"/>
              </a:ext>
            </a:extLst>
          </p:cNvPr>
          <p:cNvPicPr>
            <a:picLocks noChangeAspect="1"/>
          </p:cNvPicPr>
          <p:nvPr/>
        </p:nvPicPr>
        <p:blipFill>
          <a:blip r:embed="rId6"/>
          <a:stretch>
            <a:fillRect/>
          </a:stretch>
        </p:blipFill>
        <p:spPr>
          <a:xfrm>
            <a:off x="9202974" y="3021646"/>
            <a:ext cx="2662521" cy="2600708"/>
          </a:xfrm>
          <a:prstGeom prst="rect">
            <a:avLst/>
          </a:prstGeom>
          <a:ln w="19050">
            <a:solidFill>
              <a:srgbClr val="92D050"/>
            </a:solidFill>
          </a:ln>
        </p:spPr>
      </p:pic>
    </p:spTree>
    <p:extLst>
      <p:ext uri="{BB962C8B-B14F-4D97-AF65-F5344CB8AC3E}">
        <p14:creationId xmlns:p14="http://schemas.microsoft.com/office/powerpoint/2010/main" val="3953371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3"/>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4"/>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5"/>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202973018"/>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name="Acrobat Document" showAsIcon="1" r:id="rId6" imgW="380880" imgH="806400" progId="AcroExch.Document.DC">
                  <p:embed/>
                </p:oleObj>
              </mc:Choice>
              <mc:Fallback>
                <p:oleObj name="Acrobat Document" showAsIcon="1" r:id="rId6"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7"/>
                      <a:srcRect/>
                      <a:stretch>
                        <a:fillRect/>
                      </a:stretch>
                    </p:blipFill>
                    <p:spPr bwMode="auto">
                      <a:xfrm>
                        <a:off x="4383088" y="1804047"/>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2244804615"/>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Abhishek K, Singh</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939540"/>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AutoNum type="arabicParenR"/>
            </a:pPr>
            <a:r>
              <a:rPr lang="en-US" dirty="0">
                <a:hlinkClick r:id="rId3" action="ppaction://hlinksldjump"/>
              </a:rPr>
              <a:t>Progress</a:t>
            </a:r>
            <a:endParaRPr lang="en-US" dirty="0"/>
          </a:p>
          <a:p>
            <a:pPr marL="457200" indent="-457200" algn="l">
              <a:buFont typeface="Segoe UI" panose="020B0502040204020203" pitchFamily="34" charset="0"/>
              <a:buAutoNum type="arabicParenR"/>
            </a:pPr>
            <a:r>
              <a:rPr lang="en-US" dirty="0">
                <a:hlinkClick r:id="rId4" action="ppaction://hlinksldjump"/>
              </a:rPr>
              <a:t>Technical Session</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4"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9A0E1C-04BF-4275-82FA-4B635D5DE670}"/>
              </a:ext>
            </a:extLst>
          </p:cNvPr>
          <p:cNvCxnSpPr>
            <a:cxnSpLocks/>
          </p:cNvCxnSpPr>
          <p:nvPr/>
        </p:nvCxnSpPr>
        <p:spPr>
          <a:xfrm>
            <a:off x="6078090" y="492712"/>
            <a:ext cx="0" cy="5874532"/>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B8533A-B546-49B7-B39E-F797DBCDFF2F}"/>
              </a:ext>
            </a:extLst>
          </p:cNvPr>
          <p:cNvCxnSpPr>
            <a:cxnSpLocks/>
          </p:cNvCxnSpPr>
          <p:nvPr/>
        </p:nvCxnSpPr>
        <p:spPr>
          <a:xfrm flipV="1">
            <a:off x="310761" y="3431200"/>
            <a:ext cx="10999176" cy="70339"/>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776263D-8A8B-4820-90B0-1D8C50CE2B51}"/>
              </a:ext>
            </a:extLst>
          </p:cNvPr>
          <p:cNvSpPr>
            <a:spLocks noGrp="1"/>
          </p:cNvSpPr>
          <p:nvPr>
            <p:ph type="title"/>
          </p:nvPr>
        </p:nvSpPr>
        <p:spPr>
          <a:xfrm>
            <a:off x="515938" y="133166"/>
            <a:ext cx="11150600" cy="359546"/>
          </a:xfrm>
        </p:spPr>
        <p:txBody>
          <a:bodyPr/>
          <a:lstStyle/>
          <a:p>
            <a:r>
              <a:rPr lang="en-US" dirty="0"/>
              <a:t>Progress</a:t>
            </a:r>
          </a:p>
        </p:txBody>
      </p:sp>
      <p:sp>
        <p:nvSpPr>
          <p:cNvPr id="11" name="Rectangle: Rounded Corners 10">
            <a:extLst>
              <a:ext uri="{FF2B5EF4-FFF2-40B4-BE49-F238E27FC236}">
                <a16:creationId xmlns:a16="http://schemas.microsoft.com/office/drawing/2014/main" id="{846FE4BC-FC27-40D8-8543-69E9DF9CB8AA}"/>
              </a:ext>
            </a:extLst>
          </p:cNvPr>
          <p:cNvSpPr/>
          <p:nvPr/>
        </p:nvSpPr>
        <p:spPr>
          <a:xfrm>
            <a:off x="312209" y="696094"/>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Objectives – E&amp;PS</a:t>
            </a:r>
          </a:p>
        </p:txBody>
      </p:sp>
      <p:sp>
        <p:nvSpPr>
          <p:cNvPr id="12" name="Rectangle: Rounded Corners 11">
            <a:extLst>
              <a:ext uri="{FF2B5EF4-FFF2-40B4-BE49-F238E27FC236}">
                <a16:creationId xmlns:a16="http://schemas.microsoft.com/office/drawing/2014/main" id="{610F154C-5D19-44AB-8E93-FA2922A50613}"/>
              </a:ext>
            </a:extLst>
          </p:cNvPr>
          <p:cNvSpPr/>
          <p:nvPr/>
        </p:nvSpPr>
        <p:spPr>
          <a:xfrm>
            <a:off x="6308520" y="468549"/>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Status</a:t>
            </a:r>
          </a:p>
        </p:txBody>
      </p:sp>
      <p:sp>
        <p:nvSpPr>
          <p:cNvPr id="13" name="Rectangle: Rounded Corners 12">
            <a:extLst>
              <a:ext uri="{FF2B5EF4-FFF2-40B4-BE49-F238E27FC236}">
                <a16:creationId xmlns:a16="http://schemas.microsoft.com/office/drawing/2014/main" id="{9AC6F22A-3CB2-4011-8D37-82DC249D7E50}"/>
              </a:ext>
            </a:extLst>
          </p:cNvPr>
          <p:cNvSpPr/>
          <p:nvPr/>
        </p:nvSpPr>
        <p:spPr>
          <a:xfrm>
            <a:off x="310761" y="3568867"/>
            <a:ext cx="2483777"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Highlights &amp; Look Ahead</a:t>
            </a:r>
          </a:p>
        </p:txBody>
      </p:sp>
      <p:sp>
        <p:nvSpPr>
          <p:cNvPr id="14" name="Rectangle: Rounded Corners 13">
            <a:extLst>
              <a:ext uri="{FF2B5EF4-FFF2-40B4-BE49-F238E27FC236}">
                <a16:creationId xmlns:a16="http://schemas.microsoft.com/office/drawing/2014/main" id="{3912DD37-BF8C-410F-85C3-F31046AC8CAB}"/>
              </a:ext>
            </a:extLst>
          </p:cNvPr>
          <p:cNvSpPr/>
          <p:nvPr/>
        </p:nvSpPr>
        <p:spPr>
          <a:xfrm>
            <a:off x="6308520" y="3538696"/>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Help Needed</a:t>
            </a:r>
          </a:p>
        </p:txBody>
      </p:sp>
      <p:sp>
        <p:nvSpPr>
          <p:cNvPr id="16" name="Rectangle 15">
            <a:extLst>
              <a:ext uri="{FF2B5EF4-FFF2-40B4-BE49-F238E27FC236}">
                <a16:creationId xmlns:a16="http://schemas.microsoft.com/office/drawing/2014/main" id="{1AE47120-D0C1-4E3B-B784-96CFA552E5C8}"/>
              </a:ext>
            </a:extLst>
          </p:cNvPr>
          <p:cNvSpPr/>
          <p:nvPr/>
        </p:nvSpPr>
        <p:spPr>
          <a:xfrm>
            <a:off x="232333" y="1354542"/>
            <a:ext cx="5389039" cy="1754326"/>
          </a:xfrm>
          <a:prstGeom prst="rect">
            <a:avLst/>
          </a:prstGeom>
        </p:spPr>
        <p:txBody>
          <a:bodyPr wrap="none">
            <a:spAutoFit/>
          </a:bodyPr>
          <a:lstStyle/>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Automation Savings 2024:  140 K Hrs.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Assessments: 130 Apps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Maturity Improvement - 50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Upskill Sessions - 12</a:t>
            </a:r>
          </a:p>
          <a:p>
            <a:pPr marL="285750" indent="-285750">
              <a:buFont typeface="Wingdings" panose="05000000000000000000" pitchFamily="2" charset="2"/>
              <a:buChar char="q"/>
            </a:pPr>
            <a:endParaRPr lang="en-US" dirty="0">
              <a:latin typeface="Helvetica" panose="020B0604020202020204" pitchFamily="34" charset="0"/>
              <a:ea typeface="Times New Roman" panose="02020603050405020304" pitchFamily="18" charset="0"/>
              <a:cs typeface="Calibri" panose="020F0502020204030204" pitchFamily="34" charset="0"/>
            </a:endParaRPr>
          </a:p>
          <a:p>
            <a:endParaRPr lang="en-US" dirty="0"/>
          </a:p>
        </p:txBody>
      </p:sp>
      <p:sp>
        <p:nvSpPr>
          <p:cNvPr id="17" name="Rectangle 16">
            <a:extLst>
              <a:ext uri="{FF2B5EF4-FFF2-40B4-BE49-F238E27FC236}">
                <a16:creationId xmlns:a16="http://schemas.microsoft.com/office/drawing/2014/main" id="{50156D0C-966D-4997-ABD4-F49F291E75C0}"/>
              </a:ext>
            </a:extLst>
          </p:cNvPr>
          <p:cNvSpPr/>
          <p:nvPr/>
        </p:nvSpPr>
        <p:spPr>
          <a:xfrm>
            <a:off x="6186865" y="943889"/>
            <a:ext cx="5772802" cy="2800767"/>
          </a:xfrm>
          <a:prstGeom prst="rect">
            <a:avLst/>
          </a:prstGeom>
        </p:spPr>
        <p:txBody>
          <a:bodyPr wrap="square">
            <a:spAutoFit/>
          </a:bodyPr>
          <a:lstStyle/>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Automation Savings Achieved  :  </a:t>
            </a:r>
            <a:r>
              <a:rPr lang="en-US" sz="1600" b="1" dirty="0">
                <a:latin typeface="Helvetica" panose="020B0604020202020204" pitchFamily="34" charset="0"/>
                <a:ea typeface="Times New Roman" panose="02020603050405020304" pitchFamily="18" charset="0"/>
                <a:cs typeface="Calibri" panose="020F0502020204030204" pitchFamily="34" charset="0"/>
              </a:rPr>
              <a:t>23721</a:t>
            </a:r>
            <a:r>
              <a:rPr lang="en-US" sz="1600" dirty="0">
                <a:latin typeface="Helvetica" panose="020B0604020202020204" pitchFamily="34" charset="0"/>
                <a:ea typeface="Times New Roman" panose="02020603050405020304" pitchFamily="18" charset="0"/>
                <a:cs typeface="Calibri" panose="020F0502020204030204" pitchFamily="34" charset="0"/>
              </a:rPr>
              <a:t> Hrs.</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Assessments :</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- 26</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- 28</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Maturity Improvements (Re-assessments)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- 7 </a:t>
            </a:r>
            <a:endParaRPr lang="en-US" sz="1600" dirty="0">
              <a:highlight>
                <a:srgbClr val="FFFF00"/>
              </a:highlight>
              <a:latin typeface="Helvetica" panose="020B0604020202020204" pitchFamily="34" charset="0"/>
              <a:ea typeface="Times New Roman" panose="02020603050405020304" pitchFamily="18" charset="0"/>
              <a:cs typeface="Calibri" panose="020F0502020204030204" pitchFamily="34" charset="0"/>
            </a:endParaRP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- 7</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Upskill Sessions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- 4</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Scheduled - 2</a:t>
            </a:r>
          </a:p>
          <a:p>
            <a:pPr marL="742950" lvl="1" indent="-285750">
              <a:buFont typeface="Wingdings" panose="05000000000000000000" pitchFamily="2" charset="2"/>
              <a:buChar char="q"/>
            </a:pPr>
            <a:endParaRPr lang="en-US" sz="1600" dirty="0">
              <a:latin typeface="Helvetica" panose="020B0604020202020204" pitchFamily="34" charset="0"/>
              <a:ea typeface="Times New Roman" panose="02020603050405020304" pitchFamily="18" charset="0"/>
              <a:cs typeface="Calibri" panose="020F0502020204030204" pitchFamily="34" charset="0"/>
            </a:endParaRPr>
          </a:p>
        </p:txBody>
      </p:sp>
      <p:sp>
        <p:nvSpPr>
          <p:cNvPr id="19" name="Rectangle 18">
            <a:extLst>
              <a:ext uri="{FF2B5EF4-FFF2-40B4-BE49-F238E27FC236}">
                <a16:creationId xmlns:a16="http://schemas.microsoft.com/office/drawing/2014/main" id="{8A3DD2E0-C778-4A6F-9D77-87D473E6F2A0}"/>
              </a:ext>
            </a:extLst>
          </p:cNvPr>
          <p:cNvSpPr/>
          <p:nvPr/>
        </p:nvSpPr>
        <p:spPr>
          <a:xfrm>
            <a:off x="6248580" y="4348100"/>
            <a:ext cx="6096000" cy="646331"/>
          </a:xfrm>
          <a:prstGeom prst="rect">
            <a:avLst/>
          </a:prstGeom>
        </p:spPr>
        <p:txBody>
          <a:bodyPr>
            <a:spAutoFit/>
          </a:bodyPr>
          <a:lstStyle/>
          <a:p>
            <a:pPr marL="285750" indent="-285750">
              <a:buFont typeface="Wingdings" panose="05000000000000000000" pitchFamily="2" charset="2"/>
              <a:buChar char="q"/>
            </a:pPr>
            <a:endParaRPr lang="en-US" dirty="0"/>
          </a:p>
          <a:p>
            <a:endParaRPr lang="en-US" dirty="0"/>
          </a:p>
        </p:txBody>
      </p:sp>
      <p:sp>
        <p:nvSpPr>
          <p:cNvPr id="20" name="Rectangle 19">
            <a:extLst>
              <a:ext uri="{FF2B5EF4-FFF2-40B4-BE49-F238E27FC236}">
                <a16:creationId xmlns:a16="http://schemas.microsoft.com/office/drawing/2014/main" id="{D9002E98-AB9D-4329-BA53-7FBD8A1AE2EF}"/>
              </a:ext>
            </a:extLst>
          </p:cNvPr>
          <p:cNvSpPr/>
          <p:nvPr/>
        </p:nvSpPr>
        <p:spPr>
          <a:xfrm>
            <a:off x="6213786" y="4067155"/>
            <a:ext cx="5772802" cy="584775"/>
          </a:xfrm>
          <a:prstGeom prst="rect">
            <a:avLst/>
          </a:prstGeom>
        </p:spPr>
        <p:txBody>
          <a:bodyPr wrap="square">
            <a:spAutoFit/>
          </a:bodyPr>
          <a:lstStyle/>
          <a:p>
            <a:pPr marL="285750" indent="-285750">
              <a:buFont typeface="Wingdings" panose="05000000000000000000" pitchFamily="2" charset="2"/>
              <a:buChar char="q"/>
            </a:pPr>
            <a:r>
              <a:rPr lang="en-US" sz="1600" dirty="0"/>
              <a:t>Prioritization on </a:t>
            </a:r>
            <a:r>
              <a:rPr lang="en-US" sz="1600" dirty="0" err="1"/>
              <a:t>DevSecOps</a:t>
            </a:r>
            <a:r>
              <a:rPr lang="en-US" sz="1600" dirty="0"/>
              <a:t> adoption in products</a:t>
            </a:r>
          </a:p>
          <a:p>
            <a:pPr marL="285750" indent="-285750">
              <a:buFont typeface="Wingdings" panose="05000000000000000000" pitchFamily="2" charset="2"/>
              <a:buChar char="q"/>
            </a:pPr>
            <a:r>
              <a:rPr lang="en-US" sz="1600" dirty="0"/>
              <a:t>Automation Savings updates on COP</a:t>
            </a:r>
          </a:p>
        </p:txBody>
      </p:sp>
      <p:sp>
        <p:nvSpPr>
          <p:cNvPr id="2" name="Rectangle 1">
            <a:extLst>
              <a:ext uri="{FF2B5EF4-FFF2-40B4-BE49-F238E27FC236}">
                <a16:creationId xmlns:a16="http://schemas.microsoft.com/office/drawing/2014/main" id="{3B43F96F-3565-9F69-3736-83A808C5DB62}"/>
              </a:ext>
            </a:extLst>
          </p:cNvPr>
          <p:cNvSpPr/>
          <p:nvPr/>
        </p:nvSpPr>
        <p:spPr>
          <a:xfrm>
            <a:off x="237441" y="4149561"/>
            <a:ext cx="5772802" cy="1569660"/>
          </a:xfrm>
          <a:prstGeom prst="rect">
            <a:avLst/>
          </a:prstGeom>
        </p:spPr>
        <p:txBody>
          <a:bodyPr wrap="square">
            <a:spAutoFit/>
          </a:bodyPr>
          <a:lstStyle/>
          <a:p>
            <a:pPr marL="285750" indent="-285750">
              <a:buFont typeface="Wingdings" panose="05000000000000000000" pitchFamily="2" charset="2"/>
              <a:buChar char="q"/>
            </a:pPr>
            <a:r>
              <a:rPr lang="en-US" sz="1600" dirty="0"/>
              <a:t>Focal working with product team to work on prioritizations</a:t>
            </a:r>
          </a:p>
          <a:p>
            <a:pPr marL="285750" indent="-285750">
              <a:buFont typeface="Wingdings" panose="05000000000000000000" pitchFamily="2" charset="2"/>
              <a:buChar char="q"/>
            </a:pPr>
            <a:r>
              <a:rPr lang="en-US" sz="1600" dirty="0"/>
              <a:t>Work in brining efficiencies through product maturity</a:t>
            </a:r>
          </a:p>
          <a:p>
            <a:pPr marL="285750" indent="-285750">
              <a:buFont typeface="Wingdings" panose="05000000000000000000" pitchFamily="2" charset="2"/>
              <a:buChar char="q"/>
            </a:pPr>
            <a:r>
              <a:rPr lang="en-US" sz="1600" dirty="0"/>
              <a:t>Working with DSO Pioneer team to bring leanings &amp; Savings for pilot projects completed</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Tableau Dashboard </a:t>
            </a:r>
            <a:r>
              <a:rPr lang="en-US" sz="1600" dirty="0">
                <a:solidFill>
                  <a:srgbClr val="0039A6"/>
                </a:solidFill>
                <a:hlinkClick r:id="rId2"/>
              </a:rPr>
              <a:t>LINK</a:t>
            </a:r>
            <a:endParaRPr lang="en-US" sz="1600" dirty="0">
              <a:solidFill>
                <a:srgbClr val="0039A6"/>
              </a:solidFill>
            </a:endParaRPr>
          </a:p>
        </p:txBody>
      </p:sp>
    </p:spTree>
    <p:extLst>
      <p:ext uri="{BB962C8B-B14F-4D97-AF65-F5344CB8AC3E}">
        <p14:creationId xmlns:p14="http://schemas.microsoft.com/office/powerpoint/2010/main" val="363793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20700" y="169742"/>
            <a:ext cx="11150600" cy="359546"/>
          </a:xfrm>
        </p:spPr>
        <p:txBody>
          <a:bodyPr/>
          <a:lstStyle/>
          <a:p>
            <a:r>
              <a:rPr lang="en-US" dirty="0"/>
              <a:t>Engineering Progress</a:t>
            </a:r>
          </a:p>
        </p:txBody>
      </p:sp>
      <p:graphicFrame>
        <p:nvGraphicFramePr>
          <p:cNvPr id="3" name="Table 2">
            <a:extLst>
              <a:ext uri="{FF2B5EF4-FFF2-40B4-BE49-F238E27FC236}">
                <a16:creationId xmlns:a16="http://schemas.microsoft.com/office/drawing/2014/main" id="{84D2B613-7B79-42B8-A96D-6C517B825CC6}"/>
              </a:ext>
            </a:extLst>
          </p:cNvPr>
          <p:cNvGraphicFramePr>
            <a:graphicFrameLocks noGrp="1"/>
          </p:cNvGraphicFramePr>
          <p:nvPr>
            <p:extLst>
              <p:ext uri="{D42A27DB-BD31-4B8C-83A1-F6EECF244321}">
                <p14:modId xmlns:p14="http://schemas.microsoft.com/office/powerpoint/2010/main" val="906867989"/>
              </p:ext>
            </p:extLst>
          </p:nvPr>
        </p:nvGraphicFramePr>
        <p:xfrm>
          <a:off x="155448" y="529289"/>
          <a:ext cx="11905489" cy="5705734"/>
        </p:xfrm>
        <a:graphic>
          <a:graphicData uri="http://schemas.openxmlformats.org/drawingml/2006/table">
            <a:tbl>
              <a:tblPr/>
              <a:tblGrid>
                <a:gridCol w="1823054">
                  <a:extLst>
                    <a:ext uri="{9D8B030D-6E8A-4147-A177-3AD203B41FA5}">
                      <a16:colId xmlns:a16="http://schemas.microsoft.com/office/drawing/2014/main" val="2867497838"/>
                    </a:ext>
                  </a:extLst>
                </a:gridCol>
                <a:gridCol w="1823054">
                  <a:extLst>
                    <a:ext uri="{9D8B030D-6E8A-4147-A177-3AD203B41FA5}">
                      <a16:colId xmlns:a16="http://schemas.microsoft.com/office/drawing/2014/main" val="2020018926"/>
                    </a:ext>
                  </a:extLst>
                </a:gridCol>
                <a:gridCol w="1181134">
                  <a:extLst>
                    <a:ext uri="{9D8B030D-6E8A-4147-A177-3AD203B41FA5}">
                      <a16:colId xmlns:a16="http://schemas.microsoft.com/office/drawing/2014/main" val="472967971"/>
                    </a:ext>
                  </a:extLst>
                </a:gridCol>
                <a:gridCol w="1181134">
                  <a:extLst>
                    <a:ext uri="{9D8B030D-6E8A-4147-A177-3AD203B41FA5}">
                      <a16:colId xmlns:a16="http://schemas.microsoft.com/office/drawing/2014/main" val="3715103455"/>
                    </a:ext>
                  </a:extLst>
                </a:gridCol>
                <a:gridCol w="624801">
                  <a:extLst>
                    <a:ext uri="{9D8B030D-6E8A-4147-A177-3AD203B41FA5}">
                      <a16:colId xmlns:a16="http://schemas.microsoft.com/office/drawing/2014/main" val="307681032"/>
                    </a:ext>
                  </a:extLst>
                </a:gridCol>
                <a:gridCol w="855896">
                  <a:extLst>
                    <a:ext uri="{9D8B030D-6E8A-4147-A177-3AD203B41FA5}">
                      <a16:colId xmlns:a16="http://schemas.microsoft.com/office/drawing/2014/main" val="1483188663"/>
                    </a:ext>
                  </a:extLst>
                </a:gridCol>
                <a:gridCol w="1249606">
                  <a:extLst>
                    <a:ext uri="{9D8B030D-6E8A-4147-A177-3AD203B41FA5}">
                      <a16:colId xmlns:a16="http://schemas.microsoft.com/office/drawing/2014/main" val="364914147"/>
                    </a:ext>
                  </a:extLst>
                </a:gridCol>
                <a:gridCol w="1249606">
                  <a:extLst>
                    <a:ext uri="{9D8B030D-6E8A-4147-A177-3AD203B41FA5}">
                      <a16:colId xmlns:a16="http://schemas.microsoft.com/office/drawing/2014/main" val="3859555303"/>
                    </a:ext>
                  </a:extLst>
                </a:gridCol>
                <a:gridCol w="479301">
                  <a:extLst>
                    <a:ext uri="{9D8B030D-6E8A-4147-A177-3AD203B41FA5}">
                      <a16:colId xmlns:a16="http://schemas.microsoft.com/office/drawing/2014/main" val="3962685318"/>
                    </a:ext>
                  </a:extLst>
                </a:gridCol>
                <a:gridCol w="479301">
                  <a:extLst>
                    <a:ext uri="{9D8B030D-6E8A-4147-A177-3AD203B41FA5}">
                      <a16:colId xmlns:a16="http://schemas.microsoft.com/office/drawing/2014/main" val="1589619156"/>
                    </a:ext>
                  </a:extLst>
                </a:gridCol>
                <a:gridCol w="479301">
                  <a:extLst>
                    <a:ext uri="{9D8B030D-6E8A-4147-A177-3AD203B41FA5}">
                      <a16:colId xmlns:a16="http://schemas.microsoft.com/office/drawing/2014/main" val="209386786"/>
                    </a:ext>
                  </a:extLst>
                </a:gridCol>
                <a:gridCol w="479301">
                  <a:extLst>
                    <a:ext uri="{9D8B030D-6E8A-4147-A177-3AD203B41FA5}">
                      <a16:colId xmlns:a16="http://schemas.microsoft.com/office/drawing/2014/main" val="1254485807"/>
                    </a:ext>
                  </a:extLst>
                </a:gridCol>
              </a:tblGrid>
              <a:tr h="212941">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0558088"/>
                  </a:ext>
                </a:extLst>
              </a:tr>
              <a:tr h="212941">
                <a:tc rowSpan="2">
                  <a:txBody>
                    <a:bodyPr/>
                    <a:lstStyle/>
                    <a:p>
                      <a:pPr algn="ctr" fontAlgn="ctr"/>
                      <a:r>
                        <a:rPr lang="en-US" sz="900" b="1" i="0" u="none" strike="noStrike">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9138856"/>
                  </a:ext>
                </a:extLst>
              </a:tr>
              <a:tr h="39926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557218"/>
                  </a:ext>
                </a:extLst>
              </a:tr>
              <a:tr h="212941">
                <a:tc rowSpan="5">
                  <a:txBody>
                    <a:bodyPr/>
                    <a:lstStyle/>
                    <a:p>
                      <a:pPr algn="ctr" fontAlgn="ctr"/>
                      <a:r>
                        <a:rPr lang="en-US" sz="900" b="1" i="0" u="none" strike="noStrike" dirty="0">
                          <a:solidFill>
                            <a:srgbClr val="000000"/>
                          </a:solidFill>
                          <a:effectLst/>
                          <a:latin typeface="Calibri" panose="020F0502020204030204" pitchFamily="34" charset="0"/>
                        </a:rPr>
                        <a:t>Jennifer</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177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108233100"/>
                  </a:ext>
                </a:extLst>
              </a:tr>
              <a:tr h="399262">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Regulatory and Safety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4">
                  <a:txBody>
                    <a:bodyPr/>
                    <a:lstStyle/>
                    <a:p>
                      <a:pPr algn="ctr" rtl="0" fontAlgn="ctr"/>
                      <a:r>
                        <a:rPr lang="en-US" sz="900" b="0" i="0" u="none" strike="noStrike" dirty="0">
                          <a:solidFill>
                            <a:srgbClr val="000000"/>
                          </a:solidFill>
                          <a:effectLst/>
                          <a:latin typeface="Calibri" panose="020F0502020204030204" pitchFamily="34" charset="0"/>
                        </a:rPr>
                        <a:t>11285 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Radhakrishnan, Chinjumol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7770306"/>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Research and Technology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Singh, Abhishek K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731607"/>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Test and Evaluation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Jha, Ravi 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7356585"/>
                  </a:ext>
                </a:extLst>
              </a:tr>
              <a:tr h="221810">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IPDM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17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Singh, Omji Kunjbihari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489699"/>
                  </a:ext>
                </a:extLst>
              </a:tr>
              <a:tr h="212941">
                <a:tc rowSpan="12">
                  <a:txBody>
                    <a:bodyPr/>
                    <a:lstStyle/>
                    <a:p>
                      <a:pPr algn="ctr" fontAlgn="ctr"/>
                      <a:r>
                        <a:rPr lang="en-US" sz="900" b="1" i="0" u="none" strike="noStrike">
                          <a:solidFill>
                            <a:srgbClr val="000000"/>
                          </a:solidFill>
                          <a:effectLst/>
                          <a:latin typeface="Calibri" panose="020F0502020204030204" pitchFamily="34" charset="0"/>
                        </a:rPr>
                        <a:t>Tatum</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149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56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990670981"/>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Authoring Process Planning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11">
                  <a:txBody>
                    <a:bodyPr/>
                    <a:lstStyle/>
                    <a:p>
                      <a:pPr algn="ctr" rtl="0" fontAlgn="ctr"/>
                      <a:r>
                        <a:rPr lang="en-US" sz="900" b="0" i="0" u="none" strike="noStrike" dirty="0">
                          <a:solidFill>
                            <a:srgbClr val="000000"/>
                          </a:solidFill>
                          <a:effectLst/>
                          <a:latin typeface="Calibri" panose="020F0502020204030204" pitchFamily="34" charset="0"/>
                        </a:rPr>
                        <a:t> </a:t>
                      </a:r>
                    </a:p>
                    <a:p>
                      <a:pPr algn="ctr" fontAlgn="ctr"/>
                      <a:r>
                        <a:rPr lang="en-US" sz="900" b="0" i="0" u="none" strike="noStrike" dirty="0">
                          <a:solidFill>
                            <a:srgbClr val="000000"/>
                          </a:solidFill>
                          <a:effectLst/>
                          <a:latin typeface="Arial" panose="020B060402020202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16450 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6"/>
                        </a:rPr>
                        <a:t>Urimindi, Sreenivasulu</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5053701"/>
                  </a:ext>
                </a:extLst>
              </a:tr>
              <a:tr h="425883">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Data Distribution and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fontAlgn="ctr"/>
                      <a:endParaRPr lang="en-US" sz="900" b="0" i="0" u="none" strike="noStrike" dirty="0">
                        <a:solidFill>
                          <a:srgbClr val="000000"/>
                        </a:solidFill>
                        <a:effectLst/>
                        <a:latin typeface="Arial" panose="020B060402020202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rPr>
                        <a:t>Urimindi, Sreenivasulu </a:t>
                      </a:r>
                    </a:p>
                    <a:p>
                      <a:pPr algn="ctr" rtl="0" fontAlgn="ctr"/>
                      <a:r>
                        <a:rPr lang="en-US" sz="900" b="0" i="0" u="sng" strike="noStrike" dirty="0">
                          <a:solidFill>
                            <a:srgbClr val="0563C1"/>
                          </a:solidFill>
                          <a:effectLst/>
                          <a:latin typeface="Calibri" panose="020F0502020204030204" pitchFamily="34" charset="0"/>
                        </a:rPr>
                        <a:t>Vinod Thomas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904613"/>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Automation Programming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7"/>
                        </a:rPr>
                        <a:t>Chougule, Priyanka Dhanpal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8646104"/>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Engineering (CE)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0 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dirty="0">
                          <a:solidFill>
                            <a:srgbClr val="000000"/>
                          </a:solidFill>
                          <a:effectLst/>
                          <a:latin typeface="Calibri" panose="020F0502020204030204" pitchFamily="34" charset="0"/>
                        </a:rPr>
                        <a:t> 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US" sz="900" b="0" i="0" u="sng" strike="noStrike">
                          <a:solidFill>
                            <a:srgbClr val="0563C1"/>
                          </a:solidFill>
                          <a:effectLst/>
                          <a:latin typeface="Calibri" panose="020F0502020204030204" pitchFamily="34" charset="0"/>
                          <a:hlinkClick r:id="rId8"/>
                        </a:rPr>
                        <a:t>Nair, Aathira Manikandan</a:t>
                      </a:r>
                      <a:endParaRPr lang="en-US" sz="900" b="0" i="0" u="sng" strike="noStrike">
                        <a:solidFill>
                          <a:srgbClr val="0563C1"/>
                        </a:solidFill>
                        <a:effectLst/>
                        <a:latin typeface="Calibri" panose="020F0502020204030204" pitchFamily="34" charset="0"/>
                      </a:endParaRP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1947714"/>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3DX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9"/>
                        </a:rPr>
                        <a:t>Kaur, Harmeet</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63169"/>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Electrical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0"/>
                        </a:rPr>
                        <a:t>K L, Bharath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457780"/>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Flight Engineering and Propulsion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11"/>
                        </a:rPr>
                        <a:t>Mohiddin Basha, Mahammed Gulam</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9871938"/>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Mechanical and Structural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2"/>
                        </a:rPr>
                        <a:t>P, Ashwini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2117372"/>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Systems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3"/>
                        </a:rPr>
                        <a:t>Prabhat, Kumar</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29745"/>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Production System Simulation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02137"/>
                  </a:ext>
                </a:extLst>
              </a:tr>
              <a:tr h="221810">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Visualization and xR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4"/>
                        </a:rPr>
                        <a:t>Rompicherla, Rakesh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923173"/>
                  </a:ext>
                </a:extLst>
              </a:tr>
              <a:tr h="221810">
                <a:tc>
                  <a:txBody>
                    <a:bodyPr/>
                    <a:lstStyle/>
                    <a:p>
                      <a:pPr algn="ctr"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510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188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83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8634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484366138"/>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20700" y="77504"/>
            <a:ext cx="11150600" cy="463593"/>
          </a:xfrm>
        </p:spPr>
        <p:txBody>
          <a:bodyPr/>
          <a:lstStyle/>
          <a:p>
            <a:r>
              <a:rPr lang="en-US" dirty="0"/>
              <a:t>Product support Progress</a:t>
            </a:r>
          </a:p>
        </p:txBody>
      </p:sp>
      <p:graphicFrame>
        <p:nvGraphicFramePr>
          <p:cNvPr id="4" name="Table 3">
            <a:extLst>
              <a:ext uri="{FF2B5EF4-FFF2-40B4-BE49-F238E27FC236}">
                <a16:creationId xmlns:a16="http://schemas.microsoft.com/office/drawing/2014/main" id="{52A00FB7-677B-4000-BF06-019D8BE07BD9}"/>
              </a:ext>
            </a:extLst>
          </p:cNvPr>
          <p:cNvGraphicFramePr>
            <a:graphicFrameLocks noGrp="1"/>
          </p:cNvGraphicFramePr>
          <p:nvPr>
            <p:extLst>
              <p:ext uri="{D42A27DB-BD31-4B8C-83A1-F6EECF244321}">
                <p14:modId xmlns:p14="http://schemas.microsoft.com/office/powerpoint/2010/main" val="3493990611"/>
              </p:ext>
            </p:extLst>
          </p:nvPr>
        </p:nvGraphicFramePr>
        <p:xfrm>
          <a:off x="156972" y="541097"/>
          <a:ext cx="11878056" cy="5554681"/>
        </p:xfrm>
        <a:graphic>
          <a:graphicData uri="http://schemas.openxmlformats.org/drawingml/2006/table">
            <a:tbl>
              <a:tblPr/>
              <a:tblGrid>
                <a:gridCol w="1818852">
                  <a:extLst>
                    <a:ext uri="{9D8B030D-6E8A-4147-A177-3AD203B41FA5}">
                      <a16:colId xmlns:a16="http://schemas.microsoft.com/office/drawing/2014/main" val="2095960399"/>
                    </a:ext>
                  </a:extLst>
                </a:gridCol>
                <a:gridCol w="1818852">
                  <a:extLst>
                    <a:ext uri="{9D8B030D-6E8A-4147-A177-3AD203B41FA5}">
                      <a16:colId xmlns:a16="http://schemas.microsoft.com/office/drawing/2014/main" val="468970229"/>
                    </a:ext>
                  </a:extLst>
                </a:gridCol>
                <a:gridCol w="1178412">
                  <a:extLst>
                    <a:ext uri="{9D8B030D-6E8A-4147-A177-3AD203B41FA5}">
                      <a16:colId xmlns:a16="http://schemas.microsoft.com/office/drawing/2014/main" val="3548101950"/>
                    </a:ext>
                  </a:extLst>
                </a:gridCol>
                <a:gridCol w="1178412">
                  <a:extLst>
                    <a:ext uri="{9D8B030D-6E8A-4147-A177-3AD203B41FA5}">
                      <a16:colId xmlns:a16="http://schemas.microsoft.com/office/drawing/2014/main" val="1890911412"/>
                    </a:ext>
                  </a:extLst>
                </a:gridCol>
                <a:gridCol w="623360">
                  <a:extLst>
                    <a:ext uri="{9D8B030D-6E8A-4147-A177-3AD203B41FA5}">
                      <a16:colId xmlns:a16="http://schemas.microsoft.com/office/drawing/2014/main" val="4010365659"/>
                    </a:ext>
                  </a:extLst>
                </a:gridCol>
                <a:gridCol w="853924">
                  <a:extLst>
                    <a:ext uri="{9D8B030D-6E8A-4147-A177-3AD203B41FA5}">
                      <a16:colId xmlns:a16="http://schemas.microsoft.com/office/drawing/2014/main" val="4160414900"/>
                    </a:ext>
                  </a:extLst>
                </a:gridCol>
                <a:gridCol w="1246728">
                  <a:extLst>
                    <a:ext uri="{9D8B030D-6E8A-4147-A177-3AD203B41FA5}">
                      <a16:colId xmlns:a16="http://schemas.microsoft.com/office/drawing/2014/main" val="638432962"/>
                    </a:ext>
                  </a:extLst>
                </a:gridCol>
                <a:gridCol w="1246728">
                  <a:extLst>
                    <a:ext uri="{9D8B030D-6E8A-4147-A177-3AD203B41FA5}">
                      <a16:colId xmlns:a16="http://schemas.microsoft.com/office/drawing/2014/main" val="1193588331"/>
                    </a:ext>
                  </a:extLst>
                </a:gridCol>
                <a:gridCol w="478197">
                  <a:extLst>
                    <a:ext uri="{9D8B030D-6E8A-4147-A177-3AD203B41FA5}">
                      <a16:colId xmlns:a16="http://schemas.microsoft.com/office/drawing/2014/main" val="2022402143"/>
                    </a:ext>
                  </a:extLst>
                </a:gridCol>
                <a:gridCol w="478197">
                  <a:extLst>
                    <a:ext uri="{9D8B030D-6E8A-4147-A177-3AD203B41FA5}">
                      <a16:colId xmlns:a16="http://schemas.microsoft.com/office/drawing/2014/main" val="2966417049"/>
                    </a:ext>
                  </a:extLst>
                </a:gridCol>
                <a:gridCol w="478197">
                  <a:extLst>
                    <a:ext uri="{9D8B030D-6E8A-4147-A177-3AD203B41FA5}">
                      <a16:colId xmlns:a16="http://schemas.microsoft.com/office/drawing/2014/main" val="4239531133"/>
                    </a:ext>
                  </a:extLst>
                </a:gridCol>
                <a:gridCol w="478197">
                  <a:extLst>
                    <a:ext uri="{9D8B030D-6E8A-4147-A177-3AD203B41FA5}">
                      <a16:colId xmlns:a16="http://schemas.microsoft.com/office/drawing/2014/main" val="1044579247"/>
                    </a:ext>
                  </a:extLst>
                </a:gridCol>
              </a:tblGrid>
              <a:tr h="254432">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dirty="0">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7685577"/>
                  </a:ext>
                </a:extLst>
              </a:tr>
              <a:tr h="303425">
                <a:tc rowSpan="2">
                  <a:txBody>
                    <a:bodyPr/>
                    <a:lstStyle/>
                    <a:p>
                      <a:pPr algn="ctr" fontAlgn="ctr"/>
                      <a:r>
                        <a:rPr lang="en-US" sz="900" b="1" i="0" u="none" strike="noStrike" dirty="0">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678939420"/>
                  </a:ext>
                </a:extLst>
              </a:tr>
              <a:tr h="56891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980879"/>
                  </a:ext>
                </a:extLst>
              </a:tr>
              <a:tr h="303425">
                <a:tc rowSpan="5">
                  <a:txBody>
                    <a:bodyPr/>
                    <a:lstStyle/>
                    <a:p>
                      <a:pPr algn="ctr" fontAlgn="ctr"/>
                      <a:r>
                        <a:rPr lang="en-US" sz="900" b="1" i="0" u="none" strike="noStrike">
                          <a:solidFill>
                            <a:srgbClr val="000000"/>
                          </a:solidFill>
                          <a:effectLst/>
                          <a:latin typeface="Calibri" panose="020F0502020204030204" pitchFamily="34" charset="0"/>
                        </a:rPr>
                        <a:t>Buba</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147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sng" strike="noStrike">
                          <a:solidFill>
                            <a:srgbClr val="0563C1"/>
                          </a:solidFill>
                          <a:effectLst/>
                          <a:latin typeface="Calibri" panose="020F0502020204030204" pitchFamily="34" charset="0"/>
                        </a:rPr>
                        <a:t> </a:t>
                      </a:r>
                    </a:p>
                  </a:txBody>
                  <a:tcPr marL="1440" marR="1440" marT="144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en-US" sz="900" b="1"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34608752"/>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Digital Market Products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4">
                  <a:txBody>
                    <a:bodyPr/>
                    <a:lstStyle/>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44639 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Popeck (US), John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404268"/>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Operations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Balraj, Bharath K</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4365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Technical Publications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Kandan, Narendran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3723103"/>
                  </a:ext>
                </a:extLst>
              </a:tr>
              <a:tr h="31606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Training &amp; Other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Rooge, Padma Prasad</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095694"/>
                  </a:ext>
                </a:extLst>
              </a:tr>
              <a:tr h="303425">
                <a:tc rowSpan="8">
                  <a:txBody>
                    <a:bodyPr/>
                    <a:lstStyle/>
                    <a:p>
                      <a:pPr algn="ctr" fontAlgn="ctr"/>
                      <a:r>
                        <a:rPr lang="en-US" sz="900" b="1" i="0" u="none" strike="noStrike" dirty="0">
                          <a:solidFill>
                            <a:srgbClr val="000000"/>
                          </a:solidFill>
                          <a:effectLst/>
                          <a:latin typeface="Calibri" panose="020F0502020204030204" pitchFamily="34" charset="0"/>
                        </a:rPr>
                        <a:t>Jeff</a:t>
                      </a:r>
                    </a:p>
                  </a:txBody>
                  <a:tcPr marL="1440" marR="1440" marT="14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30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670370281"/>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 Automation Programming</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7">
                  <a:txBody>
                    <a:bodyPr/>
                    <a:lstStyle/>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FF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21120 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6"/>
                        </a:rPr>
                        <a:t>H D, Sarika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570952"/>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Innovation Hub</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pPr algn="ctr" rtl="0" fontAlgn="ctr"/>
                      <a:endParaRPr lang="en-US" sz="900" b="0" i="0" u="none" strike="noStrike" dirty="0">
                        <a:solidFill>
                          <a:srgbClr val="FF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23186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Material Management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7"/>
                        </a:rPr>
                        <a:t>Jenkins (US), Renee M</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040185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Maintenance Repair and Overhaul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8"/>
                        </a:rPr>
                        <a:t>Fink (US), Brendan 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949543"/>
                  </a:ext>
                </a:extLst>
              </a:tr>
              <a:tr h="568919">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Integrated Logistics Planning and Management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9"/>
                        </a:rPr>
                        <a:t>Nadampalli Kumarraju, Lavanya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3079353"/>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Product Support Analysis</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10"/>
                        </a:rPr>
                        <a:t>Varghese, Jessy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4403574"/>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Embedded Program Support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rPr>
                        <a:t>Amaragatti, Sharanappa</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789487"/>
                  </a:ext>
                </a:extLst>
              </a:tr>
              <a:tr h="205247">
                <a:tc>
                  <a:txBody>
                    <a:bodyPr/>
                    <a:lstStyle/>
                    <a:p>
                      <a:pPr algn="ctr" fontAlgn="ctr"/>
                      <a:r>
                        <a:rPr lang="en-US" sz="900" b="1" i="0" u="none" strike="noStrike" dirty="0">
                          <a:solidFill>
                            <a:srgbClr val="000000"/>
                          </a:solidFill>
                          <a:effectLst/>
                          <a:latin typeface="Calibri" panose="020F0502020204030204" pitchFamily="34" charset="0"/>
                        </a:rPr>
                        <a:t> </a:t>
                      </a:r>
                    </a:p>
                  </a:txBody>
                  <a:tcPr marL="1440" marR="1440" marT="14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1" i="0" u="none" strike="noStrike" dirty="0">
                          <a:solidFill>
                            <a:srgbClr val="000000"/>
                          </a:solidFill>
                          <a:effectLst/>
                          <a:latin typeface="Calibri" panose="020F0502020204030204" pitchFamily="34" charset="0"/>
                        </a:rPr>
                        <a:t>TOTAL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373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146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 15087</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fontAlgn="b"/>
                      <a:r>
                        <a:rPr lang="en-US" sz="900" b="1" i="0" u="none" strike="noStrike" dirty="0">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extLst>
                  <a:ext uri="{0D108BD9-81ED-4DB2-BD59-A6C34878D82A}">
                    <a16:rowId xmlns:a16="http://schemas.microsoft.com/office/drawing/2014/main" val="2146687931"/>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1B8F-DD5D-BDA7-C22E-1EEE4ED037F3}"/>
              </a:ext>
            </a:extLst>
          </p:cNvPr>
          <p:cNvSpPr>
            <a:spLocks noGrp="1"/>
          </p:cNvSpPr>
          <p:nvPr>
            <p:ph type="title"/>
          </p:nvPr>
        </p:nvSpPr>
        <p:spPr>
          <a:xfrm>
            <a:off x="520700" y="151371"/>
            <a:ext cx="11150600" cy="505854"/>
          </a:xfrm>
        </p:spPr>
        <p:txBody>
          <a:bodyPr/>
          <a:lstStyle/>
          <a:p>
            <a:r>
              <a:rPr lang="en-US" dirty="0" err="1"/>
              <a:t>DevSecops</a:t>
            </a:r>
            <a:r>
              <a:rPr lang="en-US" dirty="0"/>
              <a:t> Pilots with McKinsey</a:t>
            </a:r>
          </a:p>
        </p:txBody>
      </p:sp>
      <p:graphicFrame>
        <p:nvGraphicFramePr>
          <p:cNvPr id="4" name="Table 3">
            <a:extLst>
              <a:ext uri="{FF2B5EF4-FFF2-40B4-BE49-F238E27FC236}">
                <a16:creationId xmlns:a16="http://schemas.microsoft.com/office/drawing/2014/main" id="{93BB3340-91E5-E118-F7D1-65B652BD9628}"/>
              </a:ext>
            </a:extLst>
          </p:cNvPr>
          <p:cNvGraphicFramePr>
            <a:graphicFrameLocks noGrp="1"/>
          </p:cNvGraphicFramePr>
          <p:nvPr>
            <p:extLst>
              <p:ext uri="{D42A27DB-BD31-4B8C-83A1-F6EECF244321}">
                <p14:modId xmlns:p14="http://schemas.microsoft.com/office/powerpoint/2010/main" val="3452493610"/>
              </p:ext>
            </p:extLst>
          </p:nvPr>
        </p:nvGraphicFramePr>
        <p:xfrm>
          <a:off x="695326" y="859759"/>
          <a:ext cx="9576139" cy="3738873"/>
        </p:xfrm>
        <a:graphic>
          <a:graphicData uri="http://schemas.openxmlformats.org/drawingml/2006/table">
            <a:tbl>
              <a:tblPr firstRow="1" firstCol="1" bandRow="1">
                <a:tableStyleId>{5C22544A-7EE6-4342-B048-85BDC9FD1C3A}</a:tableStyleId>
              </a:tblPr>
              <a:tblGrid>
                <a:gridCol w="1269483">
                  <a:extLst>
                    <a:ext uri="{9D8B030D-6E8A-4147-A177-3AD203B41FA5}">
                      <a16:colId xmlns:a16="http://schemas.microsoft.com/office/drawing/2014/main" val="1525248313"/>
                    </a:ext>
                  </a:extLst>
                </a:gridCol>
                <a:gridCol w="3612354">
                  <a:extLst>
                    <a:ext uri="{9D8B030D-6E8A-4147-A177-3AD203B41FA5}">
                      <a16:colId xmlns:a16="http://schemas.microsoft.com/office/drawing/2014/main" val="1430882177"/>
                    </a:ext>
                  </a:extLst>
                </a:gridCol>
                <a:gridCol w="3472139">
                  <a:extLst>
                    <a:ext uri="{9D8B030D-6E8A-4147-A177-3AD203B41FA5}">
                      <a16:colId xmlns:a16="http://schemas.microsoft.com/office/drawing/2014/main" val="3485045786"/>
                    </a:ext>
                  </a:extLst>
                </a:gridCol>
                <a:gridCol w="1222163">
                  <a:extLst>
                    <a:ext uri="{9D8B030D-6E8A-4147-A177-3AD203B41FA5}">
                      <a16:colId xmlns:a16="http://schemas.microsoft.com/office/drawing/2014/main" val="1710690612"/>
                    </a:ext>
                  </a:extLst>
                </a:gridCol>
              </a:tblGrid>
              <a:tr h="319091">
                <a:tc>
                  <a:txBody>
                    <a:bodyPr/>
                    <a:lstStyle/>
                    <a:p>
                      <a:pPr marL="0" marR="0">
                        <a:spcBef>
                          <a:spcPts val="0"/>
                        </a:spcBef>
                        <a:spcAft>
                          <a:spcPts val="0"/>
                        </a:spcAft>
                      </a:pPr>
                      <a:r>
                        <a:rPr lang="en-US" sz="1800" dirty="0">
                          <a:effectLst/>
                          <a:latin typeface="+mj-lt"/>
                        </a:rPr>
                        <a:t>Quarter</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rPr>
                        <a:t>Product</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Status</a:t>
                      </a:r>
                    </a:p>
                  </a:txBody>
                  <a:tcPr marL="16951" marR="16951" marT="0" marB="0"/>
                </a:tc>
                <a:tc>
                  <a:txBody>
                    <a:bodyPr/>
                    <a:lstStyle/>
                    <a:p>
                      <a:pPr marL="0" marR="0">
                        <a:spcBef>
                          <a:spcPts val="0"/>
                        </a:spcBef>
                        <a:spcAft>
                          <a:spcPts val="0"/>
                        </a:spcAft>
                      </a:pPr>
                      <a:r>
                        <a:rPr lang="en-US" sz="1800">
                          <a:effectLst/>
                          <a:latin typeface="+mj-lt"/>
                        </a:rPr>
                        <a:t>Leader </a:t>
                      </a: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547635332"/>
                  </a:ext>
                </a:extLst>
              </a:tr>
              <a:tr h="672902">
                <a:tc rowSpan="2">
                  <a:txBody>
                    <a:bodyPr/>
                    <a:lstStyle/>
                    <a:p>
                      <a:pPr marL="0" marR="0">
                        <a:spcBef>
                          <a:spcPts val="0"/>
                        </a:spcBef>
                        <a:spcAft>
                          <a:spcPts val="0"/>
                        </a:spcAft>
                      </a:pPr>
                      <a:endParaRPr lang="en-US" sz="1800" dirty="0">
                        <a:effectLst/>
                        <a:latin typeface="+mj-lt"/>
                        <a:ea typeface="Calibri" panose="020F0502020204030204" pitchFamily="34" charset="0"/>
                      </a:endParaRPr>
                    </a:p>
                    <a:p>
                      <a:pPr marL="0" marR="0">
                        <a:spcBef>
                          <a:spcPts val="0"/>
                        </a:spcBef>
                        <a:spcAft>
                          <a:spcPts val="0"/>
                        </a:spcAft>
                      </a:pPr>
                      <a:r>
                        <a:rPr lang="en-US" sz="1800" dirty="0">
                          <a:effectLst/>
                          <a:latin typeface="+mj-lt"/>
                          <a:ea typeface="Calibri" panose="020F0502020204030204" pitchFamily="34" charset="0"/>
                        </a:rPr>
                        <a:t>Q1</a:t>
                      </a: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Customer Engineering</a:t>
                      </a: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Completed</a:t>
                      </a: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Tatum &amp; Kara</a:t>
                      </a:r>
                    </a:p>
                  </a:txBody>
                  <a:tcPr marL="0" marR="0" marT="0" marB="0"/>
                </a:tc>
                <a:extLst>
                  <a:ext uri="{0D108BD9-81ED-4DB2-BD59-A6C34878D82A}">
                    <a16:rowId xmlns:a16="http://schemas.microsoft.com/office/drawing/2014/main" val="4081431993"/>
                  </a:ext>
                </a:extLst>
              </a:tr>
              <a:tr h="858005">
                <a:tc vMerge="1">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Electrical Engineering</a:t>
                      </a:r>
                    </a:p>
                  </a:txBody>
                  <a:tcPr marL="16951" marR="16951" marT="0" marB="0"/>
                </a:tc>
                <a:tc>
                  <a:txBody>
                    <a:bodyPr/>
                    <a:lstStyle/>
                    <a:p>
                      <a:pPr marL="0" marR="0">
                        <a:spcBef>
                          <a:spcPts val="0"/>
                        </a:spcBef>
                        <a:spcAft>
                          <a:spcPts val="0"/>
                        </a:spcAft>
                      </a:pPr>
                      <a:r>
                        <a:rPr lang="en-US" sz="1800" kern="1200" dirty="0">
                          <a:solidFill>
                            <a:schemeClr val="dk1"/>
                          </a:solidFill>
                          <a:effectLst/>
                          <a:latin typeface="+mn-lt"/>
                          <a:ea typeface="Calibri" panose="020F0502020204030204" pitchFamily="34" charset="0"/>
                          <a:cs typeface="+mn-cs"/>
                        </a:rPr>
                        <a:t>Completed </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kern="1200" dirty="0">
                          <a:solidFill>
                            <a:schemeClr val="dk1"/>
                          </a:solidFill>
                          <a:effectLst/>
                          <a:latin typeface="+mn-lt"/>
                          <a:ea typeface="Calibri" panose="020F0502020204030204" pitchFamily="34" charset="0"/>
                          <a:cs typeface="+mn-cs"/>
                        </a:rPr>
                        <a:t> Tatum &amp; Kara</a:t>
                      </a:r>
                    </a:p>
                    <a:p>
                      <a:pPr marL="0" marR="0">
                        <a:spcBef>
                          <a:spcPts val="0"/>
                        </a:spcBef>
                        <a:spcAft>
                          <a:spcPts val="0"/>
                        </a:spcAft>
                      </a:pP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217843395"/>
                  </a:ext>
                </a:extLst>
              </a:tr>
              <a:tr h="931600">
                <a:tc>
                  <a:txBody>
                    <a:bodyPr/>
                    <a:lstStyle/>
                    <a:p>
                      <a:pPr marL="0" marR="0">
                        <a:spcBef>
                          <a:spcPts val="0"/>
                        </a:spcBef>
                        <a:spcAft>
                          <a:spcPts val="0"/>
                        </a:spcAft>
                      </a:pPr>
                      <a:r>
                        <a:rPr lang="en-US" sz="1800" dirty="0">
                          <a:effectLst/>
                          <a:latin typeface="+mj-lt"/>
                        </a:rPr>
                        <a:t> </a:t>
                      </a:r>
                    </a:p>
                    <a:p>
                      <a:pPr marL="0" marR="0">
                        <a:spcBef>
                          <a:spcPts val="0"/>
                        </a:spcBef>
                        <a:spcAft>
                          <a:spcPts val="0"/>
                        </a:spcAft>
                      </a:pPr>
                      <a:r>
                        <a:rPr lang="en-US" sz="1800" dirty="0">
                          <a:effectLst/>
                          <a:latin typeface="+mj-lt"/>
                        </a:rPr>
                        <a:t>Q2</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rPr>
                        <a:t>Regulatory- &gt; Regulatory &amp; Safety - &gt; BCAB</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In-Progress</a:t>
                      </a:r>
                    </a:p>
                  </a:txBody>
                  <a:tcPr marL="16951" marR="16951" marT="0" marB="0"/>
                </a:tc>
                <a:tc>
                  <a:txBody>
                    <a:bodyPr/>
                    <a:lstStyle/>
                    <a:p>
                      <a:pPr marL="0" marR="0">
                        <a:spcBef>
                          <a:spcPts val="0"/>
                        </a:spcBef>
                        <a:spcAft>
                          <a:spcPts val="0"/>
                        </a:spcAft>
                      </a:pPr>
                      <a:r>
                        <a:rPr lang="en-US" sz="1800" dirty="0">
                          <a:effectLst/>
                          <a:latin typeface="+mj-lt"/>
                        </a:rPr>
                        <a:t>Jennifer</a:t>
                      </a: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102904370"/>
                  </a:ext>
                </a:extLst>
              </a:tr>
              <a:tr h="957275">
                <a:tc>
                  <a:txBody>
                    <a:bodyPr/>
                    <a:lstStyle/>
                    <a:p>
                      <a:pPr marL="0" marR="0">
                        <a:spcBef>
                          <a:spcPts val="0"/>
                        </a:spcBef>
                        <a:spcAft>
                          <a:spcPts val="0"/>
                        </a:spcAft>
                      </a:pPr>
                      <a:r>
                        <a:rPr lang="en-US" sz="1800" dirty="0">
                          <a:effectLst/>
                          <a:latin typeface="+mj-lt"/>
                        </a:rPr>
                        <a:t>Q3</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rPr>
                        <a:t>3DX</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Not yet Started</a:t>
                      </a:r>
                    </a:p>
                  </a:txBody>
                  <a:tcPr marL="16951" marR="16951" marT="0" marB="0"/>
                </a:tc>
                <a:tc>
                  <a:txBody>
                    <a:bodyPr/>
                    <a:lstStyle/>
                    <a:p>
                      <a:pPr marL="0" marR="0">
                        <a:spcBef>
                          <a:spcPts val="0"/>
                        </a:spcBef>
                        <a:spcAft>
                          <a:spcPts val="0"/>
                        </a:spcAft>
                      </a:pPr>
                      <a:r>
                        <a:rPr lang="en-US" sz="1800" dirty="0">
                          <a:effectLst/>
                          <a:latin typeface="+mj-lt"/>
                        </a:rPr>
                        <a:t>Tatum</a:t>
                      </a: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295741151"/>
                  </a:ext>
                </a:extLst>
              </a:tr>
            </a:tbl>
          </a:graphicData>
        </a:graphic>
      </p:graphicFrame>
    </p:spTree>
    <p:extLst>
      <p:ext uri="{BB962C8B-B14F-4D97-AF65-F5344CB8AC3E}">
        <p14:creationId xmlns:p14="http://schemas.microsoft.com/office/powerpoint/2010/main" val="14260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Amazon Q &amp; 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3" name="Rectangle 2">
            <a:extLst>
              <a:ext uri="{FF2B5EF4-FFF2-40B4-BE49-F238E27FC236}">
                <a16:creationId xmlns:a16="http://schemas.microsoft.com/office/drawing/2014/main" id="{DCACCCA2-B43B-01BE-0EE9-87FE1EE61650}"/>
              </a:ext>
            </a:extLst>
          </p:cNvPr>
          <p:cNvSpPr/>
          <p:nvPr/>
        </p:nvSpPr>
        <p:spPr>
          <a:xfrm>
            <a:off x="9640591" y="135281"/>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 name="Rectangle 3">
            <a:extLst>
              <a:ext uri="{FF2B5EF4-FFF2-40B4-BE49-F238E27FC236}">
                <a16:creationId xmlns:a16="http://schemas.microsoft.com/office/drawing/2014/main" id="{5F6E12A3-B427-DF1C-EC5F-8F1453CE57D8}"/>
              </a:ext>
            </a:extLst>
          </p:cNvPr>
          <p:cNvSpPr/>
          <p:nvPr/>
        </p:nvSpPr>
        <p:spPr>
          <a:xfrm>
            <a:off x="9640986" y="458565"/>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 name="TextBox 4">
            <a:extLst>
              <a:ext uri="{FF2B5EF4-FFF2-40B4-BE49-F238E27FC236}">
                <a16:creationId xmlns:a16="http://schemas.microsoft.com/office/drawing/2014/main" id="{BC0224E0-AD05-1A62-3A4A-9949E89FD18C}"/>
              </a:ext>
            </a:extLst>
          </p:cNvPr>
          <p:cNvSpPr txBox="1"/>
          <p:nvPr/>
        </p:nvSpPr>
        <p:spPr>
          <a:xfrm>
            <a:off x="10820054" y="14415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200" dirty="0"/>
          </a:p>
        </p:txBody>
      </p:sp>
      <p:sp>
        <p:nvSpPr>
          <p:cNvPr id="6" name="TextBox 5">
            <a:extLst>
              <a:ext uri="{FF2B5EF4-FFF2-40B4-BE49-F238E27FC236}">
                <a16:creationId xmlns:a16="http://schemas.microsoft.com/office/drawing/2014/main" id="{FD9CF721-4224-1763-E2DD-40A6C851E66B}"/>
              </a:ext>
            </a:extLst>
          </p:cNvPr>
          <p:cNvSpPr txBox="1"/>
          <p:nvPr/>
        </p:nvSpPr>
        <p:spPr>
          <a:xfrm>
            <a:off x="9947054" y="478428"/>
            <a:ext cx="2184834" cy="284906"/>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In progress for capability identification</a:t>
            </a:r>
          </a:p>
        </p:txBody>
      </p:sp>
      <p:sp>
        <p:nvSpPr>
          <p:cNvPr id="22" name="Rectangle 21">
            <a:extLst>
              <a:ext uri="{FF2B5EF4-FFF2-40B4-BE49-F238E27FC236}">
                <a16:creationId xmlns:a16="http://schemas.microsoft.com/office/drawing/2014/main" id="{FF8A0754-7F03-AD2F-2526-B04B8E011DE3}"/>
              </a:ext>
            </a:extLst>
          </p:cNvPr>
          <p:cNvSpPr/>
          <p:nvPr/>
        </p:nvSpPr>
        <p:spPr>
          <a:xfrm>
            <a:off x="9640591" y="804202"/>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3" name="TextBox 22">
            <a:extLst>
              <a:ext uri="{FF2B5EF4-FFF2-40B4-BE49-F238E27FC236}">
                <a16:creationId xmlns:a16="http://schemas.microsoft.com/office/drawing/2014/main" id="{8CABFB74-AC1C-2BF2-0768-61322BD852DC}"/>
              </a:ext>
            </a:extLst>
          </p:cNvPr>
          <p:cNvSpPr txBox="1"/>
          <p:nvPr/>
        </p:nvSpPr>
        <p:spPr>
          <a:xfrm>
            <a:off x="9959891" y="798980"/>
            <a:ext cx="1720325" cy="227005"/>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Not Achievable by Amazon Q</a:t>
            </a:r>
          </a:p>
        </p:txBody>
      </p:sp>
      <p:graphicFrame>
        <p:nvGraphicFramePr>
          <p:cNvPr id="43" name="Table 42">
            <a:extLst>
              <a:ext uri="{FF2B5EF4-FFF2-40B4-BE49-F238E27FC236}">
                <a16:creationId xmlns:a16="http://schemas.microsoft.com/office/drawing/2014/main" id="{793E611C-8C6B-BF34-41F6-07BC1E3ED8DC}"/>
              </a:ext>
            </a:extLst>
          </p:cNvPr>
          <p:cNvGraphicFramePr>
            <a:graphicFrameLocks noGrp="1"/>
          </p:cNvGraphicFramePr>
          <p:nvPr>
            <p:extLst>
              <p:ext uri="{D42A27DB-BD31-4B8C-83A1-F6EECF244321}">
                <p14:modId xmlns:p14="http://schemas.microsoft.com/office/powerpoint/2010/main" val="2135380589"/>
              </p:ext>
            </p:extLst>
          </p:nvPr>
        </p:nvGraphicFramePr>
        <p:xfrm>
          <a:off x="4585927" y="1557015"/>
          <a:ext cx="7606073" cy="4955291"/>
        </p:xfrm>
        <a:graphic>
          <a:graphicData uri="http://schemas.openxmlformats.org/drawingml/2006/table">
            <a:tbl>
              <a:tblPr firstRow="1" bandRow="1">
                <a:tableStyleId>{5C22544A-7EE6-4342-B048-85BDC9FD1C3A}</a:tableStyleId>
              </a:tblPr>
              <a:tblGrid>
                <a:gridCol w="5587883">
                  <a:extLst>
                    <a:ext uri="{9D8B030D-6E8A-4147-A177-3AD203B41FA5}">
                      <a16:colId xmlns:a16="http://schemas.microsoft.com/office/drawing/2014/main" val="1543830616"/>
                    </a:ext>
                  </a:extLst>
                </a:gridCol>
                <a:gridCol w="2018190">
                  <a:extLst>
                    <a:ext uri="{9D8B030D-6E8A-4147-A177-3AD203B41FA5}">
                      <a16:colId xmlns:a16="http://schemas.microsoft.com/office/drawing/2014/main" val="1587988572"/>
                    </a:ext>
                  </a:extLst>
                </a:gridCol>
              </a:tblGrid>
              <a:tr h="144883">
                <a:tc>
                  <a:txBody>
                    <a:bodyPr/>
                    <a:lstStyle/>
                    <a:p>
                      <a:r>
                        <a:rPr lang="en-US" dirty="0"/>
                        <a:t>                       USE CASE</a:t>
                      </a:r>
                    </a:p>
                  </a:txBody>
                  <a:tcPr/>
                </a:tc>
                <a:tc>
                  <a:txBody>
                    <a:bodyPr/>
                    <a:lstStyle/>
                    <a:p>
                      <a:r>
                        <a:rPr lang="en-US" dirty="0"/>
                        <a:t>      STATUS</a:t>
                      </a:r>
                    </a:p>
                  </a:txBody>
                  <a:tcPr/>
                </a:tc>
                <a:extLst>
                  <a:ext uri="{0D108BD9-81ED-4DB2-BD59-A6C34878D82A}">
                    <a16:rowId xmlns:a16="http://schemas.microsoft.com/office/drawing/2014/main" val="1470787225"/>
                  </a:ext>
                </a:extLst>
              </a:tr>
              <a:tr h="340794">
                <a:tc>
                  <a:txBody>
                    <a:bodyPr/>
                    <a:lstStyle/>
                    <a:p>
                      <a:r>
                        <a:rPr lang="en-US" sz="1600" dirty="0"/>
                        <a:t>Unit test case creation capability </a:t>
                      </a:r>
                    </a:p>
                  </a:txBody>
                  <a:tcPr/>
                </a:tc>
                <a:tc>
                  <a:txBody>
                    <a:bodyPr/>
                    <a:lstStyle/>
                    <a:p>
                      <a:endParaRPr lang="en-US" dirty="0"/>
                    </a:p>
                  </a:txBody>
                  <a:tcPr/>
                </a:tc>
                <a:extLst>
                  <a:ext uri="{0D108BD9-81ED-4DB2-BD59-A6C34878D82A}">
                    <a16:rowId xmlns:a16="http://schemas.microsoft.com/office/drawing/2014/main" val="1710224201"/>
                  </a:ext>
                </a:extLst>
              </a:tr>
              <a:tr h="574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New services planning and creation using /Dev functionality</a:t>
                      </a:r>
                    </a:p>
                    <a:p>
                      <a:endParaRPr lang="en-US" sz="1600" dirty="0"/>
                    </a:p>
                  </a:txBody>
                  <a:tcPr/>
                </a:tc>
                <a:tc>
                  <a:txBody>
                    <a:bodyPr/>
                    <a:lstStyle/>
                    <a:p>
                      <a:endParaRPr lang="en-US"/>
                    </a:p>
                  </a:txBody>
                  <a:tcPr/>
                </a:tc>
                <a:extLst>
                  <a:ext uri="{0D108BD9-81ED-4DB2-BD59-A6C34878D82A}">
                    <a16:rowId xmlns:a16="http://schemas.microsoft.com/office/drawing/2014/main" val="3628476526"/>
                  </a:ext>
                </a:extLst>
              </a:tr>
              <a:tr h="7667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Mitigating the Coverity high and medium security vulnerability using /optimize capability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lumMod val="95000"/>
                            <a:lumOff val="5000"/>
                          </a:schemeClr>
                        </a:solidFill>
                      </a:endParaRPr>
                    </a:p>
                  </a:txBody>
                  <a:tcPr/>
                </a:tc>
                <a:tc>
                  <a:txBody>
                    <a:bodyPr/>
                    <a:lstStyle/>
                    <a:p>
                      <a:endParaRPr lang="en-US" dirty="0"/>
                    </a:p>
                  </a:txBody>
                  <a:tcPr/>
                </a:tc>
                <a:extLst>
                  <a:ext uri="{0D108BD9-81ED-4DB2-BD59-A6C34878D82A}">
                    <a16:rowId xmlns:a16="http://schemas.microsoft.com/office/drawing/2014/main" val="1736299889"/>
                  </a:ext>
                </a:extLst>
              </a:tr>
              <a:tr h="679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Optimizing, refactoring and understanding complex existing legacy codebase</a:t>
                      </a:r>
                    </a:p>
                  </a:txBody>
                  <a:tcPr/>
                </a:tc>
                <a:tc>
                  <a:txBody>
                    <a:bodyPr/>
                    <a:lstStyle/>
                    <a:p>
                      <a:endParaRPr lang="en-US" dirty="0"/>
                    </a:p>
                  </a:txBody>
                  <a:tcPr/>
                </a:tc>
                <a:extLst>
                  <a:ext uri="{0D108BD9-81ED-4DB2-BD59-A6C34878D82A}">
                    <a16:rowId xmlns:a16="http://schemas.microsoft.com/office/drawing/2014/main" val="672785854"/>
                  </a:ext>
                </a:extLst>
              </a:tr>
              <a:tr h="679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95000"/>
                              <a:lumOff val="5000"/>
                            </a:schemeClr>
                          </a:solidFill>
                        </a:rPr>
                        <a:t>Actual business </a:t>
                      </a:r>
                      <a:r>
                        <a:rPr lang="en-US" sz="1600" dirty="0" err="1">
                          <a:solidFill>
                            <a:schemeClr val="tx1">
                              <a:lumMod val="95000"/>
                              <a:lumOff val="5000"/>
                            </a:schemeClr>
                          </a:solidFill>
                        </a:rPr>
                        <a:t>usecase</a:t>
                      </a:r>
                      <a:r>
                        <a:rPr lang="en-US" sz="1600" dirty="0">
                          <a:solidFill>
                            <a:schemeClr val="tx1">
                              <a:lumMod val="95000"/>
                              <a:lumOff val="5000"/>
                            </a:schemeClr>
                          </a:solidFill>
                        </a:rPr>
                        <a:t> like NIMT, </a:t>
                      </a:r>
                      <a:r>
                        <a:rPr lang="en-US" sz="1600" dirty="0" err="1">
                          <a:solidFill>
                            <a:schemeClr val="tx1">
                              <a:lumMod val="95000"/>
                              <a:lumOff val="5000"/>
                            </a:schemeClr>
                          </a:solidFill>
                        </a:rPr>
                        <a:t>Redars</a:t>
                      </a:r>
                      <a:r>
                        <a:rPr lang="en-US" sz="1600" dirty="0">
                          <a:solidFill>
                            <a:schemeClr val="tx1">
                              <a:lumMod val="95000"/>
                              <a:lumOff val="5000"/>
                            </a:schemeClr>
                          </a:solidFill>
                        </a:rPr>
                        <a:t> line darkening</a:t>
                      </a:r>
                    </a:p>
                  </a:txBody>
                  <a:tcPr/>
                </a:tc>
                <a:tc>
                  <a:txBody>
                    <a:bodyPr/>
                    <a:lstStyle/>
                    <a:p>
                      <a:endParaRPr lang="en-US" dirty="0"/>
                    </a:p>
                  </a:txBody>
                  <a:tcPr/>
                </a:tc>
                <a:extLst>
                  <a:ext uri="{0D108BD9-81ED-4DB2-BD59-A6C34878D82A}">
                    <a16:rowId xmlns:a16="http://schemas.microsoft.com/office/drawing/2014/main" val="1406580643"/>
                  </a:ext>
                </a:extLst>
              </a:tr>
              <a:tr h="539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Generate oracle forms methods into java/.net (cross-platform possible) </a:t>
                      </a:r>
                    </a:p>
                  </a:txBody>
                  <a:tcPr/>
                </a:tc>
                <a:tc>
                  <a:txBody>
                    <a:bodyPr/>
                    <a:lstStyle/>
                    <a:p>
                      <a:endParaRPr lang="en-US" dirty="0"/>
                    </a:p>
                  </a:txBody>
                  <a:tcPr/>
                </a:tc>
                <a:extLst>
                  <a:ext uri="{0D108BD9-81ED-4DB2-BD59-A6C34878D82A}">
                    <a16:rowId xmlns:a16="http://schemas.microsoft.com/office/drawing/2014/main" val="1533478411"/>
                  </a:ext>
                </a:extLst>
              </a:tr>
              <a:tr h="88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Creating UI frontend code &amp; unit test cases for Vue.JS application.</a:t>
                      </a:r>
                    </a:p>
                  </a:txBody>
                  <a:tcPr/>
                </a:tc>
                <a:tc>
                  <a:txBody>
                    <a:bodyPr/>
                    <a:lstStyle/>
                    <a:p>
                      <a:endParaRPr lang="en-US" dirty="0"/>
                    </a:p>
                  </a:txBody>
                  <a:tcPr/>
                </a:tc>
                <a:extLst>
                  <a:ext uri="{0D108BD9-81ED-4DB2-BD59-A6C34878D82A}">
                    <a16:rowId xmlns:a16="http://schemas.microsoft.com/office/drawing/2014/main" val="3916074989"/>
                  </a:ext>
                </a:extLst>
              </a:tr>
            </a:tbl>
          </a:graphicData>
        </a:graphic>
      </p:graphicFrame>
      <p:sp>
        <p:nvSpPr>
          <p:cNvPr id="45" name="Rectangle 44">
            <a:extLst>
              <a:ext uri="{FF2B5EF4-FFF2-40B4-BE49-F238E27FC236}">
                <a16:creationId xmlns:a16="http://schemas.microsoft.com/office/drawing/2014/main" id="{F8EBCE65-5E1B-D453-300B-9DE3EC5E1F98}"/>
              </a:ext>
            </a:extLst>
          </p:cNvPr>
          <p:cNvSpPr/>
          <p:nvPr/>
        </p:nvSpPr>
        <p:spPr>
          <a:xfrm>
            <a:off x="10959992" y="1978225"/>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6" name="Rectangle 45">
            <a:extLst>
              <a:ext uri="{FF2B5EF4-FFF2-40B4-BE49-F238E27FC236}">
                <a16:creationId xmlns:a16="http://schemas.microsoft.com/office/drawing/2014/main" id="{A06B27CA-7B26-5760-6AF9-F29D4401C985}"/>
              </a:ext>
            </a:extLst>
          </p:cNvPr>
          <p:cNvSpPr/>
          <p:nvPr/>
        </p:nvSpPr>
        <p:spPr>
          <a:xfrm>
            <a:off x="10969657" y="2502621"/>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7" name="Rectangle 46">
            <a:extLst>
              <a:ext uri="{FF2B5EF4-FFF2-40B4-BE49-F238E27FC236}">
                <a16:creationId xmlns:a16="http://schemas.microsoft.com/office/drawing/2014/main" id="{1B385182-C342-7B05-D6D7-A44A12D34357}"/>
              </a:ext>
            </a:extLst>
          </p:cNvPr>
          <p:cNvSpPr/>
          <p:nvPr/>
        </p:nvSpPr>
        <p:spPr>
          <a:xfrm>
            <a:off x="10952689" y="3147359"/>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8" name="Rectangle 47">
            <a:extLst>
              <a:ext uri="{FF2B5EF4-FFF2-40B4-BE49-F238E27FC236}">
                <a16:creationId xmlns:a16="http://schemas.microsoft.com/office/drawing/2014/main" id="{061614E7-72AB-23E5-DDF6-84A1AE662E05}"/>
              </a:ext>
            </a:extLst>
          </p:cNvPr>
          <p:cNvSpPr/>
          <p:nvPr/>
        </p:nvSpPr>
        <p:spPr>
          <a:xfrm>
            <a:off x="10969657" y="3916801"/>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6E276D7D-9B44-ADBF-2C7B-340E13A4C125}"/>
              </a:ext>
            </a:extLst>
          </p:cNvPr>
          <p:cNvSpPr/>
          <p:nvPr/>
        </p:nvSpPr>
        <p:spPr>
          <a:xfrm>
            <a:off x="10964851" y="5282383"/>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0" name="Rectangle 49">
            <a:extLst>
              <a:ext uri="{FF2B5EF4-FFF2-40B4-BE49-F238E27FC236}">
                <a16:creationId xmlns:a16="http://schemas.microsoft.com/office/drawing/2014/main" id="{25C4DEE7-28D3-503D-4434-35E53D27E143}"/>
              </a:ext>
            </a:extLst>
          </p:cNvPr>
          <p:cNvSpPr/>
          <p:nvPr/>
        </p:nvSpPr>
        <p:spPr>
          <a:xfrm>
            <a:off x="10959992" y="5885827"/>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1" name="Rectangle 50">
            <a:extLst>
              <a:ext uri="{FF2B5EF4-FFF2-40B4-BE49-F238E27FC236}">
                <a16:creationId xmlns:a16="http://schemas.microsoft.com/office/drawing/2014/main" id="{EA706EC2-FC88-7F61-B30C-2BABC27F03F3}"/>
              </a:ext>
            </a:extLst>
          </p:cNvPr>
          <p:cNvSpPr/>
          <p:nvPr/>
        </p:nvSpPr>
        <p:spPr>
          <a:xfrm>
            <a:off x="10959992" y="4545139"/>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3" name="TextBox 52">
            <a:extLst>
              <a:ext uri="{FF2B5EF4-FFF2-40B4-BE49-F238E27FC236}">
                <a16:creationId xmlns:a16="http://schemas.microsoft.com/office/drawing/2014/main" id="{6DB91146-10AB-0089-E129-869066AEACAE}"/>
              </a:ext>
            </a:extLst>
          </p:cNvPr>
          <p:cNvSpPr txBox="1"/>
          <p:nvPr/>
        </p:nvSpPr>
        <p:spPr>
          <a:xfrm>
            <a:off x="9947053" y="166330"/>
            <a:ext cx="2177035" cy="181602"/>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Capabilities identified and POC worked</a:t>
            </a:r>
          </a:p>
        </p:txBody>
      </p:sp>
    </p:spTree>
    <p:extLst>
      <p:ext uri="{BB962C8B-B14F-4D97-AF65-F5344CB8AC3E}">
        <p14:creationId xmlns:p14="http://schemas.microsoft.com/office/powerpoint/2010/main" val="48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21B4444-25BC-4B98-ACAB-EB0F4FE9FABD}"/>
              </a:ext>
            </a:extLst>
          </p:cNvPr>
          <p:cNvGraphicFramePr>
            <a:graphicFrameLocks noGrp="1"/>
          </p:cNvGraphicFramePr>
          <p:nvPr>
            <p:extLst>
              <p:ext uri="{D42A27DB-BD31-4B8C-83A1-F6EECF244321}">
                <p14:modId xmlns:p14="http://schemas.microsoft.com/office/powerpoint/2010/main" val="295934688"/>
              </p:ext>
            </p:extLst>
          </p:nvPr>
        </p:nvGraphicFramePr>
        <p:xfrm>
          <a:off x="133165" y="133165"/>
          <a:ext cx="11292396" cy="7515279"/>
        </p:xfrm>
        <a:graphic>
          <a:graphicData uri="http://schemas.openxmlformats.org/drawingml/2006/table">
            <a:tbl>
              <a:tblPr firstRow="1" bandRow="1">
                <a:tableStyleId>{5C22544A-7EE6-4342-B048-85BDC9FD1C3A}</a:tableStyleId>
              </a:tblPr>
              <a:tblGrid>
                <a:gridCol w="3841136">
                  <a:extLst>
                    <a:ext uri="{9D8B030D-6E8A-4147-A177-3AD203B41FA5}">
                      <a16:colId xmlns:a16="http://schemas.microsoft.com/office/drawing/2014/main" val="897966328"/>
                    </a:ext>
                  </a:extLst>
                </a:gridCol>
                <a:gridCol w="7451260">
                  <a:extLst>
                    <a:ext uri="{9D8B030D-6E8A-4147-A177-3AD203B41FA5}">
                      <a16:colId xmlns:a16="http://schemas.microsoft.com/office/drawing/2014/main" val="3153517964"/>
                    </a:ext>
                  </a:extLst>
                </a:gridCol>
              </a:tblGrid>
              <a:tr h="414510">
                <a:tc>
                  <a:txBody>
                    <a:bodyPr/>
                    <a:lstStyle/>
                    <a:p>
                      <a:r>
                        <a:rPr lang="en-US" dirty="0"/>
                        <a:t>USE CASE </a:t>
                      </a:r>
                    </a:p>
                  </a:txBody>
                  <a:tcPr/>
                </a:tc>
                <a:tc>
                  <a:txBody>
                    <a:bodyPr/>
                    <a:lstStyle/>
                    <a:p>
                      <a:r>
                        <a:rPr lang="en-US" dirty="0"/>
                        <a:t> Amazon Q Findings</a:t>
                      </a:r>
                    </a:p>
                  </a:txBody>
                  <a:tcPr/>
                </a:tc>
                <a:extLst>
                  <a:ext uri="{0D108BD9-81ED-4DB2-BD59-A6C34878D82A}">
                    <a16:rowId xmlns:a16="http://schemas.microsoft.com/office/drawing/2014/main" val="3273222197"/>
                  </a:ext>
                </a:extLst>
              </a:tr>
              <a:tr h="1670291">
                <a:tc>
                  <a:txBody>
                    <a:bodyPr/>
                    <a:lstStyle/>
                    <a:p>
                      <a:r>
                        <a:rPr lang="en-US" sz="1200" kern="1200" dirty="0">
                          <a:solidFill>
                            <a:schemeClr val="dk1"/>
                          </a:solidFill>
                          <a:latin typeface="+mn-lt"/>
                          <a:ea typeface="+mn-ea"/>
                          <a:cs typeface="+mn-cs"/>
                        </a:rPr>
                        <a:t>Unit test case creation capability </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tested capability in Java, spring boot project. </a:t>
                      </a:r>
                    </a:p>
                    <a:p>
                      <a:pPr marL="171450" indent="-171450">
                        <a:buFont typeface="Arial" panose="020B0604020202020204" pitchFamily="34" charset="0"/>
                        <a:buChar char="•"/>
                      </a:pPr>
                      <a:r>
                        <a:rPr lang="en-US" sz="1200" kern="1200" dirty="0">
                          <a:solidFill>
                            <a:schemeClr val="dk1"/>
                          </a:solidFill>
                          <a:latin typeface="+mn-lt"/>
                          <a:ea typeface="+mn-ea"/>
                          <a:cs typeface="+mn-cs"/>
                        </a:rPr>
                        <a:t>Using /</a:t>
                      </a:r>
                      <a:r>
                        <a:rPr lang="en-US" sz="1200" b="1" kern="1200" dirty="0">
                          <a:solidFill>
                            <a:schemeClr val="dk1"/>
                          </a:solidFill>
                          <a:latin typeface="+mn-lt"/>
                          <a:ea typeface="+mn-ea"/>
                          <a:cs typeface="+mn-cs"/>
                        </a:rPr>
                        <a:t>Dev</a:t>
                      </a:r>
                      <a:r>
                        <a:rPr lang="en-US" sz="1200" kern="1200" dirty="0">
                          <a:solidFill>
                            <a:schemeClr val="dk1"/>
                          </a:solidFill>
                          <a:latin typeface="+mn-lt"/>
                          <a:ea typeface="+mn-ea"/>
                          <a:cs typeface="+mn-cs"/>
                        </a:rPr>
                        <a:t> functionality created a detailed plan for test case creation of entire module. </a:t>
                      </a:r>
                    </a:p>
                    <a:p>
                      <a:pPr marL="171450" indent="-171450">
                        <a:buFont typeface="Arial" panose="020B0604020202020204" pitchFamily="34" charset="0"/>
                        <a:buChar char="•"/>
                      </a:pPr>
                      <a:r>
                        <a:rPr lang="en-US" sz="1200" kern="1200" dirty="0">
                          <a:solidFill>
                            <a:schemeClr val="dk1"/>
                          </a:solidFill>
                          <a:latin typeface="+mn-lt"/>
                          <a:ea typeface="+mn-ea"/>
                          <a:cs typeface="+mn-cs"/>
                        </a:rPr>
                        <a:t>Q created a detailed plan as well as generated the unit test for a functionality with more than 80% code coverage in each layer of controller, services, mapper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The sample unit test case provided by Q is helpful for developers in understanding the different test scenario.</a:t>
                      </a:r>
                    </a:p>
                    <a:p>
                      <a:pPr marL="0" indent="0">
                        <a:buFont typeface="Arial" panose="020B0604020202020204" pitchFamily="34" charset="0"/>
                        <a:buNone/>
                      </a:pPr>
                      <a:r>
                        <a:rPr lang="en-US" sz="1200" kern="1200" dirty="0">
                          <a:solidFill>
                            <a:schemeClr val="dk1"/>
                          </a:solidFill>
                          <a:latin typeface="+mn-lt"/>
                          <a:ea typeface="+mn-ea"/>
                          <a:cs typeface="+mn-cs"/>
                        </a:rPr>
                        <a:t>   </a:t>
                      </a:r>
                      <a:r>
                        <a:rPr lang="en-US" sz="1200" b="1" kern="1200" dirty="0">
                          <a:solidFill>
                            <a:schemeClr val="dk1"/>
                          </a:solidFill>
                          <a:latin typeface="+mn-lt"/>
                          <a:ea typeface="+mn-ea"/>
                          <a:cs typeface="+mn-cs"/>
                        </a:rPr>
                        <a:t>Challenges</a:t>
                      </a:r>
                    </a:p>
                    <a:p>
                      <a:pPr marL="171450" indent="-171450">
                        <a:buFont typeface="Arial" panose="020B0604020202020204" pitchFamily="34" charset="0"/>
                        <a:buChar char="•"/>
                      </a:pPr>
                      <a:r>
                        <a:rPr lang="en-US" sz="1200" b="0" kern="1200" dirty="0">
                          <a:solidFill>
                            <a:schemeClr val="dk1"/>
                          </a:solidFill>
                          <a:latin typeface="+mn-lt"/>
                          <a:ea typeface="+mn-ea"/>
                          <a:cs typeface="+mn-cs"/>
                        </a:rPr>
                        <a:t>The entire context of the project is not loaded, test cases created with generic attributes for the classes but not exact attributes.</a:t>
                      </a:r>
                    </a:p>
                  </a:txBody>
                  <a:tcPr/>
                </a:tc>
                <a:extLst>
                  <a:ext uri="{0D108BD9-81ED-4DB2-BD59-A6C34878D82A}">
                    <a16:rowId xmlns:a16="http://schemas.microsoft.com/office/drawing/2014/main" val="1805921145"/>
                  </a:ext>
                </a:extLst>
              </a:tr>
              <a:tr h="615370">
                <a:tc>
                  <a:txBody>
                    <a:bodyPr/>
                    <a:lstStyle/>
                    <a:p>
                      <a:r>
                        <a:rPr lang="en-US" sz="1200" kern="1200" dirty="0">
                          <a:solidFill>
                            <a:schemeClr val="dk1"/>
                          </a:solidFill>
                          <a:latin typeface="+mn-lt"/>
                          <a:ea typeface="+mn-ea"/>
                          <a:cs typeface="+mn-cs"/>
                        </a:rPr>
                        <a:t>Actual business use case like NIMT, Radars line darkening</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tried Q to get code to find faint line( line darkening use case) in a tiff drawing using OpenCV, the suggested code seems to be detecting line only and not ‘faint line’. </a:t>
                      </a:r>
                    </a:p>
                  </a:txBody>
                  <a:tcPr/>
                </a:tc>
                <a:extLst>
                  <a:ext uri="{0D108BD9-81ED-4DB2-BD59-A6C34878D82A}">
                    <a16:rowId xmlns:a16="http://schemas.microsoft.com/office/drawing/2014/main" val="1017128310"/>
                  </a:ext>
                </a:extLst>
              </a:tr>
              <a:tr h="1088797">
                <a:tc>
                  <a:txBody>
                    <a:bodyPr/>
                    <a:lstStyle/>
                    <a:p>
                      <a:r>
                        <a:rPr lang="en-US" sz="1200" kern="1200" dirty="0">
                          <a:solidFill>
                            <a:schemeClr val="dk1"/>
                          </a:solidFill>
                          <a:latin typeface="+mn-lt"/>
                          <a:ea typeface="+mn-ea"/>
                          <a:cs typeface="+mn-cs"/>
                        </a:rPr>
                        <a:t>Explore the Coverity high and medium security scanning</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Q is not designed to perform the vulnerability scans </a:t>
                      </a:r>
                    </a:p>
                  </a:txBody>
                  <a:tcPr/>
                </a:tc>
                <a:extLst>
                  <a:ext uri="{0D108BD9-81ED-4DB2-BD59-A6C34878D82A}">
                    <a16:rowId xmlns:a16="http://schemas.microsoft.com/office/drawing/2014/main" val="2047126548"/>
                  </a:ext>
                </a:extLst>
              </a:tr>
              <a:tr h="967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Code generation, Optimization and refactor existing code</a:t>
                      </a:r>
                    </a:p>
                    <a:p>
                      <a:endParaRPr lang="en-US" sz="12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US" sz="1200" b="0" kern="1200" dirty="0">
                          <a:solidFill>
                            <a:schemeClr val="dk1"/>
                          </a:solidFill>
                          <a:latin typeface="+mn-lt"/>
                          <a:ea typeface="+mn-ea"/>
                          <a:cs typeface="+mn-cs"/>
                        </a:rPr>
                        <a:t>Generated a new microservice based on </a:t>
                      </a:r>
                      <a:r>
                        <a:rPr lang="en-US" sz="1200" b="1" kern="1200" dirty="0">
                          <a:solidFill>
                            <a:schemeClr val="dk1"/>
                          </a:solidFill>
                          <a:latin typeface="+mn-lt"/>
                          <a:ea typeface="+mn-ea"/>
                          <a:cs typeface="+mn-cs"/>
                        </a:rPr>
                        <a:t>/dev </a:t>
                      </a:r>
                      <a:r>
                        <a:rPr lang="en-US" sz="1200" b="0" kern="1200" dirty="0">
                          <a:solidFill>
                            <a:schemeClr val="dk1"/>
                          </a:solidFill>
                          <a:latin typeface="+mn-lt"/>
                          <a:ea typeface="+mn-ea"/>
                          <a:cs typeface="+mn-cs"/>
                        </a:rPr>
                        <a:t>functionality. It created a detailed plan for different packages and classes based on some existing microservice</a:t>
                      </a:r>
                      <a:r>
                        <a:rPr lang="en-US" sz="1200" b="1" kern="1200" dirty="0">
                          <a:solidFill>
                            <a:schemeClr val="dk1"/>
                          </a:solidFill>
                          <a:latin typeface="+mn-lt"/>
                          <a:ea typeface="+mn-ea"/>
                          <a:cs typeface="+mn-cs"/>
                        </a:rPr>
                        <a:t>.</a:t>
                      </a:r>
                    </a:p>
                    <a:p>
                      <a:pPr marL="171450" indent="-171450">
                        <a:buFont typeface="Arial" panose="020B0604020202020204" pitchFamily="34" charset="0"/>
                        <a:buChar char="•"/>
                      </a:pPr>
                      <a:r>
                        <a:rPr lang="en-US" sz="1200" b="0" kern="1200" dirty="0">
                          <a:solidFill>
                            <a:schemeClr val="dk1"/>
                          </a:solidFill>
                          <a:latin typeface="+mn-lt"/>
                          <a:ea typeface="+mn-ea"/>
                          <a:cs typeface="+mn-cs"/>
                        </a:rPr>
                        <a:t>Generated the boiler-plate packages and code based on each layer in the microservice.</a:t>
                      </a:r>
                    </a:p>
                    <a:p>
                      <a:pPr marL="171450" indent="-171450">
                        <a:buFont typeface="Arial" panose="020B0604020202020204" pitchFamily="34" charset="0"/>
                        <a:buChar char="•"/>
                      </a:pPr>
                      <a:r>
                        <a:rPr lang="en-US" sz="1200" b="1" kern="1200" dirty="0">
                          <a:solidFill>
                            <a:schemeClr val="dk1"/>
                          </a:solidFill>
                          <a:latin typeface="+mn-lt"/>
                          <a:ea typeface="+mn-ea"/>
                          <a:cs typeface="+mn-cs"/>
                        </a:rPr>
                        <a:t>Optimize- </a:t>
                      </a:r>
                      <a:r>
                        <a:rPr lang="en-US" sz="1200" b="0" kern="1200" dirty="0">
                          <a:solidFill>
                            <a:schemeClr val="dk1"/>
                          </a:solidFill>
                          <a:latin typeface="+mn-lt"/>
                          <a:ea typeface="+mn-ea"/>
                          <a:cs typeface="+mn-cs"/>
                        </a:rPr>
                        <a:t>Using this functionality optimized the methods making code more readable, clean and with latest framework to reduce boiler-plate code..</a:t>
                      </a:r>
                    </a:p>
                    <a:p>
                      <a:pPr marL="171450" indent="-171450">
                        <a:buFont typeface="Arial" panose="020B0604020202020204" pitchFamily="34" charset="0"/>
                        <a:buChar char="•"/>
                      </a:pPr>
                      <a:r>
                        <a:rPr lang="en-US" sz="1200" b="1" kern="1200" dirty="0">
                          <a:solidFill>
                            <a:schemeClr val="dk1"/>
                          </a:solidFill>
                          <a:latin typeface="+mn-lt"/>
                          <a:ea typeface="+mn-ea"/>
                          <a:cs typeface="+mn-cs"/>
                        </a:rPr>
                        <a:t>Explain – </a:t>
                      </a:r>
                      <a:r>
                        <a:rPr lang="en-US" sz="1200" b="0" kern="1200" dirty="0">
                          <a:solidFill>
                            <a:schemeClr val="dk1"/>
                          </a:solidFill>
                          <a:latin typeface="+mn-lt"/>
                          <a:ea typeface="+mn-ea"/>
                          <a:cs typeface="+mn-cs"/>
                        </a:rPr>
                        <a:t>Used the functionality to get clear understanding about the complex code and helps creating a document.</a:t>
                      </a:r>
                    </a:p>
                    <a:p>
                      <a:pPr marL="171450" indent="-171450">
                        <a:buFont typeface="Arial" panose="020B0604020202020204" pitchFamily="34" charset="0"/>
                        <a:buChar char="•"/>
                      </a:pPr>
                      <a:r>
                        <a:rPr lang="en-US" sz="1200" b="1" kern="1200" dirty="0">
                          <a:solidFill>
                            <a:schemeClr val="dk1"/>
                          </a:solidFill>
                          <a:latin typeface="+mn-lt"/>
                          <a:ea typeface="+mn-ea"/>
                          <a:cs typeface="+mn-cs"/>
                        </a:rPr>
                        <a:t>Refactor</a:t>
                      </a:r>
                      <a:r>
                        <a:rPr lang="en-US" sz="1200" kern="1200" dirty="0">
                          <a:solidFill>
                            <a:schemeClr val="dk1"/>
                          </a:solidFill>
                          <a:latin typeface="+mn-lt"/>
                          <a:ea typeface="+mn-ea"/>
                          <a:cs typeface="+mn-cs"/>
                        </a:rPr>
                        <a:t> -  helped in maintaining the separation of concern, dependency injection and helps improves testability of code.</a:t>
                      </a:r>
                    </a:p>
                    <a:p>
                      <a:pPr marL="171450" indent="-171450">
                        <a:buFont typeface="Arial" panose="020B0604020202020204" pitchFamily="34" charset="0"/>
                        <a:buChar char="•"/>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36200120"/>
                  </a:ext>
                </a:extLst>
              </a:tr>
              <a:tr h="1142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Generate oracle forms methods into java/.net (cross-platform possible) </a:t>
                      </a:r>
                    </a:p>
                    <a:p>
                      <a:pPr marL="0" algn="l" defTabSz="914400" rtl="0" eaLnBrk="1" latinLnBrk="0" hangingPunct="1"/>
                      <a:endParaRPr lang="en-US" sz="12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tried sending oracle forms methods as prompt to Amazon Q. </a:t>
                      </a:r>
                    </a:p>
                    <a:p>
                      <a:pPr marL="171450" indent="-171450">
                        <a:buFont typeface="Arial" panose="020B0604020202020204" pitchFamily="34" charset="0"/>
                        <a:buChar char="•"/>
                      </a:pPr>
                      <a:r>
                        <a:rPr lang="en-US" sz="1200" kern="1200" dirty="0">
                          <a:solidFill>
                            <a:schemeClr val="dk1"/>
                          </a:solidFill>
                          <a:latin typeface="+mn-lt"/>
                          <a:ea typeface="+mn-ea"/>
                          <a:cs typeface="+mn-cs"/>
                        </a:rPr>
                        <a:t>Amazon Q suggested that the forms/business logic cannot be automatically converted and it has to be rewritten in Angular/.NET.</a:t>
                      </a:r>
                    </a:p>
                    <a:p>
                      <a:pPr marL="171450" indent="-171450">
                        <a:buFont typeface="Arial" panose="020B0604020202020204" pitchFamily="34" charset="0"/>
                        <a:buChar char="•"/>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227681143"/>
                  </a:ext>
                </a:extLst>
              </a:tr>
              <a:tr h="596171">
                <a:tc>
                  <a:txBody>
                    <a:bodyPr/>
                    <a:lstStyle/>
                    <a:p>
                      <a:r>
                        <a:rPr lang="en-US" sz="1200" kern="1200" dirty="0">
                          <a:solidFill>
                            <a:schemeClr val="dk1"/>
                          </a:solidFill>
                          <a:latin typeface="+mn-lt"/>
                          <a:ea typeface="+mn-ea"/>
                          <a:cs typeface="+mn-cs"/>
                        </a:rPr>
                        <a:t>Creating UI frontend for </a:t>
                      </a:r>
                      <a:r>
                        <a:rPr lang="en-US" sz="1200" kern="1200" dirty="0" err="1">
                          <a:solidFill>
                            <a:schemeClr val="dk1"/>
                          </a:solidFill>
                          <a:latin typeface="+mn-lt"/>
                          <a:ea typeface="+mn-ea"/>
                          <a:cs typeface="+mn-cs"/>
                        </a:rPr>
                        <a:t>vue</a:t>
                      </a:r>
                      <a:r>
                        <a:rPr lang="en-US" sz="1200" kern="1200" dirty="0">
                          <a:solidFill>
                            <a:schemeClr val="dk1"/>
                          </a:solidFill>
                          <a:latin typeface="+mn-lt"/>
                          <a:ea typeface="+mn-ea"/>
                          <a:cs typeface="+mn-cs"/>
                        </a:rPr>
                        <a:t> JS</a:t>
                      </a:r>
                    </a:p>
                  </a:txBody>
                  <a:tcPr/>
                </a:tc>
                <a:tc>
                  <a:txBody>
                    <a:bodyPr/>
                    <a:lstStyle/>
                    <a:p>
                      <a:r>
                        <a:rPr lang="en-US" sz="1200" kern="1200" dirty="0">
                          <a:solidFill>
                            <a:schemeClr val="dk1"/>
                          </a:solidFill>
                          <a:latin typeface="+mn-lt"/>
                          <a:ea typeface="+mn-ea"/>
                          <a:cs typeface="+mn-cs"/>
                        </a:rPr>
                        <a:t>Vue JS not supported</a:t>
                      </a:r>
                    </a:p>
                  </a:txBody>
                  <a:tcPr/>
                </a:tc>
                <a:extLst>
                  <a:ext uri="{0D108BD9-81ED-4DB2-BD59-A6C34878D82A}">
                    <a16:rowId xmlns:a16="http://schemas.microsoft.com/office/drawing/2014/main" val="4276219731"/>
                  </a:ext>
                </a:extLst>
              </a:tr>
            </a:tbl>
          </a:graphicData>
        </a:graphic>
      </p:graphicFrame>
    </p:spTree>
    <p:extLst>
      <p:ext uri="{BB962C8B-B14F-4D97-AF65-F5344CB8AC3E}">
        <p14:creationId xmlns:p14="http://schemas.microsoft.com/office/powerpoint/2010/main" val="20021181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B39F72-E109-4DC6-8649-D2A538E61541}">
  <ds:schemaRefs>
    <ds:schemaRef ds:uri="http://www.w3.org/XML/1998/namespace"/>
    <ds:schemaRef ds:uri="e5f5a6fe-4a1b-4af0-bdf3-973ca2ac5c9b"/>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3.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15333</TotalTime>
  <Words>2323</Words>
  <Application>Microsoft Office PowerPoint</Application>
  <PresentationFormat>Widescreen</PresentationFormat>
  <Paragraphs>705</Paragraphs>
  <Slides>19</Slides>
  <Notes>2</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2</vt:i4>
      </vt:variant>
      <vt:variant>
        <vt:lpstr>Slide Titles</vt:lpstr>
      </vt:variant>
      <vt:variant>
        <vt:i4>19</vt:i4>
      </vt:variant>
    </vt:vector>
  </HeadingPairs>
  <TitlesOfParts>
    <vt:vector size="33" baseType="lpstr">
      <vt:lpstr>Arial</vt:lpstr>
      <vt:lpstr>Calibri</vt:lpstr>
      <vt:lpstr>Courier New</vt:lpstr>
      <vt:lpstr>Georgia</vt:lpstr>
      <vt:lpstr>Helvetica</vt:lpstr>
      <vt:lpstr>Segoe UI</vt:lpstr>
      <vt:lpstr>Symbol</vt:lpstr>
      <vt:lpstr>Times New Roman</vt:lpstr>
      <vt:lpstr>Wingdings</vt:lpstr>
      <vt:lpstr>1_EO&amp;T Slide Master</vt:lpstr>
      <vt:lpstr>1_White</vt:lpstr>
      <vt:lpstr>EO&amp;T Slide Master</vt:lpstr>
      <vt:lpstr>think-cell Slide</vt:lpstr>
      <vt:lpstr>Acrobat Document</vt:lpstr>
      <vt:lpstr>DevSecOps &amp; Automation – EP&amp;S    Monthly Report Out - May 2024</vt:lpstr>
      <vt:lpstr> CONTENTS</vt:lpstr>
      <vt:lpstr>2024 OKR AND FOCUS AREAS</vt:lpstr>
      <vt:lpstr>Progress</vt:lpstr>
      <vt:lpstr>Engineering Progress</vt:lpstr>
      <vt:lpstr>Product support Progress</vt:lpstr>
      <vt:lpstr>DevSecops Pilots with McKinsey</vt:lpstr>
      <vt:lpstr>Amazon Q &amp; Code Whisperer Updates</vt:lpstr>
      <vt:lpstr>PowerPoint Presentation</vt:lpstr>
      <vt:lpstr>TECHNICAL SESSION</vt:lpstr>
      <vt:lpstr>              Technical Upskill sessions</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869</cp:revision>
  <dcterms:created xsi:type="dcterms:W3CDTF">2022-04-18T05:47:46Z</dcterms:created>
  <dcterms:modified xsi:type="dcterms:W3CDTF">2024-06-03T11:57:03Z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