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4"/>
    <p:sldMasterId id="2147483757" r:id="rId5"/>
    <p:sldMasterId id="2147483780" r:id="rId6"/>
  </p:sldMasterIdLst>
  <p:notesMasterIdLst>
    <p:notesMasterId r:id="rId26"/>
  </p:notesMasterIdLst>
  <p:sldIdLst>
    <p:sldId id="259" r:id="rId7"/>
    <p:sldId id="2147471602" r:id="rId8"/>
    <p:sldId id="2147473640" r:id="rId9"/>
    <p:sldId id="2147473655" r:id="rId10"/>
    <p:sldId id="2147473646" r:id="rId11"/>
    <p:sldId id="2147473645" r:id="rId12"/>
    <p:sldId id="2147473651" r:id="rId13"/>
    <p:sldId id="2147473657" r:id="rId14"/>
    <p:sldId id="2147473658" r:id="rId15"/>
    <p:sldId id="2147473642" r:id="rId16"/>
    <p:sldId id="2147473656" r:id="rId17"/>
    <p:sldId id="2147473612" r:id="rId18"/>
    <p:sldId id="2147473648" r:id="rId19"/>
    <p:sldId id="2147473649" r:id="rId20"/>
    <p:sldId id="2147473615" r:id="rId21"/>
    <p:sldId id="2147473616" r:id="rId22"/>
    <p:sldId id="2147473617" r:id="rId23"/>
    <p:sldId id="2147473618" r:id="rId24"/>
    <p:sldId id="214747361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002C06-C469-44BA-AC94-82B934BDE80D}">
          <p14:sldIdLst>
            <p14:sldId id="259"/>
            <p14:sldId id="2147471602"/>
            <p14:sldId id="2147473640"/>
            <p14:sldId id="2147473655"/>
            <p14:sldId id="2147473646"/>
            <p14:sldId id="2147473645"/>
            <p14:sldId id="2147473651"/>
            <p14:sldId id="2147473657"/>
            <p14:sldId id="2147473658"/>
            <p14:sldId id="2147473642"/>
            <p14:sldId id="2147473656"/>
            <p14:sldId id="2147473612"/>
            <p14:sldId id="2147473648"/>
            <p14:sldId id="2147473649"/>
            <p14:sldId id="2147473615"/>
            <p14:sldId id="2147473616"/>
            <p14:sldId id="2147473617"/>
            <p14:sldId id="2147473618"/>
            <p14:sldId id="2147473619"/>
          </p14:sldIdLst>
        </p14:section>
        <p14:section name="Backup" id="{05D24B00-34D0-4536-8DD0-98F562D9DD2C}">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neth Shew" initials="KS" lastIdx="1" clrIdx="0">
    <p:extLst>
      <p:ext uri="{19B8F6BF-5375-455C-9EA6-DF929625EA0E}">
        <p15:presenceInfo xmlns:p15="http://schemas.microsoft.com/office/powerpoint/2012/main" userId="S-1-5-21-1993962763-688789844-682003330-1480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5337" autoAdjust="0"/>
  </p:normalViewPr>
  <p:slideViewPr>
    <p:cSldViewPr snapToGrid="0">
      <p:cViewPr varScale="1">
        <p:scale>
          <a:sx n="86" d="100"/>
          <a:sy n="86" d="100"/>
        </p:scale>
        <p:origin x="715"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dirty="0"/>
              <a:t>Automation Assessment</a:t>
            </a:r>
            <a:r>
              <a:rPr lang="en-US" sz="1100" baseline="0" dirty="0"/>
              <a:t> Matrix</a:t>
            </a:r>
            <a:endParaRPr lang="en-US" sz="11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Planned</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35</c:v>
                </c:pt>
                <c:pt idx="1">
                  <c:v>35</c:v>
                </c:pt>
                <c:pt idx="2">
                  <c:v>35</c:v>
                </c:pt>
                <c:pt idx="3">
                  <c:v>35</c:v>
                </c:pt>
              </c:numCache>
            </c:numRef>
          </c:val>
          <c:extLst>
            <c:ext xmlns:c16="http://schemas.microsoft.com/office/drawing/2014/chart" uri="{C3380CC4-5D6E-409C-BE32-E72D297353CC}">
              <c16:uniqueId val="{00000000-7730-4633-AFC7-967808F2FCC8}"/>
            </c:ext>
          </c:extLst>
        </c:ser>
        <c:ser>
          <c:idx val="1"/>
          <c:order val="1"/>
          <c:tx>
            <c:strRef>
              <c:f>Sheet1!$C$1</c:f>
              <c:strCache>
                <c:ptCount val="1"/>
                <c:pt idx="0">
                  <c:v>Completed</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18.5</c:v>
                </c:pt>
              </c:numCache>
            </c:numRef>
          </c:val>
          <c:extLst>
            <c:ext xmlns:c16="http://schemas.microsoft.com/office/drawing/2014/chart" uri="{C3380CC4-5D6E-409C-BE32-E72D297353CC}">
              <c16:uniqueId val="{00000001-7730-4633-AFC7-967808F2FCC8}"/>
            </c:ext>
          </c:extLst>
        </c:ser>
        <c:dLbls>
          <c:showLegendKey val="0"/>
          <c:showVal val="0"/>
          <c:showCatName val="0"/>
          <c:showSerName val="0"/>
          <c:showPercent val="0"/>
          <c:showBubbleSize val="0"/>
        </c:dLbls>
        <c:gapWidth val="219"/>
        <c:overlap val="-27"/>
        <c:axId val="1720871695"/>
        <c:axId val="1407039071"/>
      </c:barChart>
      <c:catAx>
        <c:axId val="1720871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07039071"/>
        <c:crosses val="autoZero"/>
        <c:auto val="1"/>
        <c:lblAlgn val="ctr"/>
        <c:lblOffset val="100"/>
        <c:noMultiLvlLbl val="0"/>
      </c:catAx>
      <c:valAx>
        <c:axId val="14070390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208716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9686D7-A6DC-4222-BFDC-A5CA48EF76AB}" type="datetimeFigureOut">
              <a:rPr lang="en-US" smtClean="0"/>
              <a:t>5/29/2024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60E5A-76BD-4A5C-8E73-B49AE92C6C6B}" type="slidenum">
              <a:rPr lang="en-US" smtClean="0"/>
              <a:t>‹#›</a:t>
            </a:fld>
            <a:endParaRPr lang="en-US"/>
          </a:p>
        </p:txBody>
      </p:sp>
    </p:spTree>
    <p:extLst>
      <p:ext uri="{BB962C8B-B14F-4D97-AF65-F5344CB8AC3E}">
        <p14:creationId xmlns:p14="http://schemas.microsoft.com/office/powerpoint/2010/main" val="385411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a:t>
            </a:fld>
            <a:endParaRPr lang="en-US"/>
          </a:p>
        </p:txBody>
      </p:sp>
    </p:spTree>
    <p:extLst>
      <p:ext uri="{BB962C8B-B14F-4D97-AF65-F5344CB8AC3E}">
        <p14:creationId xmlns:p14="http://schemas.microsoft.com/office/powerpoint/2010/main" val="2918553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17</a:t>
            </a:fld>
            <a:endParaRPr lang="en-US"/>
          </a:p>
        </p:txBody>
      </p:sp>
    </p:spTree>
    <p:extLst>
      <p:ext uri="{BB962C8B-B14F-4D97-AF65-F5344CB8AC3E}">
        <p14:creationId xmlns:p14="http://schemas.microsoft.com/office/powerpoint/2010/main" val="1423687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tags" Target="../tags/tag65.xml"/><Relationship Id="rId3" Type="http://schemas.openxmlformats.org/officeDocument/2006/relationships/tags" Target="../tags/tag60.xml"/><Relationship Id="rId7" Type="http://schemas.openxmlformats.org/officeDocument/2006/relationships/tags" Target="../tags/tag64.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image" Target="../media/image3.emf"/><Relationship Id="rId5" Type="http://schemas.openxmlformats.org/officeDocument/2006/relationships/tags" Target="../tags/tag62.xml"/><Relationship Id="rId10" Type="http://schemas.openxmlformats.org/officeDocument/2006/relationships/oleObject" Target="../embeddings/oleObject8.bin"/><Relationship Id="rId4" Type="http://schemas.openxmlformats.org/officeDocument/2006/relationships/tags" Target="../tags/tag61.xml"/><Relationship Id="rId9"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8" Type="http://schemas.openxmlformats.org/officeDocument/2006/relationships/tags" Target="../tags/tag73.xml"/><Relationship Id="rId3" Type="http://schemas.openxmlformats.org/officeDocument/2006/relationships/tags" Target="../tags/tag68.xml"/><Relationship Id="rId7" Type="http://schemas.openxmlformats.org/officeDocument/2006/relationships/tags" Target="../tags/tag72.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image" Target="../media/image3.emf"/><Relationship Id="rId5" Type="http://schemas.openxmlformats.org/officeDocument/2006/relationships/tags" Target="../tags/tag70.xml"/><Relationship Id="rId10" Type="http://schemas.openxmlformats.org/officeDocument/2006/relationships/oleObject" Target="../embeddings/oleObject9.bin"/><Relationship Id="rId4" Type="http://schemas.openxmlformats.org/officeDocument/2006/relationships/tags" Target="../tags/tag69.xml"/><Relationship Id="rId9"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8" Type="http://schemas.openxmlformats.org/officeDocument/2006/relationships/tags" Target="../tags/tag81.xml"/><Relationship Id="rId3" Type="http://schemas.openxmlformats.org/officeDocument/2006/relationships/tags" Target="../tags/tag76.xml"/><Relationship Id="rId7" Type="http://schemas.openxmlformats.org/officeDocument/2006/relationships/tags" Target="../tags/tag80.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image" Target="../media/image3.emf"/><Relationship Id="rId5" Type="http://schemas.openxmlformats.org/officeDocument/2006/relationships/tags" Target="../tags/tag78.xml"/><Relationship Id="rId10" Type="http://schemas.openxmlformats.org/officeDocument/2006/relationships/oleObject" Target="../embeddings/oleObject10.bin"/><Relationship Id="rId4" Type="http://schemas.openxmlformats.org/officeDocument/2006/relationships/tags" Target="../tags/tag77.xml"/><Relationship Id="rId9"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8" Type="http://schemas.openxmlformats.org/officeDocument/2006/relationships/tags" Target="../tags/tag89.xml"/><Relationship Id="rId3" Type="http://schemas.openxmlformats.org/officeDocument/2006/relationships/tags" Target="../tags/tag84.xml"/><Relationship Id="rId7" Type="http://schemas.openxmlformats.org/officeDocument/2006/relationships/tags" Target="../tags/tag88.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image" Target="../media/image9.emf"/><Relationship Id="rId5" Type="http://schemas.openxmlformats.org/officeDocument/2006/relationships/tags" Target="../tags/tag86.xml"/><Relationship Id="rId10" Type="http://schemas.openxmlformats.org/officeDocument/2006/relationships/oleObject" Target="../embeddings/oleObject11.bin"/><Relationship Id="rId4" Type="http://schemas.openxmlformats.org/officeDocument/2006/relationships/tags" Target="../tags/tag85.xml"/><Relationship Id="rId9"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8" Type="http://schemas.openxmlformats.org/officeDocument/2006/relationships/tags" Target="../tags/tag97.xml"/><Relationship Id="rId3" Type="http://schemas.openxmlformats.org/officeDocument/2006/relationships/tags" Target="../tags/tag92.xml"/><Relationship Id="rId7" Type="http://schemas.openxmlformats.org/officeDocument/2006/relationships/tags" Target="../tags/tag96.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image" Target="../media/image3.emf"/><Relationship Id="rId5" Type="http://schemas.openxmlformats.org/officeDocument/2006/relationships/tags" Target="../tags/tag94.xml"/><Relationship Id="rId10" Type="http://schemas.openxmlformats.org/officeDocument/2006/relationships/oleObject" Target="../embeddings/oleObject12.bin"/><Relationship Id="rId4" Type="http://schemas.openxmlformats.org/officeDocument/2006/relationships/tags" Target="../tags/tag93.xml"/><Relationship Id="rId9"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tags" Target="../tags/tag100.xml"/><Relationship Id="rId7" Type="http://schemas.openxmlformats.org/officeDocument/2006/relationships/slideMaster" Target="../slideMasters/slideMaster2.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5" Type="http://schemas.openxmlformats.org/officeDocument/2006/relationships/tags" Target="../tags/tag102.xml"/><Relationship Id="rId10" Type="http://schemas.openxmlformats.org/officeDocument/2006/relationships/image" Target="../media/image4.png"/><Relationship Id="rId4" Type="http://schemas.openxmlformats.org/officeDocument/2006/relationships/tags" Target="../tags/tag101.xml"/><Relationship Id="rId9" Type="http://schemas.openxmlformats.org/officeDocument/2006/relationships/image" Target="../media/image5.emf"/></Relationships>
</file>

<file path=ppt/slideLayouts/_rels/slideLayout106.xml.rels><?xml version="1.0" encoding="UTF-8" standalone="yes"?>
<Relationships xmlns="http://schemas.openxmlformats.org/package/2006/relationships"><Relationship Id="rId3" Type="http://schemas.openxmlformats.org/officeDocument/2006/relationships/tags" Target="../tags/tag106.xml"/><Relationship Id="rId7" Type="http://schemas.openxmlformats.org/officeDocument/2006/relationships/image" Target="../media/image5.emf"/><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oleObject" Target="../embeddings/oleObject14.bin"/><Relationship Id="rId5" Type="http://schemas.openxmlformats.org/officeDocument/2006/relationships/slideMaster" Target="../slideMasters/slideMaster2.xml"/><Relationship Id="rId4" Type="http://schemas.openxmlformats.org/officeDocument/2006/relationships/tags" Target="../tags/tag107.xml"/></Relationships>
</file>

<file path=ppt/slideLayouts/_rels/slideLayout107.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11.png"/><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image" Target="../media/image10.jpeg"/><Relationship Id="rId5" Type="http://schemas.openxmlformats.org/officeDocument/2006/relationships/image" Target="../media/image5.emf"/><Relationship Id="rId4" Type="http://schemas.openxmlformats.org/officeDocument/2006/relationships/oleObject" Target="../embeddings/oleObject15.bin"/></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12.xml"/><Relationship Id="rId7" Type="http://schemas.openxmlformats.org/officeDocument/2006/relationships/tags" Target="../tags/tag116.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5" Type="http://schemas.openxmlformats.org/officeDocument/2006/relationships/tags" Target="../tags/tag114.xml"/><Relationship Id="rId10" Type="http://schemas.openxmlformats.org/officeDocument/2006/relationships/image" Target="../media/image3.emf"/><Relationship Id="rId4" Type="http://schemas.openxmlformats.org/officeDocument/2006/relationships/tags" Target="../tags/tag113.xml"/><Relationship Id="rId9" Type="http://schemas.openxmlformats.org/officeDocument/2006/relationships/oleObject" Target="../embeddings/oleObject16.bin"/></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slideMaster" Target="../slideMasters/slideMaster2.xml"/><Relationship Id="rId4" Type="http://schemas.openxmlformats.org/officeDocument/2006/relationships/tags" Target="../tags/tag120.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23.xml"/><Relationship Id="rId7" Type="http://schemas.openxmlformats.org/officeDocument/2006/relationships/tags" Target="../tags/tag127.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tags" Target="../tags/tag126.xml"/><Relationship Id="rId5" Type="http://schemas.openxmlformats.org/officeDocument/2006/relationships/tags" Target="../tags/tag125.xml"/><Relationship Id="rId10" Type="http://schemas.openxmlformats.org/officeDocument/2006/relationships/image" Target="../media/image3.emf"/><Relationship Id="rId4" Type="http://schemas.openxmlformats.org/officeDocument/2006/relationships/tags" Target="../tags/tag124.xml"/><Relationship Id="rId9" Type="http://schemas.openxmlformats.org/officeDocument/2006/relationships/oleObject" Target="../embeddings/oleObject17.bin"/></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23.xml"/><Relationship Id="rId7" Type="http://schemas.openxmlformats.org/officeDocument/2006/relationships/tags" Target="../tags/tag27.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10" Type="http://schemas.openxmlformats.org/officeDocument/2006/relationships/image" Target="../media/image3.emf"/><Relationship Id="rId4" Type="http://schemas.openxmlformats.org/officeDocument/2006/relationships/tags" Target="../tags/tag24.xml"/><Relationship Id="rId9" Type="http://schemas.openxmlformats.org/officeDocument/2006/relationships/oleObject" Target="../embeddings/oleObject2.bin"/></Relationships>
</file>

<file path=ppt/slideLayouts/_rels/slideLayout95.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30.xml"/><Relationship Id="rId7" Type="http://schemas.openxmlformats.org/officeDocument/2006/relationships/oleObject" Target="../embeddings/oleObject3.bin"/><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slideMaster" Target="../slideMasters/slideMaster2.xml"/><Relationship Id="rId11" Type="http://schemas.openxmlformats.org/officeDocument/2006/relationships/image" Target="../media/image8.png"/><Relationship Id="rId5" Type="http://schemas.openxmlformats.org/officeDocument/2006/relationships/tags" Target="../tags/tag32.xml"/><Relationship Id="rId10" Type="http://schemas.openxmlformats.org/officeDocument/2006/relationships/image" Target="../media/image7.emf"/><Relationship Id="rId4" Type="http://schemas.openxmlformats.org/officeDocument/2006/relationships/tags" Target="../tags/tag31.xml"/><Relationship Id="rId9" Type="http://schemas.openxmlformats.org/officeDocument/2006/relationships/image" Target="../media/image6.jpeg"/></Relationships>
</file>

<file path=ppt/slideLayouts/_rels/slideLayout9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tags" Target="../tags/tag35.xml"/><Relationship Id="rId7"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9" Type="http://schemas.openxmlformats.org/officeDocument/2006/relationships/image" Target="../media/image5.emf"/></Relationships>
</file>

<file path=ppt/slideLayouts/_rels/slideLayout97.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41.xml"/><Relationship Id="rId7" Type="http://schemas.openxmlformats.org/officeDocument/2006/relationships/slideMaster" Target="../slideMasters/slideMaster2.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image" Target="../media/image5.emf"/></Relationships>
</file>

<file path=ppt/slideLayouts/_rels/slideLayout98.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tags" Target="../tags/tag47.xml"/><Relationship Id="rId7" Type="http://schemas.openxmlformats.org/officeDocument/2006/relationships/slideMaster" Target="../slideMasters/slideMaster2.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9" Type="http://schemas.openxmlformats.org/officeDocument/2006/relationships/image" Target="../media/image5.emf"/></Relationships>
</file>

<file path=ppt/slideLayouts/_rels/slideLayout9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53.xml"/><Relationship Id="rId7" Type="http://schemas.openxmlformats.org/officeDocument/2006/relationships/tags" Target="../tags/tag57.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5" Type="http://schemas.openxmlformats.org/officeDocument/2006/relationships/tags" Target="../tags/tag55.xml"/><Relationship Id="rId10" Type="http://schemas.openxmlformats.org/officeDocument/2006/relationships/image" Target="../media/image5.emf"/><Relationship Id="rId4" Type="http://schemas.openxmlformats.org/officeDocument/2006/relationships/tags" Target="../tags/tag54.xml"/><Relationship Id="rId9" Type="http://schemas.openxmlformats.org/officeDocument/2006/relationships/oleObject" Target="../embeddings/oleObject7.bin"/></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90308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6259554"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4400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7C50C85-5FB9-4798-A8A4-1DA5B9F3ACC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3"/>
            </p:custDataLst>
          </p:nvPr>
        </p:nvSpPr>
        <p:spPr bwMode="ltGray">
          <a:xfrm>
            <a:off x="3413760" y="0"/>
            <a:ext cx="8778240"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4"/>
            </p:custDataLst>
          </p:nvPr>
        </p:nvSpPr>
        <p:spPr>
          <a:xfrm>
            <a:off x="554736" y="2744369"/>
            <a:ext cx="2514600" cy="769441"/>
          </a:xfrm>
        </p:spPr>
        <p:txBody>
          <a:bodyPr vert="horz" anchor="b">
            <a:noAutofit/>
          </a:bodyPr>
          <a:lstStyle>
            <a:lvl1pPr>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5"/>
            </p:custDataLst>
          </p:nvPr>
        </p:nvSpPr>
        <p:spPr>
          <a:xfrm>
            <a:off x="554736" y="3659644"/>
            <a:ext cx="2514600" cy="553998"/>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6552B7E-7081-4EA8-9351-FE4C7216ADF2}"/>
              </a:ext>
            </a:extLst>
          </p:cNvPr>
          <p:cNvSpPr>
            <a:spLocks noGrp="1"/>
          </p:cNvSpPr>
          <p:nvPr>
            <p:ph type="body" sz="quarter" idx="10" hasCustomPrompt="1"/>
            <p:custDataLst>
              <p:tags r:id="rId7"/>
            </p:custDataLst>
          </p:nvPr>
        </p:nvSpPr>
        <p:spPr>
          <a:xfrm>
            <a:off x="554735" y="41597"/>
            <a:ext cx="2514601"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DDA2E472-F266-4367-8AC0-79E99FBE7D8C}"/>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DF45DEC-0913-465C-9F7B-760F60B4B06B}"/>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96104905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D2CA90-0144-4292-9526-98A508F53171}"/>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3"/>
            </p:custDataLst>
          </p:nvPr>
        </p:nvSpPr>
        <p:spPr bwMode="ltGray">
          <a:xfrm>
            <a:off x="4364736" y="0"/>
            <a:ext cx="782726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4"/>
            </p:custDataLst>
          </p:nvPr>
        </p:nvSpPr>
        <p:spPr>
          <a:xfrm>
            <a:off x="554736" y="2744369"/>
            <a:ext cx="3465576" cy="769441"/>
          </a:xfrm>
          <a:prstGeom prst="rect">
            <a:avLst/>
          </a:prstGeom>
        </p:spPr>
        <p:txBody>
          <a:bodyPr vert="horz" wrap="square" anchor="b">
            <a:noAutofit/>
          </a:bodyPr>
          <a:lstStyle>
            <a:lvl1pPr algn="l">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5"/>
            </p:custDataLst>
          </p:nvPr>
        </p:nvSpPr>
        <p:spPr>
          <a:xfrm>
            <a:off x="554735" y="3659644"/>
            <a:ext cx="3465575" cy="276999"/>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9C07342-0520-417C-B878-54C94CBD8539}"/>
              </a:ext>
            </a:extLst>
          </p:cNvPr>
          <p:cNvSpPr>
            <a:spLocks noGrp="1"/>
          </p:cNvSpPr>
          <p:nvPr>
            <p:ph type="body" sz="quarter" idx="10" hasCustomPrompt="1"/>
            <p:custDataLst>
              <p:tags r:id="rId7"/>
            </p:custDataLst>
          </p:nvPr>
        </p:nvSpPr>
        <p:spPr>
          <a:xfrm>
            <a:off x="554735" y="41597"/>
            <a:ext cx="3465577"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A5141DBF-D555-4960-9A8C-3FF6919928BF}"/>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0F0DC12-5C2D-43A8-BD24-B35E8657FA2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966519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725BD87-3C3D-45F6-BBCF-F06FD867659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3"/>
            </p:custDataLst>
          </p:nvPr>
        </p:nvSpPr>
        <p:spPr bwMode="ltGray">
          <a:xfrm>
            <a:off x="6092952" y="0"/>
            <a:ext cx="609904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4"/>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5"/>
            </p:custDataLst>
          </p:nvPr>
        </p:nvSpPr>
        <p:spPr>
          <a:xfrm>
            <a:off x="554736" y="923688"/>
            <a:ext cx="5065776"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9BE4D1E-183A-499B-BFC7-798294EB7AE9}"/>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3CEC6E8B-C25F-4AC0-A2E9-505B7B533392}"/>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8838B709-96EF-4026-A4B8-348A2A54BF8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0053408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572" imgH="588" progId="TCLayout.ActiveDocument.1">
                  <p:embed/>
                </p:oleObj>
              </mc:Choice>
              <mc:Fallback>
                <p:oleObj name="think-cell Slide" r:id="rId10"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D668F04-7049-40BA-8D63-D8BBB6921318}"/>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3"/>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5"/>
            </p:custDataLst>
          </p:nvPr>
        </p:nvSpPr>
        <p:spPr>
          <a:xfrm>
            <a:off x="554736" y="923688"/>
            <a:ext cx="6967728"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6"/>
            </p:custDataLst>
          </p:nvPr>
        </p:nvSpPr>
        <p:spPr>
          <a:xfrm>
            <a:off x="554735" y="6321619"/>
            <a:ext cx="6967729"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C393009-0681-4A8F-A1E9-19E10A949DC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0C9DEA9D-C57B-4AD3-B545-CEFB422D5283}"/>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6F66FDB0-DBC7-4F63-8216-71ED31FB6B7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46310783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854476-2923-4515-A585-4477FF861180}"/>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3"/>
            </p:custDataLst>
          </p:nvPr>
        </p:nvSpPr>
        <p:spPr bwMode="ltGray">
          <a:xfrm>
            <a:off x="8781416" y="0"/>
            <a:ext cx="341058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noProof="0"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4"/>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5"/>
            </p:custDataLst>
          </p:nvPr>
        </p:nvSpPr>
        <p:spPr>
          <a:xfrm>
            <a:off x="554736" y="923688"/>
            <a:ext cx="7918704"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9A67BF56-D472-4023-A5D1-4C9B269D842D}"/>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231023F7-6DA4-413B-B9A3-A4F09A45C72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21674230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48A5D5-75B9-4F02-A4CB-B3C65A9BF2CE}"/>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3" name="Object 2" hidden="1">
                        <a:extLst>
                          <a:ext uri="{FF2B5EF4-FFF2-40B4-BE49-F238E27FC236}">
                            <a16:creationId xmlns:a16="http://schemas.microsoft.com/office/drawing/2014/main" id="{C648A5D5-75B9-4F02-A4CB-B3C65A9BF2CE}"/>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A69A255B-88AC-44A3-8B53-DC0CA70E36AA}"/>
              </a:ext>
            </a:extLst>
          </p:cNvPr>
          <p:cNvPicPr>
            <a:picLocks noChangeAspect="1"/>
          </p:cNvPicPr>
          <p:nvPr userDrawn="1"/>
        </p:nvPicPr>
        <p:blipFill>
          <a:blip r:embed="rId10"/>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A58AAF75-30DC-408A-933A-149F2D14D18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3"/>
            </p:custDataLst>
          </p:nvPr>
        </p:nvSpPr>
        <p:spPr>
          <a:xfrm>
            <a:off x="554736" y="175171"/>
            <a:ext cx="11082528" cy="989512"/>
          </a:xfrm>
        </p:spPr>
        <p:txBody>
          <a:bodyPr vert="horz">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4"/>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1AA88E-24E2-4493-A340-98EE8666A3B2}"/>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8642DA60-5AEA-467A-A844-D62DA863FD7A}"/>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10963A04-07EA-4E02-8099-9A5B902EC3C8}"/>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83840115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0E9A7C-FB74-480B-8212-8CE5C1AF5D1B}"/>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592" imgH="591" progId="TCLayout.ActiveDocument.1">
                  <p:embed/>
                </p:oleObj>
              </mc:Choice>
              <mc:Fallback>
                <p:oleObj name="think-cell Slide" r:id="rId6" imgW="592" imgH="591" progId="TCLayout.ActiveDocument.1">
                  <p:embed/>
                  <p:pic>
                    <p:nvPicPr>
                      <p:cNvPr id="2" name="Object 1" hidden="1">
                        <a:extLst>
                          <a:ext uri="{FF2B5EF4-FFF2-40B4-BE49-F238E27FC236}">
                            <a16:creationId xmlns:a16="http://schemas.microsoft.com/office/drawing/2014/main" id="{220E9A7C-FB74-480B-8212-8CE5C1AF5D1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5. Source" hidden="1">
            <a:extLst>
              <a:ext uri="{FF2B5EF4-FFF2-40B4-BE49-F238E27FC236}">
                <a16:creationId xmlns:a16="http://schemas.microsoft.com/office/drawing/2014/main" id="{09F9A864-CDB7-4063-BBF8-591908AA18D0}"/>
              </a:ext>
            </a:extLst>
          </p:cNvPr>
          <p:cNvSpPr txBox="1"/>
          <p:nvPr userDrawn="1">
            <p:custDataLst>
              <p:tags r:id="rId2"/>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BD5E1493-E8EF-4031-B447-85DA0B418111}"/>
              </a:ext>
            </a:extLst>
          </p:cNvPr>
          <p:cNvSpPr>
            <a:spLocks noGrp="1"/>
          </p:cNvSpPr>
          <p:nvPr>
            <p:ph type="body" sz="quarter" idx="10" hasCustomPrompt="1"/>
            <p:custDataLst>
              <p:tags r:id="rId3"/>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BE062D13-EE56-4EF8-977D-63B552BC2D1F}"/>
              </a:ext>
            </a:extLst>
          </p:cNvPr>
          <p:cNvSpPr>
            <a:spLocks noChangeArrowheads="1"/>
          </p:cNvSpPr>
          <p:nvPr userDrawn="1">
            <p:custDataLst>
              <p:tags r:id="rId4"/>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17484526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954CCC1-5027-4384-BFF6-B54153C697A8}"/>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592" imgH="591" progId="TCLayout.ActiveDocument.1">
                  <p:embed/>
                </p:oleObj>
              </mc:Choice>
              <mc:Fallback>
                <p:oleObj name="think-cell Slide" r:id="rId4" imgW="592" imgH="591" progId="TCLayout.ActiveDocument.1">
                  <p:embed/>
                  <p:pic>
                    <p:nvPicPr>
                      <p:cNvPr id="2" name="Object 1" hidden="1">
                        <a:extLst>
                          <a:ext uri="{FF2B5EF4-FFF2-40B4-BE49-F238E27FC236}">
                            <a16:creationId xmlns:a16="http://schemas.microsoft.com/office/drawing/2014/main" id="{A954CCC1-5027-4384-BFF6-B54153C697A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5. Source" hidden="1">
            <a:extLst>
              <a:ext uri="{FF2B5EF4-FFF2-40B4-BE49-F238E27FC236}">
                <a16:creationId xmlns:a16="http://schemas.microsoft.com/office/drawing/2014/main" id="{330AE89A-7771-4A6E-A02D-893DCB66C876}"/>
              </a:ext>
            </a:extLst>
          </p:cNvPr>
          <p:cNvSpPr txBox="1"/>
          <p:nvPr userDrawn="1">
            <p:custDataLst>
              <p:tags r:id="rId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5" name="Picture 4">
            <a:extLst>
              <a:ext uri="{FF2B5EF4-FFF2-40B4-BE49-F238E27FC236}">
                <a16:creationId xmlns:a16="http://schemas.microsoft.com/office/drawing/2014/main" id="{ECF60797-7D55-4A0C-8E23-3867EB137A01}"/>
              </a:ext>
            </a:extLst>
          </p:cNvPr>
          <p:cNvPicPr>
            <a:picLocks noChangeAspect="1"/>
          </p:cNvPicPr>
          <p:nvPr userDrawn="1"/>
        </p:nvPicPr>
        <p:blipFill>
          <a:blip r:embed="rId6" cstate="screen">
            <a:extLst>
              <a:ext uri="{28A0092B-C50C-407E-A947-70E740481C1C}">
                <a14:useLocalDpi xmlns:a14="http://schemas.microsoft.com/office/drawing/2010/main"/>
              </a:ext>
            </a:extLst>
          </a:blip>
          <a:srcRect/>
          <a:stretch/>
        </p:blipFill>
        <p:spPr bwMode="ltGray">
          <a:xfrm rot="10800000">
            <a:off x="0" y="0"/>
            <a:ext cx="12192000" cy="6858000"/>
          </a:xfrm>
          <a:prstGeom prst="rect">
            <a:avLst/>
          </a:prstGeom>
        </p:spPr>
      </p:pic>
      <p:pic>
        <p:nvPicPr>
          <p:cNvPr id="6" name="Picture 5">
            <a:extLst>
              <a:ext uri="{FF2B5EF4-FFF2-40B4-BE49-F238E27FC236}">
                <a16:creationId xmlns:a16="http://schemas.microsoft.com/office/drawing/2014/main" id="{49C9A217-193B-4731-ADBD-46F9393D7C01}"/>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7" name="Rectangle 6">
            <a:extLst>
              <a:ext uri="{FF2B5EF4-FFF2-40B4-BE49-F238E27FC236}">
                <a16:creationId xmlns:a16="http://schemas.microsoft.com/office/drawing/2014/main" id="{F921B625-DE7D-434F-91C5-06F59F4AC6C4}"/>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140214266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13_Inside_Page_Header_Bar_and_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7F5D24-09B8-3948-BE16-E6496FE67BE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a:noFill/>
        </p:spPr>
      </p:pic>
      <p:sp>
        <p:nvSpPr>
          <p:cNvPr id="3" name="Slide Number Placeholder 2"/>
          <p:cNvSpPr>
            <a:spLocks noGrp="1"/>
          </p:cNvSpPr>
          <p:nvPr>
            <p:ph type="sldNum" sz="quarter" idx="10"/>
          </p:nvPr>
        </p:nvSpPr>
        <p:spPr/>
        <p:txBody>
          <a:bodyPr/>
          <a:lstStyle/>
          <a:p>
            <a:fld id="{48FFE6E1-85EB-9E42-824B-7CC9267ED8B9}" type="slidenum">
              <a:rPr lang="en-US" smtClean="0"/>
              <a:pPr/>
              <a:t>‹#›</a:t>
            </a:fld>
            <a:endParaRPr lang="en-US" dirty="0"/>
          </a:p>
        </p:txBody>
      </p:sp>
      <p:sp>
        <p:nvSpPr>
          <p:cNvPr id="12" name="Text Placeholder 11"/>
          <p:cNvSpPr>
            <a:spLocks noGrp="1"/>
          </p:cNvSpPr>
          <p:nvPr>
            <p:ph type="body" sz="quarter" idx="13"/>
          </p:nvPr>
        </p:nvSpPr>
        <p:spPr>
          <a:xfrm>
            <a:off x="466628" y="177311"/>
            <a:ext cx="7772400" cy="215444"/>
          </a:xfrm>
        </p:spPr>
        <p:txBody>
          <a:bodyPr anchor="ctr" anchorCtr="0"/>
          <a:lstStyle>
            <a:lvl1pPr marL="0" indent="0">
              <a:buNone/>
              <a:defRPr sz="1400">
                <a:solidFill>
                  <a:schemeClr val="tx1">
                    <a:lumMod val="50000"/>
                    <a:lumOff val="50000"/>
                  </a:schemeClr>
                </a:solidFill>
              </a:defRPr>
            </a:lvl1pPr>
          </a:lstStyle>
          <a:p>
            <a:pPr lvl="0"/>
            <a:r>
              <a:rPr lang="en-US" dirty="0"/>
              <a:t>Click to edit Master text styles</a:t>
            </a:r>
          </a:p>
        </p:txBody>
      </p:sp>
      <p:sp>
        <p:nvSpPr>
          <p:cNvPr id="10" name="Title 1">
            <a:extLst>
              <a:ext uri="{FF2B5EF4-FFF2-40B4-BE49-F238E27FC236}">
                <a16:creationId xmlns:a16="http://schemas.microsoft.com/office/drawing/2014/main" id="{5AF3C31D-0571-524B-A9E3-B95B800E55E1}"/>
              </a:ext>
            </a:extLst>
          </p:cNvPr>
          <p:cNvSpPr>
            <a:spLocks noGrp="1"/>
          </p:cNvSpPr>
          <p:nvPr>
            <p:ph type="title"/>
          </p:nvPr>
        </p:nvSpPr>
        <p:spPr>
          <a:xfrm>
            <a:off x="466628" y="601517"/>
            <a:ext cx="10976889" cy="304699"/>
          </a:xfrm>
        </p:spPr>
        <p:txBody>
          <a:bodyPr/>
          <a:lstStyle>
            <a:lvl1pPr>
              <a:defRPr sz="2200">
                <a:solidFill>
                  <a:srgbClr val="5B6770"/>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A5B62551-5FD7-3342-B835-379C817EEFA1}"/>
              </a:ext>
            </a:extLst>
          </p:cNvPr>
          <p:cNvSpPr>
            <a:spLocks noGrp="1"/>
          </p:cNvSpPr>
          <p:nvPr>
            <p:ph type="body" sz="quarter" idx="14"/>
          </p:nvPr>
        </p:nvSpPr>
        <p:spPr>
          <a:xfrm>
            <a:off x="466725" y="1278870"/>
            <a:ext cx="10837863" cy="1397306"/>
          </a:xfrm>
        </p:spPr>
        <p:txBody>
          <a:bodyPr/>
          <a:lstStyle>
            <a:lvl1pPr marL="171450" indent="-171450">
              <a:buFont typeface="Wingdings" panose="05000000000000000000" pitchFamily="2" charset="2"/>
              <a:buChar char="§"/>
              <a:defRPr>
                <a:solidFill>
                  <a:srgbClr val="5B6770"/>
                </a:solidFill>
              </a:defRPr>
            </a:lvl1pPr>
            <a:lvl2pPr marL="376238" indent="-204788">
              <a:buFont typeface="Arial" panose="020B0604020202020204" pitchFamily="34" charset="0"/>
              <a:buChar char="•"/>
              <a:defRPr>
                <a:solidFill>
                  <a:srgbClr val="5B6770"/>
                </a:solidFill>
              </a:defRPr>
            </a:lvl2pPr>
            <a:lvl3pPr marL="627063" indent="-185738">
              <a:buFont typeface="Arial" panose="020B0604020202020204" pitchFamily="34" charset="0"/>
              <a:buChar char="–"/>
              <a:defRPr sz="1400"/>
            </a:lvl3pPr>
            <a:lvl4pPr marL="792163" indent="-163513">
              <a:buFont typeface="Courier New" panose="02070309020205020404" pitchFamily="49" charset="0"/>
              <a:buChar char="o"/>
              <a:defRPr sz="1200"/>
            </a:lvl4pPr>
            <a:lvl5pPr>
              <a:defRPr sz="1200"/>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42242704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1_CustomLayouts 1">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0"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3"/>
            </p:custDataLst>
          </p:nvPr>
        </p:nvSpPr>
        <p:spPr>
          <a:xfrm>
            <a:off x="554736" y="172212"/>
            <a:ext cx="11082528" cy="384721"/>
          </a:xfrm>
        </p:spPr>
        <p:txBody>
          <a:bodyPr vert="horz" wrap="square" lIns="0" tIns="0" rIns="0" bIns="0" rtlCol="0" anchor="t" anchorCtr="0">
            <a:spAutoFit/>
          </a:bodyPr>
          <a:lstStyle>
            <a:lvl1pPr>
              <a:defRPr lang="en-US" dirty="0"/>
            </a:lvl1pPr>
          </a:lstStyle>
          <a:p>
            <a:pPr lvl="0"/>
            <a:r>
              <a:rPr lang="en-US"/>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4"/>
            </p:custDataLst>
          </p:nvPr>
        </p:nvSpPr>
        <p:spPr>
          <a:xfrm>
            <a:off x="554736" y="574868"/>
            <a:ext cx="11082528" cy="276999"/>
          </a:xfrm>
          <a:prstGeom prst="rect">
            <a:avLst/>
          </a:prstGeom>
        </p:spPr>
        <p:txBody>
          <a:bodyPr vert="horz" wrap="square" lIns="0" tIns="0" rIns="0" bIns="0" rtlCol="0">
            <a:spAutoFit/>
          </a:bodyPr>
          <a:lstStyle>
            <a:lvl1pPr>
              <a:defRPr lang="en-US" sz="1800" b="0" dirty="0"/>
            </a:lvl1pPr>
          </a:lstStyle>
          <a:p>
            <a:pPr lvl="0">
              <a:buNone/>
            </a:pPr>
            <a:r>
              <a:rPr lang="en-US"/>
              <a:t>Click to edit Master subtitle style</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5"/>
            </p:custDataLst>
          </p:nvPr>
        </p:nvSpPr>
        <p:spPr>
          <a:xfrm>
            <a:off x="554734" y="6498754"/>
            <a:ext cx="9144000"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sp>
        <p:nvSpPr>
          <p:cNvPr id="12" name="Rectangle 11">
            <a:extLst>
              <a:ext uri="{FF2B5EF4-FFF2-40B4-BE49-F238E27FC236}">
                <a16:creationId xmlns:a16="http://schemas.microsoft.com/office/drawing/2014/main" id="{95DF7C92-2A0C-4375-8BE0-A43636F9E3B7}"/>
              </a:ext>
            </a:extLst>
          </p:cNvPr>
          <p:cNvSpPr>
            <a:spLocks/>
          </p:cNvSpPr>
          <p:nvPr userDrawn="1"/>
        </p:nvSpPr>
        <p:spPr>
          <a:xfrm>
            <a:off x="11414468" y="6446268"/>
            <a:ext cx="248196" cy="243469"/>
          </a:xfrm>
          <a:prstGeom prst="rect">
            <a:avLst/>
          </a:prstGeom>
          <a:solidFill>
            <a:srgbClr val="00A0DF"/>
          </a:solidFill>
          <a:ln w="127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Slide Number">
            <a:extLst>
              <a:ext uri="{FF2B5EF4-FFF2-40B4-BE49-F238E27FC236}">
                <a16:creationId xmlns:a16="http://schemas.microsoft.com/office/drawing/2014/main" id="{86DA8163-7D2E-4864-BBB0-EB0BDCB68E21}"/>
              </a:ext>
            </a:extLst>
          </p:cNvPr>
          <p:cNvSpPr>
            <a:spLocks noChangeArrowheads="1"/>
          </p:cNvSpPr>
          <p:nvPr userDrawn="1">
            <p:custDataLst>
              <p:tags r:id="rId7"/>
            </p:custDataLst>
          </p:nvPr>
        </p:nvSpPr>
        <p:spPr bwMode="black">
          <a:xfrm>
            <a:off x="11439868" y="6498755"/>
            <a:ext cx="197396" cy="138499"/>
          </a:xfrm>
          <a:prstGeom prst="rect">
            <a:avLst/>
          </a:prstGeom>
          <a:noFill/>
          <a:ln w="9525" algn="ctr">
            <a:noFill/>
            <a:miter lim="800000"/>
            <a:headEnd/>
            <a:tailEnd/>
          </a:ln>
          <a:effectLst/>
        </p:spPr>
        <p:txBody>
          <a:bodyPr wrap="square" lIns="0" tIns="0" rIns="0" bIns="0" anchor="b">
            <a:noAutofit/>
          </a:bodyPr>
          <a:lstStyle/>
          <a:p>
            <a:pPr algn="ct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ctr" defTabSz="610744" fontAlgn="auto">
                <a:spcBef>
                  <a:spcPts val="0"/>
                </a:spcBef>
                <a:spcAft>
                  <a:spcPts val="0"/>
                </a:spcAft>
                <a:defRPr/>
              </a:pPr>
              <a:t>‹#›</a:t>
            </a:fld>
            <a:endParaRPr lang="en-US" sz="900" b="0" dirty="0">
              <a:solidFill>
                <a:schemeClr val="bg1"/>
              </a:solidFill>
              <a:latin typeface="+mn-lt"/>
              <a:ea typeface="+mn-ea"/>
              <a:cs typeface="Arial" panose="020B0604020202020204" pitchFamily="34" charset="0"/>
            </a:endParaRPr>
          </a:p>
        </p:txBody>
      </p:sp>
      <p:sp>
        <p:nvSpPr>
          <p:cNvPr id="16" name="TextBox 15">
            <a:extLst>
              <a:ext uri="{FF2B5EF4-FFF2-40B4-BE49-F238E27FC236}">
                <a16:creationId xmlns:a16="http://schemas.microsoft.com/office/drawing/2014/main" id="{EF9D69F1-68BC-43B6-95ED-448C4819FB80}"/>
              </a:ext>
            </a:extLst>
          </p:cNvPr>
          <p:cNvSpPr txBox="1">
            <a:spLocks/>
          </p:cNvSpPr>
          <p:nvPr userDrawn="1"/>
        </p:nvSpPr>
        <p:spPr>
          <a:xfrm>
            <a:off x="10304501" y="6494908"/>
            <a:ext cx="985847" cy="14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en-US"/>
            </a:defPPr>
            <a:lvl1pPr marL="0" marR="0" lvl="0" indent="0" defTabSz="914400" eaLnBrk="1" latinLnBrk="0" hangingPunct="1">
              <a:lnSpc>
                <a:spcPct val="100000"/>
              </a:lnSpc>
              <a:buClrTx/>
              <a:buSzTx/>
              <a:buFontTx/>
              <a:buNone/>
              <a:tabLst/>
              <a:defRPr kumimoji="0" sz="800" b="1" i="0" u="none" strike="noStrike" cap="none" normalizeH="0" baseline="0">
                <a:ln>
                  <a:noFill/>
                </a:ln>
                <a:solidFill>
                  <a:schemeClr val="tx2"/>
                </a:solidFill>
                <a:effectLst/>
                <a:latin typeface="Arial" pitchFamily="34" charset="0"/>
                <a:cs typeface="Arial" pitchFamily="34" charset="0"/>
              </a:defRPr>
            </a:lvl1pPr>
          </a:lstStyle>
          <a:p>
            <a:pPr algn="r" defTabSz="826852" fontAlgn="base">
              <a:lnSpc>
                <a:spcPct val="95000"/>
              </a:lnSpc>
              <a:spcBef>
                <a:spcPct val="0"/>
              </a:spcBef>
              <a:spcAft>
                <a:spcPct val="0"/>
              </a:spcAft>
              <a:defRPr/>
            </a:pPr>
            <a:r>
              <a:rPr lang="en-US" sz="1000" dirty="0">
                <a:solidFill>
                  <a:srgbClr val="425559"/>
                </a:solidFill>
                <a:latin typeface="+mj-lt"/>
              </a:rPr>
              <a:t>Charles Schwab</a:t>
            </a:r>
            <a:endParaRPr lang="en-US" sz="1000" b="0" dirty="0">
              <a:solidFill>
                <a:srgbClr val="425559"/>
              </a:solidFill>
              <a:latin typeface="+mj-lt"/>
            </a:endParaRPr>
          </a:p>
        </p:txBody>
      </p:sp>
    </p:spTree>
    <p:extLst>
      <p:ext uri="{BB962C8B-B14F-4D97-AF65-F5344CB8AC3E}">
        <p14:creationId xmlns:p14="http://schemas.microsoft.com/office/powerpoint/2010/main" val="14397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3"/>
          </p:nvPr>
        </p:nvSpPr>
        <p:spPr>
          <a:xfrm>
            <a:off x="6259554"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4"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7408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1_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31788302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Closing_LivingBlu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rot="10800000">
            <a:off x="0" y="0"/>
            <a:ext cx="12192000" cy="68580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6" name="Rectangle 5"/>
          <p:cNvSpPr>
            <a:spLocks noChangeArrowheads="1"/>
          </p:cNvSpPr>
          <p:nvPr userDrawn="1"/>
        </p:nvSpPr>
        <p:spPr bwMode="auto">
          <a:xfrm>
            <a:off x="4572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5966963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2_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3"/>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4"/>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7"/>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625076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5BEF-1A6D-42CC-BD9E-8E0A9375B8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97215C-FAA0-4302-9875-BDE61B8353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066A78-BD16-4C67-B913-44F8297D62FC}"/>
              </a:ext>
            </a:extLst>
          </p:cNvPr>
          <p:cNvSpPr>
            <a:spLocks noGrp="1"/>
          </p:cNvSpPr>
          <p:nvPr>
            <p:ph type="dt" sz="half" idx="10"/>
          </p:nvPr>
        </p:nvSpPr>
        <p:spPr/>
        <p:txBody>
          <a:bodyPr/>
          <a:lstStyle/>
          <a:p>
            <a:pPr fontAlgn="base">
              <a:spcBef>
                <a:spcPct val="0"/>
              </a:spcBef>
              <a:spcAft>
                <a:spcPct val="0"/>
              </a:spcAft>
            </a:pPr>
            <a:fld id="{EFB7DE5B-2B5B-44EA-A4F5-EB3BF8ABDC76}" type="datetimeFigureOut">
              <a:rPr lang="en-US">
                <a:solidFill>
                  <a:srgbClr val="000000"/>
                </a:solidFill>
              </a:rPr>
              <a:pPr fontAlgn="base">
                <a:spcBef>
                  <a:spcPct val="0"/>
                </a:spcBef>
                <a:spcAft>
                  <a:spcPct val="0"/>
                </a:spcAft>
              </a:pPr>
              <a:t>5/29/2024</a:t>
            </a:fld>
            <a:endParaRPr lang="en-US">
              <a:solidFill>
                <a:srgbClr val="000000"/>
              </a:solidFill>
            </a:endParaRPr>
          </a:p>
        </p:txBody>
      </p:sp>
      <p:sp>
        <p:nvSpPr>
          <p:cNvPr id="5" name="Footer Placeholder 4">
            <a:extLst>
              <a:ext uri="{FF2B5EF4-FFF2-40B4-BE49-F238E27FC236}">
                <a16:creationId xmlns:a16="http://schemas.microsoft.com/office/drawing/2014/main" id="{916D67A0-C698-4B93-AE5A-EC9DB43B38E9}"/>
              </a:ext>
            </a:extLst>
          </p:cNvPr>
          <p:cNvSpPr>
            <a:spLocks noGrp="1"/>
          </p:cNvSpPr>
          <p:nvPr>
            <p:ph type="ftr" sz="quarter" idx="11"/>
          </p:nvPr>
        </p:nvSpPr>
        <p:spPr/>
        <p:txBody>
          <a:bodyPr/>
          <a:lstStyle/>
          <a:p>
            <a:pPr fontAlgn="base">
              <a:spcBef>
                <a:spcPct val="0"/>
              </a:spcBef>
              <a:spcAft>
                <a:spcPct val="0"/>
              </a:spcAft>
            </a:pPr>
            <a:endParaRPr lang="en-US">
              <a:solidFill>
                <a:srgbClr val="000000"/>
              </a:solidFill>
            </a:endParaRPr>
          </a:p>
        </p:txBody>
      </p:sp>
      <p:sp>
        <p:nvSpPr>
          <p:cNvPr id="6" name="Slide Number Placeholder 5">
            <a:extLst>
              <a:ext uri="{FF2B5EF4-FFF2-40B4-BE49-F238E27FC236}">
                <a16:creationId xmlns:a16="http://schemas.microsoft.com/office/drawing/2014/main" id="{5C6A629B-A689-4D69-BF8A-E383B7B799A4}"/>
              </a:ext>
            </a:extLst>
          </p:cNvPr>
          <p:cNvSpPr>
            <a:spLocks noGrp="1"/>
          </p:cNvSpPr>
          <p:nvPr>
            <p:ph type="sldNum" sz="quarter" idx="12"/>
          </p:nvPr>
        </p:nvSpPr>
        <p:spPr/>
        <p:txBody>
          <a:bodyPr/>
          <a:lstStyle/>
          <a:p>
            <a:fld id="{5E0ABE80-92D9-4332-9D26-8EB7E3CE9050}" type="slidenum">
              <a:rPr lang="en-US" smtClean="0"/>
              <a:pPr/>
              <a:t>‹#›</a:t>
            </a:fld>
            <a:endParaRPr lang="en-US"/>
          </a:p>
        </p:txBody>
      </p:sp>
    </p:spTree>
    <p:extLst>
      <p:ext uri="{BB962C8B-B14F-4D97-AF65-F5344CB8AC3E}">
        <p14:creationId xmlns:p14="http://schemas.microsoft.com/office/powerpoint/2010/main" val="101619634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pic>
        <p:nvPicPr>
          <p:cNvPr id="15" name="Picture 14">
            <a:extLst>
              <a:ext uri="{FF2B5EF4-FFF2-40B4-BE49-F238E27FC236}">
                <a16:creationId xmlns:a16="http://schemas.microsoft.com/office/drawing/2014/main" id="{1AB368BA-1C2F-427C-8AE8-8209EC6C3B43}"/>
              </a:ext>
            </a:extLst>
          </p:cNvPr>
          <p:cNvPicPr>
            <a:picLocks noChangeAspect="1"/>
          </p:cNvPicPr>
          <p:nvPr userDrawn="1"/>
        </p:nvPicPr>
        <p:blipFill>
          <a:blip r:embed="rId2"/>
          <a:stretch>
            <a:fillRect/>
          </a:stretch>
        </p:blipFill>
        <p:spPr>
          <a:xfrm>
            <a:off x="128880" y="6315779"/>
            <a:ext cx="2010508" cy="467286"/>
          </a:xfrm>
          <a:prstGeom prst="rect">
            <a:avLst/>
          </a:prstGeom>
        </p:spPr>
      </p:pic>
    </p:spTree>
    <p:extLst>
      <p:ext uri="{BB962C8B-B14F-4D97-AF65-F5344CB8AC3E}">
        <p14:creationId xmlns:p14="http://schemas.microsoft.com/office/powerpoint/2010/main" val="298623481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userDrawn="1"/>
        </p:nvSpPr>
        <p:spPr>
          <a:xfrm>
            <a:off x="0" y="3"/>
            <a:ext cx="12192000" cy="4585153"/>
          </a:xfrm>
          <a:prstGeom prst="rect">
            <a:avLst/>
          </a:prstGeom>
          <a:solidFill>
            <a:srgbClr val="0039A6"/>
          </a:solidFill>
          <a:ln w="25400" cap="flat" cmpd="sng" algn="ctr">
            <a:noFill/>
            <a:prstDash val="solid"/>
          </a:ln>
          <a:effectLst/>
        </p:spPr>
        <p:txBody>
          <a:bodyPr rtlCol="0" anchor="ctr"/>
          <a:lstStyle/>
          <a:p>
            <a:pPr algn="ctr" fontAlgn="base">
              <a:spcBef>
                <a:spcPct val="0"/>
              </a:spcBef>
              <a:spcAft>
                <a:spcPct val="0"/>
              </a:spcAft>
              <a:defRPr/>
            </a:pPr>
            <a:endParaRPr lang="en-US" sz="1800" kern="0" dirty="0">
              <a:solidFill>
                <a:srgbClr val="FFFFFF"/>
              </a:solidFill>
            </a:endParaRPr>
          </a:p>
        </p:txBody>
      </p:sp>
      <p:sp>
        <p:nvSpPr>
          <p:cNvPr id="2" name="Title 1"/>
          <p:cNvSpPr>
            <a:spLocks noGrp="1"/>
          </p:cNvSpPr>
          <p:nvPr>
            <p:ph type="ctrTitle"/>
          </p:nvPr>
        </p:nvSpPr>
        <p:spPr>
          <a:xfrm>
            <a:off x="609600" y="2057399"/>
            <a:ext cx="10363200" cy="1664208"/>
          </a:xfrm>
          <a:prstGeom prst="rect">
            <a:avLst/>
          </a:prstGeom>
        </p:spPr>
        <p:txBody>
          <a:bodyPr lIns="0" rIns="0" bIns="0">
            <a:noAutofit/>
          </a:bodyPr>
          <a:lstStyle>
            <a:lvl1pPr algn="l">
              <a:defRPr sz="48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609600" y="4637994"/>
            <a:ext cx="10997184" cy="387798"/>
          </a:xfrm>
          <a:prstGeom prst="rect">
            <a:avLst/>
          </a:prstGeom>
        </p:spPr>
        <p:txBody>
          <a:bodyPr lIns="0" tIns="0" rIns="0" bIns="0">
            <a:spAutoFit/>
          </a:bodyPr>
          <a:lstStyle>
            <a:lvl1pPr marL="0" indent="0" algn="l">
              <a:buNone/>
              <a:defRPr sz="2800" b="0">
                <a:solidFill>
                  <a:srgbClr val="788288"/>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15"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6" name="TextBox 25"/>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43652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Rectangle 1"/>
          <p:cNvSpPr/>
          <p:nvPr userDrawn="1"/>
        </p:nvSpPr>
        <p:spPr>
          <a:xfrm>
            <a:off x="0" y="3"/>
            <a:ext cx="12192000" cy="4585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pic>
        <p:nvPicPr>
          <p:cNvPr id="264239"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264253"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rgbClr val="788288"/>
                </a:solidFill>
              </a:defRPr>
            </a:lvl1pPr>
          </a:lstStyle>
          <a:p>
            <a:r>
              <a:rPr lang="en-US" dirty="0"/>
              <a:t>Click to edit Master subtitle style</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5" name="TextBox 24"/>
          <p:cNvSpPr txBox="1"/>
          <p:nvPr userDrawn="1"/>
        </p:nvSpPr>
        <p:spPr>
          <a:xfrm>
            <a:off x="9562641" y="101034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FFFFFF"/>
                </a:solidFill>
              </a:rPr>
              <a:t>Operating Unit</a:t>
            </a:r>
          </a:p>
        </p:txBody>
      </p:sp>
      <p:sp>
        <p:nvSpPr>
          <p:cNvPr id="10" name="TextBox 9"/>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225137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2" name="Slide Number Placeholder 1"/>
          <p:cNvSpPr>
            <a:spLocks noGrp="1"/>
          </p:cNvSpPr>
          <p:nvPr>
            <p:ph type="sldNum" sz="quarter" idx="11"/>
          </p:nvPr>
        </p:nvSpPr>
        <p:spPr/>
        <p:txBody>
          <a:bodyPr/>
          <a:lstStyle>
            <a:lvl1pPr>
              <a:defRPr>
                <a:solidFill>
                  <a:schemeClr val="bg1"/>
                </a:solidFill>
              </a:defRPr>
            </a:lvl1pPr>
          </a:lstStyle>
          <a:p>
            <a:r>
              <a:rPr lang="en-US">
                <a:solidFill>
                  <a:srgbClr val="FFFFFF"/>
                </a:solidFill>
              </a:rPr>
              <a:t>Author, </a:t>
            </a:r>
            <a:fld id="{D72BAC86-7CA1-47DD-8EAD-39EA91178256}" type="datetime1">
              <a:rPr lang="en-US" smtClean="0">
                <a:solidFill>
                  <a:srgbClr val="FFFFFF"/>
                </a:solidFill>
              </a:rPr>
              <a:pPr/>
              <a:t>5/29/2024</a:t>
            </a:fld>
            <a:r>
              <a:rPr lang="en-US">
                <a:solidFill>
                  <a:srgbClr val="FFFFFF"/>
                </a:solidFill>
              </a:rPr>
              <a:t>, Filename.ppt</a:t>
            </a:r>
            <a:r>
              <a:rPr lang="en-US" sz="800">
                <a:solidFill>
                  <a:srgbClr val="FFFFFF"/>
                </a:solidFill>
              </a:rPr>
              <a:t> </a:t>
            </a:r>
            <a:r>
              <a:rPr lang="en-US" sz="1000">
                <a:solidFill>
                  <a:srgbClr val="FFFFFF"/>
                </a:solidFill>
              </a:rPr>
              <a:t>| </a:t>
            </a:r>
            <a:fld id="{689318A1-174D-4DEE-8106-03A37B9BCF15}" type="slidenum">
              <a:rPr lang="en-US" sz="1000" smtClean="0">
                <a:solidFill>
                  <a:srgbClr val="FFFFFF"/>
                </a:solidFill>
              </a:rPr>
              <a:pPr/>
              <a:t>‹#›</a:t>
            </a:fld>
            <a:endParaRPr lang="en-US" sz="1000" dirty="0">
              <a:solidFill>
                <a:srgbClr val="FFFFFF"/>
              </a:solidFill>
            </a:endParaRPr>
          </a:p>
        </p:txBody>
      </p:sp>
      <p:sp>
        <p:nvSpPr>
          <p:cNvPr id="28" name="TextBox 27"/>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29" name="TextBox 28"/>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Tree>
    <p:extLst>
      <p:ext uri="{BB962C8B-B14F-4D97-AF65-F5344CB8AC3E}">
        <p14:creationId xmlns:p14="http://schemas.microsoft.com/office/powerpoint/2010/main" val="118338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tx2"/>
                </a:solidFill>
              </a:defRPr>
            </a:lvl1pPr>
          </a:lstStyle>
          <a:p>
            <a:r>
              <a:rPr lang="en-US" dirty="0"/>
              <a:t>Click to edit Master subtitle style</a:t>
            </a:r>
          </a:p>
        </p:txBody>
      </p:sp>
      <p:cxnSp>
        <p:nvCxnSpPr>
          <p:cNvPr id="4" name="Straight Connector 3"/>
          <p:cNvCxnSpPr/>
          <p:nvPr/>
        </p:nvCxnSpPr>
        <p:spPr>
          <a:xfrm>
            <a:off x="0" y="458114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8" name="TextBox 27"/>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
        <p:nvSpPr>
          <p:cNvPr id="10" name="TextBox 9"/>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Tree>
    <p:extLst>
      <p:ext uri="{BB962C8B-B14F-4D97-AF65-F5344CB8AC3E}">
        <p14:creationId xmlns:p14="http://schemas.microsoft.com/office/powerpoint/2010/main" val="134779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9470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9"/>
          </p:nvPr>
        </p:nvSpPr>
        <p:spPr>
          <a:xfrm>
            <a:off x="7392282"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2"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9" y="1283210"/>
            <a:ext cx="671885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9968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51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1049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9590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dirty="0"/>
              <a:t>Click to edit Master title style</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38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97007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3733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7840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1195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91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0" y="777240"/>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777240"/>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0" y="777240"/>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556263"/>
            <a:ext cx="1717040" cy="246221"/>
          </a:xfrm>
          <a:prstGeom prst="rect">
            <a:avLst/>
          </a:prstGeom>
          <a:noFill/>
        </p:spPr>
        <p:txBody>
          <a:bodyPr wrap="square" rtlCol="0">
            <a:spAutoFit/>
          </a:bodyPr>
          <a:lstStyle/>
          <a:p>
            <a:pPr fontAlgn="base">
              <a:spcBef>
                <a:spcPct val="0"/>
              </a:spcBef>
              <a:spcAft>
                <a:spcPct val="0"/>
              </a:spcAft>
            </a:pPr>
            <a:r>
              <a:rPr lang="en-US" sz="1000" dirty="0" err="1">
                <a:solidFill>
                  <a:srgbClr val="000000"/>
                </a:solidFill>
              </a:rPr>
              <a:t>Prev</a:t>
            </a:r>
            <a:r>
              <a:rPr lang="en-US" sz="1000" dirty="0">
                <a:solidFill>
                  <a:srgbClr val="000000"/>
                </a:solidFill>
              </a:rPr>
              <a:t> | </a:t>
            </a:r>
            <a:r>
              <a:rPr lang="en-US" sz="1000" dirty="0" err="1">
                <a:solidFill>
                  <a:srgbClr val="000000"/>
                </a:solidFill>
              </a:rPr>
              <a:t>Curr</a:t>
            </a:r>
            <a:r>
              <a:rPr lang="en-US" sz="1000" dirty="0">
                <a:solidFill>
                  <a:srgbClr val="000000"/>
                </a:solidFill>
              </a:rPr>
              <a:t>       YE</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50928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7" y="3931920"/>
            <a:ext cx="11314075"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279565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0" y="32004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2" name="Action Button: Forward or Next 11">
            <a:hlinkClick r:id="" action="ppaction://hlinkshowjump?jump=nextslide" highlightClick="1"/>
          </p:cNvPr>
          <p:cNvSpPr/>
          <p:nvPr userDrawn="1"/>
        </p:nvSpPr>
        <p:spPr>
          <a:xfrm>
            <a:off x="11326368" y="32004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3" name="Action Button: Home 12">
            <a:hlinkClick r:id="" action="ppaction://hlinkshowjump?jump=firstslide" highlightClick="1"/>
          </p:cNvPr>
          <p:cNvSpPr/>
          <p:nvPr userDrawn="1"/>
        </p:nvSpPr>
        <p:spPr>
          <a:xfrm>
            <a:off x="11021568" y="32004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0762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937760"/>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70735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462272"/>
          </a:xfrm>
          <a:prstGeom prst="rect">
            <a:avLst/>
          </a:prstGeom>
          <a:solidFill>
            <a:srgbClr val="97C5EB"/>
          </a:solidFill>
        </p:spPr>
        <p:txBody>
          <a:bodyPr/>
          <a:lstStyle/>
          <a:p>
            <a:endParaRPr lang="en-US" dirty="0"/>
          </a:p>
        </p:txBody>
      </p:sp>
      <p:sp>
        <p:nvSpPr>
          <p:cNvPr id="8"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8121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0139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57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7008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8884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76745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0332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24412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55583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6136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388352" y="1600200"/>
            <a:ext cx="4230624"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388352" y="4160520"/>
            <a:ext cx="4230624"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05271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705344" y="1600200"/>
            <a:ext cx="390144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705344" y="3867912"/>
            <a:ext cx="390144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76276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2901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9"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5786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71600"/>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3145536"/>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928616"/>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71600"/>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3145536"/>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928616"/>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71600"/>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3145536"/>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928616"/>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371600"/>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3145536"/>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928616"/>
            <a:ext cx="2401824" cy="11612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04174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124712"/>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807208"/>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489704"/>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124712"/>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807208"/>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489704"/>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124712"/>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807208"/>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489704"/>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124712"/>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2807208"/>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489704"/>
            <a:ext cx="2401824" cy="1161288"/>
          </a:xfrm>
          <a:prstGeom prst="rect">
            <a:avLst/>
          </a:prstGeom>
          <a:solidFill>
            <a:srgbClr val="97C5EB"/>
          </a:solidFill>
        </p:spPr>
        <p:txBody>
          <a:bodyPr/>
          <a:lstStyle/>
          <a:p>
            <a:endParaRPr lang="en-US" dirty="0"/>
          </a:p>
        </p:txBody>
      </p:sp>
      <p:sp>
        <p:nvSpPr>
          <p:cNvPr id="31"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1442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371600"/>
            <a:ext cx="2999232" cy="1609344"/>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3145536"/>
            <a:ext cx="2999232" cy="1609344"/>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928616"/>
            <a:ext cx="2999232" cy="1609344"/>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2490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179576"/>
            <a:ext cx="2999232" cy="155448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2825496"/>
            <a:ext cx="2999232" cy="1554480"/>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462272"/>
            <a:ext cx="2999232" cy="1554480"/>
          </a:xfrm>
          <a:prstGeom prst="rect">
            <a:avLst/>
          </a:prstGeom>
          <a:solidFill>
            <a:srgbClr val="97C5EB"/>
          </a:solidFill>
        </p:spPr>
        <p:txBody>
          <a:bodyPr/>
          <a:lstStyle/>
          <a:p>
            <a:endParaRPr lang="en-US" dirty="0"/>
          </a:p>
        </p:txBody>
      </p:sp>
      <p:sp>
        <p:nvSpPr>
          <p:cNvPr id="12"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6984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23444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23444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23444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008376"/>
            <a:ext cx="2755392" cy="1389888"/>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791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008376"/>
            <a:ext cx="2755392" cy="1389888"/>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791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008376"/>
            <a:ext cx="2755392" cy="1389888"/>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791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9"/>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77081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Content Placeholder 5"/>
          <p:cNvSpPr>
            <a:spLocks noGrp="1"/>
          </p:cNvSpPr>
          <p:nvPr>
            <p:ph sz="quarter" idx="20"/>
          </p:nvPr>
        </p:nvSpPr>
        <p:spPr>
          <a:xfrm>
            <a:off x="448921" y="1283210"/>
            <a:ext cx="7876155"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3728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060704"/>
            <a:ext cx="2755392" cy="1280160"/>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060704"/>
            <a:ext cx="2755392" cy="1280160"/>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060704"/>
            <a:ext cx="2755392" cy="1280160"/>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2834640"/>
            <a:ext cx="2755392" cy="1280160"/>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617720"/>
            <a:ext cx="2755392" cy="1280160"/>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2834640"/>
            <a:ext cx="2755392" cy="1280160"/>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617720"/>
            <a:ext cx="2755392" cy="1280160"/>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2834640"/>
            <a:ext cx="2755392" cy="1280160"/>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617720"/>
            <a:ext cx="2755392" cy="1280160"/>
          </a:xfrm>
          <a:prstGeom prst="rect">
            <a:avLst/>
          </a:prstGeom>
          <a:solidFill>
            <a:srgbClr val="97C5EB"/>
          </a:solidFill>
        </p:spPr>
        <p:txBody>
          <a:bodyPr/>
          <a:lstStyle/>
          <a:p>
            <a:endParaRPr lang="en-US" dirty="0"/>
          </a:p>
        </p:txBody>
      </p:sp>
      <p:sp>
        <p:nvSpPr>
          <p:cNvPr id="24"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34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3932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18"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473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12467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10"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0200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50269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1363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dirty="0"/>
              <a:t>Author, </a:t>
            </a:r>
            <a:fld id="{D72BAC86-7CA1-47DD-8EAD-39EA91178256}" type="datetime1">
              <a:rPr lang="en-US" smtClean="0"/>
              <a:pPr/>
              <a:t>5/29/2024</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4" name="Footer Placeholder 3"/>
          <p:cNvSpPr>
            <a:spLocks noGrp="1"/>
          </p:cNvSpPr>
          <p:nvPr>
            <p:ph type="ftr" sz="quarter" idx="15"/>
          </p:nvPr>
        </p:nvSpPr>
        <p:spPr/>
        <p:txBody>
          <a:bodyPr/>
          <a:lstStyle/>
          <a:p>
            <a:r>
              <a:rPr lang="en-US" dirty="0"/>
              <a:t>BOEING PROPRIETARY</a:t>
            </a:r>
          </a:p>
        </p:txBody>
      </p:sp>
      <p:sp>
        <p:nvSpPr>
          <p:cNvPr id="8" name="Content Placeholder 5"/>
          <p:cNvSpPr>
            <a:spLocks noGrp="1"/>
          </p:cNvSpPr>
          <p:nvPr>
            <p:ph sz="quarter" idx="16"/>
          </p:nvPr>
        </p:nvSpPr>
        <p:spPr>
          <a:xfrm>
            <a:off x="405489" y="1283209"/>
            <a:ext cx="11314074"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9838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6" name="Content Placeholder 2"/>
          <p:cNvSpPr>
            <a:spLocks noGrp="1"/>
          </p:cNvSpPr>
          <p:nvPr>
            <p:ph idx="1"/>
          </p:nvPr>
        </p:nvSpPr>
        <p:spPr>
          <a:xfrm>
            <a:off x="6096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7" name="Picture Placeholder 7"/>
          <p:cNvSpPr>
            <a:spLocks noGrp="1"/>
          </p:cNvSpPr>
          <p:nvPr>
            <p:ph type="pic" sz="quarter" idx="13"/>
          </p:nvPr>
        </p:nvSpPr>
        <p:spPr>
          <a:xfrm>
            <a:off x="621792" y="1292315"/>
            <a:ext cx="2755392" cy="276999"/>
          </a:xfrm>
          <a:solidFill>
            <a:srgbClr val="97C5EB"/>
          </a:solidFill>
        </p:spPr>
        <p:txBody>
          <a:bodyPr/>
          <a:lstStyle/>
          <a:p>
            <a:endParaRPr lang="en-US" dirty="0"/>
          </a:p>
        </p:txBody>
      </p:sp>
      <p:sp>
        <p:nvSpPr>
          <p:cNvPr id="28" name="Content Placeholder 2"/>
          <p:cNvSpPr>
            <a:spLocks noGrp="1"/>
          </p:cNvSpPr>
          <p:nvPr>
            <p:ph idx="18"/>
          </p:nvPr>
        </p:nvSpPr>
        <p:spPr>
          <a:xfrm>
            <a:off x="4718304"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5"/>
            <a:ext cx="2755392" cy="276999"/>
          </a:xfrm>
          <a:solidFill>
            <a:srgbClr val="97C5EB"/>
          </a:solidFill>
        </p:spPr>
        <p:txBody>
          <a:bodyPr/>
          <a:lstStyle/>
          <a:p>
            <a:endParaRPr lang="en-US" dirty="0"/>
          </a:p>
        </p:txBody>
      </p:sp>
      <p:sp>
        <p:nvSpPr>
          <p:cNvPr id="30" name="Content Placeholder 2"/>
          <p:cNvSpPr>
            <a:spLocks noGrp="1"/>
          </p:cNvSpPr>
          <p:nvPr>
            <p:ph idx="20"/>
          </p:nvPr>
        </p:nvSpPr>
        <p:spPr>
          <a:xfrm>
            <a:off x="88392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5"/>
            <a:ext cx="2755392" cy="276999"/>
          </a:xfrm>
          <a:solidFill>
            <a:srgbClr val="97C5EB"/>
          </a:solidFill>
        </p:spPr>
        <p:txBody>
          <a:bodyPr/>
          <a:lstStyle/>
          <a:p>
            <a:endParaRPr lang="en-US" dirty="0"/>
          </a:p>
        </p:txBody>
      </p:sp>
      <p:sp>
        <p:nvSpPr>
          <p:cNvPr id="38" name="Content Placeholder 2"/>
          <p:cNvSpPr>
            <a:spLocks noGrp="1"/>
          </p:cNvSpPr>
          <p:nvPr>
            <p:ph idx="22"/>
          </p:nvPr>
        </p:nvSpPr>
        <p:spPr>
          <a:xfrm>
            <a:off x="6096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9" name="Picture Placeholder 7"/>
          <p:cNvSpPr>
            <a:spLocks noGrp="1"/>
          </p:cNvSpPr>
          <p:nvPr>
            <p:ph type="pic" sz="quarter" idx="23"/>
          </p:nvPr>
        </p:nvSpPr>
        <p:spPr>
          <a:xfrm>
            <a:off x="621792" y="2945131"/>
            <a:ext cx="2755392" cy="276999"/>
          </a:xfrm>
          <a:solidFill>
            <a:srgbClr val="97C5EB"/>
          </a:solidFill>
        </p:spPr>
        <p:txBody>
          <a:bodyPr/>
          <a:lstStyle/>
          <a:p>
            <a:endParaRPr lang="en-US" dirty="0"/>
          </a:p>
        </p:txBody>
      </p:sp>
      <p:sp>
        <p:nvSpPr>
          <p:cNvPr id="40" name="Content Placeholder 2"/>
          <p:cNvSpPr>
            <a:spLocks noGrp="1"/>
          </p:cNvSpPr>
          <p:nvPr>
            <p:ph idx="30"/>
          </p:nvPr>
        </p:nvSpPr>
        <p:spPr>
          <a:xfrm>
            <a:off x="4730496"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1"/>
            <a:ext cx="2755392" cy="276999"/>
          </a:xfrm>
          <a:solidFill>
            <a:srgbClr val="97C5EB"/>
          </a:solidFill>
        </p:spPr>
        <p:txBody>
          <a:bodyPr/>
          <a:lstStyle/>
          <a:p>
            <a:endParaRPr lang="en-US" dirty="0"/>
          </a:p>
        </p:txBody>
      </p:sp>
      <p:sp>
        <p:nvSpPr>
          <p:cNvPr id="44" name="Content Placeholder 2"/>
          <p:cNvSpPr>
            <a:spLocks noGrp="1"/>
          </p:cNvSpPr>
          <p:nvPr>
            <p:ph idx="32"/>
          </p:nvPr>
        </p:nvSpPr>
        <p:spPr>
          <a:xfrm>
            <a:off x="4730496"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5" name="Content Placeholder 2"/>
          <p:cNvSpPr>
            <a:spLocks noGrp="1"/>
          </p:cNvSpPr>
          <p:nvPr>
            <p:ph idx="34"/>
          </p:nvPr>
        </p:nvSpPr>
        <p:spPr>
          <a:xfrm>
            <a:off x="88392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1"/>
            <a:ext cx="2755392" cy="276999"/>
          </a:xfrm>
          <a:solidFill>
            <a:srgbClr val="97C5EB"/>
          </a:solidFill>
        </p:spPr>
        <p:txBody>
          <a:bodyPr/>
          <a:lstStyle/>
          <a:p>
            <a:endParaRPr lang="en-US" dirty="0"/>
          </a:p>
        </p:txBody>
      </p:sp>
      <p:sp>
        <p:nvSpPr>
          <p:cNvPr id="55" name="Content Placeholder 2"/>
          <p:cNvSpPr>
            <a:spLocks noGrp="1"/>
          </p:cNvSpPr>
          <p:nvPr>
            <p:ph idx="36"/>
          </p:nvPr>
        </p:nvSpPr>
        <p:spPr>
          <a:xfrm>
            <a:off x="8839200"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48"/>
            <a:ext cx="2755392" cy="276999"/>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48"/>
            <a:ext cx="2755392" cy="276999"/>
          </a:xfrm>
          <a:solidFill>
            <a:srgbClr val="97C5EB"/>
          </a:solidFill>
        </p:spPr>
        <p:txBody>
          <a:bodyPr/>
          <a:lstStyle/>
          <a:p>
            <a:endParaRPr lang="en-US" dirty="0"/>
          </a:p>
        </p:txBody>
      </p:sp>
    </p:spTree>
    <p:extLst>
      <p:ext uri="{BB962C8B-B14F-4D97-AF65-F5344CB8AC3E}">
        <p14:creationId xmlns:p14="http://schemas.microsoft.com/office/powerpoint/2010/main" val="203831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1" name="Content Placeholder 2"/>
          <p:cNvSpPr>
            <a:spLocks noGrp="1"/>
          </p:cNvSpPr>
          <p:nvPr>
            <p:ph idx="1"/>
          </p:nvPr>
        </p:nvSpPr>
        <p:spPr>
          <a:xfrm>
            <a:off x="609600"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31450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8" y="4352544"/>
            <a:ext cx="10972800"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3"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63994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8"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77667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3394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48876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35518"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264253" name="Rectangle 61"/>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2023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66488"/>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3" name="TextBox 2"/>
          <p:cNvSpPr txBox="1"/>
          <p:nvPr userDrawn="1"/>
        </p:nvSpPr>
        <p:spPr>
          <a:xfrm>
            <a:off x="4495219" y="539499"/>
            <a:ext cx="6401931"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6" name="Footer Placeholder 5"/>
          <p:cNvSpPr>
            <a:spLocks noGrp="1"/>
          </p:cNvSpPr>
          <p:nvPr>
            <p:ph type="ftr" sz="quarter" idx="10"/>
          </p:nvPr>
        </p:nvSpPr>
        <p:spPr>
          <a:xfrm>
            <a:off x="3962400" y="6583680"/>
            <a:ext cx="3860800" cy="173736"/>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BOEING PROPRIETARY</a:t>
            </a:r>
          </a:p>
        </p:txBody>
      </p:sp>
      <p:sp>
        <p:nvSpPr>
          <p:cNvPr id="2" name="Slide Number Placeholder 1"/>
          <p:cNvSpPr>
            <a:spLocks noGrp="1"/>
          </p:cNvSpPr>
          <p:nvPr>
            <p:ph type="sldNum" sz="quarter" idx="11"/>
          </p:nvPr>
        </p:nvSpPr>
        <p:spPr>
          <a:xfrm>
            <a:off x="9260419" y="6532563"/>
            <a:ext cx="2377016" cy="246062"/>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Author, </a:t>
            </a:r>
            <a:fld id="{D72BAC86-7CA1-47DD-8EAD-39EA91178256}" type="datetime1">
              <a:rPr lang="en-US" smtClean="0">
                <a:solidFill>
                  <a:srgbClr val="FFFFFF"/>
                </a:solidFill>
              </a:rPr>
              <a:pPr fontAlgn="base">
                <a:spcBef>
                  <a:spcPct val="0"/>
                </a:spcBef>
                <a:spcAft>
                  <a:spcPct val="0"/>
                </a:spcAft>
              </a:pPr>
              <a:t>5/29/2024</a:t>
            </a:fld>
            <a:r>
              <a:rPr lang="en-US" dirty="0">
                <a:solidFill>
                  <a:srgbClr val="FFFFFF"/>
                </a:solidFill>
              </a:rPr>
              <a:t>, Filename.ppt </a:t>
            </a:r>
            <a:r>
              <a:rPr lang="en-US" sz="1000" dirty="0">
                <a:solidFill>
                  <a:srgbClr val="FFFFFF"/>
                </a:solidFill>
              </a:rPr>
              <a:t>| </a:t>
            </a:r>
            <a:fld id="{689318A1-174D-4DEE-8106-03A37B9BCF15}" type="slidenum">
              <a:rPr lang="en-US" sz="1000" smtClean="0">
                <a:solidFill>
                  <a:srgbClr val="FFFFFF"/>
                </a:solidFill>
              </a:rPr>
              <a:pPr fontAlgn="base">
                <a:spcBef>
                  <a:spcPct val="0"/>
                </a:spcBef>
                <a:spcAft>
                  <a:spcPct val="0"/>
                </a:spcAft>
              </a:pPr>
              <a:t>‹#›</a:t>
            </a:fld>
            <a:endParaRPr lang="en-US" sz="1000" dirty="0">
              <a:solidFill>
                <a:srgbClr val="FFFFFF"/>
              </a:solidFill>
            </a:endParaRPr>
          </a:p>
        </p:txBody>
      </p:sp>
    </p:spTree>
    <p:extLst>
      <p:ext uri="{BB962C8B-B14F-4D97-AF65-F5344CB8AC3E}">
        <p14:creationId xmlns:p14="http://schemas.microsoft.com/office/powerpoint/2010/main" val="206565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0248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9891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05854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126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401142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795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227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941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3320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0802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R</a:t>
            </a:r>
          </a:p>
        </p:txBody>
      </p:sp>
      <p:sp>
        <p:nvSpPr>
          <p:cNvPr id="10" name="TextBox 9"/>
          <p:cNvSpPr txBox="1"/>
          <p:nvPr userDrawn="1"/>
        </p:nvSpPr>
        <p:spPr>
          <a:xfrm>
            <a:off x="10017760" y="417364"/>
            <a:ext cx="1717040" cy="178960"/>
          </a:xfrm>
          <a:prstGeom prst="rect">
            <a:avLst/>
          </a:prstGeom>
          <a:noFill/>
        </p:spPr>
        <p:txBody>
          <a:bodyPr wrap="square" rtlCol="0">
            <a:spAutoFit/>
          </a:bodyPr>
          <a:lstStyle/>
          <a:p>
            <a:pPr fontAlgn="base">
              <a:spcBef>
                <a:spcPct val="0"/>
              </a:spcBef>
              <a:spcAft>
                <a:spcPct val="0"/>
              </a:spcAft>
            </a:pPr>
            <a:r>
              <a:rPr lang="en-US" sz="563"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5810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684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5223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0858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289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7076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49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7181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2322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40315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6615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9362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7270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5"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5"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8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5"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5"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8359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112476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40063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2"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7"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9"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667803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1" name="Text Placeholder 8"/>
          <p:cNvSpPr>
            <a:spLocks noGrp="1"/>
          </p:cNvSpPr>
          <p:nvPr>
            <p:ph type="body" sz="quarter" idx="36"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283904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0771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417366"/>
            <a:ext cx="1717040" cy="246221"/>
          </a:xfrm>
          <a:prstGeom prst="rect">
            <a:avLst/>
          </a:prstGeom>
          <a:noFill/>
        </p:spPr>
        <p:txBody>
          <a:bodyPr wrap="square" rtlCol="0">
            <a:spAutoFit/>
          </a:bodyPr>
          <a:lstStyle/>
          <a:p>
            <a:pPr fontAlgn="base">
              <a:spcBef>
                <a:spcPct val="0"/>
              </a:spcBef>
              <a:spcAft>
                <a:spcPct val="0"/>
              </a:spcAft>
            </a:pPr>
            <a:r>
              <a:rPr lang="en-US" sz="100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4"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731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Text Placeholder 8"/>
          <p:cNvSpPr>
            <a:spLocks noGrp="1"/>
          </p:cNvSpPr>
          <p:nvPr>
            <p:ph type="body" sz="quarter" idx="36"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0827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9568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25"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Content Placeholder 2"/>
          <p:cNvSpPr>
            <a:spLocks noGrp="1"/>
          </p:cNvSpPr>
          <p:nvPr>
            <p:ph idx="34"/>
          </p:nvPr>
        </p:nvSpPr>
        <p:spPr>
          <a:xfrm>
            <a:off x="88392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5138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0"/>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53667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8" name="Text Placeholder 8"/>
          <p:cNvSpPr>
            <a:spLocks noGrp="1"/>
          </p:cNvSpPr>
          <p:nvPr>
            <p:ph type="body" sz="quarter" idx="38" hasCustomPrompt="1"/>
          </p:nvPr>
        </p:nvSpPr>
        <p:spPr>
          <a:xfrm>
            <a:off x="460749" y="6280672"/>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300596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82111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370728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455517"/>
            <a:ext cx="10972800" cy="233141"/>
          </a:xfrm>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a:xfrm>
            <a:off x="633985" y="997037"/>
            <a:ext cx="10972800" cy="862159"/>
          </a:xfrm>
        </p:spPr>
        <p:txBody>
          <a:bodyPr/>
          <a:lstStyle>
            <a:lvl1pPr>
              <a:buNone/>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Box 5"/>
          <p:cNvSpPr txBox="1"/>
          <p:nvPr userDrawn="1"/>
        </p:nvSpPr>
        <p:spPr>
          <a:xfrm>
            <a:off x="11059924" y="6572970"/>
            <a:ext cx="288862" cy="163763"/>
          </a:xfrm>
          <a:prstGeom prst="rect">
            <a:avLst/>
          </a:prstGeom>
          <a:noFill/>
        </p:spPr>
        <p:txBody>
          <a:bodyPr wrap="none" rtlCol="0">
            <a:spAutoFit/>
          </a:bodyPr>
          <a:lstStyle/>
          <a:p>
            <a:pPr fontAlgn="base">
              <a:spcBef>
                <a:spcPct val="0"/>
              </a:spcBef>
              <a:spcAft>
                <a:spcPct val="0"/>
              </a:spcAft>
            </a:pPr>
            <a:r>
              <a:rPr lang="en-US" sz="464" dirty="0">
                <a:solidFill>
                  <a:srgbClr val="FFFFFF">
                    <a:lumMod val="50000"/>
                  </a:srgbClr>
                </a:solidFill>
              </a:rPr>
              <a:t>I </a:t>
            </a:r>
            <a:fld id="{D17B4C29-8B43-4249-95EA-7BBF52FC90F9}" type="slidenum">
              <a:rPr lang="en-US" sz="464">
                <a:solidFill>
                  <a:srgbClr val="FFFFFF">
                    <a:lumMod val="50000"/>
                  </a:srgbClr>
                </a:solidFill>
              </a:rPr>
              <a:pPr fontAlgn="base">
                <a:spcBef>
                  <a:spcPct val="0"/>
                </a:spcBef>
                <a:spcAft>
                  <a:spcPct val="0"/>
                </a:spcAft>
              </a:pPr>
              <a:t>‹#›</a:t>
            </a:fld>
            <a:endParaRPr lang="en-US" sz="464" dirty="0">
              <a:solidFill>
                <a:srgbClr val="FFFFFF">
                  <a:lumMod val="50000"/>
                </a:srgbClr>
              </a:solidFill>
            </a:endParaRPr>
          </a:p>
        </p:txBody>
      </p:sp>
      <p:sp>
        <p:nvSpPr>
          <p:cNvPr id="7" name="TextBox 6"/>
          <p:cNvSpPr txBox="1"/>
          <p:nvPr userDrawn="1"/>
        </p:nvSpPr>
        <p:spPr>
          <a:xfrm>
            <a:off x="4277896" y="6596398"/>
            <a:ext cx="3657600" cy="160493"/>
          </a:xfrm>
          <a:prstGeom prst="rect">
            <a:avLst/>
          </a:prstGeom>
          <a:noFill/>
        </p:spPr>
        <p:txBody>
          <a:bodyPr wrap="square" rtlCol="0">
            <a:spAutoFit/>
          </a:bodyPr>
          <a:lstStyle/>
          <a:p>
            <a:pPr algn="ctr" fontAlgn="base">
              <a:spcBef>
                <a:spcPct val="0"/>
              </a:spcBef>
              <a:spcAft>
                <a:spcPct val="0"/>
              </a:spcAft>
            </a:pPr>
            <a:r>
              <a:rPr lang="en-US" sz="443" b="1" dirty="0">
                <a:solidFill>
                  <a:srgbClr val="000000"/>
                </a:solidFill>
              </a:rPr>
              <a:t>BOEING PROPRIETARY</a:t>
            </a:r>
          </a:p>
        </p:txBody>
      </p:sp>
    </p:spTree>
    <p:extLst>
      <p:ext uri="{BB962C8B-B14F-4D97-AF65-F5344CB8AC3E}">
        <p14:creationId xmlns:p14="http://schemas.microsoft.com/office/powerpoint/2010/main" val="188959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7301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7038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282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245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2454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370736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460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0220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1852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1107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R</a:t>
            </a:r>
          </a:p>
        </p:txBody>
      </p:sp>
      <p:sp>
        <p:nvSpPr>
          <p:cNvPr id="10" name="TextBox 9"/>
          <p:cNvSpPr txBox="1"/>
          <p:nvPr userDrawn="1"/>
        </p:nvSpPr>
        <p:spPr>
          <a:xfrm>
            <a:off x="10017760" y="417369"/>
            <a:ext cx="1717040" cy="207749"/>
          </a:xfrm>
          <a:prstGeom prst="rect">
            <a:avLst/>
          </a:prstGeom>
          <a:noFill/>
        </p:spPr>
        <p:txBody>
          <a:bodyPr wrap="square" rtlCol="0">
            <a:spAutoFit/>
          </a:bodyPr>
          <a:lstStyle/>
          <a:p>
            <a:pPr fontAlgn="base">
              <a:spcBef>
                <a:spcPct val="0"/>
              </a:spcBef>
              <a:spcAft>
                <a:spcPct val="0"/>
              </a:spcAft>
            </a:pPr>
            <a:r>
              <a:rPr lang="en-US" sz="75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921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2" y="493660"/>
            <a:ext cx="243841"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70" y="493660"/>
            <a:ext cx="243841"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70" y="493660"/>
            <a:ext cx="243841"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2399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1"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9908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23703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1"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939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5886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75944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375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5273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676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0208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5306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4818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3"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3"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8714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Picture Placeholder 9"/>
          <p:cNvSpPr>
            <a:spLocks noGrp="1"/>
          </p:cNvSpPr>
          <p:nvPr>
            <p:ph type="pic" sz="quarter" idx="13"/>
          </p:nvPr>
        </p:nvSpPr>
        <p:spPr>
          <a:xfrm>
            <a:off x="458907"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7"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82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3"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3"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8326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63702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83735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2"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7"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9"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29269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0"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1" name="Text Placeholder 8"/>
          <p:cNvSpPr>
            <a:spLocks noGrp="1"/>
          </p:cNvSpPr>
          <p:nvPr>
            <p:ph type="body" sz="quarter" idx="36"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193062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2955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Text Placeholder 8"/>
          <p:cNvSpPr>
            <a:spLocks noGrp="1"/>
          </p:cNvSpPr>
          <p:nvPr>
            <p:ph type="body" sz="quarter" idx="36"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194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28502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25"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Content Placeholder 2"/>
          <p:cNvSpPr>
            <a:spLocks noGrp="1"/>
          </p:cNvSpPr>
          <p:nvPr>
            <p:ph idx="34"/>
          </p:nvPr>
        </p:nvSpPr>
        <p:spPr>
          <a:xfrm>
            <a:off x="88392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178551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3"/>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11439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5/29/2024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458907"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07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8" name="Text Placeholder 8"/>
          <p:cNvSpPr>
            <a:spLocks noGrp="1"/>
          </p:cNvSpPr>
          <p:nvPr>
            <p:ph type="body" sz="quarter" idx="38" hasCustomPrompt="1"/>
          </p:nvPr>
        </p:nvSpPr>
        <p:spPr>
          <a:xfrm>
            <a:off x="460749" y="6280671"/>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0730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81401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5/29/2024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279474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3_Title slide - proprietary">
    <p:spTree>
      <p:nvGrpSpPr>
        <p:cNvPr id="1" name=""/>
        <p:cNvGrpSpPr/>
        <p:nvPr/>
      </p:nvGrpSpPr>
      <p:grpSpPr>
        <a:xfrm>
          <a:off x="0" y="0"/>
          <a:ext cx="0" cy="0"/>
          <a:chOff x="0" y="0"/>
          <a:chExt cx="0" cy="0"/>
        </a:xfrm>
      </p:grpSpPr>
      <p:sp>
        <p:nvSpPr>
          <p:cNvPr id="37" name="Text Placeholder 5"/>
          <p:cNvSpPr>
            <a:spLocks noGrp="1"/>
          </p:cNvSpPr>
          <p:nvPr>
            <p:ph type="body" sz="quarter" idx="14" hasCustomPrompt="1"/>
          </p:nvPr>
        </p:nvSpPr>
        <p:spPr>
          <a:xfrm>
            <a:off x="613435" y="6093763"/>
            <a:ext cx="3241680" cy="208318"/>
          </a:xfrm>
        </p:spPr>
        <p:txBody>
          <a:bodyPr lIns="0"/>
          <a:lstStyle>
            <a:lvl1pPr marL="0" indent="0">
              <a:buNone/>
              <a:defRPr sz="1100">
                <a:solidFill>
                  <a:schemeClr val="tx1"/>
                </a:solidFill>
              </a:defRPr>
            </a:lvl1pPr>
          </a:lstStyle>
          <a:p>
            <a:r>
              <a:rPr lang="en-US" dirty="0"/>
              <a:t>Click to add date</a:t>
            </a:r>
          </a:p>
        </p:txBody>
      </p:sp>
      <p:sp>
        <p:nvSpPr>
          <p:cNvPr id="39" name="Rectangle 14"/>
          <p:cNvSpPr/>
          <p:nvPr userDrawn="1"/>
        </p:nvSpPr>
        <p:spPr>
          <a:xfrm>
            <a:off x="621782" y="6242603"/>
            <a:ext cx="11113613" cy="369332"/>
          </a:xfrm>
          <a:prstGeom prst="rect">
            <a:avLst/>
          </a:prstGeom>
        </p:spPr>
        <p:txBody>
          <a:bodyPr wrap="square" lIns="0" anchor="b">
            <a:spAutoFit/>
          </a:bodyPr>
          <a:lstStyle/>
          <a:p>
            <a:pPr eaLnBrk="0" hangingPunct="0">
              <a:spcAft>
                <a:spcPts val="200"/>
              </a:spcAft>
            </a:pPr>
            <a:r>
              <a:rPr lang="en-US" sz="600" dirty="0">
                <a:solidFill>
                  <a:prstClr val="white">
                    <a:lumMod val="65000"/>
                  </a:prstClr>
                </a:solidFill>
                <a:ea typeface="ＭＳ Ｐゴシック" pitchFamily="1" charset="-128"/>
              </a:rPr>
              <a:t> </a:t>
            </a:r>
            <a:br>
              <a:rPr lang="en-US" sz="600" dirty="0">
                <a:solidFill>
                  <a:prstClr val="white">
                    <a:lumMod val="65000"/>
                  </a:prstClr>
                </a:solidFill>
                <a:ea typeface="ＭＳ Ｐゴシック" pitchFamily="1" charset="-128"/>
              </a:rPr>
            </a:br>
            <a:r>
              <a:rPr lang="en-US" sz="600" b="1" dirty="0">
                <a:solidFill>
                  <a:prstClr val="black">
                    <a:lumMod val="65000"/>
                    <a:lumOff val="35000"/>
                  </a:prstClr>
                </a:solidFill>
                <a:ea typeface="ＭＳ Ｐゴシック" pitchFamily="1" charset="-128"/>
              </a:rPr>
              <a:t>Proprietary: </a:t>
            </a:r>
            <a:r>
              <a:rPr lang="en-US" sz="600" dirty="0">
                <a:solidFill>
                  <a:prstClr val="black">
                    <a:lumMod val="50000"/>
                    <a:lumOff val="50000"/>
                  </a:prstClr>
                </a:solidFill>
                <a:ea typeface="ＭＳ Ｐゴシック" pitchFamily="1" charset="-128"/>
              </a:rPr>
              <a:t>The information contained herein is proprietary to The Boeing Company and shall not be reproduced or disclosed in whole or in part except when such user possesses direct ,written authorization from The Boeing Company.  </a:t>
            </a:r>
            <a:br>
              <a:rPr lang="en-US" sz="600" dirty="0">
                <a:solidFill>
                  <a:prstClr val="black">
                    <a:lumMod val="50000"/>
                    <a:lumOff val="50000"/>
                  </a:prstClr>
                </a:solidFill>
                <a:ea typeface="ＭＳ Ｐゴシック" pitchFamily="1" charset="-128"/>
              </a:rPr>
            </a:br>
            <a:r>
              <a:rPr lang="en-US" sz="600" dirty="0">
                <a:solidFill>
                  <a:prstClr val="black">
                    <a:lumMod val="50000"/>
                    <a:lumOff val="50000"/>
                  </a:prstClr>
                </a:solidFill>
                <a:cs typeface="Arial" pitchFamily="34" charset="0"/>
              </a:rPr>
              <a:t>The statements contained herein are based on good faith assumptions are to be used for general information purposes only. These statements do not constitute an offer, promise, warranty or guarantee of performance. </a:t>
            </a:r>
          </a:p>
        </p:txBody>
      </p:sp>
      <p:sp>
        <p:nvSpPr>
          <p:cNvPr id="32" name="Picture Placeholder 28"/>
          <p:cNvSpPr>
            <a:spLocks noGrp="1"/>
          </p:cNvSpPr>
          <p:nvPr>
            <p:ph type="pic" sz="quarter" idx="12" hasCustomPrompt="1"/>
          </p:nvPr>
        </p:nvSpPr>
        <p:spPr>
          <a:xfrm>
            <a:off x="-2996" y="974796"/>
            <a:ext cx="12194997" cy="4025398"/>
          </a:xfrm>
          <a:solidFill>
            <a:schemeClr val="accent2">
              <a:lumMod val="60000"/>
              <a:lumOff val="40000"/>
            </a:schemeClr>
          </a:solidFill>
        </p:spPr>
        <p:txBody>
          <a:bodyPr anchor="ctr"/>
          <a:lstStyle>
            <a:lvl1pPr algn="ctr">
              <a:defRPr sz="1600" i="0" baseline="0">
                <a:solidFill>
                  <a:schemeClr val="bg1"/>
                </a:solidFill>
              </a:defRPr>
            </a:lvl1pPr>
          </a:lstStyle>
          <a:p>
            <a:r>
              <a:rPr lang="en-US" dirty="0"/>
              <a:t>CLICK TO ADD PICTURE</a:t>
            </a:r>
          </a:p>
        </p:txBody>
      </p:sp>
      <p:sp>
        <p:nvSpPr>
          <p:cNvPr id="24" name="TextBox 23"/>
          <p:cNvSpPr txBox="1"/>
          <p:nvPr userDrawn="1"/>
        </p:nvSpPr>
        <p:spPr>
          <a:xfrm>
            <a:off x="5044972" y="6606208"/>
            <a:ext cx="2102056" cy="123111"/>
          </a:xfrm>
          <a:prstGeom prst="rect">
            <a:avLst/>
          </a:prstGeom>
          <a:noFill/>
        </p:spPr>
        <p:txBody>
          <a:bodyPr wrap="square" lIns="0" tIns="0" rIns="0" bIns="0" rtlCol="0" anchor="ctr">
            <a:spAutoFit/>
          </a:bodyPr>
          <a:lstStyle/>
          <a:p>
            <a:pPr algn="ctr" defTabSz="746125"/>
            <a:r>
              <a:rPr lang="en-US" sz="800" dirty="0">
                <a:solidFill>
                  <a:prstClr val="black">
                    <a:lumMod val="75000"/>
                    <a:lumOff val="25000"/>
                  </a:prstClr>
                </a:solidFill>
              </a:rPr>
              <a:t>BOEING PROPRIETARY</a:t>
            </a:r>
          </a:p>
        </p:txBody>
      </p:sp>
      <p:sp>
        <p:nvSpPr>
          <p:cNvPr id="29" name="Rectangle 28"/>
          <p:cNvSpPr/>
          <p:nvPr userDrawn="1"/>
        </p:nvSpPr>
        <p:spPr>
          <a:xfrm>
            <a:off x="614681" y="6576126"/>
            <a:ext cx="4160520" cy="200055"/>
          </a:xfrm>
          <a:prstGeom prst="rect">
            <a:avLst/>
          </a:prstGeom>
        </p:spPr>
        <p:txBody>
          <a:bodyPr wrap="square" lIns="0" anchor="ctr">
            <a:spAutoFit/>
          </a:bodyPr>
          <a:lstStyle/>
          <a:p>
            <a:pPr defTabSz="820738" eaLnBrk="0" hangingPunct="0">
              <a:defRPr/>
            </a:pPr>
            <a:r>
              <a:rPr lang="en-US" sz="700" spc="-10" dirty="0">
                <a:solidFill>
                  <a:prstClr val="black">
                    <a:lumMod val="75000"/>
                    <a:lumOff val="25000"/>
                  </a:prstClr>
                </a:solidFill>
              </a:rPr>
              <a:t>Copyright © 2020 Boeing. All rights reserved.</a:t>
            </a:r>
          </a:p>
        </p:txBody>
      </p:sp>
      <p:sp>
        <p:nvSpPr>
          <p:cNvPr id="40" name="Title 22"/>
          <p:cNvSpPr>
            <a:spLocks noGrp="1"/>
          </p:cNvSpPr>
          <p:nvPr>
            <p:ph type="title" hasCustomPrompt="1"/>
          </p:nvPr>
        </p:nvSpPr>
        <p:spPr>
          <a:xfrm>
            <a:off x="613435" y="5062195"/>
            <a:ext cx="10916997" cy="701694"/>
          </a:xfrm>
        </p:spPr>
        <p:txBody>
          <a:bodyPr anchor="b" anchorCtr="0"/>
          <a:lstStyle>
            <a:lvl1pPr algn="l" rtl="0" eaLnBrk="1" fontAlgn="base" hangingPunct="1">
              <a:lnSpc>
                <a:spcPts val="2800"/>
              </a:lnSpc>
              <a:spcBef>
                <a:spcPct val="0"/>
              </a:spcBef>
              <a:spcAft>
                <a:spcPct val="0"/>
              </a:spcAft>
              <a:defRPr lang="en-US" sz="2800" b="0" kern="1200" spc="0" baseline="0" dirty="0">
                <a:gradFill flip="none" rotWithShape="1">
                  <a:gsLst>
                    <a:gs pos="100000">
                      <a:schemeClr val="accent1">
                        <a:lumMod val="75000"/>
                      </a:schemeClr>
                    </a:gs>
                    <a:gs pos="0">
                      <a:schemeClr val="accent1"/>
                    </a:gs>
                  </a:gsLst>
                  <a:lin ang="2700000" scaled="1"/>
                  <a:tileRect/>
                </a:gradFill>
                <a:latin typeface="+mn-lt"/>
                <a:ea typeface="+mn-ea"/>
                <a:cs typeface="Arial" pitchFamily="34" charset="0"/>
              </a:defRPr>
            </a:lvl1pPr>
          </a:lstStyle>
          <a:p>
            <a:pPr marL="0" lvl="0" indent="0" defTabSz="914400" latinLnBrk="0">
              <a:lnSpc>
                <a:spcPct val="90000"/>
              </a:lnSpc>
              <a:spcBef>
                <a:spcPts val="0"/>
              </a:spcBef>
              <a:buFont typeface="Arial" pitchFamily="34" charset="0"/>
              <a:buNone/>
            </a:pPr>
            <a:r>
              <a:rPr lang="en-US" dirty="0"/>
              <a:t>Title</a:t>
            </a:r>
          </a:p>
        </p:txBody>
      </p:sp>
      <p:sp>
        <p:nvSpPr>
          <p:cNvPr id="7" name="Text Placeholder 6"/>
          <p:cNvSpPr>
            <a:spLocks noGrp="1"/>
          </p:cNvSpPr>
          <p:nvPr>
            <p:ph type="body" sz="quarter" idx="15" hasCustomPrompt="1"/>
          </p:nvPr>
        </p:nvSpPr>
        <p:spPr>
          <a:xfrm>
            <a:off x="613435" y="5764213"/>
            <a:ext cx="11121365" cy="538162"/>
          </a:xfrm>
        </p:spPr>
        <p:txBody>
          <a:bodyPr lIns="0" rIns="0"/>
          <a:lstStyle>
            <a:lvl1pPr marL="0" indent="0">
              <a:spcBef>
                <a:spcPts val="0"/>
              </a:spcBef>
              <a:buNone/>
              <a:defRPr>
                <a:solidFill>
                  <a:schemeClr val="tx1"/>
                </a:solidFill>
              </a:defRPr>
            </a:lvl1pPr>
          </a:lstStyle>
          <a:p>
            <a:pPr lvl="0"/>
            <a:r>
              <a:rPr lang="en-US" dirty="0"/>
              <a:t>Presenter name | Presenter title</a:t>
            </a:r>
          </a:p>
        </p:txBody>
      </p:sp>
      <p:pic>
        <p:nvPicPr>
          <p:cNvPr id="42" name="Picture 4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357" y="353836"/>
            <a:ext cx="2496939" cy="436964"/>
          </a:xfrm>
          <a:prstGeom prst="rect">
            <a:avLst/>
          </a:prstGeom>
        </p:spPr>
      </p:pic>
    </p:spTree>
    <p:extLst>
      <p:ext uri="{BB962C8B-B14F-4D97-AF65-F5344CB8AC3E}">
        <p14:creationId xmlns:p14="http://schemas.microsoft.com/office/powerpoint/2010/main" val="343767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3"/>
            </p:custDataLst>
          </p:nvPr>
        </p:nvSpPr>
        <p:spPr>
          <a:xfrm>
            <a:off x="554736" y="172212"/>
            <a:ext cx="11082528" cy="731520"/>
          </a:xfrm>
        </p:spPr>
        <p:txBody>
          <a:bodyPr vert="horz" wrap="square" lIns="0" tIns="0" rIns="0" bIns="0" rtlCol="0" anchor="b" anchorCtr="0">
            <a:noAutofit/>
          </a:bodyPr>
          <a:lstStyle>
            <a:lvl1pPr>
              <a:defRPr lang="en-US" dirty="0"/>
            </a:lvl1pPr>
          </a:lstStyle>
          <a:p>
            <a:pPr lvl="0"/>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4"/>
            </p:custDataLst>
          </p:nvPr>
        </p:nvSpPr>
        <p:spPr>
          <a:xfrm>
            <a:off x="554736" y="923688"/>
            <a:ext cx="11082528" cy="276999"/>
          </a:xfrm>
          <a:prstGeom prst="rect">
            <a:avLst/>
          </a:prstGeom>
        </p:spPr>
        <p:txBody>
          <a:bodyPr vert="horz" wrap="square" lIns="0" tIns="0" rIns="0" bIns="0" rtlCol="0">
            <a:spAutoFit/>
          </a:bodyPr>
          <a:lstStyle>
            <a:lvl1pPr>
              <a:defRPr lang="en-US" sz="1800" b="0" dirty="0"/>
            </a:lvl1pPr>
          </a:lstStyle>
          <a:p>
            <a:pPr lvl="0"/>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321619"/>
            <a:ext cx="7277861"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58107675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3B562A0-3D6C-45D0-9E85-8A28A804D0F1}"/>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592" imgH="591" progId="TCLayout.ActiveDocument.1">
                  <p:embed/>
                </p:oleObj>
              </mc:Choice>
              <mc:Fallback>
                <p:oleObj name="think-cell Slide" r:id="rId7" imgW="592" imgH="591" progId="TCLayout.ActiveDocument.1">
                  <p:embed/>
                  <p:pic>
                    <p:nvPicPr>
                      <p:cNvPr id="7" name="Object 6" hidden="1">
                        <a:extLst>
                          <a:ext uri="{FF2B5EF4-FFF2-40B4-BE49-F238E27FC236}">
                            <a16:creationId xmlns:a16="http://schemas.microsoft.com/office/drawing/2014/main" id="{33B562A0-3D6C-45D0-9E85-8A28A804D0F1}"/>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20609C13-D127-4675-B66E-CEE3BA994961}"/>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bwMode="ltGray">
          <a:xfrm>
            <a:off x="0" y="0"/>
            <a:ext cx="12192000" cy="6858000"/>
          </a:xfrm>
          <a:prstGeom prst="rect">
            <a:avLst/>
          </a:prstGeom>
        </p:spPr>
      </p:pic>
      <p:pic>
        <p:nvPicPr>
          <p:cNvPr id="14" name="Picture 13">
            <a:extLst>
              <a:ext uri="{FF2B5EF4-FFF2-40B4-BE49-F238E27FC236}">
                <a16:creationId xmlns:a16="http://schemas.microsoft.com/office/drawing/2014/main" id="{D7595C8C-5755-46C8-9119-B1A7AB58E147}"/>
              </a:ext>
            </a:extLst>
          </p:cNvPr>
          <p:cNvPicPr>
            <a:picLocks noChangeAspect="1"/>
          </p:cNvPicPr>
          <p:nvPr userDrawn="1"/>
        </p:nvPicPr>
        <p:blipFill rotWithShape="1">
          <a:blip r:embed="rId10"/>
          <a:srcRect r="19348" b="17219"/>
          <a:stretch/>
        </p:blipFill>
        <p:spPr bwMode="ltGray">
          <a:xfrm>
            <a:off x="2579770" y="1603297"/>
            <a:ext cx="9612230" cy="5289029"/>
          </a:xfrm>
          <a:prstGeom prst="rect">
            <a:avLst/>
          </a:prstGeom>
        </p:spPr>
      </p:pic>
      <p:pic>
        <p:nvPicPr>
          <p:cNvPr id="10" name="Picture 47" descr="Boeing_white_standard">
            <a:extLst>
              <a:ext uri="{FF2B5EF4-FFF2-40B4-BE49-F238E27FC236}">
                <a16:creationId xmlns:a16="http://schemas.microsoft.com/office/drawing/2014/main" id="{2FB7B172-2663-4CDC-BB20-678399F49EE5}"/>
              </a:ext>
            </a:extLst>
          </p:cNvPr>
          <p:cNvPicPr>
            <a:picLocks noChangeAspect="1" noChangeArrowheads="1"/>
          </p:cNvPicPr>
          <p:nvPr userDrawn="1"/>
        </p:nvPicPr>
        <p:blipFill>
          <a:blip r:embed="rId11" cstate="screen">
            <a:extLst>
              <a:ext uri="{28A0092B-C50C-407E-A947-70E740481C1C}">
                <a14:useLocalDpi xmlns:a14="http://schemas.microsoft.com/office/drawing/2010/main"/>
              </a:ext>
            </a:extLst>
          </a:blip>
          <a:srcRect/>
          <a:stretch>
            <a:fillRect/>
          </a:stretch>
        </p:blipFill>
        <p:spPr bwMode="ltGray">
          <a:xfrm>
            <a:off x="551941" y="395226"/>
            <a:ext cx="1855788" cy="447675"/>
          </a:xfrm>
          <a:prstGeom prst="rect">
            <a:avLst/>
          </a:prstGeom>
          <a:noFill/>
        </p:spPr>
      </p:pic>
      <p:sp>
        <p:nvSpPr>
          <p:cNvPr id="12" name="Footer Placeholder 4">
            <a:extLst>
              <a:ext uri="{FF2B5EF4-FFF2-40B4-BE49-F238E27FC236}">
                <a16:creationId xmlns:a16="http://schemas.microsoft.com/office/drawing/2014/main" id="{24FEF3CD-35EC-43B0-96A6-37E583642CE0}"/>
              </a:ext>
            </a:extLst>
          </p:cNvPr>
          <p:cNvSpPr txBox="1">
            <a:spLocks/>
          </p:cNvSpPr>
          <p:nvPr userDrawn="1"/>
        </p:nvSpPr>
        <p:spPr bwMode="ltGray">
          <a:xfrm>
            <a:off x="551941" y="6645055"/>
            <a:ext cx="1197444" cy="123111"/>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
        <p:nvSpPr>
          <p:cNvPr id="2" name="Rectangle 1" hidden="1">
            <a:extLst>
              <a:ext uri="{FF2B5EF4-FFF2-40B4-BE49-F238E27FC236}">
                <a16:creationId xmlns:a16="http://schemas.microsoft.com/office/drawing/2014/main" id="{CC42428D-965F-410A-AAB0-2F4E028AF07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Documenttype">
            <a:extLst>
              <a:ext uri="{FF2B5EF4-FFF2-40B4-BE49-F238E27FC236}">
                <a16:creationId xmlns:a16="http://schemas.microsoft.com/office/drawing/2014/main" id="{0CADA7EB-5C2E-4AD4-A32E-534A28817C8A}"/>
              </a:ext>
            </a:extLst>
          </p:cNvPr>
          <p:cNvSpPr>
            <a:spLocks noGrp="1"/>
          </p:cNvSpPr>
          <p:nvPr>
            <p:ph type="body" sz="quarter" idx="13" hasCustomPrompt="1"/>
            <p:custDataLst>
              <p:tags r:id="rId3"/>
            </p:custDataLst>
          </p:nvPr>
        </p:nvSpPr>
        <p:spPr bwMode="auto">
          <a:xfrm>
            <a:off x="550800" y="3946737"/>
            <a:ext cx="7512559" cy="215444"/>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1400" dirty="0">
                <a:solidFill>
                  <a:schemeClr val="bg1"/>
                </a:solidFill>
              </a:defRPr>
            </a:lvl1pPr>
          </a:lstStyle>
          <a:p>
            <a:pPr lvl="0"/>
            <a:r>
              <a:rPr lang="en-US" dirty="0"/>
              <a:t>Edit date or title/role</a:t>
            </a:r>
          </a:p>
        </p:txBody>
      </p:sp>
      <p:sp>
        <p:nvSpPr>
          <p:cNvPr id="18" name="Subtitle">
            <a:extLst>
              <a:ext uri="{FF2B5EF4-FFF2-40B4-BE49-F238E27FC236}">
                <a16:creationId xmlns:a16="http://schemas.microsoft.com/office/drawing/2014/main" id="{C85A1636-E33D-4640-A4BA-89E2008C1ED4}"/>
              </a:ext>
            </a:extLst>
          </p:cNvPr>
          <p:cNvSpPr>
            <a:spLocks noGrp="1"/>
          </p:cNvSpPr>
          <p:nvPr>
            <p:ph type="subTitle" idx="1"/>
            <p:custDataLst>
              <p:tags r:id="rId4"/>
            </p:custDataLst>
          </p:nvPr>
        </p:nvSpPr>
        <p:spPr bwMode="auto">
          <a:xfrm>
            <a:off x="551941" y="3529128"/>
            <a:ext cx="8999329" cy="30777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2000" dirty="0">
                <a:solidFill>
                  <a:schemeClr val="bg1"/>
                </a:solidFill>
              </a:defRPr>
            </a:lvl1pPr>
          </a:lstStyle>
          <a:p>
            <a:pPr lvl="0"/>
            <a:r>
              <a:rPr lang="en-US"/>
              <a:t>Click to edit Master subtitle style</a:t>
            </a:r>
            <a:endParaRPr lang="en-US" dirty="0"/>
          </a:p>
        </p:txBody>
      </p:sp>
      <p:sp>
        <p:nvSpPr>
          <p:cNvPr id="20" name="Title">
            <a:extLst>
              <a:ext uri="{FF2B5EF4-FFF2-40B4-BE49-F238E27FC236}">
                <a16:creationId xmlns:a16="http://schemas.microsoft.com/office/drawing/2014/main" id="{AA4E4E19-7239-46DA-AE24-CE9556C9BE7D}"/>
              </a:ext>
            </a:extLst>
          </p:cNvPr>
          <p:cNvSpPr>
            <a:spLocks noGrp="1"/>
          </p:cNvSpPr>
          <p:nvPr>
            <p:ph type="title" hasCustomPrompt="1"/>
            <p:custDataLst>
              <p:tags r:id="rId5"/>
            </p:custDataLst>
          </p:nvPr>
        </p:nvSpPr>
        <p:spPr bwMode="auto">
          <a:xfrm>
            <a:off x="551941" y="2053865"/>
            <a:ext cx="8999329" cy="135421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lvl1pPr>
              <a:defRPr lang="en-US" sz="4400" dirty="0">
                <a:solidFill>
                  <a:schemeClr val="bg1"/>
                </a:solidFill>
              </a:defRPr>
            </a:lvl1pPr>
          </a:lstStyle>
          <a:p>
            <a:pPr lvl="0"/>
            <a:r>
              <a:rPr lang="en-US" dirty="0"/>
              <a:t>Click to edit </a:t>
            </a:r>
            <a:br>
              <a:rPr lang="en-US" dirty="0"/>
            </a:br>
            <a:r>
              <a:rPr lang="en-US" dirty="0"/>
              <a:t>Master title style</a:t>
            </a:r>
          </a:p>
        </p:txBody>
      </p:sp>
      <p:sp>
        <p:nvSpPr>
          <p:cNvPr id="17" name="Rectangle 16">
            <a:extLst>
              <a:ext uri="{FF2B5EF4-FFF2-40B4-BE49-F238E27FC236}">
                <a16:creationId xmlns:a16="http://schemas.microsoft.com/office/drawing/2014/main" id="{77C30BA1-9948-4963-BD4A-37877B297D33}"/>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2"/>
                </a:solidFill>
              </a:rPr>
              <a:t>Copyright © 2021 Boeing. All rights reserved.</a:t>
            </a:r>
          </a:p>
        </p:txBody>
      </p:sp>
    </p:spTree>
    <p:extLst>
      <p:ext uri="{BB962C8B-B14F-4D97-AF65-F5344CB8AC3E}">
        <p14:creationId xmlns:p14="http://schemas.microsoft.com/office/powerpoint/2010/main" val="330789249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BA84E71-6FE7-4585-B82E-BE5603311945}"/>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10" name="Object 9" hidden="1">
                        <a:extLst>
                          <a:ext uri="{FF2B5EF4-FFF2-40B4-BE49-F238E27FC236}">
                            <a16:creationId xmlns:a16="http://schemas.microsoft.com/office/drawing/2014/main" id="{9BA84E71-6FE7-4585-B82E-BE5603311945}"/>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D62A08AB-557D-4245-84FA-9DB6B6C6845A}"/>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3"/>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4"/>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A2582D75-79F8-4634-92EF-A9F0840C018B}"/>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8" name="Slide Number">
            <a:extLst>
              <a:ext uri="{FF2B5EF4-FFF2-40B4-BE49-F238E27FC236}">
                <a16:creationId xmlns:a16="http://schemas.microsoft.com/office/drawing/2014/main" id="{673624FA-EF3A-40FA-B4F1-199C883B2719}"/>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3059589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4F5195-E8F7-4A2F-B02E-643BB3D88381}"/>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4" name="Object 3" hidden="1">
                        <a:extLst>
                          <a:ext uri="{FF2B5EF4-FFF2-40B4-BE49-F238E27FC236}">
                            <a16:creationId xmlns:a16="http://schemas.microsoft.com/office/drawing/2014/main" id="{3C4F5195-E8F7-4A2F-B02E-643BB3D8838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5EFC92-5E3D-4BDC-A378-85D30212A9E2}"/>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3"/>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4"/>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4983596-431B-4F12-AA07-76914CD3DEE7}"/>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4F102FCA-3E4C-42D4-9EEF-A2FA0D85DF8A}"/>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4435048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B6D76-6B4B-4ED5-B8F1-5D1D09831257}"/>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3" name="Object 2" hidden="1">
                        <a:extLst>
                          <a:ext uri="{FF2B5EF4-FFF2-40B4-BE49-F238E27FC236}">
                            <a16:creationId xmlns:a16="http://schemas.microsoft.com/office/drawing/2014/main" id="{305B6D76-6B4B-4ED5-B8F1-5D1D09831257}"/>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CF374B-2477-45CD-A00B-B8676A45ACDF}"/>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3"/>
            </p:custDataLst>
          </p:nvPr>
        </p:nvSpPr>
        <p:spPr>
          <a:xfrm>
            <a:off x="554736" y="4580468"/>
            <a:ext cx="11082528" cy="677108"/>
          </a:xfrm>
        </p:spPr>
        <p:txBody>
          <a:bodyPr anchor="b">
            <a:noAutofit/>
          </a:bodyPr>
          <a:lstStyle>
            <a:lvl1pPr>
              <a:lnSpc>
                <a:spcPct val="100000"/>
              </a:lnSpc>
              <a:defRPr sz="4400"/>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4"/>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FA764DC8-CEA6-42F3-8E66-7C768AAD275E}"/>
              </a:ext>
            </a:extLst>
          </p:cNvPr>
          <p:cNvSpPr>
            <a:spLocks noGrp="1"/>
          </p:cNvSpPr>
          <p:nvPr>
            <p:ph type="body" sz="quarter" idx="10" hasCustomPrompt="1"/>
            <p:custDataLst>
              <p:tags r:id="rId5"/>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88489467-9E92-4B35-9EF9-A2C34DFCBC94}"/>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54188976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C6EE29E-F64A-419F-BFB0-EEDEB71953F6}"/>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EC6EE29E-F64A-419F-BFB0-EEDEB71953F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9526043-F22A-4ED3-B0A1-DD7C4F83AF9B}"/>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3"/>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4"/>
            </p:custDataLst>
          </p:nvPr>
        </p:nvSpPr>
        <p:spPr>
          <a:xfrm>
            <a:off x="1505712" y="4284630"/>
            <a:ext cx="91805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556D1499-3230-4098-85B2-D4CC7CA621F1}"/>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F3682719-4182-4739-8401-4658F3A341EE}"/>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107996705"/>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06.xml"/><Relationship Id="rId18" Type="http://schemas.openxmlformats.org/officeDocument/2006/relationships/slideLayout" Target="../slideLayouts/slideLayout111.xml"/><Relationship Id="rId26" Type="http://schemas.openxmlformats.org/officeDocument/2006/relationships/tags" Target="../tags/tag4.xml"/><Relationship Id="rId39" Type="http://schemas.openxmlformats.org/officeDocument/2006/relationships/tags" Target="../tags/tag17.xml"/><Relationship Id="rId21" Type="http://schemas.openxmlformats.org/officeDocument/2006/relationships/slideLayout" Target="../slideLayouts/slideLayout114.xml"/><Relationship Id="rId34" Type="http://schemas.openxmlformats.org/officeDocument/2006/relationships/tags" Target="../tags/tag12.xml"/><Relationship Id="rId42" Type="http://schemas.openxmlformats.org/officeDocument/2006/relationships/tags" Target="../tags/tag20.xml"/><Relationship Id="rId7" Type="http://schemas.openxmlformats.org/officeDocument/2006/relationships/slideLayout" Target="../slideLayouts/slideLayout100.xml"/><Relationship Id="rId2" Type="http://schemas.openxmlformats.org/officeDocument/2006/relationships/slideLayout" Target="../slideLayouts/slideLayout95.xml"/><Relationship Id="rId16" Type="http://schemas.openxmlformats.org/officeDocument/2006/relationships/slideLayout" Target="../slideLayouts/slideLayout109.xml"/><Relationship Id="rId29" Type="http://schemas.openxmlformats.org/officeDocument/2006/relationships/tags" Target="../tags/tag7.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24" Type="http://schemas.openxmlformats.org/officeDocument/2006/relationships/tags" Target="../tags/tag2.xml"/><Relationship Id="rId32" Type="http://schemas.openxmlformats.org/officeDocument/2006/relationships/tags" Target="../tags/tag10.xml"/><Relationship Id="rId37" Type="http://schemas.openxmlformats.org/officeDocument/2006/relationships/tags" Target="../tags/tag15.xml"/><Relationship Id="rId40" Type="http://schemas.openxmlformats.org/officeDocument/2006/relationships/tags" Target="../tags/tag18.xml"/><Relationship Id="rId45" Type="http://schemas.openxmlformats.org/officeDocument/2006/relationships/image" Target="../media/image4.png"/><Relationship Id="rId5" Type="http://schemas.openxmlformats.org/officeDocument/2006/relationships/slideLayout" Target="../slideLayouts/slideLayout98.xml"/><Relationship Id="rId15" Type="http://schemas.openxmlformats.org/officeDocument/2006/relationships/slideLayout" Target="../slideLayouts/slideLayout108.xml"/><Relationship Id="rId23" Type="http://schemas.openxmlformats.org/officeDocument/2006/relationships/tags" Target="../tags/tag1.xml"/><Relationship Id="rId28" Type="http://schemas.openxmlformats.org/officeDocument/2006/relationships/tags" Target="../tags/tag6.xml"/><Relationship Id="rId36" Type="http://schemas.openxmlformats.org/officeDocument/2006/relationships/tags" Target="../tags/tag14.xml"/><Relationship Id="rId10" Type="http://schemas.openxmlformats.org/officeDocument/2006/relationships/slideLayout" Target="../slideLayouts/slideLayout103.xml"/><Relationship Id="rId19" Type="http://schemas.openxmlformats.org/officeDocument/2006/relationships/slideLayout" Target="../slideLayouts/slideLayout112.xml"/><Relationship Id="rId31" Type="http://schemas.openxmlformats.org/officeDocument/2006/relationships/tags" Target="../tags/tag9.xml"/><Relationship Id="rId44" Type="http://schemas.openxmlformats.org/officeDocument/2006/relationships/image" Target="../media/image3.emf"/><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 Id="rId22" Type="http://schemas.openxmlformats.org/officeDocument/2006/relationships/theme" Target="../theme/theme2.xml"/><Relationship Id="rId27" Type="http://schemas.openxmlformats.org/officeDocument/2006/relationships/tags" Target="../tags/tag5.xml"/><Relationship Id="rId30" Type="http://schemas.openxmlformats.org/officeDocument/2006/relationships/tags" Target="../tags/tag8.xml"/><Relationship Id="rId35" Type="http://schemas.openxmlformats.org/officeDocument/2006/relationships/tags" Target="../tags/tag13.xml"/><Relationship Id="rId43" Type="http://schemas.openxmlformats.org/officeDocument/2006/relationships/oleObject" Target="../embeddings/oleObject1.bin"/><Relationship Id="rId8" Type="http://schemas.openxmlformats.org/officeDocument/2006/relationships/slideLayout" Target="../slideLayouts/slideLayout101.xml"/><Relationship Id="rId3" Type="http://schemas.openxmlformats.org/officeDocument/2006/relationships/slideLayout" Target="../slideLayouts/slideLayout96.xml"/><Relationship Id="rId12" Type="http://schemas.openxmlformats.org/officeDocument/2006/relationships/slideLayout" Target="../slideLayouts/slideLayout105.xml"/><Relationship Id="rId17" Type="http://schemas.openxmlformats.org/officeDocument/2006/relationships/slideLayout" Target="../slideLayouts/slideLayout110.xml"/><Relationship Id="rId25" Type="http://schemas.openxmlformats.org/officeDocument/2006/relationships/tags" Target="../tags/tag3.xml"/><Relationship Id="rId33" Type="http://schemas.openxmlformats.org/officeDocument/2006/relationships/tags" Target="../tags/tag11.xml"/><Relationship Id="rId38" Type="http://schemas.openxmlformats.org/officeDocument/2006/relationships/tags" Target="../tags/tag16.xml"/><Relationship Id="rId20" Type="http://schemas.openxmlformats.org/officeDocument/2006/relationships/slideLayout" Target="../slideLayouts/slideLayout113.xml"/><Relationship Id="rId41" Type="http://schemas.openxmlformats.org/officeDocument/2006/relationships/tags" Target="../tags/tag1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27.xml"/><Relationship Id="rId18" Type="http://schemas.openxmlformats.org/officeDocument/2006/relationships/slideLayout" Target="../slideLayouts/slideLayout132.xml"/><Relationship Id="rId26" Type="http://schemas.openxmlformats.org/officeDocument/2006/relationships/slideLayout" Target="../slideLayouts/slideLayout140.xml"/><Relationship Id="rId39" Type="http://schemas.openxmlformats.org/officeDocument/2006/relationships/slideLayout" Target="../slideLayouts/slideLayout153.xml"/><Relationship Id="rId21" Type="http://schemas.openxmlformats.org/officeDocument/2006/relationships/slideLayout" Target="../slideLayouts/slideLayout135.xml"/><Relationship Id="rId34" Type="http://schemas.openxmlformats.org/officeDocument/2006/relationships/slideLayout" Target="../slideLayouts/slideLayout148.xml"/><Relationship Id="rId42" Type="http://schemas.openxmlformats.org/officeDocument/2006/relationships/slideLayout" Target="../slideLayouts/slideLayout156.xml"/><Relationship Id="rId7" Type="http://schemas.openxmlformats.org/officeDocument/2006/relationships/slideLayout" Target="../slideLayouts/slideLayout121.xml"/><Relationship Id="rId2" Type="http://schemas.openxmlformats.org/officeDocument/2006/relationships/slideLayout" Target="../slideLayouts/slideLayout116.xml"/><Relationship Id="rId16" Type="http://schemas.openxmlformats.org/officeDocument/2006/relationships/slideLayout" Target="../slideLayouts/slideLayout130.xml"/><Relationship Id="rId20" Type="http://schemas.openxmlformats.org/officeDocument/2006/relationships/slideLayout" Target="../slideLayouts/slideLayout134.xml"/><Relationship Id="rId29" Type="http://schemas.openxmlformats.org/officeDocument/2006/relationships/slideLayout" Target="../slideLayouts/slideLayout143.xml"/><Relationship Id="rId41" Type="http://schemas.openxmlformats.org/officeDocument/2006/relationships/slideLayout" Target="../slideLayouts/slideLayout155.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24" Type="http://schemas.openxmlformats.org/officeDocument/2006/relationships/slideLayout" Target="../slideLayouts/slideLayout138.xml"/><Relationship Id="rId32" Type="http://schemas.openxmlformats.org/officeDocument/2006/relationships/slideLayout" Target="../slideLayouts/slideLayout146.xml"/><Relationship Id="rId37" Type="http://schemas.openxmlformats.org/officeDocument/2006/relationships/slideLayout" Target="../slideLayouts/slideLayout151.xml"/><Relationship Id="rId40" Type="http://schemas.openxmlformats.org/officeDocument/2006/relationships/slideLayout" Target="../slideLayouts/slideLayout154.xml"/><Relationship Id="rId5" Type="http://schemas.openxmlformats.org/officeDocument/2006/relationships/slideLayout" Target="../slideLayouts/slideLayout119.xml"/><Relationship Id="rId15" Type="http://schemas.openxmlformats.org/officeDocument/2006/relationships/slideLayout" Target="../slideLayouts/slideLayout129.xml"/><Relationship Id="rId23" Type="http://schemas.openxmlformats.org/officeDocument/2006/relationships/slideLayout" Target="../slideLayouts/slideLayout137.xml"/><Relationship Id="rId28" Type="http://schemas.openxmlformats.org/officeDocument/2006/relationships/slideLayout" Target="../slideLayouts/slideLayout142.xml"/><Relationship Id="rId36" Type="http://schemas.openxmlformats.org/officeDocument/2006/relationships/slideLayout" Target="../slideLayouts/slideLayout150.xml"/><Relationship Id="rId10" Type="http://schemas.openxmlformats.org/officeDocument/2006/relationships/slideLayout" Target="../slideLayouts/slideLayout124.xml"/><Relationship Id="rId19" Type="http://schemas.openxmlformats.org/officeDocument/2006/relationships/slideLayout" Target="../slideLayouts/slideLayout133.xml"/><Relationship Id="rId31" Type="http://schemas.openxmlformats.org/officeDocument/2006/relationships/slideLayout" Target="../slideLayouts/slideLayout145.xml"/><Relationship Id="rId44" Type="http://schemas.openxmlformats.org/officeDocument/2006/relationships/theme" Target="../theme/theme3.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slideLayout" Target="../slideLayouts/slideLayout128.xml"/><Relationship Id="rId22" Type="http://schemas.openxmlformats.org/officeDocument/2006/relationships/slideLayout" Target="../slideLayouts/slideLayout136.xml"/><Relationship Id="rId27" Type="http://schemas.openxmlformats.org/officeDocument/2006/relationships/slideLayout" Target="../slideLayouts/slideLayout141.xml"/><Relationship Id="rId30" Type="http://schemas.openxmlformats.org/officeDocument/2006/relationships/slideLayout" Target="../slideLayouts/slideLayout144.xml"/><Relationship Id="rId35" Type="http://schemas.openxmlformats.org/officeDocument/2006/relationships/slideLayout" Target="../slideLayouts/slideLayout149.xml"/><Relationship Id="rId43" Type="http://schemas.openxmlformats.org/officeDocument/2006/relationships/slideLayout" Target="../slideLayouts/slideLayout157.xml"/><Relationship Id="rId8" Type="http://schemas.openxmlformats.org/officeDocument/2006/relationships/slideLayout" Target="../slideLayouts/slideLayout122.xml"/><Relationship Id="rId3" Type="http://schemas.openxmlformats.org/officeDocument/2006/relationships/slideLayout" Target="../slideLayouts/slideLayout117.xml"/><Relationship Id="rId12" Type="http://schemas.openxmlformats.org/officeDocument/2006/relationships/slideLayout" Target="../slideLayouts/slideLayout126.xml"/><Relationship Id="rId17" Type="http://schemas.openxmlformats.org/officeDocument/2006/relationships/slideLayout" Target="../slideLayouts/slideLayout131.xml"/><Relationship Id="rId25" Type="http://schemas.openxmlformats.org/officeDocument/2006/relationships/slideLayout" Target="../slideLayouts/slideLayout139.xml"/><Relationship Id="rId33" Type="http://schemas.openxmlformats.org/officeDocument/2006/relationships/slideLayout" Target="../slideLayouts/slideLayout147.xml"/><Relationship Id="rId38" Type="http://schemas.openxmlformats.org/officeDocument/2006/relationships/slideLayout" Target="../slideLayouts/slideLayout1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2" name="Boeing 12 column grid" hidden="1"/>
          <p:cNvGrpSpPr/>
          <p:nvPr userDrawn="1"/>
        </p:nvGrpSpPr>
        <p:grpSpPr>
          <a:xfrm>
            <a:off x="11577" y="0"/>
            <a:ext cx="12195176" cy="6858000"/>
            <a:chOff x="0" y="0"/>
            <a:chExt cx="12192000" cy="6858000"/>
          </a:xfrm>
        </p:grpSpPr>
        <p:grpSp>
          <p:nvGrpSpPr>
            <p:cNvPr id="13" name="Group 12"/>
            <p:cNvGrpSpPr/>
            <p:nvPr userDrawn="1"/>
          </p:nvGrpSpPr>
          <p:grpSpPr>
            <a:xfrm>
              <a:off x="0" y="0"/>
              <a:ext cx="12188825" cy="6858000"/>
              <a:chOff x="0" y="0"/>
              <a:chExt cx="12188825" cy="6858000"/>
            </a:xfrm>
          </p:grpSpPr>
          <p:grpSp>
            <p:nvGrpSpPr>
              <p:cNvPr id="15" name="Boeing 12 column grid"/>
              <p:cNvGrpSpPr/>
              <p:nvPr userDrawn="1"/>
            </p:nvGrpSpPr>
            <p:grpSpPr>
              <a:xfrm>
                <a:off x="0" y="461727"/>
                <a:ext cx="12188825" cy="5957180"/>
                <a:chOff x="129803" y="456356"/>
                <a:chExt cx="8890818" cy="5958732"/>
              </a:xfrm>
            </p:grpSpPr>
            <p:cxnSp>
              <p:nvCxnSpPr>
                <p:cNvPr id="20" name="Straight Connector 19"/>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cxnSp>
              <p:nvCxnSpPr>
                <p:cNvPr id="31" name="Straight Connector 30"/>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p:cNvGrpSpPr/>
                <p:nvPr userDrawn="1"/>
              </p:nvGrpSpPr>
              <p:grpSpPr>
                <a:xfrm>
                  <a:off x="1043681" y="457200"/>
                  <a:ext cx="7060730" cy="5957888"/>
                  <a:chOff x="1043681" y="0"/>
                  <a:chExt cx="7060730" cy="6858000"/>
                </a:xfrm>
              </p:grpSpPr>
              <p:cxnSp>
                <p:nvCxnSpPr>
                  <p:cNvPr id="37" name="Straight Connector 36"/>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6" name="Group 41"/>
              <p:cNvGrpSpPr/>
              <p:nvPr userDrawn="1"/>
            </p:nvGrpSpPr>
            <p:grpSpPr>
              <a:xfrm>
                <a:off x="7002578" y="0"/>
                <a:ext cx="5178519" cy="6858000"/>
                <a:chOff x="3954578" y="0"/>
                <a:chExt cx="5178519" cy="6858000"/>
              </a:xfrm>
            </p:grpSpPr>
            <p:cxnSp>
              <p:nvCxnSpPr>
                <p:cNvPr id="17" name="Straight Connector 16"/>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075" name="Rectangle 3"/>
          <p:cNvSpPr>
            <a:spLocks noGrp="1" noChangeArrowheads="1"/>
          </p:cNvSpPr>
          <p:nvPr>
            <p:ph type="title"/>
          </p:nvPr>
        </p:nvSpPr>
        <p:spPr bwMode="auto">
          <a:xfrm>
            <a:off x="445570" y="458732"/>
            <a:ext cx="11312241"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a:t>Click to edit Master title style</a:t>
            </a:r>
          </a:p>
        </p:txBody>
      </p:sp>
      <p:sp>
        <p:nvSpPr>
          <p:cNvPr id="3076" name="Rectangle 4"/>
          <p:cNvSpPr>
            <a:spLocks noGrp="1" noChangeArrowheads="1"/>
          </p:cNvSpPr>
          <p:nvPr>
            <p:ph type="body" idx="1"/>
          </p:nvPr>
        </p:nvSpPr>
        <p:spPr bwMode="auto">
          <a:xfrm>
            <a:off x="409735" y="1284670"/>
            <a:ext cx="11314075"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078" name="Rectangle 6"/>
          <p:cNvSpPr>
            <a:spLocks noChangeArrowheads="1"/>
          </p:cNvSpPr>
          <p:nvPr userDrawn="1"/>
        </p:nvSpPr>
        <p:spPr bwMode="auto">
          <a:xfrm>
            <a:off x="409735"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72" name="Rectangle 2"/>
          <p:cNvSpPr>
            <a:spLocks noChangeArrowheads="1"/>
          </p:cNvSpPr>
          <p:nvPr userDrawn="1"/>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dirty="0">
              <a:solidFill>
                <a:srgbClr val="000000"/>
              </a:solidFill>
            </a:endParaRPr>
          </a:p>
        </p:txBody>
      </p:sp>
      <p:sp>
        <p:nvSpPr>
          <p:cNvPr id="61" name="TextBox 60"/>
          <p:cNvSpPr txBox="1"/>
          <p:nvPr userDrawn="1"/>
        </p:nvSpPr>
        <p:spPr>
          <a:xfrm>
            <a:off x="6754603" y="51894"/>
            <a:ext cx="5021364"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Product Systems </a:t>
            </a:r>
            <a:r>
              <a:rPr lang="en-US" sz="1000" dirty="0">
                <a:solidFill>
                  <a:srgbClr val="FFFFFF"/>
                </a:solidFill>
              </a:rPr>
              <a:t>| M&amp;QS and MOM</a:t>
            </a:r>
          </a:p>
        </p:txBody>
      </p:sp>
      <p:sp>
        <p:nvSpPr>
          <p:cNvPr id="62" name="TextBox 61"/>
          <p:cNvSpPr txBox="1"/>
          <p:nvPr userDrawn="1"/>
        </p:nvSpPr>
        <p:spPr>
          <a:xfrm>
            <a:off x="444047" y="49513"/>
            <a:ext cx="7342611"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dirty="0">
                <a:solidFill>
                  <a:srgbClr val="FFFFFF"/>
                </a:solidFill>
              </a:rPr>
              <a:t>Information Technology &amp; Data Analytics</a:t>
            </a:r>
          </a:p>
        </p:txBody>
      </p:sp>
    </p:spTree>
    <p:extLst>
      <p:ext uri="{BB962C8B-B14F-4D97-AF65-F5344CB8AC3E}">
        <p14:creationId xmlns:p14="http://schemas.microsoft.com/office/powerpoint/2010/main" val="37303225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 id="2147483735" r:id="rId74"/>
    <p:sldLayoutId id="2147483736" r:id="rId75"/>
    <p:sldLayoutId id="2147483737" r:id="rId76"/>
    <p:sldLayoutId id="2147483738" r:id="rId77"/>
    <p:sldLayoutId id="2147483739" r:id="rId78"/>
    <p:sldLayoutId id="2147483740" r:id="rId79"/>
    <p:sldLayoutId id="2147483741" r:id="rId80"/>
    <p:sldLayoutId id="2147483742" r:id="rId81"/>
    <p:sldLayoutId id="2147483743" r:id="rId82"/>
    <p:sldLayoutId id="2147483744" r:id="rId83"/>
    <p:sldLayoutId id="2147483745" r:id="rId84"/>
    <p:sldLayoutId id="2147483746" r:id="rId85"/>
    <p:sldLayoutId id="2147483747" r:id="rId86"/>
    <p:sldLayoutId id="2147483748" r:id="rId87"/>
    <p:sldLayoutId id="2147483749" r:id="rId88"/>
    <p:sldLayoutId id="2147483750" r:id="rId89"/>
    <p:sldLayoutId id="2147483751" r:id="rId90"/>
    <p:sldLayoutId id="2147483752" r:id="rId91"/>
    <p:sldLayoutId id="2147483753" r:id="rId92"/>
    <p:sldLayoutId id="2147483755" r:id="rId9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2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3" imgW="413" imgH="416" progId="TCLayout.ActiveDocument.1">
                  <p:embed/>
                </p:oleObj>
              </mc:Choice>
              <mc:Fallback>
                <p:oleObj name="think-cell Slide" r:id="rId43" imgW="413" imgH="416" progId="TCLayout.ActiveDocument.1">
                  <p:embed/>
                  <p:pic>
                    <p:nvPicPr>
                      <p:cNvPr id="3" name="Object 6" hidden="1">
                        <a:extLst>
                          <a:ext uri="{FF2B5EF4-FFF2-40B4-BE49-F238E27FC236}">
                            <a16:creationId xmlns:a16="http://schemas.microsoft.com/office/drawing/2014/main" id="{4BC40847-AF8B-4097-9A07-2349A751A051}"/>
                          </a:ext>
                        </a:extLst>
                      </p:cNvPr>
                      <p:cNvPicPr/>
                      <p:nvPr/>
                    </p:nvPicPr>
                    <p:blipFill>
                      <a:blip r:embed="rId44"/>
                      <a:stretch>
                        <a:fillRect/>
                      </a:stretch>
                    </p:blipFill>
                    <p:spPr>
                      <a:xfrm>
                        <a:off x="1588" y="1588"/>
                        <a:ext cx="1588" cy="1588"/>
                      </a:xfrm>
                      <a:prstGeom prst="rect">
                        <a:avLst/>
                      </a:prstGeom>
                    </p:spPr>
                  </p:pic>
                </p:oleObj>
              </mc:Fallback>
            </mc:AlternateContent>
          </a:graphicData>
        </a:graphic>
      </p:graphicFrame>
      <p:pic>
        <p:nvPicPr>
          <p:cNvPr id="171" name="Picture 170">
            <a:extLst>
              <a:ext uri="{FF2B5EF4-FFF2-40B4-BE49-F238E27FC236}">
                <a16:creationId xmlns:a16="http://schemas.microsoft.com/office/drawing/2014/main" id="{F992BE65-35EF-4337-9678-6469418CCB5A}"/>
              </a:ext>
            </a:extLst>
          </p:cNvPr>
          <p:cNvPicPr>
            <a:picLocks noChangeAspect="1"/>
          </p:cNvPicPr>
          <p:nvPr userDrawn="1"/>
        </p:nvPicPr>
        <p:blipFill>
          <a:blip r:embed="rId45"/>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15B28737-798E-48D4-BBDB-8EB35CB9FFFB}"/>
              </a:ext>
            </a:extLst>
          </p:cNvPr>
          <p:cNvSpPr/>
          <p:nvPr userDrawn="1">
            <p:custDataLst>
              <p:tags r:id="rId2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5"/>
            </p:custDataLst>
          </p:nvPr>
        </p:nvSpPr>
        <p:spPr>
          <a:xfrm>
            <a:off x="553972" y="6101265"/>
            <a:ext cx="7278624" cy="123111"/>
          </a:xfrm>
          <a:prstGeom prst="rect">
            <a:avLst/>
          </a:prstGeom>
          <a:noFill/>
        </p:spPr>
        <p:txBody>
          <a:bodyPr wrap="square" lIns="0" tIns="0" rIns="0" bIns="0" rtlCol="0" anchor="b">
            <a:spAutoFit/>
          </a:bodyPr>
          <a:lstStyle>
            <a:defPPr>
              <a:defRPr lang="en-US"/>
            </a:defPPr>
            <a:lvl1pPr marL="203200" marR="0" lvl="0" indent="-212725" fontAlgn="auto">
              <a:lnSpc>
                <a:spcPct val="100000"/>
              </a:lnSpc>
              <a:spcBef>
                <a:spcPts val="0"/>
              </a:spcBef>
              <a:spcAft>
                <a:spcPts val="0"/>
              </a:spcAft>
              <a:buClrTx/>
              <a:buSzTx/>
              <a:buFontTx/>
              <a:buNone/>
              <a:tabLst/>
              <a:defRPr sz="800">
                <a:cs typeface="Arial" panose="020B0604020202020204" pitchFamily="34" charset="0"/>
              </a:defRPr>
            </a:lvl1pPr>
          </a:lstStyle>
          <a:p>
            <a:pPr lvl="0"/>
            <a:r>
              <a:rPr lang="en-US" dirty="0"/>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6"/>
            </p:custDataLst>
          </p:nvPr>
        </p:nvSpPr>
        <p:spPr>
          <a:xfrm>
            <a:off x="554736" y="172212"/>
            <a:ext cx="11082528" cy="731520"/>
          </a:xfrm>
          <a:prstGeom prst="rect">
            <a:avLst/>
          </a:prstGeom>
        </p:spPr>
        <p:txBody>
          <a:bodyPr vert="horz" wrap="square" lIns="0" tIns="0" rIns="0" bIns="0" rtlCol="0" anchor="b" anchorCtr="0">
            <a:noAutofit/>
          </a:bodyPr>
          <a:lstStyle/>
          <a:p>
            <a:pPr lvl="0"/>
            <a:r>
              <a:rPr lang="en-US"/>
              <a:t>Click to edit Master title style</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4" name="Sticker" hidden="1">
            <a:extLst>
              <a:ext uri="{FF2B5EF4-FFF2-40B4-BE49-F238E27FC236}">
                <a16:creationId xmlns:a16="http://schemas.microsoft.com/office/drawing/2014/main" id="{F9BB011A-568C-4B05-AE57-EB000B2FD8BB}"/>
              </a:ext>
            </a:extLst>
          </p:cNvPr>
          <p:cNvSpPr txBox="1"/>
          <p:nvPr userDrawn="1"/>
        </p:nvSpPr>
        <p:spPr>
          <a:xfrm>
            <a:off x="554736" y="1249574"/>
            <a:ext cx="450444" cy="123111"/>
          </a:xfrm>
          <a:prstGeom prst="rect">
            <a:avLst/>
          </a:prstGeom>
          <a:noFill/>
          <a:ln w="6350">
            <a:noFill/>
            <a:miter lim="800000"/>
          </a:ln>
        </p:spPr>
        <p:txBody>
          <a:bodyPr vert="horz" wrap="none" lIns="0" tIns="0" rIns="0" bIns="0" rtlCol="0">
            <a:spAutoFit/>
          </a:bodyPr>
          <a:lstStyle>
            <a:defPPr>
              <a:defRPr lang="en-US"/>
            </a:defPPr>
            <a:lvl1pPr lvl="0">
              <a:spcBef>
                <a:spcPts val="300"/>
              </a:spcBef>
              <a:spcAft>
                <a:spcPts val="300"/>
              </a:spcAft>
              <a:buNone/>
              <a:defRPr sz="800" b="1" cap="all" baseline="0"/>
            </a:lvl1pPr>
          </a:lstStyle>
          <a:p>
            <a:pPr lvl="0"/>
            <a:r>
              <a:rPr lang="en-US" dirty="0"/>
              <a:t>STICKER</a:t>
            </a:r>
          </a:p>
        </p:txBody>
      </p:sp>
      <p:sp>
        <p:nvSpPr>
          <p:cNvPr id="169" name="ACET" hidden="1">
            <a:extLst>
              <a:ext uri="{FF2B5EF4-FFF2-40B4-BE49-F238E27FC236}">
                <a16:creationId xmlns:a16="http://schemas.microsoft.com/office/drawing/2014/main" id="{62CF7362-20CB-4908-AFFE-D4E2B9A5DF3B}"/>
              </a:ext>
            </a:extLst>
          </p:cNvPr>
          <p:cNvSpPr txBox="1"/>
          <p:nvPr userDrawn="1">
            <p:custDataLst>
              <p:tags r:id="rId27"/>
            </p:custDataLst>
          </p:nvPr>
        </p:nvSpPr>
        <p:spPr>
          <a:xfrm>
            <a:off x="6003925" y="2170800"/>
            <a:ext cx="2437655" cy="461665"/>
          </a:xfrm>
          <a:prstGeom prst="rect">
            <a:avLst/>
          </a:prstGeom>
        </p:spPr>
        <p:txBody>
          <a:bodyPr vert="horz" wrap="none" lIns="0" tIns="0" rIns="0" bIns="0" rtlCol="0">
            <a:spAutoFit/>
          </a:bodyPr>
          <a:lstStyle>
            <a:defPPr>
              <a:defRPr lang="en-US"/>
            </a:defPPr>
            <a:lvl1pPr lvl="0" indent="0">
              <a:lnSpc>
                <a:spcPct val="100000"/>
              </a:lnSpc>
              <a:spcBef>
                <a:spcPts val="0"/>
              </a:spcBef>
              <a:spcAft>
                <a:spcPts val="600"/>
              </a:spcAft>
              <a:buFont typeface="Segoe UI" panose="020B0502040204020203" pitchFamily="34" charset="0"/>
              <a:buChar char="​"/>
              <a:defRPr sz="1600" b="0">
                <a:cs typeface="Arial" panose="020B0604020202020204" pitchFamily="34" charset="0"/>
              </a:defRPr>
            </a:lvl1pPr>
            <a:lvl2pPr marL="228600" lvl="1" indent="-225425">
              <a:lnSpc>
                <a:spcPct val="100000"/>
              </a:lnSpc>
              <a:spcBef>
                <a:spcPts val="0"/>
              </a:spcBef>
              <a:spcAft>
                <a:spcPts val="300"/>
              </a:spcAft>
              <a:buSzPct val="110000"/>
              <a:buFont typeface="Wingdings" panose="05000000000000000000" pitchFamily="2" charset="2"/>
              <a:buChar char=""/>
              <a:defRPr sz="1600"/>
            </a:lvl2pPr>
            <a:lvl3pPr marL="442913" lvl="2" indent="-214313">
              <a:lnSpc>
                <a:spcPct val="100000"/>
              </a:lnSpc>
              <a:spcBef>
                <a:spcPts val="0"/>
              </a:spcBef>
              <a:spcAft>
                <a:spcPts val="300"/>
              </a:spcAft>
              <a:buSzPct val="110000"/>
              <a:buFont typeface="Arial" panose="020B0604020202020204" pitchFamily="34" charset="0"/>
              <a:buChar char="‒"/>
              <a:defRPr sz="1600"/>
            </a:lvl3pPr>
            <a:lvl4pPr marL="598488" lvl="3" indent="-152400">
              <a:lnSpc>
                <a:spcPct val="100000"/>
              </a:lnSpc>
              <a:spcBef>
                <a:spcPts val="0"/>
              </a:spcBef>
              <a:spcAft>
                <a:spcPts val="300"/>
              </a:spcAft>
              <a:buFont typeface="Arial" panose="020B0604020202020204" pitchFamily="34" charset="0"/>
              <a:buChar char="•"/>
              <a:defRPr sz="1600"/>
            </a:lvl4pPr>
            <a:lvl5pPr marL="817563" lvl="4" indent="-147638">
              <a:lnSpc>
                <a:spcPct val="100000"/>
              </a:lnSpc>
              <a:spcBef>
                <a:spcPts val="0"/>
              </a:spcBef>
              <a:spcAft>
                <a:spcPts val="300"/>
              </a:spcAft>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b="1" dirty="0"/>
              <a:t>Above Chart Exhibit Title</a:t>
            </a:r>
            <a:br>
              <a:rPr lang="en-US" b="1" dirty="0"/>
            </a:br>
            <a:r>
              <a:rPr lang="en-US" sz="1400" dirty="0"/>
              <a:t>Unit of Measure</a:t>
            </a:r>
          </a:p>
        </p:txBody>
      </p:sp>
      <p:sp>
        <p:nvSpPr>
          <p:cNvPr id="5" name="Text Placeholder 4">
            <a:extLst>
              <a:ext uri="{FF2B5EF4-FFF2-40B4-BE49-F238E27FC236}">
                <a16:creationId xmlns:a16="http://schemas.microsoft.com/office/drawing/2014/main" id="{4C1F3293-4EFE-461D-940D-7EE66BAE31C5}"/>
              </a:ext>
            </a:extLst>
          </p:cNvPr>
          <p:cNvSpPr>
            <a:spLocks noGrp="1"/>
          </p:cNvSpPr>
          <p:nvPr>
            <p:ph type="body" idx="1"/>
          </p:nvPr>
        </p:nvSpPr>
        <p:spPr>
          <a:xfrm>
            <a:off x="554736" y="2170800"/>
            <a:ext cx="2542363" cy="163121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48" name="LegendLines" hidden="1">
            <a:extLst>
              <a:ext uri="{FF2B5EF4-FFF2-40B4-BE49-F238E27FC236}">
                <a16:creationId xmlns:a16="http://schemas.microsoft.com/office/drawing/2014/main" id="{D387F141-3D86-44D1-A5A1-83A0AEB39982}"/>
              </a:ext>
            </a:extLst>
          </p:cNvPr>
          <p:cNvGrpSpPr/>
          <p:nvPr userDrawn="1"/>
        </p:nvGrpSpPr>
        <p:grpSpPr>
          <a:xfrm>
            <a:off x="10317304" y="3150223"/>
            <a:ext cx="1319960" cy="958286"/>
            <a:chOff x="10162879" y="3243772"/>
            <a:chExt cx="1319960" cy="958286"/>
          </a:xfrm>
        </p:grpSpPr>
        <p:sp>
          <p:nvSpPr>
            <p:cNvPr id="149" name="Legend1" hidden="1">
              <a:extLst>
                <a:ext uri="{FF2B5EF4-FFF2-40B4-BE49-F238E27FC236}">
                  <a16:creationId xmlns:a16="http://schemas.microsoft.com/office/drawing/2014/main" id="{103FEC99-013C-4442-8305-53AA224E87BB}"/>
                </a:ext>
              </a:extLst>
            </p:cNvPr>
            <p:cNvSpPr txBox="1"/>
            <p:nvPr/>
          </p:nvSpPr>
          <p:spPr>
            <a:xfrm>
              <a:off x="10886522" y="324377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0" name="Legend2" hidden="1">
              <a:extLst>
                <a:ext uri="{FF2B5EF4-FFF2-40B4-BE49-F238E27FC236}">
                  <a16:creationId xmlns:a16="http://schemas.microsoft.com/office/drawing/2014/main" id="{54DB9BE9-CF0A-4ECE-B7CB-865885CAEDA4}"/>
                </a:ext>
              </a:extLst>
            </p:cNvPr>
            <p:cNvSpPr txBox="1"/>
            <p:nvPr/>
          </p:nvSpPr>
          <p:spPr>
            <a:xfrm>
              <a:off x="10886522" y="3615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1" name="Legend3" hidden="1">
              <a:extLst>
                <a:ext uri="{FF2B5EF4-FFF2-40B4-BE49-F238E27FC236}">
                  <a16:creationId xmlns:a16="http://schemas.microsoft.com/office/drawing/2014/main" id="{A235C43B-E634-43BF-A7B1-D6A0E3D78E29}"/>
                </a:ext>
              </a:extLst>
            </p:cNvPr>
            <p:cNvSpPr txBox="1"/>
            <p:nvPr/>
          </p:nvSpPr>
          <p:spPr>
            <a:xfrm>
              <a:off x="10886522" y="398661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2" name="LineLegend3" hidden="1">
              <a:extLst>
                <a:ext uri="{FF2B5EF4-FFF2-40B4-BE49-F238E27FC236}">
                  <a16:creationId xmlns:a16="http://schemas.microsoft.com/office/drawing/2014/main" id="{466BCB11-D0D0-4AA3-BC94-FB2D91FD2870}"/>
                </a:ext>
              </a:extLst>
            </p:cNvPr>
            <p:cNvSpPr>
              <a:spLocks noChangeShapeType="1"/>
            </p:cNvSpPr>
            <p:nvPr/>
          </p:nvSpPr>
          <p:spPr bwMode="gray">
            <a:xfrm>
              <a:off x="10162879" y="4092784"/>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3" name="LineLegend2" hidden="1">
              <a:extLst>
                <a:ext uri="{FF2B5EF4-FFF2-40B4-BE49-F238E27FC236}">
                  <a16:creationId xmlns:a16="http://schemas.microsoft.com/office/drawing/2014/main" id="{E359963F-B448-4DB8-8B96-824D2CB5865B}"/>
                </a:ext>
              </a:extLst>
            </p:cNvPr>
            <p:cNvSpPr>
              <a:spLocks noChangeShapeType="1"/>
            </p:cNvSpPr>
            <p:nvPr/>
          </p:nvSpPr>
          <p:spPr bwMode="gray">
            <a:xfrm>
              <a:off x="10162879" y="3719425"/>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4" name="LineLegend1" hidden="1">
              <a:extLst>
                <a:ext uri="{FF2B5EF4-FFF2-40B4-BE49-F238E27FC236}">
                  <a16:creationId xmlns:a16="http://schemas.microsoft.com/office/drawing/2014/main" id="{548DFDC4-02AE-4055-AB1E-12919BE2103F}"/>
                </a:ext>
              </a:extLst>
            </p:cNvPr>
            <p:cNvSpPr>
              <a:spLocks noChangeShapeType="1"/>
            </p:cNvSpPr>
            <p:nvPr/>
          </p:nvSpPr>
          <p:spPr bwMode="gray">
            <a:xfrm>
              <a:off x="10162879" y="3351494"/>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grpSp>
      <p:grpSp>
        <p:nvGrpSpPr>
          <p:cNvPr id="155" name="LegendMoons" hidden="1">
            <a:extLst>
              <a:ext uri="{FF2B5EF4-FFF2-40B4-BE49-F238E27FC236}">
                <a16:creationId xmlns:a16="http://schemas.microsoft.com/office/drawing/2014/main" id="{568D1B82-FE3D-4EA0-83C0-414CD48CDD02}"/>
              </a:ext>
            </a:extLst>
          </p:cNvPr>
          <p:cNvGrpSpPr/>
          <p:nvPr userDrawn="1"/>
        </p:nvGrpSpPr>
        <p:grpSpPr>
          <a:xfrm>
            <a:off x="10688315" y="1145373"/>
            <a:ext cx="948949" cy="1731859"/>
            <a:chOff x="7723680" y="1702457"/>
            <a:chExt cx="948949" cy="1731859"/>
          </a:xfrm>
        </p:grpSpPr>
        <p:sp>
          <p:nvSpPr>
            <p:cNvPr id="156" name="Legend1" hidden="1">
              <a:extLst>
                <a:ext uri="{FF2B5EF4-FFF2-40B4-BE49-F238E27FC236}">
                  <a16:creationId xmlns:a16="http://schemas.microsoft.com/office/drawing/2014/main" id="{16566998-8DDE-445A-8609-3B8A5DB9A93B}"/>
                </a:ext>
              </a:extLst>
            </p:cNvPr>
            <p:cNvSpPr txBox="1"/>
            <p:nvPr/>
          </p:nvSpPr>
          <p:spPr>
            <a:xfrm>
              <a:off x="8076312" y="1709816"/>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7" name="Legend2" hidden="1">
              <a:extLst>
                <a:ext uri="{FF2B5EF4-FFF2-40B4-BE49-F238E27FC236}">
                  <a16:creationId xmlns:a16="http://schemas.microsoft.com/office/drawing/2014/main" id="{8021E46A-4DE2-43FD-AC98-526735DC45FC}"/>
                </a:ext>
              </a:extLst>
            </p:cNvPr>
            <p:cNvSpPr txBox="1"/>
            <p:nvPr/>
          </p:nvSpPr>
          <p:spPr>
            <a:xfrm>
              <a:off x="8076312" y="2085275"/>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8" name="Legend3" hidden="1">
              <a:extLst>
                <a:ext uri="{FF2B5EF4-FFF2-40B4-BE49-F238E27FC236}">
                  <a16:creationId xmlns:a16="http://schemas.microsoft.com/office/drawing/2014/main" id="{6B197781-B3E3-4C7C-B899-1A0F75E25A4C}"/>
                </a:ext>
              </a:extLst>
            </p:cNvPr>
            <p:cNvSpPr txBox="1"/>
            <p:nvPr/>
          </p:nvSpPr>
          <p:spPr>
            <a:xfrm>
              <a:off x="8076312" y="246073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9" name="Legend4" hidden="1">
              <a:extLst>
                <a:ext uri="{FF2B5EF4-FFF2-40B4-BE49-F238E27FC236}">
                  <a16:creationId xmlns:a16="http://schemas.microsoft.com/office/drawing/2014/main" id="{22080E71-5640-4F47-8FDB-40CD34AED454}"/>
                </a:ext>
              </a:extLst>
            </p:cNvPr>
            <p:cNvSpPr txBox="1"/>
            <p:nvPr/>
          </p:nvSpPr>
          <p:spPr>
            <a:xfrm>
              <a:off x="8076312" y="2836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60" name="Legend5" hidden="1">
              <a:extLst>
                <a:ext uri="{FF2B5EF4-FFF2-40B4-BE49-F238E27FC236}">
                  <a16:creationId xmlns:a16="http://schemas.microsoft.com/office/drawing/2014/main" id="{73F80D24-F0D9-48F9-B604-0043E29504DA}"/>
                </a:ext>
              </a:extLst>
            </p:cNvPr>
            <p:cNvSpPr txBox="1"/>
            <p:nvPr/>
          </p:nvSpPr>
          <p:spPr>
            <a:xfrm>
              <a:off x="8076312" y="321165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nvGrpSpPr>
            <p:cNvPr id="161" name="MoonLegend1" hidden="1">
              <a:extLst>
                <a:ext uri="{FF2B5EF4-FFF2-40B4-BE49-F238E27FC236}">
                  <a16:creationId xmlns:a16="http://schemas.microsoft.com/office/drawing/2014/main" id="{5FF86C56-1D8B-4EAD-8483-98F59285CDC7}"/>
                </a:ext>
              </a:extLst>
            </p:cNvPr>
            <p:cNvGrpSpPr>
              <a:grpSpLocks noChangeAspect="1"/>
            </p:cNvGrpSpPr>
            <p:nvPr>
              <p:custDataLst>
                <p:tags r:id="rId28"/>
              </p:custDataLst>
            </p:nvPr>
          </p:nvGrpSpPr>
          <p:grpSpPr>
            <a:xfrm>
              <a:off x="7723680" y="1702457"/>
              <a:ext cx="228600" cy="228600"/>
              <a:chOff x="762000" y="1270000"/>
              <a:chExt cx="254000" cy="254000"/>
            </a:xfrm>
          </p:grpSpPr>
          <p:sp>
            <p:nvSpPr>
              <p:cNvPr id="184" name="Oval 183" hidden="1">
                <a:extLst>
                  <a:ext uri="{FF2B5EF4-FFF2-40B4-BE49-F238E27FC236}">
                    <a16:creationId xmlns:a16="http://schemas.microsoft.com/office/drawing/2014/main" id="{0DF41CD8-BAE2-4FC0-8AB9-687D4A4DE4A0}"/>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5" name="Arc 184" hidden="1">
                <a:extLst>
                  <a:ext uri="{FF2B5EF4-FFF2-40B4-BE49-F238E27FC236}">
                    <a16:creationId xmlns:a16="http://schemas.microsoft.com/office/drawing/2014/main" id="{6EC096CE-158D-45DC-8D17-7EF3CC7D76B7}"/>
                  </a:ext>
                </a:extLst>
              </p:cNvPr>
              <p:cNvSpPr/>
              <p:nvPr>
                <p:custDataLst>
                  <p:tags r:id="rId42"/>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2" name="MoonLegend2" hidden="1">
              <a:extLst>
                <a:ext uri="{FF2B5EF4-FFF2-40B4-BE49-F238E27FC236}">
                  <a16:creationId xmlns:a16="http://schemas.microsoft.com/office/drawing/2014/main" id="{CFD5F88C-3571-495E-B36D-D66107BEF8DF}"/>
                </a:ext>
              </a:extLst>
            </p:cNvPr>
            <p:cNvGrpSpPr>
              <a:grpSpLocks noChangeAspect="1"/>
            </p:cNvGrpSpPr>
            <p:nvPr>
              <p:custDataLst>
                <p:tags r:id="rId29"/>
              </p:custDataLst>
            </p:nvPr>
          </p:nvGrpSpPr>
          <p:grpSpPr>
            <a:xfrm>
              <a:off x="7723680" y="2078270"/>
              <a:ext cx="228600" cy="228600"/>
              <a:chOff x="762000" y="1270000"/>
              <a:chExt cx="254000" cy="254000"/>
            </a:xfrm>
          </p:grpSpPr>
          <p:sp>
            <p:nvSpPr>
              <p:cNvPr id="182" name="Oval 181" hidden="1">
                <a:extLst>
                  <a:ext uri="{FF2B5EF4-FFF2-40B4-BE49-F238E27FC236}">
                    <a16:creationId xmlns:a16="http://schemas.microsoft.com/office/drawing/2014/main" id="{B147407D-C996-4896-AFB0-6151B9303395}"/>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3" name="Arc 182" hidden="1">
                <a:extLst>
                  <a:ext uri="{FF2B5EF4-FFF2-40B4-BE49-F238E27FC236}">
                    <a16:creationId xmlns:a16="http://schemas.microsoft.com/office/drawing/2014/main" id="{DDB14FD3-6FC3-44D9-812C-56696EB0C834}"/>
                  </a:ext>
                </a:extLst>
              </p:cNvPr>
              <p:cNvSpPr/>
              <p:nvPr>
                <p:custDataLst>
                  <p:tags r:id="rId40"/>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3" name="MoonLegend3" hidden="1">
              <a:extLst>
                <a:ext uri="{FF2B5EF4-FFF2-40B4-BE49-F238E27FC236}">
                  <a16:creationId xmlns:a16="http://schemas.microsoft.com/office/drawing/2014/main" id="{1060113E-9E2F-4D79-B6C4-BBF2D5CD2E5C}"/>
                </a:ext>
              </a:extLst>
            </p:cNvPr>
            <p:cNvGrpSpPr>
              <a:grpSpLocks noChangeAspect="1"/>
            </p:cNvGrpSpPr>
            <p:nvPr>
              <p:custDataLst>
                <p:tags r:id="rId30"/>
              </p:custDataLst>
            </p:nvPr>
          </p:nvGrpSpPr>
          <p:grpSpPr>
            <a:xfrm>
              <a:off x="7723680" y="2454085"/>
              <a:ext cx="228600" cy="228600"/>
              <a:chOff x="762000" y="1270000"/>
              <a:chExt cx="254000" cy="254000"/>
            </a:xfrm>
          </p:grpSpPr>
          <p:sp>
            <p:nvSpPr>
              <p:cNvPr id="180" name="Oval 179" hidden="1">
                <a:extLst>
                  <a:ext uri="{FF2B5EF4-FFF2-40B4-BE49-F238E27FC236}">
                    <a16:creationId xmlns:a16="http://schemas.microsoft.com/office/drawing/2014/main" id="{17189934-C9F4-424A-9CC2-E1C2ABF7BC8A}"/>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1" name="Arc 180" hidden="1">
                <a:extLst>
                  <a:ext uri="{FF2B5EF4-FFF2-40B4-BE49-F238E27FC236}">
                    <a16:creationId xmlns:a16="http://schemas.microsoft.com/office/drawing/2014/main" id="{6CFBA7A3-73D1-4C04-BDEC-2BB27C5002A1}"/>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4" name="MoonLegend4" hidden="1">
              <a:extLst>
                <a:ext uri="{FF2B5EF4-FFF2-40B4-BE49-F238E27FC236}">
                  <a16:creationId xmlns:a16="http://schemas.microsoft.com/office/drawing/2014/main" id="{F8D64A1C-E2EB-45B6-A488-D388B4DE7349}"/>
                </a:ext>
              </a:extLst>
            </p:cNvPr>
            <p:cNvGrpSpPr>
              <a:grpSpLocks noChangeAspect="1"/>
            </p:cNvGrpSpPr>
            <p:nvPr>
              <p:custDataLst>
                <p:tags r:id="rId31"/>
              </p:custDataLst>
            </p:nvPr>
          </p:nvGrpSpPr>
          <p:grpSpPr>
            <a:xfrm>
              <a:off x="7723680" y="2829900"/>
              <a:ext cx="228600" cy="228600"/>
              <a:chOff x="762000" y="1270000"/>
              <a:chExt cx="254000" cy="254000"/>
            </a:xfrm>
          </p:grpSpPr>
          <p:sp>
            <p:nvSpPr>
              <p:cNvPr id="168" name="Oval 167" hidden="1">
                <a:extLst>
                  <a:ext uri="{FF2B5EF4-FFF2-40B4-BE49-F238E27FC236}">
                    <a16:creationId xmlns:a16="http://schemas.microsoft.com/office/drawing/2014/main" id="{A592D9E8-2120-4931-BCE6-560AEEBCB115}"/>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79" name="Arc 178" hidden="1">
                <a:extLst>
                  <a:ext uri="{FF2B5EF4-FFF2-40B4-BE49-F238E27FC236}">
                    <a16:creationId xmlns:a16="http://schemas.microsoft.com/office/drawing/2014/main" id="{020533C4-ED90-4DA2-A285-E412546FAC5C}"/>
                  </a:ext>
                </a:extLst>
              </p:cNvPr>
              <p:cNvSpPr/>
              <p:nvPr>
                <p:custDataLst>
                  <p:tags r:id="rId36"/>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5" name="MoonLegend5" hidden="1">
              <a:extLst>
                <a:ext uri="{FF2B5EF4-FFF2-40B4-BE49-F238E27FC236}">
                  <a16:creationId xmlns:a16="http://schemas.microsoft.com/office/drawing/2014/main" id="{F897D4D3-86A1-4F3C-B33A-789A194695A8}"/>
                </a:ext>
              </a:extLst>
            </p:cNvPr>
            <p:cNvGrpSpPr>
              <a:grpSpLocks noChangeAspect="1"/>
            </p:cNvGrpSpPr>
            <p:nvPr>
              <p:custDataLst>
                <p:tags r:id="rId32"/>
              </p:custDataLst>
            </p:nvPr>
          </p:nvGrpSpPr>
          <p:grpSpPr>
            <a:xfrm>
              <a:off x="7723680" y="3205716"/>
              <a:ext cx="228600" cy="228600"/>
              <a:chOff x="762000" y="1270000"/>
              <a:chExt cx="254000" cy="254000"/>
            </a:xfrm>
          </p:grpSpPr>
          <p:sp>
            <p:nvSpPr>
              <p:cNvPr id="166" name="Oval 165" hidden="1">
                <a:extLst>
                  <a:ext uri="{FF2B5EF4-FFF2-40B4-BE49-F238E27FC236}">
                    <a16:creationId xmlns:a16="http://schemas.microsoft.com/office/drawing/2014/main" id="{7A811365-326B-4149-B058-ECE5840AF320}"/>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7" name="Arc 166" hidden="1">
                <a:extLst>
                  <a:ext uri="{FF2B5EF4-FFF2-40B4-BE49-F238E27FC236}">
                    <a16:creationId xmlns:a16="http://schemas.microsoft.com/office/drawing/2014/main" id="{C8B40939-BF25-4BD3-A8B6-EFDA549C0216}"/>
                  </a:ext>
                </a:extLst>
              </p:cNvPr>
              <p:cNvSpPr/>
              <p:nvPr>
                <p:custDataLst>
                  <p:tags r:id="rId34"/>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grpSp>
        <p:nvGrpSpPr>
          <p:cNvPr id="187" name="LegendBoxes" hidden="1">
            <a:extLst>
              <a:ext uri="{FF2B5EF4-FFF2-40B4-BE49-F238E27FC236}">
                <a16:creationId xmlns:a16="http://schemas.microsoft.com/office/drawing/2014/main" id="{06A481CB-D2C8-478D-917F-1A8ABDE6D91A}"/>
              </a:ext>
            </a:extLst>
          </p:cNvPr>
          <p:cNvGrpSpPr/>
          <p:nvPr userDrawn="1"/>
        </p:nvGrpSpPr>
        <p:grpSpPr>
          <a:xfrm>
            <a:off x="10714801" y="4381500"/>
            <a:ext cx="922463" cy="1717282"/>
            <a:chOff x="10652400" y="4322824"/>
            <a:chExt cx="922463" cy="1717282"/>
          </a:xfrm>
        </p:grpSpPr>
        <p:sp>
          <p:nvSpPr>
            <p:cNvPr id="188" name="RectangleLegend1" hidden="1">
              <a:extLst>
                <a:ext uri="{FF2B5EF4-FFF2-40B4-BE49-F238E27FC236}">
                  <a16:creationId xmlns:a16="http://schemas.microsoft.com/office/drawing/2014/main" id="{74CB7142-DCBD-4FDF-9C4B-CD934BFC3C9C}"/>
                </a:ext>
              </a:extLst>
            </p:cNvPr>
            <p:cNvSpPr/>
            <p:nvPr/>
          </p:nvSpPr>
          <p:spPr>
            <a:xfrm>
              <a:off x="10652400" y="4344182"/>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89" name="RectangleLegend2" hidden="1">
              <a:extLst>
                <a:ext uri="{FF2B5EF4-FFF2-40B4-BE49-F238E27FC236}">
                  <a16:creationId xmlns:a16="http://schemas.microsoft.com/office/drawing/2014/main" id="{0B6E994C-9380-44AD-9079-657BCDF77EC4}"/>
                </a:ext>
              </a:extLst>
            </p:cNvPr>
            <p:cNvSpPr/>
            <p:nvPr/>
          </p:nvSpPr>
          <p:spPr>
            <a:xfrm>
              <a:off x="10652400" y="4723680"/>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0" name="RectangleLegend3" hidden="1">
              <a:extLst>
                <a:ext uri="{FF2B5EF4-FFF2-40B4-BE49-F238E27FC236}">
                  <a16:creationId xmlns:a16="http://schemas.microsoft.com/office/drawing/2014/main" id="{15E5EC10-8BA0-403B-A811-B19D07135DFB}"/>
                </a:ext>
              </a:extLst>
            </p:cNvPr>
            <p:cNvSpPr/>
            <p:nvPr/>
          </p:nvSpPr>
          <p:spPr>
            <a:xfrm>
              <a:off x="10652400" y="5097276"/>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1" name="RectangleLegend4" hidden="1">
              <a:extLst>
                <a:ext uri="{FF2B5EF4-FFF2-40B4-BE49-F238E27FC236}">
                  <a16:creationId xmlns:a16="http://schemas.microsoft.com/office/drawing/2014/main" id="{816825CD-212C-4498-8AFD-609DF4810070}"/>
                </a:ext>
              </a:extLst>
            </p:cNvPr>
            <p:cNvSpPr/>
            <p:nvPr/>
          </p:nvSpPr>
          <p:spPr>
            <a:xfrm>
              <a:off x="10652400" y="5470872"/>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2" name="RectangleLegend5" hidden="1">
              <a:extLst>
                <a:ext uri="{FF2B5EF4-FFF2-40B4-BE49-F238E27FC236}">
                  <a16:creationId xmlns:a16="http://schemas.microsoft.com/office/drawing/2014/main" id="{2A3FB466-4A94-4D48-9A9B-E3960541F3A3}"/>
                </a:ext>
              </a:extLst>
            </p:cNvPr>
            <p:cNvSpPr/>
            <p:nvPr/>
          </p:nvSpPr>
          <p:spPr>
            <a:xfrm>
              <a:off x="10652400" y="5844468"/>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3" name="Legend1" hidden="1">
              <a:extLst>
                <a:ext uri="{FF2B5EF4-FFF2-40B4-BE49-F238E27FC236}">
                  <a16:creationId xmlns:a16="http://schemas.microsoft.com/office/drawing/2014/main" id="{EC4E5EDB-6A44-4E0F-9DE7-227802A59DC1}"/>
                </a:ext>
              </a:extLst>
            </p:cNvPr>
            <p:cNvSpPr txBox="1"/>
            <p:nvPr/>
          </p:nvSpPr>
          <p:spPr>
            <a:xfrm>
              <a:off x="10978546" y="432282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4" name="Legend2" hidden="1">
              <a:extLst>
                <a:ext uri="{FF2B5EF4-FFF2-40B4-BE49-F238E27FC236}">
                  <a16:creationId xmlns:a16="http://schemas.microsoft.com/office/drawing/2014/main" id="{845A30D1-1419-4F44-B2E6-E8AF39823C80}"/>
                </a:ext>
              </a:extLst>
            </p:cNvPr>
            <p:cNvSpPr txBox="1"/>
            <p:nvPr/>
          </p:nvSpPr>
          <p:spPr>
            <a:xfrm>
              <a:off x="10978546" y="470232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5" name="Legend3" hidden="1">
              <a:extLst>
                <a:ext uri="{FF2B5EF4-FFF2-40B4-BE49-F238E27FC236}">
                  <a16:creationId xmlns:a16="http://schemas.microsoft.com/office/drawing/2014/main" id="{682E5C83-C1E0-48A1-8C86-FA4E52C2D509}"/>
                </a:ext>
              </a:extLst>
            </p:cNvPr>
            <p:cNvSpPr txBox="1"/>
            <p:nvPr/>
          </p:nvSpPr>
          <p:spPr>
            <a:xfrm>
              <a:off x="10978546" y="5081820"/>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6" name="Legend4" hidden="1">
              <a:extLst>
                <a:ext uri="{FF2B5EF4-FFF2-40B4-BE49-F238E27FC236}">
                  <a16:creationId xmlns:a16="http://schemas.microsoft.com/office/drawing/2014/main" id="{B2A23471-8833-4548-A641-48F5ABF97697}"/>
                </a:ext>
              </a:extLst>
            </p:cNvPr>
            <p:cNvSpPr txBox="1"/>
            <p:nvPr/>
          </p:nvSpPr>
          <p:spPr>
            <a:xfrm>
              <a:off x="10978546" y="5453241"/>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7" name="Legend5" hidden="1">
              <a:extLst>
                <a:ext uri="{FF2B5EF4-FFF2-40B4-BE49-F238E27FC236}">
                  <a16:creationId xmlns:a16="http://schemas.microsoft.com/office/drawing/2014/main" id="{46CE2AA9-9D85-42FA-9C31-CB3F5C21A83B}"/>
                </a:ext>
              </a:extLst>
            </p:cNvPr>
            <p:cNvSpPr txBox="1"/>
            <p:nvPr/>
          </p:nvSpPr>
          <p:spPr>
            <a:xfrm>
              <a:off x="10978545" y="582466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sp>
        <p:nvSpPr>
          <p:cNvPr id="172" name="Footer Placeholder 4">
            <a:extLst>
              <a:ext uri="{FF2B5EF4-FFF2-40B4-BE49-F238E27FC236}">
                <a16:creationId xmlns:a16="http://schemas.microsoft.com/office/drawing/2014/main" id="{9342DDE8-0A94-4E02-A2E6-BFFB88259CD9}"/>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76716722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7" r:id="rId20"/>
    <p:sldLayoutId id="2147483778" r:id="rId21"/>
  </p:sldLayoutIdLst>
  <p:txStyles>
    <p:titleStyle>
      <a:lvl1pPr algn="l" defTabSz="914400" rtl="0" eaLnBrk="1" latinLnBrk="0" hangingPunct="1">
        <a:lnSpc>
          <a:spcPct val="100000"/>
        </a:lnSpc>
        <a:spcBef>
          <a:spcPct val="0"/>
        </a:spcBef>
        <a:buNone/>
        <a:defRPr lang="en-US" sz="2500" b="0" kern="1200" spc="0" baseline="0" dirty="0">
          <a:ln w="6350" cap="flat">
            <a:noFill/>
            <a:miter lim="800000"/>
          </a:ln>
          <a:solidFill>
            <a:schemeClr val="accent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Clr>
          <a:schemeClr val="tx1"/>
        </a:buClr>
        <a:buSzPct val="100000"/>
        <a:buFont typeface="Segoe UI" panose="020B0502040204020203" pitchFamily="34" charset="0"/>
        <a:buChar char="​"/>
        <a:defRPr lang="en-US" sz="1600" kern="1200" dirty="0">
          <a:solidFill>
            <a:schemeClr val="tx1"/>
          </a:solidFill>
          <a:latin typeface="+mn-lt"/>
          <a:ea typeface="+mn-ea"/>
          <a:cs typeface="Arial" panose="020B0604020202020204" pitchFamily="34" charset="0"/>
        </a:defRPr>
      </a:lvl1pPr>
      <a:lvl2pPr marL="228600" indent="-228600" algn="l" defTabSz="914400" rtl="0" eaLnBrk="1" latinLnBrk="0" hangingPunct="1">
        <a:lnSpc>
          <a:spcPct val="100000"/>
        </a:lnSpc>
        <a:spcBef>
          <a:spcPts val="0"/>
        </a:spcBef>
        <a:spcAft>
          <a:spcPts val="300"/>
        </a:spcAft>
        <a:buClr>
          <a:schemeClr val="accent1"/>
        </a:buClr>
        <a:buSzPct val="110000"/>
        <a:buFont typeface="Wingdings" panose="05000000000000000000" pitchFamily="2" charset="2"/>
        <a:buChar char=""/>
        <a:defRPr lang="en-US" sz="1600" kern="1200" dirty="0">
          <a:solidFill>
            <a:schemeClr val="tx1"/>
          </a:solidFill>
          <a:latin typeface="+mn-lt"/>
          <a:ea typeface="+mn-ea"/>
          <a:cs typeface="+mn-cs"/>
        </a:defRPr>
      </a:lvl2pPr>
      <a:lvl3pPr marL="438912" indent="-210312" algn="l" defTabSz="914400" rtl="0" eaLnBrk="1" latinLnBrk="0" hangingPunct="1">
        <a:lnSpc>
          <a:spcPct val="100000"/>
        </a:lnSpc>
        <a:spcBef>
          <a:spcPts val="0"/>
        </a:spcBef>
        <a:spcAft>
          <a:spcPts val="300"/>
        </a:spcAft>
        <a:buClr>
          <a:schemeClr val="accent1"/>
        </a:buClr>
        <a:buSzPct val="110000"/>
        <a:buFont typeface="Arial" panose="020B0604020202020204" pitchFamily="34" charset="0"/>
        <a:buChar char="‒"/>
        <a:defRPr lang="en-US" sz="1600" kern="1200" dirty="0">
          <a:solidFill>
            <a:schemeClr val="tx1"/>
          </a:solidFill>
          <a:latin typeface="+mn-lt"/>
          <a:ea typeface="+mn-ea"/>
          <a:cs typeface="+mn-cs"/>
        </a:defRPr>
      </a:lvl3pPr>
      <a:lvl4pPr marL="594360" indent="-155448"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4pPr>
      <a:lvl5pPr marL="813816" indent="-146304"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sz="1800">
              <a:solidFill>
                <a:srgbClr val="000000"/>
              </a:solidFill>
            </a:endParaRPr>
          </a:p>
        </p:txBody>
      </p:sp>
      <p:sp>
        <p:nvSpPr>
          <p:cNvPr id="3078"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2022 Boeing. All rights reserved.</a:t>
            </a:r>
          </a:p>
        </p:txBody>
      </p:sp>
      <p:sp>
        <p:nvSpPr>
          <p:cNvPr id="11" name="Rectangle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pPr fontAlgn="base">
              <a:spcBef>
                <a:spcPct val="0"/>
              </a:spcBef>
              <a:spcAft>
                <a:spcPct val="0"/>
              </a:spcAft>
            </a:pPr>
            <a:r>
              <a:rPr lang="en-US">
                <a:solidFill>
                  <a:srgbClr val="FFFFFF">
                    <a:lumMod val="50000"/>
                  </a:srgbClr>
                </a:solidFill>
              </a:rPr>
              <a:t>Author, </a:t>
            </a:r>
            <a:fld id="{D72BAC86-7CA1-47DD-8EAD-39EA91178256}" type="datetime1">
              <a:rPr lang="en-US" smtClean="0">
                <a:solidFill>
                  <a:srgbClr val="FFFFFF">
                    <a:lumMod val="50000"/>
                  </a:srgbClr>
                </a:solidFill>
              </a:rPr>
              <a:pPr fontAlgn="base">
                <a:spcBef>
                  <a:spcPct val="0"/>
                </a:spcBef>
                <a:spcAft>
                  <a:spcPct val="0"/>
                </a:spcAft>
              </a:pPr>
              <a:t>5/29/2024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fontAlgn="base">
                <a:spcBef>
                  <a:spcPct val="0"/>
                </a:spcBef>
                <a:spcAft>
                  <a:spcPct val="0"/>
                </a:spcAft>
              </a:pPr>
              <a:t>‹#›</a:t>
            </a:fld>
            <a:endParaRPr lang="en-US" sz="1000" dirty="0">
              <a:solidFill>
                <a:srgbClr val="FFFFFF">
                  <a:lumMod val="50000"/>
                </a:srgbClr>
              </a:solidFill>
            </a:endParaRPr>
          </a:p>
        </p:txBody>
      </p:sp>
      <p:sp>
        <p:nvSpPr>
          <p:cNvPr id="9" name="TextBox 8"/>
          <p:cNvSpPr txBox="1"/>
          <p:nvPr userDrawn="1"/>
        </p:nvSpPr>
        <p:spPr>
          <a:xfrm>
            <a:off x="4888992" y="49513"/>
            <a:ext cx="6693408"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Engineering &amp; Product Support</a:t>
            </a:r>
            <a:endParaRPr lang="en-US" sz="1000" dirty="0">
              <a:solidFill>
                <a:srgbClr val="FFFFFF"/>
              </a:solidFill>
            </a:endParaRPr>
          </a:p>
        </p:txBody>
      </p:sp>
      <p:sp>
        <p:nvSpPr>
          <p:cNvPr id="10" name="TextBox 9"/>
          <p:cNvSpPr txBox="1"/>
          <p:nvPr userDrawn="1"/>
        </p:nvSpPr>
        <p:spPr>
          <a:xfrm>
            <a:off x="633984" y="49513"/>
            <a:ext cx="7315200"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a:solidFill>
                  <a:srgbClr val="FFFFFF"/>
                </a:solidFill>
              </a:rPr>
              <a:t>Information Technology &amp; Data Analytics</a:t>
            </a:r>
            <a:endParaRPr lang="en-US" sz="1400" b="1" dirty="0">
              <a:solidFill>
                <a:srgbClr val="FFFFFF"/>
              </a:solidFill>
            </a:endParaRPr>
          </a:p>
        </p:txBody>
      </p:sp>
    </p:spTree>
    <p:extLst>
      <p:ext uri="{BB962C8B-B14F-4D97-AF65-F5344CB8AC3E}">
        <p14:creationId xmlns:p14="http://schemas.microsoft.com/office/powerpoint/2010/main" val="147546279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15" r:id="rId35"/>
    <p:sldLayoutId id="2147483816" r:id="rId36"/>
    <p:sldLayoutId id="2147483817" r:id="rId37"/>
    <p:sldLayoutId id="2147483818" r:id="rId38"/>
    <p:sldLayoutId id="2147483819" r:id="rId39"/>
    <p:sldLayoutId id="2147483820" r:id="rId40"/>
    <p:sldLayoutId id="2147483821" r:id="rId41"/>
    <p:sldLayoutId id="2147483822" r:id="rId42"/>
    <p:sldLayoutId id="214748382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3" Type="http://schemas.openxmlformats.org/officeDocument/2006/relationships/hyperlink" Target="https://boeing.rev.vbrick.com/sharevideo/d0b35f75-174c-486f-a1e0-54a1ddc7c292" TargetMode="External"/><Relationship Id="rId2" Type="http://schemas.openxmlformats.org/officeDocument/2006/relationships/hyperlink" Target="https://boeing.rev.vbrick.com/sharevideo/c8bbf55f-4d9f-4edd-84f2-b6a60b483018" TargetMode="External"/><Relationship Id="rId1" Type="http://schemas.openxmlformats.org/officeDocument/2006/relationships/slideLayout" Target="../slideLayouts/slideLayout114.xml"/><Relationship Id="rId6" Type="http://schemas.openxmlformats.org/officeDocument/2006/relationships/hyperlink" Target="https://emc.web.boeing.com/home.aspx#!/semsummary/16819" TargetMode="External"/><Relationship Id="rId5" Type="http://schemas.openxmlformats.org/officeDocument/2006/relationships/hyperlink" Target="https://boeing.rev.vbrick.com/sharevideo/6f6a5d37-5825-463c-b074-b31ed73a167d" TargetMode="External"/><Relationship Id="rId4" Type="http://schemas.openxmlformats.org/officeDocument/2006/relationships/hyperlink" Target="https://boeing.rev.vbrick.com/sharevideo/9a7bebb7-3b6f-491e-b762-8c4f1d85d6d3"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chart" Target="../charts/chart1.xml"/><Relationship Id="rId1" Type="http://schemas.openxmlformats.org/officeDocument/2006/relationships/slideLayout" Target="../slideLayouts/slideLayout114.xml"/><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1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6.xml.rels><?xml version="1.0" encoding="UTF-8" standalone="yes"?>
<Relationships xmlns="http://schemas.openxmlformats.org/package/2006/relationships"><Relationship Id="rId8" Type="http://schemas.openxmlformats.org/officeDocument/2006/relationships/hyperlink" Target="https://learning.oreilly.com/library/view/the-devops-handbook/9781457191381/" TargetMode="External"/><Relationship Id="rId13" Type="http://schemas.openxmlformats.org/officeDocument/2006/relationships/hyperlink" Target="https://mattermost.web.boeing.com/dso/channels/town-square" TargetMode="External"/><Relationship Id="rId18" Type="http://schemas.openxmlformats.org/officeDocument/2006/relationships/hyperlink" Target="https://emc.web.boeing.com/#!/semsummary/11455" TargetMode="External"/><Relationship Id="rId3" Type="http://schemas.openxmlformats.org/officeDocument/2006/relationships/hyperlink" Target="https://devsecops.web.boeing.com/index.html" TargetMode="External"/><Relationship Id="rId7" Type="http://schemas.openxmlformats.org/officeDocument/2006/relationships/hyperlink" Target="https://degreed.com/pathway/mpl66o5r9d/pathway" TargetMode="External"/><Relationship Id="rId12" Type="http://schemas.openxmlformats.org/officeDocument/2006/relationships/hyperlink" Target="https://devsecops.web.boeing.com/assessment/enablementKit.html" TargetMode="External"/><Relationship Id="rId17" Type="http://schemas.openxmlformats.org/officeDocument/2006/relationships/hyperlink" Target="https://emc.web.boeing.com/#!/semsummary/11048" TargetMode="External"/><Relationship Id="rId2" Type="http://schemas.openxmlformats.org/officeDocument/2006/relationships/hyperlink" Target="https://automationcop.web.boeing.com/managerview" TargetMode="External"/><Relationship Id="rId16" Type="http://schemas.openxmlformats.org/officeDocument/2006/relationships/hyperlink" Target="https://insite.web.boeing.com/culture/displayGroupMedia.do?groupId=168061" TargetMode="External"/><Relationship Id="rId1" Type="http://schemas.openxmlformats.org/officeDocument/2006/relationships/slideLayout" Target="../slideLayouts/slideLayout114.xml"/><Relationship Id="rId6" Type="http://schemas.openxmlformats.org/officeDocument/2006/relationships/hyperlink" Target="https://insite.web.boeing.com/culture/viewArticle.do?articleId=816985&amp;groupId=168061" TargetMode="External"/><Relationship Id="rId11" Type="http://schemas.openxmlformats.org/officeDocument/2006/relationships/hyperlink" Target="https://itms.pages.boeing.com/wiki/appdynamics/" TargetMode="External"/><Relationship Id="rId5" Type="http://schemas.openxmlformats.org/officeDocument/2006/relationships/hyperlink" Target="https://insite.web.boeing.com/culture/viewMedia.do?mediaId=428840" TargetMode="External"/><Relationship Id="rId15" Type="http://schemas.openxmlformats.org/officeDocument/2006/relationships/hyperlink" Target="https://insite.web.boeing.com/culture/viewGroup.do?groupId=168061" TargetMode="External"/><Relationship Id="rId10" Type="http://schemas.openxmlformats.org/officeDocument/2006/relationships/hyperlink" Target="https://atoms-ci.web.boeing.com/ci" TargetMode="External"/><Relationship Id="rId4" Type="http://schemas.openxmlformats.org/officeDocument/2006/relationships/hyperlink" Target="https://devsecops.web.boeing.com/trainings.html" TargetMode="External"/><Relationship Id="rId9" Type="http://schemas.openxmlformats.org/officeDocument/2006/relationships/hyperlink" Target="https://atoms.web.boeing.com/home" TargetMode="External"/><Relationship Id="rId14" Type="http://schemas.openxmlformats.org/officeDocument/2006/relationships/hyperlink" Target="mailto:DL-DSOConsulting@exchange.boeing.com"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boeing.service-now.com/sp?id=sc_cat_item&amp;sys_id=6b56695f1bef8c543ddd777e0a4bcb91" TargetMode="External"/><Relationship Id="rId7" Type="http://schemas.openxmlformats.org/officeDocument/2006/relationships/image" Target="../media/image32.wmf"/><Relationship Id="rId2" Type="http://schemas.openxmlformats.org/officeDocument/2006/relationships/notesSlide" Target="../notesSlides/notesSlide2.xml"/><Relationship Id="rId1" Type="http://schemas.openxmlformats.org/officeDocument/2006/relationships/slideLayout" Target="../slideLayouts/slideLayout114.xml"/><Relationship Id="rId6" Type="http://schemas.openxmlformats.org/officeDocument/2006/relationships/oleObject" Target="../embeddings/oleObject18.bin"/><Relationship Id="rId5" Type="http://schemas.openxmlformats.org/officeDocument/2006/relationships/hyperlink" Target="https://icng.apps.boeing.com/Application/UserView?appId=7358467739" TargetMode="External"/><Relationship Id="rId4" Type="http://schemas.openxmlformats.org/officeDocument/2006/relationships/hyperlink" Target="https://boeing.service-now.com/now/nav/ui/classic/params/target/%24pa_dashboard.do%3Fsysparm_dashboard%3D7a28c2f91bf9799c1e62ec22b24bcb70"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mailto:kenneth.c.shew@boeing.com" TargetMode="External"/><Relationship Id="rId2" Type="http://schemas.openxmlformats.org/officeDocument/2006/relationships/hyperlink" Target="mailto:abhishek.singh5@boeing.com" TargetMode="External"/><Relationship Id="rId1" Type="http://schemas.openxmlformats.org/officeDocument/2006/relationships/slideLayout" Target="../slideLayouts/slideLayout114.xml"/><Relationship Id="rId6" Type="http://schemas.openxmlformats.org/officeDocument/2006/relationships/hyperlink" Target="mailto:nagaharsha.kaggallu@boeing.com" TargetMode="External"/><Relationship Id="rId5" Type="http://schemas.openxmlformats.org/officeDocument/2006/relationships/hyperlink" Target="mailto:DL-DSODRIs@exchange.boeing.com" TargetMode="External"/><Relationship Id="rId4" Type="http://schemas.openxmlformats.org/officeDocument/2006/relationships/hyperlink" Target="mailto:DL-ProductSystemsDevSecOpsCoreTeam@exchange.boeing.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113.xml"/><Relationship Id="rId6" Type="http://schemas.openxmlformats.org/officeDocument/2006/relationships/slide" Target="slide15.xml"/><Relationship Id="rId5" Type="http://schemas.openxmlformats.org/officeDocument/2006/relationships/slide" Target="slide12.xml"/><Relationship Id="rId4" Type="http://schemas.openxmlformats.org/officeDocument/2006/relationships/slide" Target="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4.xml.rels><?xml version="1.0" encoding="UTF-8" standalone="yes"?>
<Relationships xmlns="http://schemas.openxmlformats.org/package/2006/relationships"><Relationship Id="rId2" Type="http://schemas.openxmlformats.org/officeDocument/2006/relationships/hyperlink" Target="https://eaas-tableau-production.web.boeing.com/#/site/BIETC/views/DSOAssessment_test_17085880858610/DSOAssessmentDashboard?:iid=1" TargetMode="External"/><Relationship Id="rId1" Type="http://schemas.openxmlformats.org/officeDocument/2006/relationships/slideLayout" Target="../slideLayouts/slideLayout114.xml"/></Relationships>
</file>

<file path=ppt/slides/_rels/slide5.xml.rels><?xml version="1.0" encoding="UTF-8" standalone="yes"?>
<Relationships xmlns="http://schemas.openxmlformats.org/package/2006/relationships"><Relationship Id="rId8" Type="http://schemas.openxmlformats.org/officeDocument/2006/relationships/hyperlink" Target="mailto:aathiramanikandan.nair@boeing.com" TargetMode="External"/><Relationship Id="rId13" Type="http://schemas.openxmlformats.org/officeDocument/2006/relationships/hyperlink" Target="mailto:kumar.prabhat@boeing.com" TargetMode="External"/><Relationship Id="rId3" Type="http://schemas.openxmlformats.org/officeDocument/2006/relationships/hyperlink" Target="mailto:abhishek.k.singh@boeing.com" TargetMode="External"/><Relationship Id="rId7" Type="http://schemas.openxmlformats.org/officeDocument/2006/relationships/hyperlink" Target="mailto:priyankadhanpal.chougule@boeing.com" TargetMode="External"/><Relationship Id="rId12" Type="http://schemas.openxmlformats.org/officeDocument/2006/relationships/hyperlink" Target="mailto:ashwini.p@boeing.com" TargetMode="External"/><Relationship Id="rId2" Type="http://schemas.openxmlformats.org/officeDocument/2006/relationships/hyperlink" Target="mailto:chinjumol.radhakrishnan@boeing.com" TargetMode="External"/><Relationship Id="rId1" Type="http://schemas.openxmlformats.org/officeDocument/2006/relationships/slideLayout" Target="../slideLayouts/slideLayout114.xml"/><Relationship Id="rId6" Type="http://schemas.openxmlformats.org/officeDocument/2006/relationships/hyperlink" Target="mailto:sreenivasulu.urimindi@boeing.com" TargetMode="External"/><Relationship Id="rId11" Type="http://schemas.openxmlformats.org/officeDocument/2006/relationships/hyperlink" Target="mailto:mahammedgulam.mohiddinbasha@boeing.com," TargetMode="External"/><Relationship Id="rId5" Type="http://schemas.openxmlformats.org/officeDocument/2006/relationships/hyperlink" Target="mailto:omjikunjbihari.singh@boeing.com" TargetMode="External"/><Relationship Id="rId10" Type="http://schemas.openxmlformats.org/officeDocument/2006/relationships/hyperlink" Target="mailto:bharath.kl@boeing.com" TargetMode="External"/><Relationship Id="rId4" Type="http://schemas.openxmlformats.org/officeDocument/2006/relationships/hyperlink" Target="mailto:ravi.n.jha@boeing.com" TargetMode="External"/><Relationship Id="rId9" Type="http://schemas.openxmlformats.org/officeDocument/2006/relationships/hyperlink" Target="mailto:harmeet.kaur@boeing.com" TargetMode="External"/><Relationship Id="rId14" Type="http://schemas.openxmlformats.org/officeDocument/2006/relationships/hyperlink" Target="mailto:rakesh.rompicherla@boeing.com"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mailto:brendan.a.fink@boeing.com" TargetMode="External"/><Relationship Id="rId3" Type="http://schemas.openxmlformats.org/officeDocument/2006/relationships/hyperlink" Target="mailto:bharath.k.balraj@boeing.com" TargetMode="External"/><Relationship Id="rId7" Type="http://schemas.openxmlformats.org/officeDocument/2006/relationships/hyperlink" Target="mailto:renee.m.jenkins@boeing.com" TargetMode="External"/><Relationship Id="rId2" Type="http://schemas.openxmlformats.org/officeDocument/2006/relationships/hyperlink" Target="mailto:john.popeck@boeing.com" TargetMode="External"/><Relationship Id="rId1" Type="http://schemas.openxmlformats.org/officeDocument/2006/relationships/slideLayout" Target="../slideLayouts/slideLayout114.xml"/><Relationship Id="rId6" Type="http://schemas.openxmlformats.org/officeDocument/2006/relationships/hyperlink" Target="mailto:sarika.hd@boeing.com" TargetMode="External"/><Relationship Id="rId5" Type="http://schemas.openxmlformats.org/officeDocument/2006/relationships/hyperlink" Target="mailto:padmaprasad.rooge@boeing.com" TargetMode="External"/><Relationship Id="rId10" Type="http://schemas.openxmlformats.org/officeDocument/2006/relationships/hyperlink" Target="mailto:jessy.varghese@boeing.com" TargetMode="External"/><Relationship Id="rId4" Type="http://schemas.openxmlformats.org/officeDocument/2006/relationships/hyperlink" Target="mailto:narendran.kandan2@boeing.com" TargetMode="External"/><Relationship Id="rId9" Type="http://schemas.openxmlformats.org/officeDocument/2006/relationships/hyperlink" Target="mailto:lavanya.nadampallikumarraju@boeing.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E330BB-934C-43D2-8AE1-A059F9DE8364}"/>
              </a:ext>
            </a:extLst>
          </p:cNvPr>
          <p:cNvSpPr>
            <a:spLocks noGrp="1"/>
          </p:cNvSpPr>
          <p:nvPr>
            <p:ph type="ctrTitle" sz="quarter"/>
          </p:nvPr>
        </p:nvSpPr>
        <p:spPr>
          <a:xfrm>
            <a:off x="823608" y="2235962"/>
            <a:ext cx="10363200" cy="1375761"/>
          </a:xfrm>
        </p:spPr>
        <p:txBody>
          <a:bodyPr/>
          <a:lstStyle/>
          <a:p>
            <a:r>
              <a:rPr lang="en-US" dirty="0"/>
              <a:t>DevSecOps &amp; Automation – EP&amp;S</a:t>
            </a:r>
            <a:br>
              <a:rPr lang="en-US" dirty="0"/>
            </a:br>
            <a:r>
              <a:rPr lang="en-US" dirty="0"/>
              <a:t>			</a:t>
            </a:r>
            <a:r>
              <a:rPr lang="en-US" sz="2400" dirty="0"/>
              <a:t>Monthly Report Out - May 2024</a:t>
            </a:r>
          </a:p>
        </p:txBody>
      </p:sp>
    </p:spTree>
    <p:extLst>
      <p:ext uri="{BB962C8B-B14F-4D97-AF65-F5344CB8AC3E}">
        <p14:creationId xmlns:p14="http://schemas.microsoft.com/office/powerpoint/2010/main" val="285470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2C10-3416-4002-A53E-C5527AC0793B}"/>
              </a:ext>
            </a:extLst>
          </p:cNvPr>
          <p:cNvSpPr>
            <a:spLocks noGrp="1"/>
          </p:cNvSpPr>
          <p:nvPr>
            <p:ph type="title"/>
          </p:nvPr>
        </p:nvSpPr>
        <p:spPr>
          <a:xfrm>
            <a:off x="4039340" y="2093176"/>
            <a:ext cx="4438835" cy="920336"/>
          </a:xfrm>
        </p:spPr>
        <p:txBody>
          <a:bodyPr/>
          <a:lstStyle/>
          <a:p>
            <a:r>
              <a:rPr lang="en-US" dirty="0"/>
              <a:t>TECHNICAL SESSION</a:t>
            </a:r>
          </a:p>
        </p:txBody>
      </p:sp>
    </p:spTree>
    <p:extLst>
      <p:ext uri="{BB962C8B-B14F-4D97-AF65-F5344CB8AC3E}">
        <p14:creationId xmlns:p14="http://schemas.microsoft.com/office/powerpoint/2010/main" val="861306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19AE5-487C-45E7-80EC-266A5E8D3DC2}"/>
              </a:ext>
            </a:extLst>
          </p:cNvPr>
          <p:cNvSpPr>
            <a:spLocks noGrp="1"/>
          </p:cNvSpPr>
          <p:nvPr>
            <p:ph type="title"/>
          </p:nvPr>
        </p:nvSpPr>
        <p:spPr>
          <a:xfrm>
            <a:off x="520700" y="82792"/>
            <a:ext cx="8702431" cy="920336"/>
          </a:xfrm>
        </p:spPr>
        <p:txBody>
          <a:bodyPr/>
          <a:lstStyle/>
          <a:p>
            <a:r>
              <a:rPr lang="en-US" dirty="0"/>
              <a:t>              Technical Upskill sessions</a:t>
            </a:r>
          </a:p>
        </p:txBody>
      </p:sp>
      <p:sp>
        <p:nvSpPr>
          <p:cNvPr id="3" name="TextBox 2">
            <a:extLst>
              <a:ext uri="{FF2B5EF4-FFF2-40B4-BE49-F238E27FC236}">
                <a16:creationId xmlns:a16="http://schemas.microsoft.com/office/drawing/2014/main" id="{9FA89A40-4793-4A8D-91C5-E40C2186F94C}"/>
              </a:ext>
            </a:extLst>
          </p:cNvPr>
          <p:cNvSpPr txBox="1"/>
          <p:nvPr/>
        </p:nvSpPr>
        <p:spPr>
          <a:xfrm>
            <a:off x="1225118" y="2050742"/>
            <a:ext cx="9685538" cy="3160450"/>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graphicFrame>
        <p:nvGraphicFramePr>
          <p:cNvPr id="5" name="Table 4">
            <a:extLst>
              <a:ext uri="{FF2B5EF4-FFF2-40B4-BE49-F238E27FC236}">
                <a16:creationId xmlns:a16="http://schemas.microsoft.com/office/drawing/2014/main" id="{1F71B326-CF97-47C6-927F-79E78ECE7A46}"/>
              </a:ext>
            </a:extLst>
          </p:cNvPr>
          <p:cNvGraphicFramePr>
            <a:graphicFrameLocks noGrp="1"/>
          </p:cNvGraphicFramePr>
          <p:nvPr>
            <p:extLst>
              <p:ext uri="{D42A27DB-BD31-4B8C-83A1-F6EECF244321}">
                <p14:modId xmlns:p14="http://schemas.microsoft.com/office/powerpoint/2010/main" val="1011408494"/>
              </p:ext>
            </p:extLst>
          </p:nvPr>
        </p:nvGraphicFramePr>
        <p:xfrm>
          <a:off x="796428" y="1312700"/>
          <a:ext cx="10085210" cy="4672926"/>
        </p:xfrm>
        <a:graphic>
          <a:graphicData uri="http://schemas.openxmlformats.org/drawingml/2006/table">
            <a:tbl>
              <a:tblPr firstRow="1" bandRow="1">
                <a:tableStyleId>{5C22544A-7EE6-4342-B048-85BDC9FD1C3A}</a:tableStyleId>
              </a:tblPr>
              <a:tblGrid>
                <a:gridCol w="894926">
                  <a:extLst>
                    <a:ext uri="{9D8B030D-6E8A-4147-A177-3AD203B41FA5}">
                      <a16:colId xmlns:a16="http://schemas.microsoft.com/office/drawing/2014/main" val="1494682258"/>
                    </a:ext>
                  </a:extLst>
                </a:gridCol>
                <a:gridCol w="3337326">
                  <a:extLst>
                    <a:ext uri="{9D8B030D-6E8A-4147-A177-3AD203B41FA5}">
                      <a16:colId xmlns:a16="http://schemas.microsoft.com/office/drawing/2014/main" val="3068451420"/>
                    </a:ext>
                  </a:extLst>
                </a:gridCol>
                <a:gridCol w="1887228">
                  <a:extLst>
                    <a:ext uri="{9D8B030D-6E8A-4147-A177-3AD203B41FA5}">
                      <a16:colId xmlns:a16="http://schemas.microsoft.com/office/drawing/2014/main" val="2813001011"/>
                    </a:ext>
                  </a:extLst>
                </a:gridCol>
                <a:gridCol w="1940243">
                  <a:extLst>
                    <a:ext uri="{9D8B030D-6E8A-4147-A177-3AD203B41FA5}">
                      <a16:colId xmlns:a16="http://schemas.microsoft.com/office/drawing/2014/main" val="3399994150"/>
                    </a:ext>
                  </a:extLst>
                </a:gridCol>
                <a:gridCol w="2025487">
                  <a:extLst>
                    <a:ext uri="{9D8B030D-6E8A-4147-A177-3AD203B41FA5}">
                      <a16:colId xmlns:a16="http://schemas.microsoft.com/office/drawing/2014/main" val="433293699"/>
                    </a:ext>
                  </a:extLst>
                </a:gridCol>
              </a:tblGrid>
              <a:tr h="472849">
                <a:tc>
                  <a:txBody>
                    <a:bodyPr/>
                    <a:lstStyle/>
                    <a:p>
                      <a:r>
                        <a:rPr lang="en-US" dirty="0"/>
                        <a:t>No.</a:t>
                      </a:r>
                    </a:p>
                  </a:txBody>
                  <a:tcPr/>
                </a:tc>
                <a:tc>
                  <a:txBody>
                    <a:bodyPr/>
                    <a:lstStyle/>
                    <a:p>
                      <a:r>
                        <a:rPr lang="en-US" dirty="0"/>
                        <a:t>Topic</a:t>
                      </a:r>
                    </a:p>
                  </a:txBody>
                  <a:tcPr/>
                </a:tc>
                <a:tc>
                  <a:txBody>
                    <a:bodyPr/>
                    <a:lstStyle/>
                    <a:p>
                      <a:r>
                        <a:rPr lang="en-US" dirty="0"/>
                        <a:t>Presenter Name</a:t>
                      </a:r>
                    </a:p>
                  </a:txBody>
                  <a:tcPr/>
                </a:tc>
                <a:tc>
                  <a:txBody>
                    <a:bodyPr/>
                    <a:lstStyle/>
                    <a:p>
                      <a:r>
                        <a:rPr lang="en-US" dirty="0"/>
                        <a:t>Date</a:t>
                      </a:r>
                    </a:p>
                  </a:txBody>
                  <a:tcPr/>
                </a:tc>
                <a:tc>
                  <a:txBody>
                    <a:bodyPr/>
                    <a:lstStyle/>
                    <a:p>
                      <a:r>
                        <a:rPr lang="en-US" dirty="0"/>
                        <a:t>Trainings Links</a:t>
                      </a:r>
                    </a:p>
                  </a:txBody>
                  <a:tcPr/>
                </a:tc>
                <a:extLst>
                  <a:ext uri="{0D108BD9-81ED-4DB2-BD59-A6C34878D82A}">
                    <a16:rowId xmlns:a16="http://schemas.microsoft.com/office/drawing/2014/main" val="4151148109"/>
                  </a:ext>
                </a:extLst>
              </a:tr>
              <a:tr h="558126">
                <a:tc>
                  <a:txBody>
                    <a:bodyPr/>
                    <a:lstStyle/>
                    <a:p>
                      <a:r>
                        <a:rPr lang="en-US" dirty="0"/>
                        <a:t>1</a:t>
                      </a:r>
                    </a:p>
                  </a:txBody>
                  <a:tcPr/>
                </a:tc>
                <a:tc>
                  <a:txBody>
                    <a:bodyPr/>
                    <a:lstStyle/>
                    <a:p>
                      <a:r>
                        <a:rPr lang="en-US" dirty="0"/>
                        <a:t>Software Composition Analysis</a:t>
                      </a:r>
                    </a:p>
                  </a:txBody>
                  <a:tcPr/>
                </a:tc>
                <a:tc>
                  <a:txBody>
                    <a:bodyPr/>
                    <a:lstStyle/>
                    <a:p>
                      <a:r>
                        <a:rPr lang="en-US" dirty="0"/>
                        <a:t>Sushil Mishra</a:t>
                      </a:r>
                    </a:p>
                  </a:txBody>
                  <a:tcPr/>
                </a:tc>
                <a:tc>
                  <a:txBody>
                    <a:bodyPr/>
                    <a:lstStyle/>
                    <a:p>
                      <a:r>
                        <a:rPr lang="en-US" sz="1800" kern="1200" dirty="0">
                          <a:solidFill>
                            <a:schemeClr val="dk1"/>
                          </a:solidFill>
                          <a:latin typeface="+mn-lt"/>
                          <a:ea typeface="+mn-ea"/>
                          <a:cs typeface="+mn-cs"/>
                        </a:rPr>
                        <a:t>12</a:t>
                      </a:r>
                      <a:r>
                        <a:rPr lang="en-US" sz="1800" kern="1200" baseline="30000" dirty="0">
                          <a:solidFill>
                            <a:schemeClr val="dk1"/>
                          </a:solidFill>
                          <a:latin typeface="+mn-lt"/>
                          <a:ea typeface="+mn-ea"/>
                          <a:cs typeface="+mn-cs"/>
                        </a:rPr>
                        <a:t>th </a:t>
                      </a:r>
                      <a:r>
                        <a:rPr lang="en-US" dirty="0"/>
                        <a:t>March, 2024</a:t>
                      </a:r>
                    </a:p>
                  </a:txBody>
                  <a:tcPr/>
                </a:tc>
                <a:tc>
                  <a:txBody>
                    <a:bodyPr/>
                    <a:lstStyle/>
                    <a:p>
                      <a:r>
                        <a:rPr lang="en-US" sz="1800" u="sng" kern="1200" dirty="0">
                          <a:solidFill>
                            <a:schemeClr val="dk1"/>
                          </a:solidFill>
                          <a:effectLst/>
                          <a:latin typeface="+mn-lt"/>
                          <a:ea typeface="+mn-ea"/>
                          <a:cs typeface="+mn-cs"/>
                          <a:hlinkClick r:id="rId2"/>
                        </a:rPr>
                        <a:t>Click Here</a:t>
                      </a:r>
                      <a:endParaRPr lang="en-US" dirty="0"/>
                    </a:p>
                  </a:txBody>
                  <a:tcPr/>
                </a:tc>
                <a:extLst>
                  <a:ext uri="{0D108BD9-81ED-4DB2-BD59-A6C34878D82A}">
                    <a16:rowId xmlns:a16="http://schemas.microsoft.com/office/drawing/2014/main" val="2707243196"/>
                  </a:ext>
                </a:extLst>
              </a:tr>
              <a:tr h="558126">
                <a:tc>
                  <a:txBody>
                    <a:bodyPr/>
                    <a:lstStyle/>
                    <a:p>
                      <a:r>
                        <a:rPr lang="en-US" dirty="0"/>
                        <a:t>2</a:t>
                      </a:r>
                    </a:p>
                  </a:txBody>
                  <a:tcPr/>
                </a:tc>
                <a:tc>
                  <a:txBody>
                    <a:bodyPr/>
                    <a:lstStyle/>
                    <a:p>
                      <a:r>
                        <a:rPr lang="en-US" sz="1800" kern="1200" dirty="0">
                          <a:solidFill>
                            <a:schemeClr val="dk1"/>
                          </a:solidFill>
                          <a:effectLst/>
                          <a:latin typeface="+mn-lt"/>
                          <a:ea typeface="+mn-ea"/>
                          <a:cs typeface="+mn-cs"/>
                        </a:rPr>
                        <a:t>Containerization, Dockers and Deployment on Cloud</a:t>
                      </a:r>
                      <a:endParaRPr lang="en-US" dirty="0"/>
                    </a:p>
                  </a:txBody>
                  <a:tcPr/>
                </a:tc>
                <a:tc>
                  <a:txBody>
                    <a:bodyPr/>
                    <a:lstStyle/>
                    <a:p>
                      <a:r>
                        <a:rPr lang="en-US" dirty="0"/>
                        <a:t>Siddharth Muttin</a:t>
                      </a:r>
                    </a:p>
                  </a:txBody>
                  <a:tcPr/>
                </a:tc>
                <a:tc>
                  <a:txBody>
                    <a:bodyPr/>
                    <a:lstStyle/>
                    <a:p>
                      <a:r>
                        <a:rPr lang="en-US" dirty="0"/>
                        <a:t>20</a:t>
                      </a:r>
                      <a:r>
                        <a:rPr lang="en-US" baseline="30000" dirty="0"/>
                        <a:t>th </a:t>
                      </a:r>
                      <a:r>
                        <a:rPr lang="en-US" dirty="0"/>
                        <a:t>March, 2024</a:t>
                      </a:r>
                    </a:p>
                  </a:txBody>
                  <a:tcPr/>
                </a:tc>
                <a:tc>
                  <a:txBody>
                    <a:bodyPr/>
                    <a:lstStyle/>
                    <a:p>
                      <a:r>
                        <a:rPr lang="en-US" sz="1800" u="sng" kern="1200" dirty="0">
                          <a:solidFill>
                            <a:schemeClr val="dk1"/>
                          </a:solidFill>
                          <a:effectLst/>
                          <a:latin typeface="+mn-lt"/>
                          <a:ea typeface="+mn-ea"/>
                          <a:cs typeface="+mn-cs"/>
                          <a:hlinkClick r:id="rId3"/>
                        </a:rPr>
                        <a:t>Click Here</a:t>
                      </a:r>
                      <a:endParaRPr lang="en-US" dirty="0"/>
                    </a:p>
                  </a:txBody>
                  <a:tcPr/>
                </a:tc>
                <a:extLst>
                  <a:ext uri="{0D108BD9-81ED-4DB2-BD59-A6C34878D82A}">
                    <a16:rowId xmlns:a16="http://schemas.microsoft.com/office/drawing/2014/main" val="665149627"/>
                  </a:ext>
                </a:extLst>
              </a:tr>
              <a:tr h="558126">
                <a:tc>
                  <a:txBody>
                    <a:bodyPr/>
                    <a:lstStyle/>
                    <a:p>
                      <a:r>
                        <a:rPr lang="en-US" dirty="0"/>
                        <a:t>3</a:t>
                      </a:r>
                    </a:p>
                  </a:txBody>
                  <a:tcPr/>
                </a:tc>
                <a:tc>
                  <a:txBody>
                    <a:bodyPr/>
                    <a:lstStyle/>
                    <a:p>
                      <a:r>
                        <a:rPr lang="en-US" sz="1800" kern="1200" dirty="0">
                          <a:solidFill>
                            <a:schemeClr val="dk1"/>
                          </a:solidFill>
                          <a:effectLst/>
                          <a:latin typeface="+mn-lt"/>
                          <a:ea typeface="+mn-ea"/>
                          <a:cs typeface="+mn-cs"/>
                        </a:rPr>
                        <a:t>Deploy self-hosted Azure agent on OpenShift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Sumeet Kumar</a:t>
                      </a:r>
                    </a:p>
                    <a:p>
                      <a:endParaRPr lang="en-US" dirty="0"/>
                    </a:p>
                  </a:txBody>
                  <a:tcPr/>
                </a:tc>
                <a:tc>
                  <a:txBody>
                    <a:bodyPr/>
                    <a:lstStyle/>
                    <a:p>
                      <a:r>
                        <a:rPr lang="en-US" sz="1800" kern="1200" dirty="0">
                          <a:solidFill>
                            <a:schemeClr val="dk1"/>
                          </a:solidFill>
                          <a:effectLst/>
                          <a:latin typeface="+mn-lt"/>
                          <a:ea typeface="+mn-ea"/>
                          <a:cs typeface="+mn-cs"/>
                        </a:rPr>
                        <a:t>17</a:t>
                      </a:r>
                      <a:r>
                        <a:rPr lang="en-US" sz="1800" kern="1200" baseline="30000" dirty="0">
                          <a:solidFill>
                            <a:schemeClr val="dk1"/>
                          </a:solidFill>
                          <a:effectLst/>
                          <a:latin typeface="+mn-lt"/>
                          <a:ea typeface="+mn-ea"/>
                          <a:cs typeface="+mn-cs"/>
                        </a:rPr>
                        <a:t>th</a:t>
                      </a:r>
                      <a:r>
                        <a:rPr lang="en-US" sz="1800" kern="1200" dirty="0">
                          <a:solidFill>
                            <a:schemeClr val="dk1"/>
                          </a:solidFill>
                          <a:effectLst/>
                          <a:latin typeface="+mn-lt"/>
                          <a:ea typeface="+mn-ea"/>
                          <a:cs typeface="+mn-cs"/>
                        </a:rPr>
                        <a:t> April, 2024</a:t>
                      </a:r>
                      <a:endParaRPr lang="en-US" dirty="0"/>
                    </a:p>
                  </a:txBody>
                  <a:tcPr/>
                </a:tc>
                <a:tc>
                  <a:txBody>
                    <a:bodyPr/>
                    <a:lstStyle/>
                    <a:p>
                      <a:r>
                        <a:rPr lang="en-US" dirty="0">
                          <a:hlinkClick r:id="rId4"/>
                        </a:rPr>
                        <a:t>Click Here</a:t>
                      </a:r>
                      <a:endParaRPr lang="en-US" dirty="0"/>
                    </a:p>
                  </a:txBody>
                  <a:tcPr/>
                </a:tc>
                <a:extLst>
                  <a:ext uri="{0D108BD9-81ED-4DB2-BD59-A6C34878D82A}">
                    <a16:rowId xmlns:a16="http://schemas.microsoft.com/office/drawing/2014/main" val="3328495531"/>
                  </a:ext>
                </a:extLst>
              </a:tr>
              <a:tr h="558126">
                <a:tc>
                  <a:txBody>
                    <a:bodyPr/>
                    <a:lstStyle/>
                    <a:p>
                      <a:r>
                        <a:rPr lang="en-US" dirty="0"/>
                        <a:t>4</a:t>
                      </a:r>
                    </a:p>
                  </a:txBody>
                  <a:tcPr/>
                </a:tc>
                <a:tc>
                  <a:txBody>
                    <a:bodyPr/>
                    <a:lstStyle/>
                    <a:p>
                      <a:r>
                        <a:rPr lang="en-US" sz="1800" kern="1200" dirty="0">
                          <a:solidFill>
                            <a:schemeClr val="dk1"/>
                          </a:solidFill>
                          <a:effectLst/>
                          <a:latin typeface="+mn-lt"/>
                          <a:ea typeface="+mn-ea"/>
                          <a:cs typeface="+mn-cs"/>
                        </a:rPr>
                        <a:t>Deploy Selenium grid on OpenShift for test cases execution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Sumeet Kumar</a:t>
                      </a:r>
                    </a:p>
                    <a:p>
                      <a:endParaRPr lang="en-US" dirty="0"/>
                    </a:p>
                  </a:txBody>
                  <a:tcPr/>
                </a:tc>
                <a:tc>
                  <a:txBody>
                    <a:bodyPr/>
                    <a:lstStyle/>
                    <a:p>
                      <a:r>
                        <a:rPr lang="en-US" sz="1800" kern="1200" dirty="0">
                          <a:solidFill>
                            <a:schemeClr val="dk1"/>
                          </a:solidFill>
                          <a:effectLst/>
                          <a:latin typeface="+mn-lt"/>
                          <a:ea typeface="+mn-ea"/>
                          <a:cs typeface="+mn-cs"/>
                        </a:rPr>
                        <a:t>8</a:t>
                      </a:r>
                      <a:r>
                        <a:rPr lang="en-US" sz="1800" kern="1200" baseline="30000" dirty="0">
                          <a:solidFill>
                            <a:schemeClr val="dk1"/>
                          </a:solidFill>
                          <a:effectLst/>
                          <a:latin typeface="+mn-lt"/>
                          <a:ea typeface="+mn-ea"/>
                          <a:cs typeface="+mn-cs"/>
                        </a:rPr>
                        <a:t>th</a:t>
                      </a:r>
                      <a:r>
                        <a:rPr lang="en-US" sz="1800" kern="1200" dirty="0">
                          <a:solidFill>
                            <a:schemeClr val="dk1"/>
                          </a:solidFill>
                          <a:effectLst/>
                          <a:latin typeface="+mn-lt"/>
                          <a:ea typeface="+mn-ea"/>
                          <a:cs typeface="+mn-cs"/>
                        </a:rPr>
                        <a:t> May, 2024</a:t>
                      </a:r>
                      <a:endParaRPr lang="en-US" dirty="0"/>
                    </a:p>
                  </a:txBody>
                  <a:tcPr/>
                </a:tc>
                <a:tc>
                  <a:txBody>
                    <a:bodyPr/>
                    <a:lstStyle/>
                    <a:p>
                      <a:r>
                        <a:rPr lang="en-US" dirty="0">
                          <a:hlinkClick r:id="rId5"/>
                        </a:rPr>
                        <a:t>Click Here</a:t>
                      </a:r>
                      <a:endParaRPr lang="en-US" dirty="0"/>
                    </a:p>
                  </a:txBody>
                  <a:tcPr/>
                </a:tc>
                <a:extLst>
                  <a:ext uri="{0D108BD9-81ED-4DB2-BD59-A6C34878D82A}">
                    <a16:rowId xmlns:a16="http://schemas.microsoft.com/office/drawing/2014/main" val="3340650181"/>
                  </a:ext>
                </a:extLst>
              </a:tr>
              <a:tr h="558126">
                <a:tc>
                  <a:txBody>
                    <a:bodyPr/>
                    <a:lstStyle/>
                    <a:p>
                      <a:r>
                        <a:rPr lang="en-US" dirty="0"/>
                        <a:t>5</a:t>
                      </a:r>
                    </a:p>
                  </a:txBody>
                  <a:tcPr/>
                </a:tc>
                <a:tc>
                  <a:txBody>
                    <a:bodyPr/>
                    <a:lstStyle/>
                    <a:p>
                      <a:r>
                        <a:rPr lang="en-US" sz="1800" kern="1200" dirty="0">
                          <a:solidFill>
                            <a:schemeClr val="dk1"/>
                          </a:solidFill>
                          <a:effectLst/>
                          <a:latin typeface="+mn-lt"/>
                          <a:ea typeface="+mn-ea"/>
                          <a:cs typeface="+mn-cs"/>
                        </a:rPr>
                        <a:t>Google Cloud Platform - Overview</a:t>
                      </a:r>
                      <a:endParaRPr lang="en-US" dirty="0"/>
                    </a:p>
                  </a:txBody>
                  <a:tcPr/>
                </a:tc>
                <a:tc>
                  <a:txBody>
                    <a:bodyPr/>
                    <a:lstStyle/>
                    <a:p>
                      <a:r>
                        <a:rPr lang="en-US" sz="1800" kern="1200" dirty="0">
                          <a:solidFill>
                            <a:schemeClr val="dk1"/>
                          </a:solidFill>
                          <a:effectLst/>
                          <a:latin typeface="+mn-lt"/>
                          <a:ea typeface="+mn-ea"/>
                          <a:cs typeface="+mn-cs"/>
                        </a:rPr>
                        <a:t>Anup Pattanaik</a:t>
                      </a:r>
                      <a:endParaRPr lang="en-US" dirty="0"/>
                    </a:p>
                  </a:txBody>
                  <a:tcPr/>
                </a:tc>
                <a:tc>
                  <a:txBody>
                    <a:bodyPr/>
                    <a:lstStyle/>
                    <a:p>
                      <a:r>
                        <a:rPr lang="en-US" dirty="0"/>
                        <a:t>3</a:t>
                      </a:r>
                      <a:r>
                        <a:rPr lang="en-US" baseline="30000" dirty="0"/>
                        <a:t>rd</a:t>
                      </a:r>
                      <a:r>
                        <a:rPr lang="en-US" dirty="0"/>
                        <a:t> July, 2024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6"/>
                        </a:rPr>
                        <a:t>Enroll Here</a:t>
                      </a:r>
                      <a:endParaRPr lang="en-US" dirty="0"/>
                    </a:p>
                    <a:p>
                      <a:endParaRPr lang="en-US" dirty="0"/>
                    </a:p>
                  </a:txBody>
                  <a:tcPr/>
                </a:tc>
                <a:extLst>
                  <a:ext uri="{0D108BD9-81ED-4DB2-BD59-A6C34878D82A}">
                    <a16:rowId xmlns:a16="http://schemas.microsoft.com/office/drawing/2014/main" val="2963434569"/>
                  </a:ext>
                </a:extLst>
              </a:tr>
              <a:tr h="558126">
                <a:tc>
                  <a:txBody>
                    <a:bodyPr/>
                    <a:lstStyle/>
                    <a:p>
                      <a:r>
                        <a:rPr lang="en-US" dirty="0"/>
                        <a:t>6</a:t>
                      </a:r>
                    </a:p>
                  </a:txBody>
                  <a:tcPr/>
                </a:tc>
                <a:tc>
                  <a:txBody>
                    <a:bodyPr/>
                    <a:lstStyle/>
                    <a:p>
                      <a:r>
                        <a:rPr lang="en-US" dirty="0"/>
                        <a:t>Google Cloud Platform – Deep  </a:t>
                      </a:r>
                    </a:p>
                    <a:p>
                      <a:r>
                        <a:rPr lang="en-US" dirty="0"/>
                        <a:t>Dive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Anup Pattanaik</a:t>
                      </a:r>
                      <a:endParaRPr lang="en-US" dirty="0"/>
                    </a:p>
                    <a:p>
                      <a:endParaRPr lang="en-US" dirty="0"/>
                    </a:p>
                  </a:txBody>
                  <a:tcPr/>
                </a:tc>
                <a:tc>
                  <a:txBody>
                    <a:bodyPr/>
                    <a:lstStyle/>
                    <a:p>
                      <a:r>
                        <a:rPr lang="en-US" dirty="0"/>
                        <a:t>17</a:t>
                      </a:r>
                      <a:r>
                        <a:rPr lang="en-US" baseline="30000" dirty="0"/>
                        <a:t>th</a:t>
                      </a:r>
                      <a:r>
                        <a:rPr lang="en-US" dirty="0"/>
                        <a:t> July, 2024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6"/>
                        </a:rPr>
                        <a:t>Enroll Here</a:t>
                      </a:r>
                      <a:endParaRPr lang="en-US" dirty="0"/>
                    </a:p>
                    <a:p>
                      <a:endParaRPr lang="en-US" dirty="0"/>
                    </a:p>
                  </a:txBody>
                  <a:tcPr/>
                </a:tc>
                <a:extLst>
                  <a:ext uri="{0D108BD9-81ED-4DB2-BD59-A6C34878D82A}">
                    <a16:rowId xmlns:a16="http://schemas.microsoft.com/office/drawing/2014/main" val="1939483395"/>
                  </a:ext>
                </a:extLst>
              </a:tr>
            </a:tbl>
          </a:graphicData>
        </a:graphic>
      </p:graphicFrame>
    </p:spTree>
    <p:extLst>
      <p:ext uri="{BB962C8B-B14F-4D97-AF65-F5344CB8AC3E}">
        <p14:creationId xmlns:p14="http://schemas.microsoft.com/office/powerpoint/2010/main" val="3260776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DB11-4340-4F64-980A-B5107FEDE741}"/>
              </a:ext>
            </a:extLst>
          </p:cNvPr>
          <p:cNvSpPr>
            <a:spLocks noGrp="1"/>
          </p:cNvSpPr>
          <p:nvPr>
            <p:ph type="title"/>
          </p:nvPr>
        </p:nvSpPr>
        <p:spPr>
          <a:xfrm>
            <a:off x="2194437" y="2333705"/>
            <a:ext cx="9621520" cy="920336"/>
          </a:xfrm>
        </p:spPr>
        <p:txBody>
          <a:bodyPr/>
          <a:lstStyle/>
          <a:p>
            <a:r>
              <a:rPr lang="en-US" sz="4800" dirty="0"/>
              <a:t>AUTOMATION PROGRESS</a:t>
            </a:r>
          </a:p>
        </p:txBody>
      </p:sp>
    </p:spTree>
    <p:extLst>
      <p:ext uri="{BB962C8B-B14F-4D97-AF65-F5344CB8AC3E}">
        <p14:creationId xmlns:p14="http://schemas.microsoft.com/office/powerpoint/2010/main" val="2660047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0CA76-65CC-4620-837B-CDDD5B0836E9}"/>
              </a:ext>
            </a:extLst>
          </p:cNvPr>
          <p:cNvSpPr>
            <a:spLocks noGrp="1"/>
          </p:cNvSpPr>
          <p:nvPr>
            <p:ph type="title"/>
          </p:nvPr>
        </p:nvSpPr>
        <p:spPr>
          <a:xfrm>
            <a:off x="440944" y="246621"/>
            <a:ext cx="11150600" cy="495657"/>
          </a:xfrm>
        </p:spPr>
        <p:txBody>
          <a:bodyPr/>
          <a:lstStyle/>
          <a:p>
            <a:r>
              <a:rPr lang="en-US" dirty="0">
                <a:solidFill>
                  <a:srgbClr val="002060"/>
                </a:solidFill>
                <a:latin typeface="Segoe UI" panose="020B0502040204020203" pitchFamily="34" charset="0"/>
                <a:cs typeface="Segoe UI" panose="020B0502040204020203" pitchFamily="34" charset="0"/>
              </a:rPr>
              <a:t>Automation 2024</a:t>
            </a:r>
            <a:endParaRPr lang="en-US" dirty="0"/>
          </a:p>
        </p:txBody>
      </p:sp>
      <p:sp>
        <p:nvSpPr>
          <p:cNvPr id="3" name="TextBox 2">
            <a:extLst>
              <a:ext uri="{FF2B5EF4-FFF2-40B4-BE49-F238E27FC236}">
                <a16:creationId xmlns:a16="http://schemas.microsoft.com/office/drawing/2014/main" id="{899D3DF7-0CDB-4628-BCE2-6D3E4C8DA836}"/>
              </a:ext>
            </a:extLst>
          </p:cNvPr>
          <p:cNvSpPr txBox="1"/>
          <p:nvPr/>
        </p:nvSpPr>
        <p:spPr>
          <a:xfrm>
            <a:off x="1743404" y="1148207"/>
            <a:ext cx="8455181"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
              </a:rPr>
              <a:t>Implement automation capabilities through out the applications and achieve 140000 automation hours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4" name="Title 5">
            <a:extLst>
              <a:ext uri="{FF2B5EF4-FFF2-40B4-BE49-F238E27FC236}">
                <a16:creationId xmlns:a16="http://schemas.microsoft.com/office/drawing/2014/main" id="{D7363DA1-B57F-4FCC-BE57-7F378C3723F1}"/>
              </a:ext>
            </a:extLst>
          </p:cNvPr>
          <p:cNvSpPr txBox="1">
            <a:spLocks/>
          </p:cNvSpPr>
          <p:nvPr/>
        </p:nvSpPr>
        <p:spPr bwMode="auto">
          <a:xfrm>
            <a:off x="929436" y="1326473"/>
            <a:ext cx="813968" cy="336126"/>
          </a:xfrm>
          <a:prstGeom prst="rect">
            <a:avLst/>
          </a:prstGeom>
          <a:noFill/>
          <a:ln w="9525">
            <a:noFill/>
            <a:miter lim="800000"/>
            <a:headEnd/>
            <a:tailEnd/>
          </a:ln>
          <a:effectLst/>
        </p:spPr>
        <p:txBody>
          <a:bodyPr vert="horz" wrap="square" lIns="0" tIns="45720" rIns="0" bIns="0" numCol="1" anchor="t" anchorCtr="0" compatLnSpc="1">
            <a:prstTxWarp prst="textNoShape">
              <a:avLst/>
            </a:prstTxWarp>
            <a:noAutofit/>
          </a:bodyPr>
          <a:lstStyle>
            <a:lvl1pPr algn="l" defTabSz="1020763" rtl="0" eaLnBrk="1" fontAlgn="base" hangingPunct="1">
              <a:lnSpc>
                <a:spcPct val="90000"/>
              </a:lnSpc>
              <a:spcBef>
                <a:spcPct val="0"/>
              </a:spcBef>
              <a:spcAft>
                <a:spcPct val="0"/>
              </a:spcAft>
              <a:defRPr sz="2400" b="0">
                <a:solidFill>
                  <a:srgbClr val="81BC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a:lstStyle>
          <a:p>
            <a:pPr marL="0" marR="0" lvl="0" indent="0" algn="l" defTabSz="1020763" rtl="0" eaLnBrk="1" fontAlgn="base" latinLnBrk="0" hangingPunct="1">
              <a:lnSpc>
                <a:spcPct val="9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81BC00"/>
                </a:solidFill>
                <a:effectLst/>
                <a:uLnTx/>
                <a:uFillTx/>
                <a:latin typeface="Arial"/>
                <a:ea typeface="+mj-ea"/>
                <a:cs typeface="+mj-cs"/>
              </a:rPr>
              <a:t>OKR</a:t>
            </a:r>
            <a:r>
              <a:rPr kumimoji="0" lang="en-US" sz="1800" b="0" i="0" u="none" strike="noStrike" kern="0" cap="none" spc="0" normalizeH="0" baseline="0" noProof="0" dirty="0">
                <a:ln>
                  <a:noFill/>
                </a:ln>
                <a:solidFill>
                  <a:srgbClr val="81BC00"/>
                </a:solidFill>
                <a:effectLst/>
                <a:uLnTx/>
                <a:uFillTx/>
                <a:latin typeface="Arial"/>
                <a:ea typeface="+mj-ea"/>
                <a:cs typeface="+mj-cs"/>
              </a:rPr>
              <a:t> </a:t>
            </a:r>
          </a:p>
        </p:txBody>
      </p:sp>
      <p:sp>
        <p:nvSpPr>
          <p:cNvPr id="5" name="Freeform 1676" descr="Icon of check box. ">
            <a:extLst>
              <a:ext uri="{FF2B5EF4-FFF2-40B4-BE49-F238E27FC236}">
                <a16:creationId xmlns:a16="http://schemas.microsoft.com/office/drawing/2014/main" id="{8FEFEEB1-61A3-42B8-9153-9D57B44FA432}"/>
              </a:ext>
            </a:extLst>
          </p:cNvPr>
          <p:cNvSpPr>
            <a:spLocks noEditPoints="1"/>
          </p:cNvSpPr>
          <p:nvPr/>
        </p:nvSpPr>
        <p:spPr bwMode="auto">
          <a:xfrm>
            <a:off x="496007" y="1326472"/>
            <a:ext cx="345758" cy="341881"/>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rgbClr val="0039A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TextBox 5">
            <a:extLst>
              <a:ext uri="{FF2B5EF4-FFF2-40B4-BE49-F238E27FC236}">
                <a16:creationId xmlns:a16="http://schemas.microsoft.com/office/drawing/2014/main" id="{88A8D4D6-BE48-44B1-BCF2-ADED1826639D}"/>
              </a:ext>
            </a:extLst>
          </p:cNvPr>
          <p:cNvSpPr txBox="1"/>
          <p:nvPr/>
        </p:nvSpPr>
        <p:spPr>
          <a:xfrm>
            <a:off x="1006755" y="2244435"/>
            <a:ext cx="10945091" cy="3666837"/>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
        <p:nvSpPr>
          <p:cNvPr id="11" name="TextBox 10">
            <a:extLst>
              <a:ext uri="{FF2B5EF4-FFF2-40B4-BE49-F238E27FC236}">
                <a16:creationId xmlns:a16="http://schemas.microsoft.com/office/drawing/2014/main" id="{A8A01D51-8013-4E94-8032-D8F181E94E81}"/>
              </a:ext>
            </a:extLst>
          </p:cNvPr>
          <p:cNvSpPr txBox="1"/>
          <p:nvPr/>
        </p:nvSpPr>
        <p:spPr>
          <a:xfrm>
            <a:off x="6947248" y="2749713"/>
            <a:ext cx="3956861" cy="590931"/>
          </a:xfrm>
          <a:prstGeom prst="rect">
            <a:avLst/>
          </a:prstGeom>
          <a:noFill/>
          <a:ln>
            <a:solidFill>
              <a:schemeClr val="bg1"/>
            </a:solidFill>
          </a:ln>
        </p:spPr>
        <p:txBody>
          <a:bodyPr wrap="square" rtlCol="0">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1" i="0" u="none" strike="noStrike" kern="0" cap="none" spc="0" normalizeH="0" baseline="0" noProof="0" dirty="0">
                <a:ln>
                  <a:noFill/>
                </a:ln>
                <a:solidFill>
                  <a:srgbClr val="000000"/>
                </a:solidFill>
                <a:effectLst/>
                <a:uLnTx/>
                <a:uFillTx/>
                <a:latin typeface="Arial"/>
                <a:ea typeface="+mn-ea"/>
                <a:cs typeface="+mn-cs"/>
              </a:rPr>
              <a:t>Automation hours of 18523 </a:t>
            </a:r>
            <a:r>
              <a:rPr kumimoji="0" lang="en-US" altLang="en-US" sz="1800" b="1" i="0" u="none" strike="noStrike" kern="0" cap="none" spc="0" normalizeH="0" baseline="0" noProof="0" dirty="0" err="1">
                <a:ln>
                  <a:noFill/>
                </a:ln>
                <a:solidFill>
                  <a:srgbClr val="000000"/>
                </a:solidFill>
                <a:effectLst/>
                <a:uLnTx/>
                <a:uFillTx/>
                <a:latin typeface="Arial"/>
                <a:ea typeface="+mn-ea"/>
                <a:cs typeface="+mn-cs"/>
              </a:rPr>
              <a:t>Hrs</a:t>
            </a:r>
            <a:r>
              <a:rPr kumimoji="0" lang="en-US" altLang="en-US" sz="1800" b="1" i="0" u="none" strike="noStrike" kern="0" cap="none" spc="0" normalizeH="0" baseline="0" noProof="0" dirty="0">
                <a:ln>
                  <a:noFill/>
                </a:ln>
                <a:solidFill>
                  <a:srgbClr val="000000"/>
                </a:solidFill>
                <a:effectLst/>
                <a:uLnTx/>
                <a:uFillTx/>
                <a:latin typeface="Arial"/>
                <a:ea typeface="+mn-ea"/>
                <a:cs typeface="+mn-cs"/>
              </a:rPr>
              <a:t> has been accounted in the </a:t>
            </a:r>
            <a:r>
              <a:rPr kumimoji="0" lang="en-US" altLang="en-US" sz="1800" b="1" i="0" u="none" strike="noStrike" kern="0" cap="none" spc="0" normalizeH="0" baseline="0" noProof="0" dirty="0" err="1">
                <a:ln>
                  <a:noFill/>
                </a:ln>
                <a:solidFill>
                  <a:srgbClr val="000000"/>
                </a:solidFill>
                <a:effectLst/>
                <a:uLnTx/>
                <a:uFillTx/>
                <a:latin typeface="Arial"/>
                <a:ea typeface="+mn-ea"/>
                <a:cs typeface="+mn-cs"/>
              </a:rPr>
              <a:t>CoP.</a:t>
            </a:r>
            <a:endParaRPr kumimoji="0" lang="en-US" altLang="en-US" sz="1800" b="1" i="0" u="none" strike="noStrike" kern="0" cap="none" spc="0" normalizeH="0" baseline="0" noProof="0" dirty="0">
              <a:ln>
                <a:noFill/>
              </a:ln>
              <a:solidFill>
                <a:srgbClr val="000000"/>
              </a:solidFill>
              <a:effectLst/>
              <a:uLnTx/>
              <a:uFillTx/>
              <a:latin typeface="Arial"/>
              <a:ea typeface="+mn-ea"/>
              <a:cs typeface="+mn-cs"/>
            </a:endParaRPr>
          </a:p>
        </p:txBody>
      </p:sp>
      <p:graphicFrame>
        <p:nvGraphicFramePr>
          <p:cNvPr id="12" name="Chart 11">
            <a:extLst>
              <a:ext uri="{FF2B5EF4-FFF2-40B4-BE49-F238E27FC236}">
                <a16:creationId xmlns:a16="http://schemas.microsoft.com/office/drawing/2014/main" id="{A4988160-BA05-4B12-BDFD-4159121924CC}"/>
              </a:ext>
            </a:extLst>
          </p:cNvPr>
          <p:cNvGraphicFramePr/>
          <p:nvPr>
            <p:extLst>
              <p:ext uri="{D42A27DB-BD31-4B8C-83A1-F6EECF244321}">
                <p14:modId xmlns:p14="http://schemas.microsoft.com/office/powerpoint/2010/main" val="3680413608"/>
              </p:ext>
            </p:extLst>
          </p:nvPr>
        </p:nvGraphicFramePr>
        <p:xfrm>
          <a:off x="6163473" y="3461649"/>
          <a:ext cx="4035112" cy="2614656"/>
        </p:xfrm>
        <a:graphic>
          <a:graphicData uri="http://schemas.openxmlformats.org/drawingml/2006/chart">
            <c:chart xmlns:c="http://schemas.openxmlformats.org/drawingml/2006/chart" xmlns:r="http://schemas.openxmlformats.org/officeDocument/2006/relationships" r:id="rId2"/>
          </a:graphicData>
        </a:graphic>
      </p:graphicFrame>
      <p:pic>
        <p:nvPicPr>
          <p:cNvPr id="14" name="Graphic 13" descr="Coins">
            <a:extLst>
              <a:ext uri="{FF2B5EF4-FFF2-40B4-BE49-F238E27FC236}">
                <a16:creationId xmlns:a16="http://schemas.microsoft.com/office/drawing/2014/main" id="{17C8F7F8-2702-4702-9B5B-56920DFAE1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5494" y="3693660"/>
            <a:ext cx="914400" cy="914400"/>
          </a:xfrm>
          <a:prstGeom prst="rect">
            <a:avLst/>
          </a:prstGeom>
        </p:spPr>
      </p:pic>
      <p:pic>
        <p:nvPicPr>
          <p:cNvPr id="16" name="Graphic 15" descr="Head with gears">
            <a:extLst>
              <a:ext uri="{FF2B5EF4-FFF2-40B4-BE49-F238E27FC236}">
                <a16:creationId xmlns:a16="http://schemas.microsoft.com/office/drawing/2014/main" id="{E92577E5-3940-4C27-BD76-F7E9C4020A8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9584" y="4786746"/>
            <a:ext cx="914400" cy="914400"/>
          </a:xfrm>
          <a:prstGeom prst="rect">
            <a:avLst/>
          </a:prstGeom>
        </p:spPr>
      </p:pic>
      <p:sp>
        <p:nvSpPr>
          <p:cNvPr id="17" name="Rectangle 16">
            <a:extLst>
              <a:ext uri="{FF2B5EF4-FFF2-40B4-BE49-F238E27FC236}">
                <a16:creationId xmlns:a16="http://schemas.microsoft.com/office/drawing/2014/main" id="{A007809B-7C38-4E30-9837-C8C892BC2E11}"/>
              </a:ext>
            </a:extLst>
          </p:cNvPr>
          <p:cNvSpPr/>
          <p:nvPr/>
        </p:nvSpPr>
        <p:spPr>
          <a:xfrm>
            <a:off x="1301212" y="4786746"/>
            <a:ext cx="3600929" cy="590931"/>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Knowledge sharing and bring culture of Automation</a:t>
            </a:r>
            <a:endParaRPr kumimoji="0" lang="en-US" altLang="en-US" sz="1800" b="0" i="0" u="none" strike="noStrike" kern="0" cap="none" spc="0" normalizeH="0" baseline="0" noProof="0" dirty="0">
              <a:ln>
                <a:noFill/>
              </a:ln>
              <a:solidFill>
                <a:srgbClr val="0039A6"/>
              </a:solidFill>
              <a:effectLst/>
              <a:uLnTx/>
              <a:uFillTx/>
              <a:latin typeface="Arial"/>
              <a:ea typeface="+mn-ea"/>
              <a:cs typeface="+mn-cs"/>
            </a:endParaRPr>
          </a:p>
        </p:txBody>
      </p:sp>
      <p:sp>
        <p:nvSpPr>
          <p:cNvPr id="18" name="Rectangle 17">
            <a:extLst>
              <a:ext uri="{FF2B5EF4-FFF2-40B4-BE49-F238E27FC236}">
                <a16:creationId xmlns:a16="http://schemas.microsoft.com/office/drawing/2014/main" id="{B0FA1C91-8B9F-4BBA-A303-C68887D93F46}"/>
              </a:ext>
            </a:extLst>
          </p:cNvPr>
          <p:cNvSpPr/>
          <p:nvPr/>
        </p:nvSpPr>
        <p:spPr>
          <a:xfrm>
            <a:off x="1273687" y="3794061"/>
            <a:ext cx="3628455" cy="590931"/>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Capture automation to Return On Investment.</a:t>
            </a:r>
          </a:p>
        </p:txBody>
      </p:sp>
      <p:sp>
        <p:nvSpPr>
          <p:cNvPr id="19" name="Rectangle 18">
            <a:extLst>
              <a:ext uri="{FF2B5EF4-FFF2-40B4-BE49-F238E27FC236}">
                <a16:creationId xmlns:a16="http://schemas.microsoft.com/office/drawing/2014/main" id="{7040114F-D2BA-441C-B012-4DF88BCCD321}"/>
              </a:ext>
            </a:extLst>
          </p:cNvPr>
          <p:cNvSpPr/>
          <p:nvPr/>
        </p:nvSpPr>
        <p:spPr>
          <a:xfrm>
            <a:off x="1301213" y="2801376"/>
            <a:ext cx="4067858" cy="341632"/>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Automate  repetitive processes</a:t>
            </a:r>
          </a:p>
        </p:txBody>
      </p:sp>
      <p:sp>
        <p:nvSpPr>
          <p:cNvPr id="20" name="Rectangle 19">
            <a:extLst>
              <a:ext uri="{FF2B5EF4-FFF2-40B4-BE49-F238E27FC236}">
                <a16:creationId xmlns:a16="http://schemas.microsoft.com/office/drawing/2014/main" id="{9E1E9C88-158C-4A12-8748-9446080B559A}"/>
              </a:ext>
            </a:extLst>
          </p:cNvPr>
          <p:cNvSpPr/>
          <p:nvPr/>
        </p:nvSpPr>
        <p:spPr>
          <a:xfrm>
            <a:off x="1273688" y="2065137"/>
            <a:ext cx="122341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sng" strike="noStrike" kern="0" cap="none" spc="0" normalizeH="0" baseline="0" noProof="0" dirty="0">
                <a:ln>
                  <a:noFill/>
                </a:ln>
                <a:solidFill>
                  <a:srgbClr val="0039A6"/>
                </a:solidFill>
                <a:effectLst/>
                <a:uLnTx/>
                <a:uFillTx/>
                <a:latin typeface="Arial"/>
                <a:ea typeface="+mn-ea"/>
                <a:cs typeface="+mn-cs"/>
              </a:rPr>
              <a:t>Objective</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pic>
        <p:nvPicPr>
          <p:cNvPr id="22" name="Graphic 21" descr="Recycle sign">
            <a:extLst>
              <a:ext uri="{FF2B5EF4-FFF2-40B4-BE49-F238E27FC236}">
                <a16:creationId xmlns:a16="http://schemas.microsoft.com/office/drawing/2014/main" id="{F35DF9A1-4DE3-4B8E-8031-1520BC11CE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9584" y="2600574"/>
            <a:ext cx="914400" cy="914400"/>
          </a:xfrm>
          <a:prstGeom prst="rect">
            <a:avLst/>
          </a:prstGeom>
        </p:spPr>
      </p:pic>
      <p:sp>
        <p:nvSpPr>
          <p:cNvPr id="23" name="Rectangle 22">
            <a:extLst>
              <a:ext uri="{FF2B5EF4-FFF2-40B4-BE49-F238E27FC236}">
                <a16:creationId xmlns:a16="http://schemas.microsoft.com/office/drawing/2014/main" id="{B237EC36-E9F1-4C87-86F1-DEFECCFAF397}"/>
              </a:ext>
            </a:extLst>
          </p:cNvPr>
          <p:cNvSpPr/>
          <p:nvPr/>
        </p:nvSpPr>
        <p:spPr>
          <a:xfrm>
            <a:off x="6040847" y="2051835"/>
            <a:ext cx="223651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sng" strike="noStrike" kern="0" cap="none" spc="0" normalizeH="0" baseline="0" noProof="0" dirty="0">
                <a:ln>
                  <a:noFill/>
                </a:ln>
                <a:solidFill>
                  <a:srgbClr val="0039A6"/>
                </a:solidFill>
                <a:effectLst/>
                <a:uLnTx/>
                <a:uFillTx/>
                <a:latin typeface="Arial"/>
                <a:ea typeface="+mn-ea"/>
                <a:cs typeface="+mn-cs"/>
              </a:rPr>
              <a:t>Accomplishments</a:t>
            </a:r>
            <a:r>
              <a:rPr kumimoji="0" lang="en-US" altLang="en-US" sz="1800" b="0" i="0" u="none" strike="noStrike" kern="0" cap="none" spc="0" normalizeH="0" baseline="0" noProof="0" dirty="0">
                <a:ln>
                  <a:noFill/>
                </a:ln>
                <a:solidFill>
                  <a:srgbClr val="000000"/>
                </a:solidFill>
                <a:effectLst/>
                <a:uLnTx/>
                <a:uFillTx/>
                <a:latin typeface="Arial"/>
                <a:ea typeface="+mn-ea"/>
                <a:cs typeface="+mn-cs"/>
              </a:rPr>
              <a:t>:</a:t>
            </a:r>
          </a:p>
        </p:txBody>
      </p:sp>
      <p:pic>
        <p:nvPicPr>
          <p:cNvPr id="25" name="Graphic 24" descr="Group success">
            <a:extLst>
              <a:ext uri="{FF2B5EF4-FFF2-40B4-BE49-F238E27FC236}">
                <a16:creationId xmlns:a16="http://schemas.microsoft.com/office/drawing/2014/main" id="{9AA2764F-8262-43C6-B277-33A72C9091C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016244" y="2606039"/>
            <a:ext cx="914400" cy="914400"/>
          </a:xfrm>
          <a:prstGeom prst="rect">
            <a:avLst/>
          </a:prstGeom>
        </p:spPr>
      </p:pic>
    </p:spTree>
    <p:extLst>
      <p:ext uri="{BB962C8B-B14F-4D97-AF65-F5344CB8AC3E}">
        <p14:creationId xmlns:p14="http://schemas.microsoft.com/office/powerpoint/2010/main" val="2052197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DB32-627E-478A-BDF6-FEB67546CF1F}"/>
              </a:ext>
            </a:extLst>
          </p:cNvPr>
          <p:cNvSpPr>
            <a:spLocks noGrp="1"/>
          </p:cNvSpPr>
          <p:nvPr>
            <p:ph type="title"/>
          </p:nvPr>
        </p:nvSpPr>
        <p:spPr>
          <a:xfrm>
            <a:off x="515937" y="123084"/>
            <a:ext cx="11150600" cy="547009"/>
          </a:xfrm>
        </p:spPr>
        <p:txBody>
          <a:bodyPr/>
          <a:lstStyle/>
          <a:p>
            <a:r>
              <a:rPr lang="en-US" dirty="0"/>
              <a:t>Automation Status - 2024</a:t>
            </a:r>
          </a:p>
        </p:txBody>
      </p:sp>
      <p:cxnSp>
        <p:nvCxnSpPr>
          <p:cNvPr id="14" name="Straight Connector 13">
            <a:extLst>
              <a:ext uri="{FF2B5EF4-FFF2-40B4-BE49-F238E27FC236}">
                <a16:creationId xmlns:a16="http://schemas.microsoft.com/office/drawing/2014/main" id="{5061B6D2-F291-4437-A703-6B0B41CD3C41}"/>
              </a:ext>
            </a:extLst>
          </p:cNvPr>
          <p:cNvCxnSpPr>
            <a:cxnSpLocks/>
          </p:cNvCxnSpPr>
          <p:nvPr/>
        </p:nvCxnSpPr>
        <p:spPr>
          <a:xfrm>
            <a:off x="1477818" y="2594765"/>
            <a:ext cx="9245456" cy="0"/>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529867A-3642-4441-89EC-B95460326E49}"/>
              </a:ext>
            </a:extLst>
          </p:cNvPr>
          <p:cNvCxnSpPr>
            <a:cxnSpLocks/>
          </p:cNvCxnSpPr>
          <p:nvPr/>
        </p:nvCxnSpPr>
        <p:spPr>
          <a:xfrm>
            <a:off x="1477818" y="2585529"/>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9DD4046-7C83-458D-896C-E2D4DB82F4A3}"/>
              </a:ext>
            </a:extLst>
          </p:cNvPr>
          <p:cNvCxnSpPr>
            <a:cxnSpLocks/>
          </p:cNvCxnSpPr>
          <p:nvPr/>
        </p:nvCxnSpPr>
        <p:spPr>
          <a:xfrm>
            <a:off x="4569489" y="2585529"/>
            <a:ext cx="0" cy="417943"/>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0326CCD-435E-42BA-9F8A-8DD403FA1BBA}"/>
              </a:ext>
            </a:extLst>
          </p:cNvPr>
          <p:cNvCxnSpPr>
            <a:cxnSpLocks/>
          </p:cNvCxnSpPr>
          <p:nvPr/>
        </p:nvCxnSpPr>
        <p:spPr>
          <a:xfrm>
            <a:off x="7485866" y="2585529"/>
            <a:ext cx="0" cy="417944"/>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F588D0E-B9F5-43E8-8D52-353A4F0EFC6E}"/>
              </a:ext>
            </a:extLst>
          </p:cNvPr>
          <p:cNvCxnSpPr/>
          <p:nvPr/>
        </p:nvCxnSpPr>
        <p:spPr>
          <a:xfrm>
            <a:off x="10723274" y="2585529"/>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D8CF496-0222-4757-8EC6-BE43388FDACC}"/>
              </a:ext>
            </a:extLst>
          </p:cNvPr>
          <p:cNvCxnSpPr>
            <a:cxnSpLocks/>
          </p:cNvCxnSpPr>
          <p:nvPr/>
        </p:nvCxnSpPr>
        <p:spPr>
          <a:xfrm>
            <a:off x="6096001" y="2309688"/>
            <a:ext cx="0" cy="275841"/>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FDB200D-F2DB-45E9-905C-F307303A1E96}"/>
              </a:ext>
            </a:extLst>
          </p:cNvPr>
          <p:cNvSpPr txBox="1"/>
          <p:nvPr/>
        </p:nvSpPr>
        <p:spPr>
          <a:xfrm>
            <a:off x="10182241" y="342637"/>
            <a:ext cx="1863946" cy="623866"/>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200" b="1" i="0" u="none" strike="noStrike" kern="1200" cap="none" spc="0" normalizeH="0" baseline="0" noProof="0" dirty="0">
                <a:ln>
                  <a:noFill/>
                </a:ln>
                <a:solidFill>
                  <a:srgbClr val="0070C0"/>
                </a:solidFill>
                <a:effectLst/>
                <a:uLnTx/>
                <a:uFillTx/>
                <a:latin typeface="Arial"/>
                <a:ea typeface="+mn-ea"/>
                <a:cs typeface="+mn-cs"/>
              </a:rPr>
              <a:t>Target: 140k </a:t>
            </a:r>
            <a:r>
              <a:rPr kumimoji="0" lang="en-US" sz="1200" b="1" i="0" u="none" strike="noStrike" kern="1200" cap="none" spc="0" normalizeH="0" baseline="0" noProof="0" dirty="0" err="1">
                <a:ln>
                  <a:noFill/>
                </a:ln>
                <a:solidFill>
                  <a:srgbClr val="0070C0"/>
                </a:solidFill>
                <a:effectLst/>
                <a:uLnTx/>
                <a:uFillTx/>
                <a:latin typeface="Arial"/>
                <a:ea typeface="+mn-ea"/>
                <a:cs typeface="+mn-cs"/>
              </a:rPr>
              <a:t>hrs</a:t>
            </a:r>
            <a:endParaRPr kumimoji="0" lang="en-US" sz="1200" b="1" i="0" u="none" strike="noStrike" kern="1200" cap="none" spc="0" normalizeH="0" baseline="0" noProof="0" dirty="0">
              <a:ln>
                <a:noFill/>
              </a:ln>
              <a:solidFill>
                <a:srgbClr val="0070C0"/>
              </a:solidFill>
              <a:effectLst/>
              <a:uLnTx/>
              <a:uFillTx/>
              <a:latin typeface="Arial"/>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200" b="1" i="0" u="none" strike="noStrike" kern="1200" cap="none" spc="0" normalizeH="0" baseline="0" noProof="0" dirty="0">
                <a:ln>
                  <a:noFill/>
                </a:ln>
                <a:solidFill>
                  <a:srgbClr val="00B050"/>
                </a:solidFill>
                <a:effectLst/>
                <a:uLnTx/>
                <a:uFillTx/>
                <a:latin typeface="Arial"/>
                <a:ea typeface="+mn-ea"/>
                <a:cs typeface="+mn-cs"/>
              </a:rPr>
              <a:t>Current status: 18.5k </a:t>
            </a:r>
            <a:r>
              <a:rPr kumimoji="0" lang="en-US" sz="1200" b="1" i="0" u="none" strike="noStrike" kern="1200" cap="none" spc="0" normalizeH="0" baseline="0" noProof="0" dirty="0" err="1">
                <a:ln>
                  <a:noFill/>
                </a:ln>
                <a:solidFill>
                  <a:srgbClr val="00B050"/>
                </a:solidFill>
                <a:effectLst/>
                <a:uLnTx/>
                <a:uFillTx/>
                <a:latin typeface="Arial"/>
                <a:ea typeface="+mn-ea"/>
                <a:cs typeface="+mn-cs"/>
              </a:rPr>
              <a:t>hrs</a:t>
            </a:r>
            <a:endParaRPr kumimoji="0" lang="en-US" sz="1200" b="1" i="0" u="none" strike="noStrike" kern="1200" cap="none" spc="0" normalizeH="0" baseline="0" noProof="0" dirty="0">
              <a:ln>
                <a:noFill/>
              </a:ln>
              <a:solidFill>
                <a:srgbClr val="00B050"/>
              </a:solidFill>
              <a:effectLst/>
              <a:uLnTx/>
              <a:uFillTx/>
              <a:latin typeface="Arial"/>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pic>
        <p:nvPicPr>
          <p:cNvPr id="3" name="Picture 2">
            <a:extLst>
              <a:ext uri="{FF2B5EF4-FFF2-40B4-BE49-F238E27FC236}">
                <a16:creationId xmlns:a16="http://schemas.microsoft.com/office/drawing/2014/main" id="{FB76C4DB-2A3B-4A0E-BBD8-413FE93DCBCD}"/>
              </a:ext>
            </a:extLst>
          </p:cNvPr>
          <p:cNvPicPr>
            <a:picLocks noChangeAspect="1"/>
          </p:cNvPicPr>
          <p:nvPr/>
        </p:nvPicPr>
        <p:blipFill rotWithShape="1">
          <a:blip r:embed="rId2"/>
          <a:srcRect b="59222"/>
          <a:stretch/>
        </p:blipFill>
        <p:spPr>
          <a:xfrm>
            <a:off x="4346666" y="658391"/>
            <a:ext cx="3489142" cy="1234953"/>
          </a:xfrm>
          <a:prstGeom prst="rect">
            <a:avLst/>
          </a:prstGeom>
          <a:ln w="19050">
            <a:solidFill>
              <a:srgbClr val="002060"/>
            </a:solidFill>
          </a:ln>
        </p:spPr>
      </p:pic>
      <p:sp>
        <p:nvSpPr>
          <p:cNvPr id="4" name="Rectangle 3">
            <a:extLst>
              <a:ext uri="{FF2B5EF4-FFF2-40B4-BE49-F238E27FC236}">
                <a16:creationId xmlns:a16="http://schemas.microsoft.com/office/drawing/2014/main" id="{8B207384-89EB-47F0-A512-D40E1077904A}"/>
              </a:ext>
            </a:extLst>
          </p:cNvPr>
          <p:cNvSpPr/>
          <p:nvPr/>
        </p:nvSpPr>
        <p:spPr>
          <a:xfrm>
            <a:off x="4335908" y="1893345"/>
            <a:ext cx="3499900" cy="416342"/>
          </a:xfrm>
          <a:prstGeom prst="rect">
            <a:avLst/>
          </a:prstGeom>
          <a:noFill/>
          <a:ln w="9525"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err="1">
              <a:ln>
                <a:noFill/>
              </a:ln>
              <a:solidFill>
                <a:srgbClr val="FFFFFF"/>
              </a:solidFill>
              <a:effectLst/>
              <a:uLnTx/>
              <a:uFillTx/>
              <a:latin typeface="Arial"/>
              <a:ea typeface="+mn-ea"/>
              <a:cs typeface="+mn-cs"/>
            </a:endParaRPr>
          </a:p>
        </p:txBody>
      </p:sp>
      <p:sp>
        <p:nvSpPr>
          <p:cNvPr id="5" name="TextBox 4">
            <a:extLst>
              <a:ext uri="{FF2B5EF4-FFF2-40B4-BE49-F238E27FC236}">
                <a16:creationId xmlns:a16="http://schemas.microsoft.com/office/drawing/2014/main" id="{45FECD5D-10D5-49A2-A657-E4C70283B1C2}"/>
              </a:ext>
            </a:extLst>
          </p:cNvPr>
          <p:cNvSpPr txBox="1"/>
          <p:nvPr/>
        </p:nvSpPr>
        <p:spPr>
          <a:xfrm>
            <a:off x="5164142" y="1991693"/>
            <a:ext cx="2108489" cy="416337"/>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Total : </a:t>
            </a:r>
            <a:r>
              <a:rPr kumimoji="0" lang="en-US" altLang="en-US" sz="1600" b="1" i="0" u="none" strike="noStrike" kern="0" cap="none" spc="0" normalizeH="0" baseline="0" noProof="0" dirty="0">
                <a:ln>
                  <a:noFill/>
                </a:ln>
                <a:solidFill>
                  <a:srgbClr val="000000"/>
                </a:solidFill>
                <a:effectLst/>
                <a:uLnTx/>
                <a:uFillTx/>
                <a:latin typeface="Arial"/>
                <a:ea typeface="+mn-ea"/>
                <a:cs typeface="+mn-cs"/>
              </a:rPr>
              <a:t>18523</a:t>
            </a:r>
            <a:r>
              <a:rPr kumimoji="0" lang="en-US" sz="1600" b="0" i="0" u="none" strike="noStrike" kern="1200" cap="none" spc="0" normalizeH="0" baseline="0" noProof="0" dirty="0">
                <a:ln>
                  <a:noFill/>
                </a:ln>
                <a:solidFill>
                  <a:srgbClr val="000000"/>
                </a:solidFill>
                <a:effectLst/>
                <a:uLnTx/>
                <a:uFillTx/>
                <a:latin typeface="Arial"/>
                <a:ea typeface="+mn-ea"/>
                <a:cs typeface="+mn-cs"/>
              </a:rPr>
              <a:t> hours </a:t>
            </a:r>
          </a:p>
        </p:txBody>
      </p:sp>
      <p:sp>
        <p:nvSpPr>
          <p:cNvPr id="8" name="TextBox 7">
            <a:extLst>
              <a:ext uri="{FF2B5EF4-FFF2-40B4-BE49-F238E27FC236}">
                <a16:creationId xmlns:a16="http://schemas.microsoft.com/office/drawing/2014/main" id="{A7E05C88-C479-419D-B5BE-E15459D0FF51}"/>
              </a:ext>
            </a:extLst>
          </p:cNvPr>
          <p:cNvSpPr txBox="1"/>
          <p:nvPr/>
        </p:nvSpPr>
        <p:spPr>
          <a:xfrm>
            <a:off x="9356436" y="3759200"/>
            <a:ext cx="1424148" cy="193964"/>
          </a:xfrm>
          <a:prstGeom prst="rect">
            <a:avLst/>
          </a:prstGeom>
          <a:ln w="6350">
            <a:noFill/>
            <a:miter lim="800000"/>
          </a:ln>
        </p:spPr>
        <p:txBody>
          <a:bodyPr vert="horz" wrap="squar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pic>
        <p:nvPicPr>
          <p:cNvPr id="6" name="Picture 5">
            <a:extLst>
              <a:ext uri="{FF2B5EF4-FFF2-40B4-BE49-F238E27FC236}">
                <a16:creationId xmlns:a16="http://schemas.microsoft.com/office/drawing/2014/main" id="{B0C4BB42-9FB9-4D98-8423-0EA94057372B}"/>
              </a:ext>
            </a:extLst>
          </p:cNvPr>
          <p:cNvPicPr>
            <a:picLocks noChangeAspect="1"/>
          </p:cNvPicPr>
          <p:nvPr/>
        </p:nvPicPr>
        <p:blipFill>
          <a:blip r:embed="rId3"/>
          <a:stretch>
            <a:fillRect/>
          </a:stretch>
        </p:blipFill>
        <p:spPr>
          <a:xfrm>
            <a:off x="581811" y="3017274"/>
            <a:ext cx="2635124" cy="2586920"/>
          </a:xfrm>
          <a:prstGeom prst="rect">
            <a:avLst/>
          </a:prstGeom>
          <a:ln w="19050">
            <a:solidFill>
              <a:srgbClr val="92D050"/>
            </a:solidFill>
          </a:ln>
        </p:spPr>
      </p:pic>
      <p:pic>
        <p:nvPicPr>
          <p:cNvPr id="7" name="Picture 6">
            <a:extLst>
              <a:ext uri="{FF2B5EF4-FFF2-40B4-BE49-F238E27FC236}">
                <a16:creationId xmlns:a16="http://schemas.microsoft.com/office/drawing/2014/main" id="{1C001B0C-A7F7-482B-8D5B-99C071D24DDB}"/>
              </a:ext>
            </a:extLst>
          </p:cNvPr>
          <p:cNvPicPr>
            <a:picLocks noChangeAspect="1"/>
          </p:cNvPicPr>
          <p:nvPr/>
        </p:nvPicPr>
        <p:blipFill>
          <a:blip r:embed="rId4"/>
          <a:stretch>
            <a:fillRect/>
          </a:stretch>
        </p:blipFill>
        <p:spPr>
          <a:xfrm>
            <a:off x="3407526" y="3015992"/>
            <a:ext cx="2688474" cy="2606675"/>
          </a:xfrm>
          <a:prstGeom prst="rect">
            <a:avLst/>
          </a:prstGeom>
          <a:ln w="19050">
            <a:solidFill>
              <a:srgbClr val="92D050"/>
            </a:solidFill>
          </a:ln>
        </p:spPr>
      </p:pic>
      <p:pic>
        <p:nvPicPr>
          <p:cNvPr id="9" name="Picture 8">
            <a:extLst>
              <a:ext uri="{FF2B5EF4-FFF2-40B4-BE49-F238E27FC236}">
                <a16:creationId xmlns:a16="http://schemas.microsoft.com/office/drawing/2014/main" id="{6CC75BF1-1D45-4119-BB03-66C71B823ED4}"/>
              </a:ext>
            </a:extLst>
          </p:cNvPr>
          <p:cNvPicPr>
            <a:picLocks noChangeAspect="1"/>
          </p:cNvPicPr>
          <p:nvPr/>
        </p:nvPicPr>
        <p:blipFill>
          <a:blip r:embed="rId5"/>
          <a:stretch>
            <a:fillRect/>
          </a:stretch>
        </p:blipFill>
        <p:spPr>
          <a:xfrm>
            <a:off x="6218386" y="3022162"/>
            <a:ext cx="2696543" cy="2625725"/>
          </a:xfrm>
          <a:prstGeom prst="rect">
            <a:avLst/>
          </a:prstGeom>
          <a:ln w="19050">
            <a:solidFill>
              <a:srgbClr val="92D050"/>
            </a:solidFill>
          </a:ln>
        </p:spPr>
      </p:pic>
      <p:pic>
        <p:nvPicPr>
          <p:cNvPr id="10" name="Picture 9">
            <a:extLst>
              <a:ext uri="{FF2B5EF4-FFF2-40B4-BE49-F238E27FC236}">
                <a16:creationId xmlns:a16="http://schemas.microsoft.com/office/drawing/2014/main" id="{64B8DAB0-FEAA-44C4-9597-B650BD4925D0}"/>
              </a:ext>
            </a:extLst>
          </p:cNvPr>
          <p:cNvPicPr>
            <a:picLocks noChangeAspect="1"/>
          </p:cNvPicPr>
          <p:nvPr/>
        </p:nvPicPr>
        <p:blipFill>
          <a:blip r:embed="rId6"/>
          <a:stretch>
            <a:fillRect/>
          </a:stretch>
        </p:blipFill>
        <p:spPr>
          <a:xfrm>
            <a:off x="9193753" y="3021943"/>
            <a:ext cx="2671744" cy="2600716"/>
          </a:xfrm>
          <a:prstGeom prst="rect">
            <a:avLst/>
          </a:prstGeom>
          <a:ln w="19050">
            <a:solidFill>
              <a:srgbClr val="92D050"/>
            </a:solidFill>
          </a:ln>
        </p:spPr>
      </p:pic>
      <p:sp>
        <p:nvSpPr>
          <p:cNvPr id="11" name="TextBox 10">
            <a:extLst>
              <a:ext uri="{FF2B5EF4-FFF2-40B4-BE49-F238E27FC236}">
                <a16:creationId xmlns:a16="http://schemas.microsoft.com/office/drawing/2014/main" id="{D81EC957-189D-4E82-8850-47C9065A6737}"/>
              </a:ext>
            </a:extLst>
          </p:cNvPr>
          <p:cNvSpPr txBox="1"/>
          <p:nvPr/>
        </p:nvSpPr>
        <p:spPr>
          <a:xfrm>
            <a:off x="4938698" y="5412475"/>
            <a:ext cx="450887" cy="83351"/>
          </a:xfrm>
          <a:prstGeom prst="rect">
            <a:avLst/>
          </a:prstGeom>
          <a:solidFill>
            <a:schemeClr val="bg1"/>
          </a:solidFill>
          <a:ln w="6350">
            <a:noFill/>
            <a:miter lim="800000"/>
          </a:ln>
        </p:spPr>
        <p:txBody>
          <a:bodyPr vert="horz" wrap="none" lIns="0" tIns="0" rIns="0" bIns="0" rtlCol="0">
            <a:noAutofit/>
          </a:bodyPr>
          <a:lstStyle/>
          <a:p>
            <a:pPr algn="l">
              <a:spcBef>
                <a:spcPts val="300"/>
              </a:spcBef>
              <a:spcAft>
                <a:spcPts val="300"/>
              </a:spcAft>
              <a:buNone/>
            </a:pPr>
            <a:r>
              <a:rPr lang="en-US" sz="600" dirty="0">
                <a:solidFill>
                  <a:srgbClr val="7F7F7F"/>
                </a:solidFill>
              </a:rPr>
              <a:t>11224</a:t>
            </a:r>
          </a:p>
        </p:txBody>
      </p:sp>
      <p:sp>
        <p:nvSpPr>
          <p:cNvPr id="19" name="TextBox 18">
            <a:extLst>
              <a:ext uri="{FF2B5EF4-FFF2-40B4-BE49-F238E27FC236}">
                <a16:creationId xmlns:a16="http://schemas.microsoft.com/office/drawing/2014/main" id="{634AEEAE-02B9-4C16-8403-006DB1E578A0}"/>
              </a:ext>
            </a:extLst>
          </p:cNvPr>
          <p:cNvSpPr txBox="1"/>
          <p:nvPr/>
        </p:nvSpPr>
        <p:spPr>
          <a:xfrm>
            <a:off x="5632897" y="5168949"/>
            <a:ext cx="377924" cy="85425"/>
          </a:xfrm>
          <a:prstGeom prst="rect">
            <a:avLst/>
          </a:prstGeom>
          <a:solidFill>
            <a:schemeClr val="bg1"/>
          </a:solidFill>
          <a:ln w="6350">
            <a:noFill/>
            <a:miter lim="800000"/>
          </a:ln>
        </p:spPr>
        <p:txBody>
          <a:bodyPr vert="horz" wrap="none" lIns="0" tIns="0" rIns="0" bIns="0" rtlCol="0">
            <a:noAutofit/>
          </a:bodyPr>
          <a:lstStyle/>
          <a:p>
            <a:pPr algn="l">
              <a:spcBef>
                <a:spcPts val="300"/>
              </a:spcBef>
              <a:spcAft>
                <a:spcPts val="300"/>
              </a:spcAft>
              <a:buNone/>
            </a:pPr>
            <a:r>
              <a:rPr lang="en-US" sz="600" dirty="0">
                <a:solidFill>
                  <a:srgbClr val="7F7F7F"/>
                </a:solidFill>
              </a:rPr>
              <a:t>11224</a:t>
            </a:r>
          </a:p>
        </p:txBody>
      </p:sp>
      <p:sp>
        <p:nvSpPr>
          <p:cNvPr id="21" name="TextBox 20">
            <a:extLst>
              <a:ext uri="{FF2B5EF4-FFF2-40B4-BE49-F238E27FC236}">
                <a16:creationId xmlns:a16="http://schemas.microsoft.com/office/drawing/2014/main" id="{E33DC9E0-52F2-476A-85A8-BB46D3E0C2AA}"/>
              </a:ext>
            </a:extLst>
          </p:cNvPr>
          <p:cNvSpPr txBox="1"/>
          <p:nvPr/>
        </p:nvSpPr>
        <p:spPr>
          <a:xfrm>
            <a:off x="5609712" y="4382636"/>
            <a:ext cx="449182" cy="85425"/>
          </a:xfrm>
          <a:prstGeom prst="rect">
            <a:avLst/>
          </a:prstGeom>
          <a:solidFill>
            <a:schemeClr val="bg1"/>
          </a:solidFill>
          <a:ln w="6350">
            <a:noFill/>
            <a:miter lim="800000"/>
          </a:ln>
        </p:spPr>
        <p:txBody>
          <a:bodyPr vert="horz" wrap="none" lIns="0" tIns="0" rIns="0" bIns="0" rtlCol="0">
            <a:noAutofit/>
          </a:bodyPr>
          <a:lstStyle/>
          <a:p>
            <a:pPr algn="l">
              <a:spcBef>
                <a:spcPts val="300"/>
              </a:spcBef>
              <a:spcAft>
                <a:spcPts val="300"/>
              </a:spcAft>
              <a:buNone/>
            </a:pPr>
            <a:r>
              <a:rPr lang="en-US" sz="600" dirty="0">
                <a:solidFill>
                  <a:srgbClr val="7F7F7F"/>
                </a:solidFill>
              </a:rPr>
              <a:t>11224</a:t>
            </a:r>
          </a:p>
        </p:txBody>
      </p:sp>
      <p:pic>
        <p:nvPicPr>
          <p:cNvPr id="12" name="Picture 11">
            <a:extLst>
              <a:ext uri="{FF2B5EF4-FFF2-40B4-BE49-F238E27FC236}">
                <a16:creationId xmlns:a16="http://schemas.microsoft.com/office/drawing/2014/main" id="{0599F9B1-FE9C-44A4-8C70-65A31EFB785F}"/>
              </a:ext>
            </a:extLst>
          </p:cNvPr>
          <p:cNvPicPr>
            <a:picLocks noChangeAspect="1"/>
          </p:cNvPicPr>
          <p:nvPr/>
        </p:nvPicPr>
        <p:blipFill>
          <a:blip r:embed="rId7"/>
          <a:stretch>
            <a:fillRect/>
          </a:stretch>
        </p:blipFill>
        <p:spPr>
          <a:xfrm>
            <a:off x="515937" y="2985218"/>
            <a:ext cx="2828925" cy="2704375"/>
          </a:xfrm>
          <a:prstGeom prst="rect">
            <a:avLst/>
          </a:prstGeom>
        </p:spPr>
      </p:pic>
    </p:spTree>
    <p:extLst>
      <p:ext uri="{BB962C8B-B14F-4D97-AF65-F5344CB8AC3E}">
        <p14:creationId xmlns:p14="http://schemas.microsoft.com/office/powerpoint/2010/main" val="3953371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67A6-4395-4F18-A081-F805D49B6124}"/>
              </a:ext>
            </a:extLst>
          </p:cNvPr>
          <p:cNvSpPr>
            <a:spLocks noGrp="1"/>
          </p:cNvSpPr>
          <p:nvPr>
            <p:ph type="title"/>
          </p:nvPr>
        </p:nvSpPr>
        <p:spPr>
          <a:xfrm>
            <a:off x="2665750" y="2143515"/>
            <a:ext cx="5933501" cy="920336"/>
          </a:xfrm>
        </p:spPr>
        <p:txBody>
          <a:bodyPr/>
          <a:lstStyle/>
          <a:p>
            <a:r>
              <a:rPr lang="en-US" dirty="0"/>
              <a:t>Training and references</a:t>
            </a:r>
          </a:p>
        </p:txBody>
      </p:sp>
    </p:spTree>
    <p:extLst>
      <p:ext uri="{BB962C8B-B14F-4D97-AF65-F5344CB8AC3E}">
        <p14:creationId xmlns:p14="http://schemas.microsoft.com/office/powerpoint/2010/main" val="3109100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47D65-3554-42DF-B222-5B79106BF100}"/>
              </a:ext>
            </a:extLst>
          </p:cNvPr>
          <p:cNvSpPr>
            <a:spLocks noGrp="1"/>
          </p:cNvSpPr>
          <p:nvPr>
            <p:ph type="title"/>
          </p:nvPr>
        </p:nvSpPr>
        <p:spPr>
          <a:xfrm>
            <a:off x="97649" y="137224"/>
            <a:ext cx="11150600" cy="473226"/>
          </a:xfrm>
        </p:spPr>
        <p:txBody>
          <a:bodyPr/>
          <a:lstStyle/>
          <a:p>
            <a:r>
              <a:rPr lang="en-US" dirty="0"/>
              <a:t>                          Training and support</a:t>
            </a:r>
          </a:p>
        </p:txBody>
      </p:sp>
      <p:sp>
        <p:nvSpPr>
          <p:cNvPr id="4" name="Rectangle 3">
            <a:extLst>
              <a:ext uri="{FF2B5EF4-FFF2-40B4-BE49-F238E27FC236}">
                <a16:creationId xmlns:a16="http://schemas.microsoft.com/office/drawing/2014/main" id="{0902F806-9094-4E6A-B4CF-AE85465B7FBE}"/>
              </a:ext>
            </a:extLst>
          </p:cNvPr>
          <p:cNvSpPr/>
          <p:nvPr/>
        </p:nvSpPr>
        <p:spPr>
          <a:xfrm>
            <a:off x="192765" y="687634"/>
            <a:ext cx="12286036" cy="2031325"/>
          </a:xfrm>
          <a:prstGeom prst="rect">
            <a:avLst/>
          </a:prstGeom>
        </p:spPr>
        <p:txBody>
          <a:bodyPr wrap="square">
            <a:spAutoFit/>
          </a:bodyPr>
          <a:lstStyle/>
          <a:p>
            <a:r>
              <a:rPr lang="en-US" sz="1400" dirty="0">
                <a:hlinkClick r:id="rId2"/>
              </a:rPr>
              <a:t>Automation COP </a:t>
            </a:r>
            <a:endParaRPr lang="en-US" sz="1400" dirty="0"/>
          </a:p>
          <a:p>
            <a:r>
              <a:rPr lang="en-US" sz="1400" u="sng" dirty="0">
                <a:hlinkClick r:id="rId3"/>
              </a:rPr>
              <a:t>https://devsecops.web.boeing.com/index.html</a:t>
            </a:r>
            <a:r>
              <a:rPr lang="en-US" sz="1400" dirty="0"/>
              <a:t>  [</a:t>
            </a:r>
            <a:r>
              <a:rPr lang="en-US" sz="1400" b="1" dirty="0"/>
              <a:t>DevSecOps Enterprise Website</a:t>
            </a:r>
            <a:r>
              <a:rPr lang="en-US" sz="1400" dirty="0"/>
              <a:t>]</a:t>
            </a:r>
            <a:endParaRPr lang="en-US" sz="1400" dirty="0">
              <a:latin typeface="Times New Roman" panose="02020603050405020304" pitchFamily="18" charset="0"/>
              <a:ea typeface="Calibri" panose="020F0502020204030204" pitchFamily="34" charset="0"/>
            </a:endParaRP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        </a:t>
            </a: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T</a:t>
            </a:r>
            <a:r>
              <a:rPr lang="en-US" sz="1400" b="1" u="sng" dirty="0">
                <a:solidFill>
                  <a:srgbClr val="ED7D31"/>
                </a:solidFill>
                <a:latin typeface="Calibri" panose="020F0502020204030204" pitchFamily="34" charset="0"/>
                <a:ea typeface="Times New Roman" panose="02020603050405020304" pitchFamily="18" charset="0"/>
              </a:rPr>
              <a:t>raining:</a:t>
            </a:r>
            <a:endParaRPr lang="en-US" sz="1400" dirty="0">
              <a:solidFill>
                <a:srgbClr val="ED7D31"/>
              </a:solidFill>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hlinkClick r:id="rId4"/>
              </a:rPr>
              <a:t>https://devsecops.web.boeing.com/trainings.html </a:t>
            </a:r>
            <a:endParaRPr lang="en-US" sz="1400" u="sng" dirty="0">
              <a:solidFill>
                <a:srgbClr val="0563C1"/>
              </a:solidFill>
              <a:latin typeface="Calibri" panose="020F0502020204030204" pitchFamily="34" charset="0"/>
              <a:ea typeface="Calibri" panose="020F0502020204030204" pitchFamily="34" charset="0"/>
            </a:endParaRPr>
          </a:p>
          <a:p>
            <a:pPr marL="457200"/>
            <a:r>
              <a:rPr lang="en-US" sz="1400" u="sng" dirty="0">
                <a:solidFill>
                  <a:srgbClr val="0070C0"/>
                </a:solidFill>
                <a:latin typeface="Calibri" panose="020F0502020204030204" pitchFamily="34" charset="0"/>
                <a:ea typeface="Calibri" panose="020F0502020204030204" pitchFamily="34" charset="0"/>
                <a:hlinkClick r:id="rId5"/>
              </a:rPr>
              <a:t>https://insite.web.boeing.com/culture/viewMedia.do?mediaId=428840</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Insite: </a:t>
            </a:r>
            <a:r>
              <a:rPr lang="en-US" sz="1400" u="sng" dirty="0">
                <a:solidFill>
                  <a:srgbClr val="0563C1"/>
                </a:solidFill>
                <a:latin typeface="Calibri" panose="020F0502020204030204" pitchFamily="34" charset="0"/>
                <a:ea typeface="Calibri" panose="020F0502020204030204" pitchFamily="34" charset="0"/>
                <a:hlinkClick r:id="rId6"/>
              </a:rPr>
              <a:t>DevSecOps related video series</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Degreed: </a:t>
            </a:r>
            <a:r>
              <a:rPr lang="en-US" sz="1400" u="sng" dirty="0">
                <a:solidFill>
                  <a:srgbClr val="0563C1"/>
                </a:solidFill>
                <a:latin typeface="Calibri" panose="020F0502020204030204" pitchFamily="34" charset="0"/>
                <a:ea typeface="Calibri" panose="020F0502020204030204" pitchFamily="34" charset="0"/>
                <a:hlinkClick r:id="rId7"/>
              </a:rPr>
              <a:t>https://degreed.com/pathway/mpl66o5r9d/pathway</a:t>
            </a:r>
            <a:endParaRPr lang="en-US" sz="1400" dirty="0">
              <a:latin typeface="Calibri" panose="020F0502020204030204" pitchFamily="34" charset="0"/>
              <a:ea typeface="Calibri" panose="020F0502020204030204" pitchFamily="34" charset="0"/>
            </a:endParaRPr>
          </a:p>
          <a:p>
            <a:pPr marL="457200" marR="0"/>
            <a:r>
              <a:rPr lang="en-US" sz="1400" u="sng" dirty="0" err="1">
                <a:solidFill>
                  <a:srgbClr val="0563C1"/>
                </a:solidFill>
                <a:latin typeface="Calibri" panose="020F0502020204030204" pitchFamily="34" charset="0"/>
                <a:ea typeface="Calibri" panose="020F0502020204030204" pitchFamily="34" charset="0"/>
              </a:rPr>
              <a:t>Oreilly</a:t>
            </a:r>
            <a:r>
              <a:rPr lang="en-US" sz="1400" u="sng" dirty="0">
                <a:solidFill>
                  <a:srgbClr val="0563C1"/>
                </a:solidFill>
                <a:latin typeface="Calibri" panose="020F0502020204030204" pitchFamily="34" charset="0"/>
                <a:ea typeface="Calibri" panose="020F0502020204030204" pitchFamily="34" charset="0"/>
              </a:rPr>
              <a:t>: </a:t>
            </a:r>
            <a:r>
              <a:rPr lang="en-US" sz="1400" u="sng" dirty="0">
                <a:solidFill>
                  <a:srgbClr val="0563C1"/>
                </a:solidFill>
                <a:latin typeface="Calibri" panose="020F0502020204030204" pitchFamily="34" charset="0"/>
                <a:ea typeface="Calibri" panose="020F0502020204030204" pitchFamily="34" charset="0"/>
                <a:hlinkClick r:id="rId8"/>
              </a:rPr>
              <a:t>https://learning.oreilly.com/library/view/the-devops-handbook/9781457191381/</a:t>
            </a:r>
            <a:endParaRPr lang="en-US" sz="1400" dirty="0">
              <a:solidFill>
                <a:srgbClr val="002060"/>
              </a:solidFill>
              <a:latin typeface="Calibri" panose="020F0502020204030204" pitchFamily="34" charset="0"/>
              <a:ea typeface="Calibri" panose="020F0502020204030204" pitchFamily="34" charset="0"/>
            </a:endParaRPr>
          </a:p>
        </p:txBody>
      </p:sp>
      <p:graphicFrame>
        <p:nvGraphicFramePr>
          <p:cNvPr id="5" name="Table 4">
            <a:extLst>
              <a:ext uri="{FF2B5EF4-FFF2-40B4-BE49-F238E27FC236}">
                <a16:creationId xmlns:a16="http://schemas.microsoft.com/office/drawing/2014/main" id="{D9758905-C7AC-412C-8FEB-3CC94D34AFD3}"/>
              </a:ext>
            </a:extLst>
          </p:cNvPr>
          <p:cNvGraphicFramePr>
            <a:graphicFrameLocks noGrp="1"/>
          </p:cNvGraphicFramePr>
          <p:nvPr/>
        </p:nvGraphicFramePr>
        <p:xfrm>
          <a:off x="260859" y="3845614"/>
          <a:ext cx="10573593" cy="2508910"/>
        </p:xfrm>
        <a:graphic>
          <a:graphicData uri="http://schemas.openxmlformats.org/drawingml/2006/table">
            <a:tbl>
              <a:tblPr firstRow="1" firstCol="1" bandRow="1">
                <a:tableStyleId>{5C22544A-7EE6-4342-B048-85BDC9FD1C3A}</a:tableStyleId>
              </a:tblPr>
              <a:tblGrid>
                <a:gridCol w="1943611">
                  <a:extLst>
                    <a:ext uri="{9D8B030D-6E8A-4147-A177-3AD203B41FA5}">
                      <a16:colId xmlns:a16="http://schemas.microsoft.com/office/drawing/2014/main" val="807063744"/>
                    </a:ext>
                  </a:extLst>
                </a:gridCol>
                <a:gridCol w="5213806">
                  <a:extLst>
                    <a:ext uri="{9D8B030D-6E8A-4147-A177-3AD203B41FA5}">
                      <a16:colId xmlns:a16="http://schemas.microsoft.com/office/drawing/2014/main" val="1882489943"/>
                    </a:ext>
                  </a:extLst>
                </a:gridCol>
                <a:gridCol w="3416176">
                  <a:extLst>
                    <a:ext uri="{9D8B030D-6E8A-4147-A177-3AD203B41FA5}">
                      <a16:colId xmlns:a16="http://schemas.microsoft.com/office/drawing/2014/main" val="3173231289"/>
                    </a:ext>
                  </a:extLst>
                </a:gridCol>
              </a:tblGrid>
              <a:tr h="181694">
                <a:tc>
                  <a:txBody>
                    <a:bodyPr/>
                    <a:lstStyle/>
                    <a:p>
                      <a:pPr marL="0" marR="0">
                        <a:spcBef>
                          <a:spcPts val="0"/>
                        </a:spcBef>
                        <a:spcAft>
                          <a:spcPts val="0"/>
                        </a:spcAft>
                      </a:pPr>
                      <a:r>
                        <a:rPr lang="en-US" sz="800">
                          <a:effectLst/>
                        </a:rPr>
                        <a:t>DSO Support Systems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Description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URL</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4167678034"/>
                  </a:ext>
                </a:extLst>
              </a:tr>
              <a:tr h="239124">
                <a:tc>
                  <a:txBody>
                    <a:bodyPr/>
                    <a:lstStyle/>
                    <a:p>
                      <a:pPr marL="0" marR="0">
                        <a:spcBef>
                          <a:spcPts val="0"/>
                        </a:spcBef>
                        <a:spcAft>
                          <a:spcPts val="0"/>
                        </a:spcAft>
                      </a:pPr>
                      <a:r>
                        <a:rPr lang="en-US" sz="800">
                          <a:effectLst/>
                        </a:rPr>
                        <a:t>ATOMS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Platform to onboard to some of the commonly used tools like Coverity, Netsparker, SonarQube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9"/>
                        </a:rPr>
                        <a:t>https://atoms.web.boeing.com/home</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800875544"/>
                  </a:ext>
                </a:extLst>
              </a:tr>
              <a:tr h="324997">
                <a:tc>
                  <a:txBody>
                    <a:bodyPr/>
                    <a:lstStyle/>
                    <a:p>
                      <a:pPr marL="0" marR="0">
                        <a:spcBef>
                          <a:spcPts val="0"/>
                        </a:spcBef>
                        <a:spcAft>
                          <a:spcPts val="0"/>
                        </a:spcAft>
                      </a:pPr>
                      <a:r>
                        <a:rPr lang="en-US" sz="800">
                          <a:effectLst/>
                        </a:rPr>
                        <a:t>ATOMS-CI</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Saves your team time by generating an automated continuous integration pipeline and integrating different tools</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0"/>
                        </a:rPr>
                        <a:t>https://atoms-ci.web.boeing.com/ci</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67674782"/>
                  </a:ext>
                </a:extLst>
              </a:tr>
              <a:tr h="214035">
                <a:tc>
                  <a:txBody>
                    <a:bodyPr/>
                    <a:lstStyle/>
                    <a:p>
                      <a:pPr marL="0" marR="0">
                        <a:spcBef>
                          <a:spcPts val="0"/>
                        </a:spcBef>
                        <a:spcAft>
                          <a:spcPts val="0"/>
                        </a:spcAft>
                      </a:pPr>
                      <a:r>
                        <a:rPr lang="en-US" sz="800">
                          <a:effectLst/>
                        </a:rPr>
                        <a:t>DevSecOps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Official DevSecOps website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3"/>
                        </a:rPr>
                        <a:t>https://devsecops.web.boeing.com/index.html</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3066780032"/>
                  </a:ext>
                </a:extLst>
              </a:tr>
              <a:tr h="239124">
                <a:tc>
                  <a:txBody>
                    <a:bodyPr/>
                    <a:lstStyle/>
                    <a:p>
                      <a:pPr marL="0" marR="0">
                        <a:spcBef>
                          <a:spcPts val="0"/>
                        </a:spcBef>
                        <a:spcAft>
                          <a:spcPts val="0"/>
                        </a:spcAft>
                      </a:pPr>
                      <a:r>
                        <a:rPr lang="en-US" sz="800">
                          <a:effectLst/>
                        </a:rPr>
                        <a:t>AppDynamics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Monitoring tool documentation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1"/>
                        </a:rPr>
                        <a:t>https://itms.pages.boeing.com/wiki/appdynamics/</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383795686"/>
                  </a:ext>
                </a:extLst>
              </a:tr>
              <a:tr h="239124">
                <a:tc>
                  <a:txBody>
                    <a:bodyPr/>
                    <a:lstStyle/>
                    <a:p>
                      <a:pPr marL="0" marR="0">
                        <a:spcBef>
                          <a:spcPts val="0"/>
                        </a:spcBef>
                        <a:spcAft>
                          <a:spcPts val="0"/>
                        </a:spcAft>
                      </a:pPr>
                      <a:r>
                        <a:rPr lang="en-US" sz="800">
                          <a:effectLst/>
                        </a:rPr>
                        <a:t>Enablement kit</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Architecture Checklist to improve maturity </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2"/>
                        </a:rPr>
                        <a:t>https://devsecops.web.boeing.com/assessment/enablementKit.html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2500512"/>
                  </a:ext>
                </a:extLst>
              </a:tr>
              <a:tr h="239124">
                <a:tc>
                  <a:txBody>
                    <a:bodyPr/>
                    <a:lstStyle/>
                    <a:p>
                      <a:pPr marL="0" marR="0">
                        <a:spcBef>
                          <a:spcPts val="0"/>
                        </a:spcBef>
                        <a:spcAft>
                          <a:spcPts val="0"/>
                        </a:spcAft>
                      </a:pPr>
                      <a:r>
                        <a:rPr lang="en-US" sz="800">
                          <a:effectLst/>
                        </a:rPr>
                        <a:t>DSO Mattermost channel</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channel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3"/>
                        </a:rPr>
                        <a:t>https://mattermost.web.boeing.com/dso/channels/town-square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572966063"/>
                  </a:ext>
                </a:extLst>
              </a:tr>
              <a:tr h="181694">
                <a:tc>
                  <a:txBody>
                    <a:bodyPr/>
                    <a:lstStyle/>
                    <a:p>
                      <a:pPr marL="0" marR="0">
                        <a:spcBef>
                          <a:spcPts val="0"/>
                        </a:spcBef>
                        <a:spcAft>
                          <a:spcPts val="0"/>
                        </a:spcAft>
                      </a:pPr>
                      <a:r>
                        <a:rPr lang="en-US" sz="800">
                          <a:effectLst/>
                        </a:rPr>
                        <a:t>DSO Consultation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Connect with the experts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4"/>
                        </a:rPr>
                        <a:t>DL DSO Consulting</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032067331"/>
                  </a:ext>
                </a:extLst>
              </a:tr>
              <a:tr h="324997">
                <a:tc>
                  <a:txBody>
                    <a:bodyPr/>
                    <a:lstStyle/>
                    <a:p>
                      <a:pPr marL="0" marR="0">
                        <a:spcBef>
                          <a:spcPts val="0"/>
                        </a:spcBef>
                        <a:spcAft>
                          <a:spcPts val="0"/>
                        </a:spcAft>
                      </a:pPr>
                      <a:r>
                        <a:rPr lang="en-US" sz="800">
                          <a:effectLst/>
                        </a:rPr>
                        <a:t>DSO COE InSite Group</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group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5"/>
                        </a:rPr>
                        <a:t>https://insite.web.boeing.com/culture/viewGroup.do?groupId=168061</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707814212"/>
                  </a:ext>
                </a:extLst>
              </a:tr>
              <a:tr h="324997">
                <a:tc>
                  <a:txBody>
                    <a:bodyPr/>
                    <a:lstStyle/>
                    <a:p>
                      <a:pPr marL="0" marR="0">
                        <a:spcBef>
                          <a:spcPts val="0"/>
                        </a:spcBef>
                        <a:spcAft>
                          <a:spcPts val="0"/>
                        </a:spcAft>
                      </a:pPr>
                      <a:r>
                        <a:rPr lang="en-US" sz="800">
                          <a:effectLst/>
                        </a:rPr>
                        <a:t>DevSecOps Video Library</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Videos on different implementation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6"/>
                        </a:rPr>
                        <a:t>https://insite.web.boeing.com/culture/displayGroupMedia.do?groupId=168061</a:t>
                      </a:r>
                      <a:r>
                        <a:rPr lang="en-US" sz="800" dirty="0">
                          <a:effectLst/>
                        </a:rPr>
                        <a:t> </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39703474"/>
                  </a:ext>
                </a:extLst>
              </a:tr>
            </a:tbl>
          </a:graphicData>
        </a:graphic>
      </p:graphicFrame>
      <p:sp>
        <p:nvSpPr>
          <p:cNvPr id="3" name="Rectangle 2">
            <a:extLst>
              <a:ext uri="{FF2B5EF4-FFF2-40B4-BE49-F238E27FC236}">
                <a16:creationId xmlns:a16="http://schemas.microsoft.com/office/drawing/2014/main" id="{9EF24625-22BA-4838-B7EC-C69C8B35F6F8}"/>
              </a:ext>
            </a:extLst>
          </p:cNvPr>
          <p:cNvSpPr/>
          <p:nvPr/>
        </p:nvSpPr>
        <p:spPr>
          <a:xfrm>
            <a:off x="-298316" y="2769195"/>
            <a:ext cx="12286036" cy="954107"/>
          </a:xfrm>
          <a:prstGeom prst="rect">
            <a:avLst/>
          </a:prstGeom>
        </p:spPr>
        <p:txBody>
          <a:bodyPr wrap="square">
            <a:spAutoFit/>
          </a:bodyPr>
          <a:lstStyle/>
          <a:p>
            <a:pPr marL="457200" marR="0"/>
            <a:r>
              <a:rPr lang="en-US" sz="1400" b="1" u="sng" dirty="0">
                <a:solidFill>
                  <a:srgbClr val="ED7D31"/>
                </a:solidFill>
                <a:latin typeface="Calibri" panose="020F0502020204030204" pitchFamily="34" charset="0"/>
              </a:rPr>
              <a:t>Enterprise Support</a:t>
            </a: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In case of any queries interested teams can register themselves through </a:t>
            </a:r>
            <a:r>
              <a:rPr lang="en-US" sz="1400" u="sng" dirty="0">
                <a:solidFill>
                  <a:srgbClr val="0070C0"/>
                </a:solidFill>
                <a:latin typeface="Calibri" panose="020F0502020204030204" pitchFamily="34" charset="0"/>
                <a:ea typeface="Calibri" panose="020F0502020204030204" pitchFamily="34" charset="0"/>
                <a:hlinkClick r:id="rId17"/>
              </a:rPr>
              <a:t>EMC</a:t>
            </a:r>
            <a:r>
              <a:rPr lang="en-US" sz="1400" u="sng" dirty="0">
                <a:solidFill>
                  <a:srgbClr val="0070C0"/>
                </a:solidFill>
                <a:latin typeface="Calibri" panose="020F0502020204030204" pitchFamily="34" charset="0"/>
                <a:ea typeface="Calibri" panose="020F0502020204030204" pitchFamily="34" charset="0"/>
              </a:rPr>
              <a:t> </a:t>
            </a:r>
            <a:r>
              <a:rPr lang="en-US" sz="1400" u="sng" dirty="0">
                <a:solidFill>
                  <a:srgbClr val="002060"/>
                </a:solidFill>
                <a:latin typeface="Calibri" panose="020F0502020204030204" pitchFamily="34" charset="0"/>
                <a:ea typeface="Calibri" panose="020F0502020204030204" pitchFamily="34" charset="0"/>
              </a:rPr>
              <a:t>(check for the session with the name “DevSecOps Office Hours (India)”).</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US, </a:t>
            </a:r>
            <a:r>
              <a:rPr lang="en-US" sz="1400" u="sng" dirty="0">
                <a:solidFill>
                  <a:srgbClr val="0070C0"/>
                </a:solidFill>
                <a:latin typeface="Calibri" panose="020F0502020204030204" pitchFamily="34" charset="0"/>
                <a:ea typeface="Calibri" panose="020F0502020204030204" pitchFamily="34" charset="0"/>
                <a:hlinkClick r:id="rId18"/>
              </a:rPr>
              <a:t>Click </a:t>
            </a:r>
            <a:r>
              <a:rPr lang="en-US" sz="1400" u="sng" dirty="0">
                <a:solidFill>
                  <a:srgbClr val="000000"/>
                </a:solidFill>
                <a:latin typeface="Calibri" panose="020F0502020204030204" pitchFamily="34" charset="0"/>
                <a:ea typeface="Calibri" panose="020F0502020204030204" pitchFamily="34" charset="0"/>
                <a:hlinkClick r:id="rId18"/>
              </a:rPr>
              <a:t>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India, </a:t>
            </a:r>
            <a:r>
              <a:rPr lang="en-US" sz="1400" u="sng" dirty="0">
                <a:solidFill>
                  <a:srgbClr val="0070C0"/>
                </a:solidFill>
                <a:latin typeface="Calibri" panose="020F0502020204030204" pitchFamily="34" charset="0"/>
                <a:ea typeface="Calibri" panose="020F0502020204030204" pitchFamily="34" charset="0"/>
                <a:hlinkClick r:id="rId17"/>
              </a:rPr>
              <a:t>Click</a:t>
            </a:r>
            <a:r>
              <a:rPr lang="en-US" sz="1400" u="sng" dirty="0">
                <a:solidFill>
                  <a:srgbClr val="000000"/>
                </a:solidFill>
                <a:latin typeface="Calibri" panose="020F0502020204030204" pitchFamily="34" charset="0"/>
                <a:ea typeface="Calibri" panose="020F0502020204030204" pitchFamily="34" charset="0"/>
                <a:hlinkClick r:id="rId17"/>
              </a:rPr>
              <a:t> 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38531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4C0DC-9FE4-4928-95A1-C12C76850FA2}"/>
              </a:ext>
            </a:extLst>
          </p:cNvPr>
          <p:cNvSpPr>
            <a:spLocks noGrp="1"/>
          </p:cNvSpPr>
          <p:nvPr>
            <p:ph type="title"/>
          </p:nvPr>
        </p:nvSpPr>
        <p:spPr>
          <a:xfrm>
            <a:off x="130347" y="257637"/>
            <a:ext cx="11150600" cy="623712"/>
          </a:xfrm>
        </p:spPr>
        <p:txBody>
          <a:bodyPr/>
          <a:lstStyle/>
          <a:p>
            <a:r>
              <a:rPr lang="en-US" dirty="0"/>
              <a:t>Assessment Process</a:t>
            </a:r>
          </a:p>
        </p:txBody>
      </p:sp>
      <p:sp>
        <p:nvSpPr>
          <p:cNvPr id="3" name="Rectangle 2">
            <a:extLst>
              <a:ext uri="{FF2B5EF4-FFF2-40B4-BE49-F238E27FC236}">
                <a16:creationId xmlns:a16="http://schemas.microsoft.com/office/drawing/2014/main" id="{3CAED5BA-C776-449D-A3C1-F6753F036E03}"/>
              </a:ext>
            </a:extLst>
          </p:cNvPr>
          <p:cNvSpPr/>
          <p:nvPr/>
        </p:nvSpPr>
        <p:spPr>
          <a:xfrm>
            <a:off x="391391" y="881349"/>
            <a:ext cx="11409218" cy="6232475"/>
          </a:xfrm>
          <a:prstGeom prst="rect">
            <a:avLst/>
          </a:prstGeom>
        </p:spPr>
        <p:txBody>
          <a:bodyPr wrap="square">
            <a:spAutoFit/>
          </a:bodyPr>
          <a:lstStyle/>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rPr>
              <a:t>DevSecOps Assessment Process Flow (Swimlane)</a:t>
            </a:r>
          </a:p>
          <a:p>
            <a:endParaRPr lang="en-US" dirty="0"/>
          </a:p>
          <a:p>
            <a:r>
              <a:rPr lang="en-US" dirty="0">
                <a:solidFill>
                  <a:srgbClr val="1F497D"/>
                </a:solidFill>
                <a:latin typeface="Calibri" panose="020F0502020204030204" pitchFamily="34" charset="0"/>
              </a:rPr>
              <a:t>Please refer to the attached PDF.</a:t>
            </a: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GSEP Process for Dashboard Access</a:t>
            </a:r>
          </a:p>
          <a:p>
            <a:endParaRPr lang="en-US" dirty="0">
              <a:solidFill>
                <a:srgbClr val="1F497D"/>
              </a:solidFill>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Please use the </a:t>
            </a:r>
            <a:r>
              <a:rPr lang="en-US" dirty="0">
                <a:solidFill>
                  <a:srgbClr val="1F497D"/>
                </a:solidFill>
                <a:latin typeface="Calibri" panose="020F0502020204030204" pitchFamily="34" charset="0"/>
                <a:ea typeface="Calibri" panose="020F0502020204030204" pitchFamily="34" charset="0"/>
                <a:hlinkClick r:id="rId3"/>
              </a:rPr>
              <a:t>link</a:t>
            </a:r>
            <a:r>
              <a:rPr lang="en-US" dirty="0">
                <a:solidFill>
                  <a:srgbClr val="1F497D"/>
                </a:solidFill>
                <a:latin typeface="Calibri" panose="020F0502020204030204" pitchFamily="34" charset="0"/>
                <a:ea typeface="Calibri" panose="020F0502020204030204" pitchFamily="34" charset="0"/>
              </a:rPr>
              <a:t> to get access to the assessment dashboard. This is an auto approval process. Please select the first option for Business Stakeholder group.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Try to access this </a:t>
            </a:r>
            <a:r>
              <a:rPr lang="en-US" dirty="0">
                <a:solidFill>
                  <a:srgbClr val="1F497D"/>
                </a:solidFill>
                <a:latin typeface="Calibri" panose="020F0502020204030204" pitchFamily="34" charset="0"/>
                <a:ea typeface="Calibri" panose="020F0502020204030204" pitchFamily="34" charset="0"/>
                <a:hlinkClick r:id="rId4"/>
              </a:rPr>
              <a:t>Dashboard Link </a:t>
            </a:r>
            <a:r>
              <a:rPr lang="en-US" dirty="0">
                <a:solidFill>
                  <a:srgbClr val="1F497D"/>
                </a:solidFill>
                <a:latin typeface="Calibri" panose="020F0502020204030204" pitchFamily="34" charset="0"/>
                <a:ea typeface="Calibri" panose="020F0502020204030204" pitchFamily="34" charset="0"/>
              </a:rPr>
              <a:t>after few minutes.</a:t>
            </a: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Info center Dashboard </a:t>
            </a:r>
            <a:r>
              <a:rPr lang="en-US" b="1" dirty="0">
                <a:solidFill>
                  <a:srgbClr val="1F497D"/>
                </a:solidFill>
                <a:latin typeface="Calibri" panose="020F0502020204030204" pitchFamily="34" charset="0"/>
                <a:ea typeface="Calibri" panose="020F0502020204030204" pitchFamily="34" charset="0"/>
                <a:hlinkClick r:id="rId5"/>
              </a:rPr>
              <a:t>Link</a:t>
            </a:r>
            <a:endParaRPr lang="en-US" b="1"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r>
              <a:rPr lang="en-US" dirty="0">
                <a:solidFill>
                  <a:schemeClr val="accent1">
                    <a:lumMod val="50000"/>
                  </a:schemeClr>
                </a:solidFill>
              </a:rPr>
              <a:t>Refer attached excel for pending reassessments and assessments. </a:t>
            </a: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latin typeface="Calibri" panose="020F0502020204030204" pitchFamily="34" charset="0"/>
              <a:ea typeface="Calibri" panose="020F0502020204030204" pitchFamily="34" charset="0"/>
            </a:endParaRPr>
          </a:p>
        </p:txBody>
      </p:sp>
      <p:sp>
        <p:nvSpPr>
          <p:cNvPr id="16" name="Rectangle 14">
            <a:extLst>
              <a:ext uri="{FF2B5EF4-FFF2-40B4-BE49-F238E27FC236}">
                <a16:creationId xmlns:a16="http://schemas.microsoft.com/office/drawing/2014/main" id="{32091B8A-AE8F-40E0-A33A-3AC338913148}"/>
              </a:ext>
            </a:extLst>
          </p:cNvPr>
          <p:cNvSpPr>
            <a:spLocks noChangeArrowheads="1"/>
          </p:cNvSpPr>
          <p:nvPr/>
        </p:nvSpPr>
        <p:spPr bwMode="auto">
          <a:xfrm>
            <a:off x="130347" y="4241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a:extLst>
              <a:ext uri="{FF2B5EF4-FFF2-40B4-BE49-F238E27FC236}">
                <a16:creationId xmlns:a16="http://schemas.microsoft.com/office/drawing/2014/main" id="{073B3B61-A369-4A4D-A109-D0E5A4743FC3}"/>
              </a:ext>
            </a:extLst>
          </p:cNvPr>
          <p:cNvGraphicFramePr>
            <a:graphicFrameLocks noChangeAspect="1"/>
          </p:cNvGraphicFramePr>
          <p:nvPr>
            <p:extLst>
              <p:ext uri="{D42A27DB-BD31-4B8C-83A1-F6EECF244321}">
                <p14:modId xmlns:p14="http://schemas.microsoft.com/office/powerpoint/2010/main" val="2202973018"/>
              </p:ext>
            </p:extLst>
          </p:nvPr>
        </p:nvGraphicFramePr>
        <p:xfrm>
          <a:off x="4383088" y="1804047"/>
          <a:ext cx="577850" cy="1333500"/>
        </p:xfrm>
        <a:graphic>
          <a:graphicData uri="http://schemas.openxmlformats.org/presentationml/2006/ole">
            <mc:AlternateContent xmlns:mc="http://schemas.openxmlformats.org/markup-compatibility/2006">
              <mc:Choice xmlns:v="urn:schemas-microsoft-com:vml" Requires="v">
                <p:oleObj name="Acrobat Document" showAsIcon="1" r:id="rId6" imgW="380880" imgH="806400" progId="AcroExch.Document.DC">
                  <p:embed/>
                </p:oleObj>
              </mc:Choice>
              <mc:Fallback>
                <p:oleObj name="Acrobat Document" showAsIcon="1" r:id="rId6" imgW="380880" imgH="806400" progId="AcroExch.Document.DC">
                  <p:embed/>
                  <p:pic>
                    <p:nvPicPr>
                      <p:cNvPr id="17" name="Object 16">
                        <a:extLst>
                          <a:ext uri="{FF2B5EF4-FFF2-40B4-BE49-F238E27FC236}">
                            <a16:creationId xmlns:a16="http://schemas.microsoft.com/office/drawing/2014/main" id="{073B3B61-A369-4A4D-A109-D0E5A4743FC3}"/>
                          </a:ext>
                        </a:extLst>
                      </p:cNvPr>
                      <p:cNvPicPr>
                        <a:picLocks noChangeAspect="1" noChangeArrowheads="1"/>
                      </p:cNvPicPr>
                      <p:nvPr/>
                    </p:nvPicPr>
                    <p:blipFill>
                      <a:blip r:embed="rId7"/>
                      <a:srcRect/>
                      <a:stretch>
                        <a:fillRect/>
                      </a:stretch>
                    </p:blipFill>
                    <p:spPr bwMode="auto">
                      <a:xfrm>
                        <a:off x="4383088" y="1804047"/>
                        <a:ext cx="577850" cy="1333500"/>
                      </a:xfrm>
                      <a:prstGeom prst="rect">
                        <a:avLst/>
                      </a:prstGeom>
                      <a:noFill/>
                    </p:spPr>
                  </p:pic>
                </p:oleObj>
              </mc:Fallback>
            </mc:AlternateContent>
          </a:graphicData>
        </a:graphic>
      </p:graphicFrame>
    </p:spTree>
    <p:extLst>
      <p:ext uri="{BB962C8B-B14F-4D97-AF65-F5344CB8AC3E}">
        <p14:creationId xmlns:p14="http://schemas.microsoft.com/office/powerpoint/2010/main" val="2917752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D8FDB-C611-4E31-8E64-55E1BF536C99}"/>
              </a:ext>
            </a:extLst>
          </p:cNvPr>
          <p:cNvSpPr>
            <a:spLocks noGrp="1"/>
          </p:cNvSpPr>
          <p:nvPr>
            <p:ph type="title"/>
          </p:nvPr>
        </p:nvSpPr>
        <p:spPr>
          <a:xfrm>
            <a:off x="181278" y="188255"/>
            <a:ext cx="11150600" cy="551047"/>
          </a:xfrm>
        </p:spPr>
        <p:txBody>
          <a:bodyPr/>
          <a:lstStyle/>
          <a:p>
            <a:r>
              <a:rPr lang="en-US" dirty="0"/>
              <a:t>Contact us</a:t>
            </a:r>
          </a:p>
        </p:txBody>
      </p:sp>
      <p:graphicFrame>
        <p:nvGraphicFramePr>
          <p:cNvPr id="11" name="Table 10">
            <a:extLst>
              <a:ext uri="{FF2B5EF4-FFF2-40B4-BE49-F238E27FC236}">
                <a16:creationId xmlns:a16="http://schemas.microsoft.com/office/drawing/2014/main" id="{C7823F92-EF8A-4B41-A0BF-4D2E3DDF8AE6}"/>
              </a:ext>
            </a:extLst>
          </p:cNvPr>
          <p:cNvGraphicFramePr>
            <a:graphicFrameLocks noGrp="1"/>
          </p:cNvGraphicFramePr>
          <p:nvPr>
            <p:extLst>
              <p:ext uri="{D42A27DB-BD31-4B8C-83A1-F6EECF244321}">
                <p14:modId xmlns:p14="http://schemas.microsoft.com/office/powerpoint/2010/main" val="2030237922"/>
              </p:ext>
            </p:extLst>
          </p:nvPr>
        </p:nvGraphicFramePr>
        <p:xfrm>
          <a:off x="181278" y="888596"/>
          <a:ext cx="11827108" cy="5687302"/>
        </p:xfrm>
        <a:graphic>
          <a:graphicData uri="http://schemas.openxmlformats.org/drawingml/2006/table">
            <a:tbl>
              <a:tblPr firstRow="1" bandRow="1">
                <a:tableStyleId>{5C22544A-7EE6-4342-B048-85BDC9FD1C3A}</a:tableStyleId>
              </a:tblPr>
              <a:tblGrid>
                <a:gridCol w="1139126">
                  <a:extLst>
                    <a:ext uri="{9D8B030D-6E8A-4147-A177-3AD203B41FA5}">
                      <a16:colId xmlns:a16="http://schemas.microsoft.com/office/drawing/2014/main" val="3597689954"/>
                    </a:ext>
                  </a:extLst>
                </a:gridCol>
                <a:gridCol w="1808386">
                  <a:extLst>
                    <a:ext uri="{9D8B030D-6E8A-4147-A177-3AD203B41FA5}">
                      <a16:colId xmlns:a16="http://schemas.microsoft.com/office/drawing/2014/main" val="238683764"/>
                    </a:ext>
                  </a:extLst>
                </a:gridCol>
                <a:gridCol w="2346593">
                  <a:extLst>
                    <a:ext uri="{9D8B030D-6E8A-4147-A177-3AD203B41FA5}">
                      <a16:colId xmlns:a16="http://schemas.microsoft.com/office/drawing/2014/main" val="1253331438"/>
                    </a:ext>
                  </a:extLst>
                </a:gridCol>
                <a:gridCol w="3492448">
                  <a:extLst>
                    <a:ext uri="{9D8B030D-6E8A-4147-A177-3AD203B41FA5}">
                      <a16:colId xmlns:a16="http://schemas.microsoft.com/office/drawing/2014/main" val="197751461"/>
                    </a:ext>
                  </a:extLst>
                </a:gridCol>
                <a:gridCol w="3040555">
                  <a:extLst>
                    <a:ext uri="{9D8B030D-6E8A-4147-A177-3AD203B41FA5}">
                      <a16:colId xmlns:a16="http://schemas.microsoft.com/office/drawing/2014/main" val="1621683907"/>
                    </a:ext>
                  </a:extLst>
                </a:gridCol>
              </a:tblGrid>
              <a:tr h="955849">
                <a:tc>
                  <a:txBody>
                    <a:bodyPr/>
                    <a:lstStyle/>
                    <a:p>
                      <a:endParaRPr lang="en-US" dirty="0"/>
                    </a:p>
                  </a:txBody>
                  <a:tcPr/>
                </a:tc>
                <a:tc>
                  <a:txBody>
                    <a:bodyPr/>
                    <a:lstStyle/>
                    <a:p>
                      <a:r>
                        <a:rPr lang="en-US" dirty="0"/>
                        <a:t>DRI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Project Management</a:t>
                      </a:r>
                    </a:p>
                    <a:p>
                      <a:endParaRPr lang="en-US" dirty="0"/>
                    </a:p>
                  </a:txBody>
                  <a:tcPr/>
                </a:tc>
                <a:tc>
                  <a:txBody>
                    <a:bodyPr/>
                    <a:lstStyle/>
                    <a:p>
                      <a:r>
                        <a:rPr lang="en-US" dirty="0"/>
                        <a:t>Core Team Focal</a:t>
                      </a:r>
                    </a:p>
                  </a:txBody>
                  <a:tcPr/>
                </a:tc>
                <a:tc>
                  <a:txBody>
                    <a:bodyPr/>
                    <a:lstStyle/>
                    <a:p>
                      <a:r>
                        <a:rPr lang="en-US" dirty="0"/>
                        <a:t> Enterprise collaboration</a:t>
                      </a:r>
                    </a:p>
                  </a:txBody>
                  <a:tcPr/>
                </a:tc>
                <a:extLst>
                  <a:ext uri="{0D108BD9-81ED-4DB2-BD59-A6C34878D82A}">
                    <a16:rowId xmlns:a16="http://schemas.microsoft.com/office/drawing/2014/main" val="2933335979"/>
                  </a:ext>
                </a:extLst>
              </a:tr>
              <a:tr h="20311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DevSecOps</a:t>
                      </a:r>
                    </a:p>
                    <a:p>
                      <a:endParaRPr lang="en-US" sz="1200" b="1" dirty="0"/>
                    </a:p>
                  </a:txBody>
                  <a:tcPr/>
                </a:tc>
                <a:tc>
                  <a:txBody>
                    <a:bodyPr/>
                    <a:lstStyle/>
                    <a:p>
                      <a:r>
                        <a:rPr lang="de-DE" sz="1200" b="1" dirty="0">
                          <a:hlinkClick r:id="rId2"/>
                        </a:rPr>
                        <a:t>Abhishek Singh</a:t>
                      </a:r>
                      <a:endParaRPr lang="de-DE" sz="1200" b="1" dirty="0"/>
                    </a:p>
                    <a:p>
                      <a:endParaRPr lang="de-DE"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txBody>
                  <a:tcPr/>
                </a:tc>
                <a:tc>
                  <a:txBody>
                    <a:bodyPr/>
                    <a:lstStyle/>
                    <a:p>
                      <a:r>
                        <a:rPr lang="pt-BR" sz="1200" b="1" dirty="0"/>
                        <a:t>Kolhar Laxmidevi</a:t>
                      </a:r>
                    </a:p>
                    <a:p>
                      <a:r>
                        <a:rPr lang="pt-BR" sz="1200" b="1" dirty="0"/>
                        <a:t>Kumar Anand</a:t>
                      </a:r>
                      <a:endParaRPr lang="en-US" sz="1200" b="1" dirty="0"/>
                    </a:p>
                  </a:txBody>
                  <a:tcPr/>
                </a:tc>
                <a:tc rowSpan="2">
                  <a:txBody>
                    <a:bodyPr/>
                    <a:lstStyle/>
                    <a:p>
                      <a:pPr marL="228600" indent="-228600">
                        <a:buFont typeface="+mj-lt"/>
                        <a:buAutoNum type="arabicPeriod"/>
                      </a:pPr>
                      <a:r>
                        <a:rPr lang="en-US" sz="900" b="1" kern="1200" dirty="0">
                          <a:solidFill>
                            <a:schemeClr val="dk1"/>
                          </a:solidFill>
                          <a:effectLst/>
                          <a:latin typeface="+mn-lt"/>
                          <a:ea typeface="+mn-ea"/>
                          <a:cs typeface="+mn-cs"/>
                        </a:rPr>
                        <a:t>Singh, Abhishek K </a:t>
                      </a:r>
                    </a:p>
                    <a:p>
                      <a:pPr marL="228600" indent="-228600">
                        <a:buFont typeface="+mj-lt"/>
                        <a:buAutoNum type="arabicPeriod"/>
                      </a:pPr>
                      <a:r>
                        <a:rPr lang="en-US" sz="900" b="1" kern="1200" dirty="0">
                          <a:solidFill>
                            <a:schemeClr val="dk1"/>
                          </a:solidFill>
                          <a:effectLst/>
                          <a:latin typeface="+mn-lt"/>
                          <a:ea typeface="+mn-ea"/>
                          <a:cs typeface="+mn-cs"/>
                        </a:rPr>
                        <a:t>Valiyarayil, Siby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900" b="1" kern="1200" dirty="0">
                          <a:solidFill>
                            <a:schemeClr val="dk1"/>
                          </a:solidFill>
                          <a:effectLst/>
                          <a:latin typeface="+mn-lt"/>
                          <a:ea typeface="+mn-ea"/>
                          <a:cs typeface="+mn-cs"/>
                        </a:rPr>
                        <a:t>Nair, Aathira Manikandan </a:t>
                      </a:r>
                    </a:p>
                    <a:p>
                      <a:pPr marL="228600" indent="-228600">
                        <a:buFont typeface="+mj-lt"/>
                        <a:buAutoNum type="arabicPeriod"/>
                      </a:pPr>
                      <a:r>
                        <a:rPr lang="pl-PL" sz="900" b="1" kern="1200" dirty="0">
                          <a:solidFill>
                            <a:schemeClr val="dk1"/>
                          </a:solidFill>
                          <a:effectLst/>
                          <a:latin typeface="+mn-lt"/>
                          <a:ea typeface="+mn-ea"/>
                          <a:cs typeface="+mn-cs"/>
                        </a:rPr>
                        <a:t>P, Ashwini</a:t>
                      </a:r>
                      <a:endParaRPr lang="en-US" sz="900" b="1" kern="1200" dirty="0">
                        <a:solidFill>
                          <a:schemeClr val="dk1"/>
                        </a:solidFill>
                        <a:effectLst/>
                        <a:latin typeface="+mn-lt"/>
                        <a:ea typeface="+mn-ea"/>
                        <a:cs typeface="+mn-cs"/>
                      </a:endParaRPr>
                    </a:p>
                    <a:p>
                      <a:pPr marL="228600" indent="-228600">
                        <a:buFont typeface="+mj-lt"/>
                        <a:buAutoNum type="arabicPeriod"/>
                      </a:pPr>
                      <a:r>
                        <a:rPr lang="en-US" sz="900" kern="1200" dirty="0">
                          <a:solidFill>
                            <a:schemeClr val="dk1"/>
                          </a:solidFill>
                          <a:effectLst/>
                          <a:latin typeface="+mn-lt"/>
                          <a:ea typeface="+mn-ea"/>
                          <a:cs typeface="+mn-cs"/>
                        </a:rPr>
                        <a:t>Amaragatti, Sharanappa</a:t>
                      </a:r>
                    </a:p>
                    <a:p>
                      <a:pPr marL="228600" indent="-228600">
                        <a:buFont typeface="+mj-lt"/>
                        <a:buAutoNum type="arabicPeriod"/>
                      </a:pPr>
                      <a:r>
                        <a:rPr lang="en-US" sz="900" kern="1200" dirty="0">
                          <a:solidFill>
                            <a:schemeClr val="dk1"/>
                          </a:solidFill>
                          <a:effectLst/>
                          <a:latin typeface="+mn-lt"/>
                          <a:ea typeface="+mn-ea"/>
                          <a:cs typeface="+mn-cs"/>
                        </a:rPr>
                        <a:t>Balraj, Bharath K </a:t>
                      </a:r>
                    </a:p>
                    <a:p>
                      <a:pPr marL="228600" indent="-228600">
                        <a:buFont typeface="+mj-lt"/>
                        <a:buAutoNum type="arabicPeriod"/>
                      </a:pPr>
                      <a:r>
                        <a:rPr lang="en-US" sz="900" kern="1200" dirty="0">
                          <a:solidFill>
                            <a:schemeClr val="dk1"/>
                          </a:solidFill>
                          <a:effectLst/>
                          <a:latin typeface="+mn-lt"/>
                          <a:ea typeface="+mn-ea"/>
                          <a:cs typeface="+mn-cs"/>
                        </a:rPr>
                        <a:t>Fink (US), Brendan A </a:t>
                      </a:r>
                    </a:p>
                    <a:p>
                      <a:pPr marL="228600" indent="-228600">
                        <a:buFont typeface="+mj-lt"/>
                        <a:buAutoNum type="arabicPeriod"/>
                      </a:pPr>
                      <a:r>
                        <a:rPr lang="en-US" sz="900" kern="1200" dirty="0">
                          <a:solidFill>
                            <a:schemeClr val="dk1"/>
                          </a:solidFill>
                          <a:effectLst/>
                          <a:latin typeface="+mn-lt"/>
                          <a:ea typeface="+mn-ea"/>
                          <a:cs typeface="+mn-cs"/>
                        </a:rPr>
                        <a:t>Ghosh, Subhabrata </a:t>
                      </a:r>
                    </a:p>
                    <a:p>
                      <a:pPr marL="228600" indent="-228600">
                        <a:buFont typeface="+mj-lt"/>
                        <a:buAutoNum type="arabicPeriod"/>
                      </a:pPr>
                      <a:r>
                        <a:rPr lang="en-US" sz="900" kern="1200" dirty="0">
                          <a:solidFill>
                            <a:schemeClr val="dk1"/>
                          </a:solidFill>
                          <a:effectLst/>
                          <a:latin typeface="+mn-lt"/>
                          <a:ea typeface="+mn-ea"/>
                          <a:cs typeface="+mn-cs"/>
                        </a:rPr>
                        <a:t>H D, Sarika </a:t>
                      </a:r>
                    </a:p>
                    <a:p>
                      <a:pPr marL="228600" indent="-228600">
                        <a:buFont typeface="+mj-lt"/>
                        <a:buAutoNum type="arabicPeriod"/>
                      </a:pPr>
                      <a:r>
                        <a:rPr lang="en-US" sz="900" kern="1200" dirty="0">
                          <a:solidFill>
                            <a:schemeClr val="dk1"/>
                          </a:solidFill>
                          <a:effectLst/>
                          <a:latin typeface="+mn-lt"/>
                          <a:ea typeface="+mn-ea"/>
                          <a:cs typeface="+mn-cs"/>
                        </a:rPr>
                        <a:t>Jenkins (US), Renee M </a:t>
                      </a:r>
                    </a:p>
                    <a:p>
                      <a:pPr marL="228600" indent="-228600">
                        <a:buFont typeface="+mj-lt"/>
                        <a:buAutoNum type="arabicPeriod"/>
                      </a:pPr>
                      <a:r>
                        <a:rPr lang="en-US" sz="900" kern="1200" dirty="0">
                          <a:solidFill>
                            <a:schemeClr val="dk1"/>
                          </a:solidFill>
                          <a:effectLst/>
                          <a:latin typeface="+mn-lt"/>
                          <a:ea typeface="+mn-ea"/>
                          <a:cs typeface="+mn-cs"/>
                        </a:rPr>
                        <a:t>Jha, Ravi N </a:t>
                      </a:r>
                    </a:p>
                    <a:p>
                      <a:pPr marL="228600" indent="-228600">
                        <a:buFont typeface="+mj-lt"/>
                        <a:buAutoNum type="arabicPeriod"/>
                      </a:pPr>
                      <a:r>
                        <a:rPr lang="en-US" sz="900" kern="1200" dirty="0">
                          <a:solidFill>
                            <a:schemeClr val="dk1"/>
                          </a:solidFill>
                          <a:effectLst/>
                          <a:latin typeface="+mn-lt"/>
                          <a:ea typeface="+mn-ea"/>
                          <a:cs typeface="+mn-cs"/>
                        </a:rPr>
                        <a:t>K L, Bharath </a:t>
                      </a:r>
                    </a:p>
                    <a:p>
                      <a:pPr marL="228600" indent="-228600">
                        <a:buFont typeface="+mj-lt"/>
                        <a:buAutoNum type="arabicPeriod"/>
                      </a:pPr>
                      <a:r>
                        <a:rPr lang="en-US" sz="900" kern="1200" dirty="0">
                          <a:solidFill>
                            <a:schemeClr val="dk1"/>
                          </a:solidFill>
                          <a:effectLst/>
                          <a:latin typeface="+mn-lt"/>
                          <a:ea typeface="+mn-ea"/>
                          <a:cs typeface="+mn-cs"/>
                        </a:rPr>
                        <a:t>Kandan, Narendran </a:t>
                      </a:r>
                    </a:p>
                    <a:p>
                      <a:pPr marL="228600" indent="-228600">
                        <a:buFont typeface="+mj-lt"/>
                        <a:buAutoNum type="arabicPeriod"/>
                      </a:pPr>
                      <a:r>
                        <a:rPr lang="en-US" sz="900" kern="1200" dirty="0">
                          <a:solidFill>
                            <a:schemeClr val="dk1"/>
                          </a:solidFill>
                          <a:effectLst/>
                          <a:latin typeface="+mn-lt"/>
                          <a:ea typeface="+mn-ea"/>
                          <a:cs typeface="+mn-cs"/>
                        </a:rPr>
                        <a:t>Kaur, Harmeet </a:t>
                      </a:r>
                    </a:p>
                    <a:p>
                      <a:pPr marL="228600" indent="-228600">
                        <a:buFont typeface="+mj-lt"/>
                        <a:buAutoNum type="arabicPeriod"/>
                      </a:pPr>
                      <a:r>
                        <a:rPr lang="en-US" sz="900" kern="1200" dirty="0">
                          <a:solidFill>
                            <a:schemeClr val="dk1"/>
                          </a:solidFill>
                          <a:effectLst/>
                          <a:latin typeface="+mn-lt"/>
                          <a:ea typeface="+mn-ea"/>
                          <a:cs typeface="+mn-cs"/>
                        </a:rPr>
                        <a:t>Kumar, Abhishek </a:t>
                      </a:r>
                    </a:p>
                    <a:p>
                      <a:pPr marL="228600" indent="-228600">
                        <a:buFont typeface="+mj-lt"/>
                        <a:buAutoNum type="arabicPeriod"/>
                      </a:pPr>
                      <a:r>
                        <a:rPr lang="en-US" sz="900" kern="1200" dirty="0">
                          <a:solidFill>
                            <a:schemeClr val="dk1"/>
                          </a:solidFill>
                          <a:effectLst/>
                          <a:latin typeface="+mn-lt"/>
                          <a:ea typeface="+mn-ea"/>
                          <a:cs typeface="+mn-cs"/>
                        </a:rPr>
                        <a:t>Kumar, Rahul </a:t>
                      </a:r>
                    </a:p>
                    <a:p>
                      <a:pPr marL="228600" indent="-228600">
                        <a:buFont typeface="+mj-lt"/>
                        <a:buAutoNum type="arabicPeriod"/>
                      </a:pPr>
                      <a:r>
                        <a:rPr lang="en-US" sz="900" kern="1200" dirty="0">
                          <a:solidFill>
                            <a:schemeClr val="dk1"/>
                          </a:solidFill>
                          <a:effectLst/>
                          <a:latin typeface="+mn-lt"/>
                          <a:ea typeface="+mn-ea"/>
                          <a:cs typeface="+mn-cs"/>
                        </a:rPr>
                        <a:t>Malik (US), Muhammad A </a:t>
                      </a:r>
                    </a:p>
                    <a:p>
                      <a:pPr marL="228600" indent="-228600">
                        <a:buFont typeface="+mj-lt"/>
                        <a:buAutoNum type="arabicPeriod"/>
                      </a:pPr>
                      <a:r>
                        <a:rPr lang="en-US" sz="900" kern="1200" dirty="0">
                          <a:solidFill>
                            <a:schemeClr val="dk1"/>
                          </a:solidFill>
                          <a:effectLst/>
                          <a:latin typeface="+mn-lt"/>
                          <a:ea typeface="+mn-ea"/>
                          <a:cs typeface="+mn-cs"/>
                        </a:rPr>
                        <a:t>Mohiddin Basha, Mahammed Gulam </a:t>
                      </a:r>
                    </a:p>
                    <a:p>
                      <a:pPr marL="228600" indent="-228600">
                        <a:buFont typeface="+mj-lt"/>
                        <a:buAutoNum type="arabicPeriod"/>
                      </a:pPr>
                      <a:r>
                        <a:rPr lang="en-US" sz="900" kern="1200" dirty="0">
                          <a:solidFill>
                            <a:schemeClr val="dk1"/>
                          </a:solidFill>
                          <a:effectLst/>
                          <a:latin typeface="+mn-lt"/>
                          <a:ea typeface="+mn-ea"/>
                          <a:cs typeface="+mn-cs"/>
                        </a:rPr>
                        <a:t>Nadampalli Kumarraju, Lavanya </a:t>
                      </a:r>
                    </a:p>
                    <a:p>
                      <a:pPr marL="228600" indent="-228600">
                        <a:buFont typeface="+mj-lt"/>
                        <a:buAutoNum type="arabicPeriod"/>
                      </a:pPr>
                      <a:r>
                        <a:rPr lang="en-US" sz="900" kern="1200" dirty="0">
                          <a:solidFill>
                            <a:schemeClr val="dk1"/>
                          </a:solidFill>
                          <a:effectLst/>
                          <a:latin typeface="+mn-lt"/>
                          <a:ea typeface="+mn-ea"/>
                          <a:cs typeface="+mn-cs"/>
                        </a:rPr>
                        <a:t>Padmanaban Shunmugam, Nihila </a:t>
                      </a:r>
                    </a:p>
                    <a:p>
                      <a:pPr marL="228600" indent="-228600">
                        <a:buFont typeface="+mj-lt"/>
                        <a:buAutoNum type="arabicPeriod"/>
                      </a:pPr>
                      <a:r>
                        <a:rPr lang="en-US" sz="900" kern="1200" dirty="0">
                          <a:solidFill>
                            <a:schemeClr val="dk1"/>
                          </a:solidFill>
                          <a:effectLst/>
                          <a:latin typeface="+mn-lt"/>
                          <a:ea typeface="+mn-ea"/>
                          <a:cs typeface="+mn-cs"/>
                        </a:rPr>
                        <a:t>Pattanaik, Anup K </a:t>
                      </a:r>
                    </a:p>
                    <a:p>
                      <a:pPr marL="228600" indent="-228600">
                        <a:buFont typeface="+mj-lt"/>
                        <a:buAutoNum type="arabicPeriod"/>
                      </a:pPr>
                      <a:r>
                        <a:rPr lang="en-US" sz="900" kern="1200" dirty="0">
                          <a:solidFill>
                            <a:schemeClr val="dk1"/>
                          </a:solidFill>
                          <a:effectLst/>
                          <a:latin typeface="+mn-lt"/>
                          <a:ea typeface="+mn-ea"/>
                          <a:cs typeface="+mn-cs"/>
                        </a:rPr>
                        <a:t>Popeck (US), John </a:t>
                      </a:r>
                    </a:p>
                    <a:p>
                      <a:pPr marL="228600" indent="-228600">
                        <a:buFont typeface="+mj-lt"/>
                        <a:buAutoNum type="arabicPeriod"/>
                      </a:pPr>
                      <a:r>
                        <a:rPr lang="en-US" sz="900" kern="1200" dirty="0">
                          <a:solidFill>
                            <a:schemeClr val="dk1"/>
                          </a:solidFill>
                          <a:effectLst/>
                          <a:latin typeface="+mn-lt"/>
                          <a:ea typeface="+mn-ea"/>
                          <a:cs typeface="+mn-cs"/>
                        </a:rPr>
                        <a:t>Prabhat, Kumar </a:t>
                      </a:r>
                    </a:p>
                    <a:p>
                      <a:pPr marL="228600" indent="-228600">
                        <a:buFont typeface="+mj-lt"/>
                        <a:buAutoNum type="arabicPeriod"/>
                      </a:pPr>
                      <a:r>
                        <a:rPr lang="en-US" sz="900" kern="1200" dirty="0">
                          <a:solidFill>
                            <a:schemeClr val="dk1"/>
                          </a:solidFill>
                          <a:effectLst/>
                          <a:latin typeface="+mn-lt"/>
                          <a:ea typeface="+mn-ea"/>
                          <a:cs typeface="+mn-cs"/>
                        </a:rPr>
                        <a:t>Prakash, Sumit </a:t>
                      </a:r>
                    </a:p>
                    <a:p>
                      <a:pPr marL="228600" indent="-228600">
                        <a:buFont typeface="+mj-lt"/>
                        <a:buAutoNum type="arabicPeriod"/>
                      </a:pPr>
                      <a:r>
                        <a:rPr lang="en-US" sz="900" kern="1200" dirty="0">
                          <a:solidFill>
                            <a:schemeClr val="dk1"/>
                          </a:solidFill>
                          <a:effectLst/>
                          <a:latin typeface="+mn-lt"/>
                          <a:ea typeface="+mn-ea"/>
                          <a:cs typeface="+mn-cs"/>
                        </a:rPr>
                        <a:t>Radhakrishnan, Chinjumol </a:t>
                      </a:r>
                    </a:p>
                    <a:p>
                      <a:pPr marL="228600" indent="-228600">
                        <a:buFont typeface="+mj-lt"/>
                        <a:buAutoNum type="arabicPeriod"/>
                      </a:pPr>
                      <a:r>
                        <a:rPr lang="en-US" sz="900" kern="1200" dirty="0">
                          <a:solidFill>
                            <a:schemeClr val="dk1"/>
                          </a:solidFill>
                          <a:effectLst/>
                          <a:latin typeface="+mn-lt"/>
                          <a:ea typeface="+mn-ea"/>
                          <a:cs typeface="+mn-cs"/>
                        </a:rPr>
                        <a:t>Rompicherla, Rakesh </a:t>
                      </a:r>
                    </a:p>
                    <a:p>
                      <a:pPr marL="228600" indent="-228600">
                        <a:buFont typeface="+mj-lt"/>
                        <a:buAutoNum type="arabicPeriod"/>
                      </a:pPr>
                      <a:r>
                        <a:rPr lang="en-US" sz="900" kern="1200" dirty="0">
                          <a:solidFill>
                            <a:schemeClr val="dk1"/>
                          </a:solidFill>
                          <a:effectLst/>
                          <a:latin typeface="+mn-lt"/>
                          <a:ea typeface="+mn-ea"/>
                          <a:cs typeface="+mn-cs"/>
                        </a:rPr>
                        <a:t>Rooge, Padma Prasad </a:t>
                      </a:r>
                    </a:p>
                    <a:p>
                      <a:pPr marL="228600" indent="-228600">
                        <a:buFont typeface="+mj-lt"/>
                        <a:buAutoNum type="arabicPeriod"/>
                      </a:pPr>
                      <a:r>
                        <a:rPr lang="en-US" sz="900" kern="1200" dirty="0">
                          <a:solidFill>
                            <a:schemeClr val="dk1"/>
                          </a:solidFill>
                          <a:effectLst/>
                          <a:latin typeface="+mn-lt"/>
                          <a:ea typeface="+mn-ea"/>
                          <a:cs typeface="+mn-cs"/>
                        </a:rPr>
                        <a:t>Singh, Omji Kunjbihari </a:t>
                      </a:r>
                    </a:p>
                    <a:p>
                      <a:pPr marL="228600" indent="-228600">
                        <a:buFont typeface="+mj-lt"/>
                        <a:buAutoNum type="arabicPeriod"/>
                      </a:pPr>
                      <a:r>
                        <a:rPr lang="en-US" sz="900" kern="1200" dirty="0">
                          <a:solidFill>
                            <a:schemeClr val="dk1"/>
                          </a:solidFill>
                          <a:effectLst/>
                          <a:latin typeface="+mn-lt"/>
                          <a:ea typeface="+mn-ea"/>
                          <a:cs typeface="+mn-cs"/>
                        </a:rPr>
                        <a:t>Urimindi, Sreenivasulu </a:t>
                      </a:r>
                    </a:p>
                    <a:p>
                      <a:pPr marL="228600" indent="-228600">
                        <a:buFont typeface="+mj-lt"/>
                        <a:buAutoNum type="arabicPeriod"/>
                      </a:pPr>
                      <a:r>
                        <a:rPr lang="en-US" sz="900" kern="1200" dirty="0">
                          <a:solidFill>
                            <a:schemeClr val="dk1"/>
                          </a:solidFill>
                          <a:effectLst/>
                          <a:latin typeface="+mn-lt"/>
                          <a:ea typeface="+mn-ea"/>
                          <a:cs typeface="+mn-cs"/>
                        </a:rPr>
                        <a:t>Varghese, Jessy </a:t>
                      </a:r>
                    </a:p>
                    <a:p>
                      <a:pPr marL="0" indent="0">
                        <a:buFont typeface="+mj-lt"/>
                        <a:buNone/>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hlinkClick r:id="rId4"/>
                        </a:rPr>
                        <a:t>DL Product Systems - DevSecOps Core Team</a:t>
                      </a:r>
                      <a:endParaRPr lang="en-US" sz="1000" b="1" dirty="0"/>
                    </a:p>
                  </a:txBody>
                  <a:tcPr/>
                </a:tc>
                <a:tc rowSpan="2">
                  <a:txBody>
                    <a:bodyPr/>
                    <a:lstStyle/>
                    <a:p>
                      <a:pPr marL="228600" indent="-228600">
                        <a:buFont typeface="+mj-lt"/>
                        <a:buAutoNum type="arabicPeriod"/>
                      </a:pPr>
                      <a:r>
                        <a:rPr lang="en-US" sz="1000" dirty="0"/>
                        <a:t>Sharina Haynes</a:t>
                      </a:r>
                    </a:p>
                    <a:p>
                      <a:pPr marL="228600" indent="-228600">
                        <a:buFont typeface="+mj-lt"/>
                        <a:buAutoNum type="arabicPeriod"/>
                      </a:pPr>
                      <a:r>
                        <a:rPr lang="en-US" sz="1000" dirty="0"/>
                        <a:t>Karthik Tirukkoylur Sekhar</a:t>
                      </a:r>
                    </a:p>
                    <a:p>
                      <a:pPr marL="228600" indent="-228600">
                        <a:buFont typeface="+mj-lt"/>
                        <a:buAutoNum type="arabicPeriod"/>
                      </a:pPr>
                      <a:r>
                        <a:rPr lang="en-US" sz="1000" dirty="0"/>
                        <a:t>Dolly Bhaskara</a:t>
                      </a:r>
                    </a:p>
                    <a:p>
                      <a:pPr marL="228600" indent="-228600">
                        <a:buFont typeface="+mj-lt"/>
                        <a:buAutoNum type="arabicPeriod"/>
                      </a:pPr>
                      <a:r>
                        <a:rPr lang="en-US" sz="1000" dirty="0"/>
                        <a:t>Sushil Mishra</a:t>
                      </a:r>
                    </a:p>
                    <a:p>
                      <a:pPr marL="228600" indent="-228600">
                        <a:buFont typeface="+mj-lt"/>
                        <a:buAutoNum type="arabicPeriod"/>
                      </a:pPr>
                      <a:r>
                        <a:rPr lang="en-US" sz="1000" dirty="0"/>
                        <a:t>Donald R Wellington</a:t>
                      </a:r>
                    </a:p>
                    <a:p>
                      <a:pPr marL="228600" indent="-228600">
                        <a:buFont typeface="+mj-lt"/>
                        <a:buAutoNum type="arabicPeriod"/>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dirty="0">
                          <a:hlinkClick r:id="rId5"/>
                        </a:rPr>
                        <a:t>DL DSO DRIs</a:t>
                      </a:r>
                      <a:endParaRPr lang="en-US" sz="1000" dirty="0"/>
                    </a:p>
                    <a:p>
                      <a:pPr marL="0" indent="0">
                        <a:buFont typeface="+mj-lt"/>
                        <a:buNone/>
                      </a:pPr>
                      <a:endParaRPr lang="en-US" sz="1000" dirty="0"/>
                    </a:p>
                  </a:txBody>
                  <a:tcPr/>
                </a:tc>
                <a:extLst>
                  <a:ext uri="{0D108BD9-81ED-4DB2-BD59-A6C34878D82A}">
                    <a16:rowId xmlns:a16="http://schemas.microsoft.com/office/drawing/2014/main" val="3918828972"/>
                  </a:ext>
                </a:extLst>
              </a:tr>
              <a:tr h="2700330">
                <a:tc>
                  <a:txBody>
                    <a:bodyPr/>
                    <a:lstStyle/>
                    <a:p>
                      <a:r>
                        <a:rPr lang="en-US" sz="1200" b="1" dirty="0"/>
                        <a:t>Automation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r>
                        <a:rPr lang="en-US" sz="1200" b="1" dirty="0">
                          <a:hlinkClick r:id="rId6"/>
                        </a:rPr>
                        <a:t>Naga Harsha Kaggallu</a:t>
                      </a:r>
                      <a:endParaRPr lang="en-US" sz="1200" b="1" dirty="0"/>
                    </a:p>
                  </a:txBody>
                  <a:tcPr/>
                </a:tc>
                <a:tc>
                  <a:txBody>
                    <a:bodyPr/>
                    <a:lstStyle/>
                    <a:p>
                      <a:r>
                        <a:rPr lang="en-US" sz="1200" b="1" dirty="0"/>
                        <a:t>Priyanka Dhanpal Chougule</a:t>
                      </a:r>
                    </a:p>
                  </a:txBody>
                  <a:tcPr/>
                </a:tc>
                <a:tc vMerge="1">
                  <a:txBody>
                    <a:bodyPr/>
                    <a:lstStyle/>
                    <a:p>
                      <a:endParaRPr lang="en-US" dirty="0"/>
                    </a:p>
                  </a:txBody>
                  <a:tcPr/>
                </a:tc>
                <a:tc vMerge="1">
                  <a:txBody>
                    <a:bodyPr/>
                    <a:lstStyle/>
                    <a:p>
                      <a:endParaRPr lang="en-US"/>
                    </a:p>
                  </a:txBody>
                  <a:tcPr/>
                </a:tc>
                <a:extLst>
                  <a:ext uri="{0D108BD9-81ED-4DB2-BD59-A6C34878D82A}">
                    <a16:rowId xmlns:a16="http://schemas.microsoft.com/office/drawing/2014/main" val="4002809953"/>
                  </a:ext>
                </a:extLst>
              </a:tr>
            </a:tbl>
          </a:graphicData>
        </a:graphic>
      </p:graphicFrame>
    </p:spTree>
    <p:extLst>
      <p:ext uri="{BB962C8B-B14F-4D97-AF65-F5344CB8AC3E}">
        <p14:creationId xmlns:p14="http://schemas.microsoft.com/office/powerpoint/2010/main" val="1129776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4BAD-C8DB-49F6-BBCC-15C0ABD00CEC}"/>
              </a:ext>
            </a:extLst>
          </p:cNvPr>
          <p:cNvSpPr>
            <a:spLocks noGrp="1"/>
          </p:cNvSpPr>
          <p:nvPr>
            <p:ph type="title"/>
          </p:nvPr>
        </p:nvSpPr>
        <p:spPr>
          <a:xfrm>
            <a:off x="3589879" y="2425617"/>
            <a:ext cx="4347891" cy="920336"/>
          </a:xfrm>
        </p:spPr>
        <p:txBody>
          <a:bodyPr/>
          <a:lstStyle/>
          <a:p>
            <a:pPr algn="ctr"/>
            <a:r>
              <a:rPr lang="en-US" dirty="0"/>
              <a:t>Thank You</a:t>
            </a:r>
          </a:p>
        </p:txBody>
      </p:sp>
    </p:spTree>
    <p:extLst>
      <p:ext uri="{BB962C8B-B14F-4D97-AF65-F5344CB8AC3E}">
        <p14:creationId xmlns:p14="http://schemas.microsoft.com/office/powerpoint/2010/main" val="495667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5641-8C5A-435C-B9E3-8D20B02F8ADC}"/>
              </a:ext>
            </a:extLst>
          </p:cNvPr>
          <p:cNvSpPr>
            <a:spLocks noGrp="1"/>
          </p:cNvSpPr>
          <p:nvPr>
            <p:ph type="ctrTitle"/>
          </p:nvPr>
        </p:nvSpPr>
        <p:spPr>
          <a:xfrm>
            <a:off x="1524000" y="508001"/>
            <a:ext cx="7782560" cy="843280"/>
          </a:xfrm>
        </p:spPr>
        <p:txBody>
          <a:bodyPr/>
          <a:lstStyle/>
          <a:p>
            <a:r>
              <a:rPr lang="en-US" dirty="0"/>
              <a:t>	</a:t>
            </a:r>
            <a:r>
              <a:rPr lang="en-US" sz="3600" b="1" dirty="0"/>
              <a:t>CONTENTS</a:t>
            </a:r>
          </a:p>
        </p:txBody>
      </p:sp>
      <p:sp>
        <p:nvSpPr>
          <p:cNvPr id="8" name="Subtitle 7">
            <a:extLst>
              <a:ext uri="{FF2B5EF4-FFF2-40B4-BE49-F238E27FC236}">
                <a16:creationId xmlns:a16="http://schemas.microsoft.com/office/drawing/2014/main" id="{1DE63EA9-D7C2-4CFE-A916-CF3302D3693E}"/>
              </a:ext>
            </a:extLst>
          </p:cNvPr>
          <p:cNvSpPr>
            <a:spLocks noGrp="1"/>
          </p:cNvSpPr>
          <p:nvPr>
            <p:ph type="subTitle" idx="1"/>
          </p:nvPr>
        </p:nvSpPr>
        <p:spPr>
          <a:xfrm>
            <a:off x="1524000" y="1442720"/>
            <a:ext cx="9144000" cy="3939540"/>
          </a:xfrm>
        </p:spPr>
        <p:txBody>
          <a:bodyPr/>
          <a:lstStyle/>
          <a:p>
            <a:pPr algn="l"/>
            <a:endParaRPr lang="en-US" dirty="0"/>
          </a:p>
          <a:p>
            <a:pPr marL="457200" indent="-457200" algn="l">
              <a:buAutoNum type="arabicParenR"/>
            </a:pPr>
            <a:r>
              <a:rPr lang="en-US" dirty="0">
                <a:hlinkClick r:id="rId2" action="ppaction://hlinksldjump"/>
              </a:rPr>
              <a:t>2024 OKR and Focus Areas</a:t>
            </a:r>
            <a:endParaRPr lang="en-US" dirty="0"/>
          </a:p>
          <a:p>
            <a:pPr marL="457200" indent="-457200" algn="l">
              <a:buAutoNum type="arabicParenR"/>
            </a:pPr>
            <a:r>
              <a:rPr lang="en-US" dirty="0">
                <a:hlinkClick r:id="rId3" action="ppaction://hlinksldjump"/>
              </a:rPr>
              <a:t>Progress</a:t>
            </a:r>
            <a:endParaRPr lang="en-US" dirty="0"/>
          </a:p>
          <a:p>
            <a:pPr marL="457200" indent="-457200" algn="l">
              <a:buFont typeface="Segoe UI" panose="020B0502040204020203" pitchFamily="34" charset="0"/>
              <a:buAutoNum type="arabicParenR"/>
            </a:pPr>
            <a:r>
              <a:rPr lang="en-US" dirty="0">
                <a:hlinkClick r:id="rId4" action="ppaction://hlinksldjump"/>
              </a:rPr>
              <a:t>Technical Session</a:t>
            </a:r>
            <a:endParaRPr lang="en-US" dirty="0"/>
          </a:p>
          <a:p>
            <a:pPr marL="457200" indent="-457200" algn="l">
              <a:buAutoNum type="arabicParenR"/>
            </a:pPr>
            <a:r>
              <a:rPr lang="en-US" dirty="0">
                <a:hlinkClick r:id="rId5" action="ppaction://hlinksldjump"/>
              </a:rPr>
              <a:t>Automation Progress</a:t>
            </a:r>
            <a:endParaRPr lang="en-US" dirty="0"/>
          </a:p>
          <a:p>
            <a:pPr marL="457200" indent="-457200" algn="l">
              <a:buAutoNum type="arabicParenR"/>
            </a:pPr>
            <a:r>
              <a:rPr lang="en-US" dirty="0">
                <a:hlinkClick r:id="rId6" action="ppaction://hlinksldjump"/>
              </a:rPr>
              <a:t>Training and references</a:t>
            </a:r>
            <a:endParaRPr lang="en-US" dirty="0"/>
          </a:p>
          <a:p>
            <a:pPr marL="457200" indent="-457200" algn="l">
              <a:buAutoNum type="arabicParenR"/>
            </a:pPr>
            <a:endParaRPr lang="en-US" dirty="0"/>
          </a:p>
          <a:p>
            <a:pPr marL="457200" indent="-457200" algn="l">
              <a:buAutoNum type="arabicParenR"/>
            </a:pPr>
            <a:endParaRPr lang="en-US" dirty="0"/>
          </a:p>
          <a:p>
            <a:pPr marL="457200" indent="-457200" algn="l">
              <a:buAutoNum type="arabicParenR"/>
            </a:pPr>
            <a:endParaRPr lang="en-US" dirty="0">
              <a:hlinkClick r:id="rId4" action="ppaction://hlinksldjump"/>
            </a:endParaRPr>
          </a:p>
        </p:txBody>
      </p:sp>
    </p:spTree>
    <p:extLst>
      <p:ext uri="{BB962C8B-B14F-4D97-AF65-F5344CB8AC3E}">
        <p14:creationId xmlns:p14="http://schemas.microsoft.com/office/powerpoint/2010/main" val="1175070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F127C2F-4562-424A-A5B0-209AC3813DB8}"/>
              </a:ext>
            </a:extLst>
          </p:cNvPr>
          <p:cNvSpPr/>
          <p:nvPr/>
        </p:nvSpPr>
        <p:spPr>
          <a:xfrm>
            <a:off x="198539" y="976640"/>
            <a:ext cx="6160314" cy="3257026"/>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err="1"/>
              <a:t>DevSecOps</a:t>
            </a:r>
            <a:endParaRPr lang="en-US" b="1" dirty="0"/>
          </a:p>
          <a:p>
            <a:pPr>
              <a:spcBef>
                <a:spcPts val="300"/>
              </a:spcBef>
              <a:spcAft>
                <a:spcPts val="300"/>
              </a:spcAft>
            </a:pPr>
            <a:r>
              <a:rPr lang="en-US" sz="1400" dirty="0"/>
              <a:t>1- Improve maturity for business critical applications  </a:t>
            </a:r>
          </a:p>
          <a:p>
            <a:pPr>
              <a:spcBef>
                <a:spcPts val="300"/>
              </a:spcBef>
              <a:spcAft>
                <a:spcPts val="300"/>
              </a:spcAft>
            </a:pPr>
            <a:r>
              <a:rPr lang="en-US" sz="1400" dirty="0"/>
              <a:t>to Level 3 (minimum).- focus on 10% of applications (50) that have completed Assessment. </a:t>
            </a:r>
          </a:p>
          <a:p>
            <a:pPr>
              <a:spcBef>
                <a:spcPts val="300"/>
              </a:spcBef>
              <a:spcAft>
                <a:spcPts val="300"/>
              </a:spcAft>
            </a:pPr>
            <a:r>
              <a:rPr lang="en-US" sz="1400" dirty="0"/>
              <a:t>2-  Focus on </a:t>
            </a:r>
            <a:r>
              <a:rPr lang="en-US" sz="1400" dirty="0" err="1"/>
              <a:t>DevSecOps</a:t>
            </a:r>
            <a:r>
              <a:rPr lang="en-US" sz="1400" dirty="0"/>
              <a:t> maturity for apps already in cloud or plan to move in 2024</a:t>
            </a:r>
          </a:p>
          <a:p>
            <a:pPr>
              <a:spcBef>
                <a:spcPts val="300"/>
              </a:spcBef>
              <a:spcAft>
                <a:spcPts val="300"/>
              </a:spcAft>
            </a:pPr>
            <a:r>
              <a:rPr lang="en-US" sz="1400" dirty="0"/>
              <a:t>3- Complete assessment for product  with highest ROI - 20% Remaining Apps.</a:t>
            </a:r>
          </a:p>
          <a:p>
            <a:pPr>
              <a:spcBef>
                <a:spcPts val="300"/>
              </a:spcBef>
              <a:spcAft>
                <a:spcPts val="300"/>
              </a:spcAft>
            </a:pPr>
            <a:r>
              <a:rPr lang="en-US" sz="1400" dirty="0"/>
              <a:t>4- Build Reusable libraries from learnings and success stories</a:t>
            </a:r>
          </a:p>
          <a:p>
            <a:pPr>
              <a:spcBef>
                <a:spcPts val="300"/>
              </a:spcBef>
              <a:spcAft>
                <a:spcPts val="300"/>
              </a:spcAft>
            </a:pPr>
            <a:r>
              <a:rPr lang="en-US" sz="1400" dirty="0"/>
              <a:t>5- Training and Upskilling sessions for team ( 3 per Quarter)</a:t>
            </a:r>
          </a:p>
          <a:p>
            <a:pPr>
              <a:spcBef>
                <a:spcPts val="300"/>
              </a:spcBef>
              <a:spcAft>
                <a:spcPts val="300"/>
              </a:spcAft>
            </a:pPr>
            <a:r>
              <a:rPr lang="en-US" sz="1400" dirty="0"/>
              <a:t>6- Pilot projects with Software chapter team to improve maturity </a:t>
            </a:r>
          </a:p>
          <a:p>
            <a:pPr>
              <a:spcBef>
                <a:spcPts val="300"/>
              </a:spcBef>
              <a:spcAft>
                <a:spcPts val="300"/>
              </a:spcAft>
            </a:pPr>
            <a:endParaRPr lang="en-US" sz="1600" dirty="0"/>
          </a:p>
        </p:txBody>
      </p:sp>
      <p:sp>
        <p:nvSpPr>
          <p:cNvPr id="5" name="Rectangle 4">
            <a:extLst>
              <a:ext uri="{FF2B5EF4-FFF2-40B4-BE49-F238E27FC236}">
                <a16:creationId xmlns:a16="http://schemas.microsoft.com/office/drawing/2014/main" id="{8323491F-493B-4E54-9847-8F12FA3C8956}"/>
              </a:ext>
            </a:extLst>
          </p:cNvPr>
          <p:cNvSpPr/>
          <p:nvPr/>
        </p:nvSpPr>
        <p:spPr>
          <a:xfrm>
            <a:off x="198539" y="4421742"/>
            <a:ext cx="6160315" cy="173701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a:t>Automation</a:t>
            </a:r>
          </a:p>
          <a:p>
            <a:pPr>
              <a:spcBef>
                <a:spcPts val="300"/>
              </a:spcBef>
              <a:spcAft>
                <a:spcPts val="300"/>
              </a:spcAft>
            </a:pPr>
            <a:r>
              <a:rPr lang="en-US" sz="1400" dirty="0"/>
              <a:t>1- Improve Automation efficiency high ROI Products and bring product efficiencies.</a:t>
            </a:r>
          </a:p>
          <a:p>
            <a:pPr>
              <a:spcBef>
                <a:spcPts val="300"/>
              </a:spcBef>
              <a:spcAft>
                <a:spcPts val="300"/>
              </a:spcAft>
            </a:pPr>
            <a:r>
              <a:rPr lang="en-US" sz="1400" dirty="0"/>
              <a:t>2- Overall savings of 140K </a:t>
            </a:r>
            <a:r>
              <a:rPr lang="en-US" sz="1400" dirty="0" err="1"/>
              <a:t>Hrs</a:t>
            </a:r>
            <a:r>
              <a:rPr lang="en-US" sz="1400" dirty="0"/>
              <a:t> </a:t>
            </a:r>
          </a:p>
          <a:p>
            <a:pPr>
              <a:spcBef>
                <a:spcPts val="300"/>
              </a:spcBef>
              <a:spcAft>
                <a:spcPts val="300"/>
              </a:spcAft>
            </a:pPr>
            <a:r>
              <a:rPr lang="en-US" sz="1400" dirty="0"/>
              <a:t>3- Build Lean practices and automation for Compliance , </a:t>
            </a:r>
            <a:r>
              <a:rPr lang="en-US" sz="1400" dirty="0" err="1"/>
              <a:t>TechDebt</a:t>
            </a:r>
            <a:r>
              <a:rPr lang="en-US" sz="1400" dirty="0"/>
              <a:t> and Compute  </a:t>
            </a:r>
          </a:p>
        </p:txBody>
      </p:sp>
      <p:sp>
        <p:nvSpPr>
          <p:cNvPr id="6" name="Rectangle 5">
            <a:extLst>
              <a:ext uri="{FF2B5EF4-FFF2-40B4-BE49-F238E27FC236}">
                <a16:creationId xmlns:a16="http://schemas.microsoft.com/office/drawing/2014/main" id="{4DD313AB-699C-473D-ADA0-EE502F21AD59}"/>
              </a:ext>
            </a:extLst>
          </p:cNvPr>
          <p:cNvSpPr/>
          <p:nvPr/>
        </p:nvSpPr>
        <p:spPr>
          <a:xfrm>
            <a:off x="6589801" y="976640"/>
            <a:ext cx="4936672" cy="5182121"/>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a:t>High ROI products for focus:</a:t>
            </a:r>
          </a:p>
          <a:p>
            <a:pPr marL="285750" indent="-285750">
              <a:spcBef>
                <a:spcPts val="300"/>
              </a:spcBef>
              <a:spcAft>
                <a:spcPts val="300"/>
              </a:spcAft>
              <a:buFontTx/>
              <a:buChar char="-"/>
            </a:pPr>
            <a:r>
              <a:rPr lang="en-US" sz="1600" dirty="0"/>
              <a:t>Jennifer</a:t>
            </a:r>
          </a:p>
          <a:p>
            <a:pPr marL="742950" lvl="1" indent="-285750">
              <a:spcBef>
                <a:spcPts val="300"/>
              </a:spcBef>
              <a:spcAft>
                <a:spcPts val="300"/>
              </a:spcAft>
              <a:buFontTx/>
              <a:buChar char="-"/>
            </a:pPr>
            <a:r>
              <a:rPr lang="en-US" sz="1600" dirty="0"/>
              <a:t>Regulatory and Safety</a:t>
            </a:r>
          </a:p>
          <a:p>
            <a:pPr marL="285750" indent="-285750">
              <a:spcBef>
                <a:spcPts val="300"/>
              </a:spcBef>
              <a:spcAft>
                <a:spcPts val="300"/>
              </a:spcAft>
              <a:buFontTx/>
              <a:buChar char="-"/>
            </a:pPr>
            <a:r>
              <a:rPr lang="en-US" sz="1600" dirty="0"/>
              <a:t>Tatum</a:t>
            </a:r>
          </a:p>
          <a:p>
            <a:pPr marL="742950" lvl="1" indent="-285750">
              <a:spcBef>
                <a:spcPts val="300"/>
              </a:spcBef>
              <a:spcAft>
                <a:spcPts val="300"/>
              </a:spcAft>
              <a:buFontTx/>
              <a:buChar char="-"/>
            </a:pPr>
            <a:r>
              <a:rPr lang="en-US" sz="1600" dirty="0"/>
              <a:t>System Engineering</a:t>
            </a:r>
          </a:p>
          <a:p>
            <a:pPr marL="742950" lvl="1" indent="-285750">
              <a:spcBef>
                <a:spcPts val="300"/>
              </a:spcBef>
              <a:spcAft>
                <a:spcPts val="300"/>
              </a:spcAft>
              <a:buFontTx/>
              <a:buChar char="-"/>
            </a:pPr>
            <a:r>
              <a:rPr lang="en-US" sz="1600" dirty="0"/>
              <a:t>Electrical Engineering</a:t>
            </a:r>
          </a:p>
          <a:p>
            <a:pPr marL="742950" lvl="1" indent="-285750">
              <a:spcBef>
                <a:spcPts val="300"/>
              </a:spcBef>
              <a:spcAft>
                <a:spcPts val="300"/>
              </a:spcAft>
              <a:buFontTx/>
              <a:buChar char="-"/>
            </a:pPr>
            <a:r>
              <a:rPr lang="en-US" sz="1600" dirty="0"/>
              <a:t>Customer Engineering (CE)</a:t>
            </a:r>
          </a:p>
          <a:p>
            <a:pPr marL="285750" indent="-285750">
              <a:spcBef>
                <a:spcPts val="300"/>
              </a:spcBef>
              <a:spcAft>
                <a:spcPts val="300"/>
              </a:spcAft>
              <a:buFontTx/>
              <a:buChar char="-"/>
            </a:pPr>
            <a:r>
              <a:rPr lang="en-US" sz="1600" dirty="0"/>
              <a:t>Buba</a:t>
            </a:r>
          </a:p>
          <a:p>
            <a:pPr marL="742950" lvl="1" indent="-285750">
              <a:spcBef>
                <a:spcPts val="300"/>
              </a:spcBef>
              <a:spcAft>
                <a:spcPts val="300"/>
              </a:spcAft>
              <a:buFontTx/>
              <a:buChar char="-"/>
            </a:pPr>
            <a:r>
              <a:rPr lang="en-US" sz="1600" dirty="0"/>
              <a:t>Digital Market Products</a:t>
            </a:r>
          </a:p>
          <a:p>
            <a:pPr marL="742950" lvl="1" indent="-285750">
              <a:spcBef>
                <a:spcPts val="300"/>
              </a:spcBef>
              <a:spcAft>
                <a:spcPts val="300"/>
              </a:spcAft>
              <a:buFontTx/>
              <a:buChar char="-"/>
            </a:pPr>
            <a:r>
              <a:rPr lang="en-US" sz="1600" dirty="0"/>
              <a:t>Technical Publications</a:t>
            </a:r>
          </a:p>
          <a:p>
            <a:pPr marL="285750" indent="-285750">
              <a:spcBef>
                <a:spcPts val="300"/>
              </a:spcBef>
              <a:spcAft>
                <a:spcPts val="300"/>
              </a:spcAft>
              <a:buFontTx/>
              <a:buChar char="-"/>
            </a:pPr>
            <a:r>
              <a:rPr lang="en-US" sz="1600" dirty="0"/>
              <a:t>Jeff</a:t>
            </a:r>
          </a:p>
          <a:p>
            <a:pPr marL="742950" lvl="1" indent="-285750">
              <a:spcBef>
                <a:spcPts val="300"/>
              </a:spcBef>
              <a:spcAft>
                <a:spcPts val="300"/>
              </a:spcAft>
              <a:buFontTx/>
              <a:buChar char="-"/>
            </a:pPr>
            <a:r>
              <a:rPr lang="en-US" sz="1600" dirty="0"/>
              <a:t>Embedded Program Support</a:t>
            </a:r>
          </a:p>
          <a:p>
            <a:pPr marL="742950" lvl="1" indent="-285750">
              <a:spcBef>
                <a:spcPts val="300"/>
              </a:spcBef>
              <a:spcAft>
                <a:spcPts val="300"/>
              </a:spcAft>
              <a:buFontTx/>
              <a:buChar char="-"/>
            </a:pPr>
            <a:r>
              <a:rPr lang="en-US" sz="1600" dirty="0"/>
              <a:t>Product Support Analysis</a:t>
            </a:r>
          </a:p>
          <a:p>
            <a:pPr marL="742950" lvl="1" indent="-285750">
              <a:spcBef>
                <a:spcPts val="300"/>
              </a:spcBef>
              <a:spcAft>
                <a:spcPts val="300"/>
              </a:spcAft>
              <a:buFontTx/>
              <a:buChar char="-"/>
            </a:pPr>
            <a:endParaRPr lang="en-US" sz="1600" dirty="0"/>
          </a:p>
        </p:txBody>
      </p:sp>
      <p:sp>
        <p:nvSpPr>
          <p:cNvPr id="7" name="Title 1">
            <a:extLst>
              <a:ext uri="{FF2B5EF4-FFF2-40B4-BE49-F238E27FC236}">
                <a16:creationId xmlns:a16="http://schemas.microsoft.com/office/drawing/2014/main" id="{F089F2BC-C5CC-45F1-B9EF-0201007172DD}"/>
              </a:ext>
            </a:extLst>
          </p:cNvPr>
          <p:cNvSpPr>
            <a:spLocks noGrp="1"/>
          </p:cNvSpPr>
          <p:nvPr>
            <p:ph type="title"/>
          </p:nvPr>
        </p:nvSpPr>
        <p:spPr>
          <a:xfrm>
            <a:off x="299208" y="93234"/>
            <a:ext cx="11150600" cy="577885"/>
          </a:xfrm>
        </p:spPr>
        <p:txBody>
          <a:bodyPr/>
          <a:lstStyle/>
          <a:p>
            <a:pPr algn="ctr"/>
            <a:r>
              <a:rPr lang="en-US" dirty="0"/>
              <a:t>2024 OKR AND FOCUS AREAS</a:t>
            </a:r>
          </a:p>
        </p:txBody>
      </p:sp>
    </p:spTree>
    <p:extLst>
      <p:ext uri="{BB962C8B-B14F-4D97-AF65-F5344CB8AC3E}">
        <p14:creationId xmlns:p14="http://schemas.microsoft.com/office/powerpoint/2010/main" val="584622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469A0E1C-04BF-4275-82FA-4B635D5DE670}"/>
              </a:ext>
            </a:extLst>
          </p:cNvPr>
          <p:cNvCxnSpPr>
            <a:cxnSpLocks/>
          </p:cNvCxnSpPr>
          <p:nvPr/>
        </p:nvCxnSpPr>
        <p:spPr>
          <a:xfrm>
            <a:off x="6078090" y="492712"/>
            <a:ext cx="0" cy="5874532"/>
          </a:xfrm>
          <a:prstGeom prst="line">
            <a:avLst/>
          </a:prstGeom>
          <a:ln w="22225" cap="flat">
            <a:solidFill>
              <a:schemeClr val="tx1"/>
            </a:solidFill>
            <a:prstDash val="dash"/>
            <a:miter lim="800000"/>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1B8533A-B546-49B7-B39E-F797DBCDFF2F}"/>
              </a:ext>
            </a:extLst>
          </p:cNvPr>
          <p:cNvCxnSpPr>
            <a:cxnSpLocks/>
          </p:cNvCxnSpPr>
          <p:nvPr/>
        </p:nvCxnSpPr>
        <p:spPr>
          <a:xfrm flipV="1">
            <a:off x="310761" y="3431200"/>
            <a:ext cx="10999176" cy="70339"/>
          </a:xfrm>
          <a:prstGeom prst="line">
            <a:avLst/>
          </a:prstGeom>
          <a:ln w="22225" cap="flat">
            <a:solidFill>
              <a:schemeClr val="tx1"/>
            </a:solidFill>
            <a:prstDash val="dash"/>
            <a:miter lim="800000"/>
            <a:tailEnd type="none"/>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2776263D-8A8B-4820-90B0-1D8C50CE2B51}"/>
              </a:ext>
            </a:extLst>
          </p:cNvPr>
          <p:cNvSpPr>
            <a:spLocks noGrp="1"/>
          </p:cNvSpPr>
          <p:nvPr>
            <p:ph type="title"/>
          </p:nvPr>
        </p:nvSpPr>
        <p:spPr>
          <a:xfrm>
            <a:off x="515938" y="133166"/>
            <a:ext cx="11150600" cy="359546"/>
          </a:xfrm>
        </p:spPr>
        <p:txBody>
          <a:bodyPr/>
          <a:lstStyle/>
          <a:p>
            <a:r>
              <a:rPr lang="en-US" dirty="0"/>
              <a:t>Progress</a:t>
            </a:r>
          </a:p>
        </p:txBody>
      </p:sp>
      <p:sp>
        <p:nvSpPr>
          <p:cNvPr id="11" name="Rectangle: Rounded Corners 10">
            <a:extLst>
              <a:ext uri="{FF2B5EF4-FFF2-40B4-BE49-F238E27FC236}">
                <a16:creationId xmlns:a16="http://schemas.microsoft.com/office/drawing/2014/main" id="{846FE4BC-FC27-40D8-8543-69E9DF9CB8AA}"/>
              </a:ext>
            </a:extLst>
          </p:cNvPr>
          <p:cNvSpPr/>
          <p:nvPr/>
        </p:nvSpPr>
        <p:spPr>
          <a:xfrm>
            <a:off x="312209" y="696094"/>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Objectives – E&amp;PS</a:t>
            </a:r>
          </a:p>
        </p:txBody>
      </p:sp>
      <p:sp>
        <p:nvSpPr>
          <p:cNvPr id="12" name="Rectangle: Rounded Corners 11">
            <a:extLst>
              <a:ext uri="{FF2B5EF4-FFF2-40B4-BE49-F238E27FC236}">
                <a16:creationId xmlns:a16="http://schemas.microsoft.com/office/drawing/2014/main" id="{610F154C-5D19-44AB-8E93-FA2922A50613}"/>
              </a:ext>
            </a:extLst>
          </p:cNvPr>
          <p:cNvSpPr/>
          <p:nvPr/>
        </p:nvSpPr>
        <p:spPr>
          <a:xfrm>
            <a:off x="6308520" y="468549"/>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Status</a:t>
            </a:r>
          </a:p>
        </p:txBody>
      </p:sp>
      <p:sp>
        <p:nvSpPr>
          <p:cNvPr id="13" name="Rectangle: Rounded Corners 12">
            <a:extLst>
              <a:ext uri="{FF2B5EF4-FFF2-40B4-BE49-F238E27FC236}">
                <a16:creationId xmlns:a16="http://schemas.microsoft.com/office/drawing/2014/main" id="{9AC6F22A-3CB2-4011-8D37-82DC249D7E50}"/>
              </a:ext>
            </a:extLst>
          </p:cNvPr>
          <p:cNvSpPr/>
          <p:nvPr/>
        </p:nvSpPr>
        <p:spPr>
          <a:xfrm>
            <a:off x="310761" y="3568867"/>
            <a:ext cx="2483777"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Highlights &amp; Look Ahead</a:t>
            </a:r>
          </a:p>
        </p:txBody>
      </p:sp>
      <p:sp>
        <p:nvSpPr>
          <p:cNvPr id="14" name="Rectangle: Rounded Corners 13">
            <a:extLst>
              <a:ext uri="{FF2B5EF4-FFF2-40B4-BE49-F238E27FC236}">
                <a16:creationId xmlns:a16="http://schemas.microsoft.com/office/drawing/2014/main" id="{3912DD37-BF8C-410F-85C3-F31046AC8CAB}"/>
              </a:ext>
            </a:extLst>
          </p:cNvPr>
          <p:cNvSpPr/>
          <p:nvPr/>
        </p:nvSpPr>
        <p:spPr>
          <a:xfrm>
            <a:off x="6308520" y="3538696"/>
            <a:ext cx="1989870" cy="43393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Help Needed</a:t>
            </a:r>
          </a:p>
        </p:txBody>
      </p:sp>
      <p:sp>
        <p:nvSpPr>
          <p:cNvPr id="16" name="Rectangle 15">
            <a:extLst>
              <a:ext uri="{FF2B5EF4-FFF2-40B4-BE49-F238E27FC236}">
                <a16:creationId xmlns:a16="http://schemas.microsoft.com/office/drawing/2014/main" id="{1AE47120-D0C1-4E3B-B784-96CFA552E5C8}"/>
              </a:ext>
            </a:extLst>
          </p:cNvPr>
          <p:cNvSpPr/>
          <p:nvPr/>
        </p:nvSpPr>
        <p:spPr>
          <a:xfrm>
            <a:off x="232333" y="1354542"/>
            <a:ext cx="5389039" cy="1754326"/>
          </a:xfrm>
          <a:prstGeom prst="rect">
            <a:avLst/>
          </a:prstGeom>
        </p:spPr>
        <p:txBody>
          <a:bodyPr wrap="none">
            <a:spAutoFit/>
          </a:bodyPr>
          <a:lstStyle/>
          <a:p>
            <a:pPr marL="285750" indent="-285750">
              <a:buFont typeface="Wingdings" panose="05000000000000000000" pitchFamily="2" charset="2"/>
              <a:buChar char="q"/>
            </a:pP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Automation Savings 2024:  140 K Hrs.</a:t>
            </a:r>
          </a:p>
          <a:p>
            <a:pPr marL="285750" indent="-285750">
              <a:buFont typeface="Wingdings" panose="05000000000000000000" pitchFamily="2" charset="2"/>
              <a:buChar char="q"/>
            </a:pPr>
            <a:r>
              <a:rPr lang="en-US" b="1" dirty="0" err="1">
                <a:solidFill>
                  <a:srgbClr val="002060"/>
                </a:solidFill>
                <a:latin typeface="Helvetica" panose="020B0604020202020204" pitchFamily="34" charset="0"/>
                <a:ea typeface="Times New Roman" panose="02020603050405020304" pitchFamily="18" charset="0"/>
                <a:cs typeface="Calibri" panose="020F0502020204030204" pitchFamily="34" charset="0"/>
              </a:rPr>
              <a:t>DevSecOps</a:t>
            </a: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 Assessments: 130 Apps</a:t>
            </a:r>
          </a:p>
          <a:p>
            <a:pPr marL="285750" indent="-285750">
              <a:buFont typeface="Wingdings" panose="05000000000000000000" pitchFamily="2" charset="2"/>
              <a:buChar char="q"/>
            </a:pPr>
            <a:r>
              <a:rPr lang="en-US" b="1" dirty="0" err="1">
                <a:solidFill>
                  <a:srgbClr val="002060"/>
                </a:solidFill>
                <a:latin typeface="Helvetica" panose="020B0604020202020204" pitchFamily="34" charset="0"/>
                <a:ea typeface="Times New Roman" panose="02020603050405020304" pitchFamily="18" charset="0"/>
                <a:cs typeface="Calibri" panose="020F0502020204030204" pitchFamily="34" charset="0"/>
              </a:rPr>
              <a:t>DevSecOps</a:t>
            </a: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 Maturity Improvement - 50 Apps</a:t>
            </a:r>
          </a:p>
          <a:p>
            <a:pPr marL="285750" indent="-285750">
              <a:buFont typeface="Wingdings" panose="05000000000000000000" pitchFamily="2" charset="2"/>
              <a:buChar char="q"/>
            </a:pPr>
            <a:r>
              <a:rPr lang="en-US" b="1" dirty="0">
                <a:solidFill>
                  <a:srgbClr val="002060"/>
                </a:solidFill>
                <a:latin typeface="Helvetica" panose="020B0604020202020204" pitchFamily="34" charset="0"/>
                <a:ea typeface="Times New Roman" panose="02020603050405020304" pitchFamily="18" charset="0"/>
                <a:cs typeface="Calibri" panose="020F0502020204030204" pitchFamily="34" charset="0"/>
              </a:rPr>
              <a:t>Upskill Sessions - 12</a:t>
            </a:r>
          </a:p>
          <a:p>
            <a:pPr marL="285750" indent="-285750">
              <a:buFont typeface="Wingdings" panose="05000000000000000000" pitchFamily="2" charset="2"/>
              <a:buChar char="q"/>
            </a:pPr>
            <a:endParaRPr lang="en-US" dirty="0">
              <a:latin typeface="Helvetica" panose="020B0604020202020204" pitchFamily="34" charset="0"/>
              <a:ea typeface="Times New Roman" panose="02020603050405020304" pitchFamily="18" charset="0"/>
              <a:cs typeface="Calibri" panose="020F0502020204030204" pitchFamily="34" charset="0"/>
            </a:endParaRPr>
          </a:p>
          <a:p>
            <a:endParaRPr lang="en-US" dirty="0"/>
          </a:p>
        </p:txBody>
      </p:sp>
      <p:sp>
        <p:nvSpPr>
          <p:cNvPr id="17" name="Rectangle 16">
            <a:extLst>
              <a:ext uri="{FF2B5EF4-FFF2-40B4-BE49-F238E27FC236}">
                <a16:creationId xmlns:a16="http://schemas.microsoft.com/office/drawing/2014/main" id="{50156D0C-966D-4997-ABD4-F49F291E75C0}"/>
              </a:ext>
            </a:extLst>
          </p:cNvPr>
          <p:cNvSpPr/>
          <p:nvPr/>
        </p:nvSpPr>
        <p:spPr>
          <a:xfrm>
            <a:off x="6186865" y="943889"/>
            <a:ext cx="5772802" cy="2800767"/>
          </a:xfrm>
          <a:prstGeom prst="rect">
            <a:avLst/>
          </a:prstGeom>
        </p:spPr>
        <p:txBody>
          <a:bodyPr wrap="square">
            <a:spAutoFit/>
          </a:bodyPr>
          <a:lstStyle/>
          <a:p>
            <a:pPr marL="285750"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Automation Savings Achieved  :  </a:t>
            </a:r>
            <a:r>
              <a:rPr lang="en-US" sz="1600" b="1" dirty="0">
                <a:latin typeface="Helvetica" panose="020B0604020202020204" pitchFamily="34" charset="0"/>
                <a:ea typeface="Times New Roman" panose="02020603050405020304" pitchFamily="18" charset="0"/>
                <a:cs typeface="Calibri" panose="020F0502020204030204" pitchFamily="34" charset="0"/>
              </a:rPr>
              <a:t>23721</a:t>
            </a:r>
            <a:r>
              <a:rPr lang="en-US" sz="1600" dirty="0">
                <a:latin typeface="Helvetica" panose="020B0604020202020204" pitchFamily="34" charset="0"/>
                <a:ea typeface="Times New Roman" panose="02020603050405020304" pitchFamily="18" charset="0"/>
                <a:cs typeface="Calibri" panose="020F0502020204030204" pitchFamily="34" charset="0"/>
              </a:rPr>
              <a:t> Hrs.</a:t>
            </a:r>
          </a:p>
          <a:p>
            <a:pPr marL="285750" indent="-285750">
              <a:buFont typeface="Wingdings" panose="05000000000000000000" pitchFamily="2" charset="2"/>
              <a:buChar char="q"/>
            </a:pPr>
            <a:r>
              <a:rPr lang="en-US" sz="1600" dirty="0" err="1">
                <a:latin typeface="Helvetica" panose="020B0604020202020204" pitchFamily="34" charset="0"/>
                <a:ea typeface="Times New Roman" panose="02020603050405020304" pitchFamily="18" charset="0"/>
                <a:cs typeface="Calibri" panose="020F0502020204030204" pitchFamily="34" charset="0"/>
              </a:rPr>
              <a:t>DevSecOps</a:t>
            </a:r>
            <a:r>
              <a:rPr lang="en-US" sz="1600" dirty="0">
                <a:latin typeface="Helvetica" panose="020B0604020202020204" pitchFamily="34" charset="0"/>
                <a:ea typeface="Times New Roman" panose="02020603050405020304" pitchFamily="18" charset="0"/>
                <a:cs typeface="Calibri" panose="020F0502020204030204" pitchFamily="34" charset="0"/>
              </a:rPr>
              <a:t> Assessments :</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- 26</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In-Progress(Roadmap Pending) - 28</a:t>
            </a:r>
            <a:endParaRPr lang="en-US" sz="1600" dirty="0">
              <a:latin typeface="Helvetica" panose="020B0604020202020204" pitchFamily="34" charset="0"/>
              <a:cs typeface="Calibri" panose="020F0502020204030204" pitchFamily="34" charset="0"/>
            </a:endParaRPr>
          </a:p>
          <a:p>
            <a:pPr marL="285750" indent="-285750">
              <a:buFont typeface="Wingdings" panose="05000000000000000000" pitchFamily="2" charset="2"/>
              <a:buChar char="q"/>
            </a:pPr>
            <a:r>
              <a:rPr lang="en-US" sz="1600" dirty="0" err="1">
                <a:latin typeface="Helvetica" panose="020B0604020202020204" pitchFamily="34" charset="0"/>
                <a:ea typeface="Times New Roman" panose="02020603050405020304" pitchFamily="18" charset="0"/>
                <a:cs typeface="Calibri" panose="020F0502020204030204" pitchFamily="34" charset="0"/>
              </a:rPr>
              <a:t>DevSecOps</a:t>
            </a:r>
            <a:r>
              <a:rPr lang="en-US" sz="1600" dirty="0">
                <a:latin typeface="Helvetica" panose="020B0604020202020204" pitchFamily="34" charset="0"/>
                <a:ea typeface="Times New Roman" panose="02020603050405020304" pitchFamily="18" charset="0"/>
                <a:cs typeface="Calibri" panose="020F0502020204030204" pitchFamily="34" charset="0"/>
              </a:rPr>
              <a:t> Maturity Improvements (Re-assessments)</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- 7 </a:t>
            </a:r>
            <a:endParaRPr lang="en-US" sz="1600" dirty="0">
              <a:highlight>
                <a:srgbClr val="FFFF00"/>
              </a:highlight>
              <a:latin typeface="Helvetica" panose="020B0604020202020204" pitchFamily="34" charset="0"/>
              <a:ea typeface="Times New Roman" panose="02020603050405020304" pitchFamily="18" charset="0"/>
              <a:cs typeface="Calibri" panose="020F0502020204030204" pitchFamily="34" charset="0"/>
            </a:endParaRP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In-Progress(Roadmap Pending) - 7</a:t>
            </a:r>
            <a:endParaRPr lang="en-US" sz="1600" dirty="0">
              <a:latin typeface="Helvetica" panose="020B0604020202020204" pitchFamily="34" charset="0"/>
              <a:cs typeface="Calibri" panose="020F0502020204030204" pitchFamily="34" charset="0"/>
            </a:endParaRPr>
          </a:p>
          <a:p>
            <a:pPr marL="285750"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Upskill Sessions</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Completed - 4</a:t>
            </a:r>
          </a:p>
          <a:p>
            <a:pPr marL="742950" lvl="1" indent="-285750">
              <a:buFont typeface="Wingdings" panose="05000000000000000000" pitchFamily="2" charset="2"/>
              <a:buChar char="q"/>
            </a:pPr>
            <a:r>
              <a:rPr lang="en-US" sz="1600" dirty="0">
                <a:latin typeface="Helvetica" panose="020B0604020202020204" pitchFamily="34" charset="0"/>
                <a:ea typeface="Times New Roman" panose="02020603050405020304" pitchFamily="18" charset="0"/>
                <a:cs typeface="Calibri" panose="020F0502020204030204" pitchFamily="34" charset="0"/>
              </a:rPr>
              <a:t>Scheduled - 2</a:t>
            </a:r>
          </a:p>
          <a:p>
            <a:pPr marL="742950" lvl="1" indent="-285750">
              <a:buFont typeface="Wingdings" panose="05000000000000000000" pitchFamily="2" charset="2"/>
              <a:buChar char="q"/>
            </a:pPr>
            <a:endParaRPr lang="en-US" sz="1600" dirty="0">
              <a:latin typeface="Helvetica" panose="020B0604020202020204" pitchFamily="34" charset="0"/>
              <a:ea typeface="Times New Roman" panose="02020603050405020304" pitchFamily="18" charset="0"/>
              <a:cs typeface="Calibri" panose="020F0502020204030204" pitchFamily="34" charset="0"/>
            </a:endParaRPr>
          </a:p>
        </p:txBody>
      </p:sp>
      <p:sp>
        <p:nvSpPr>
          <p:cNvPr id="19" name="Rectangle 18">
            <a:extLst>
              <a:ext uri="{FF2B5EF4-FFF2-40B4-BE49-F238E27FC236}">
                <a16:creationId xmlns:a16="http://schemas.microsoft.com/office/drawing/2014/main" id="{8A3DD2E0-C778-4A6F-9D77-87D473E6F2A0}"/>
              </a:ext>
            </a:extLst>
          </p:cNvPr>
          <p:cNvSpPr/>
          <p:nvPr/>
        </p:nvSpPr>
        <p:spPr>
          <a:xfrm>
            <a:off x="6248580" y="4348100"/>
            <a:ext cx="6096000" cy="646331"/>
          </a:xfrm>
          <a:prstGeom prst="rect">
            <a:avLst/>
          </a:prstGeom>
        </p:spPr>
        <p:txBody>
          <a:bodyPr>
            <a:spAutoFit/>
          </a:bodyPr>
          <a:lstStyle/>
          <a:p>
            <a:pPr marL="285750" indent="-285750">
              <a:buFont typeface="Wingdings" panose="05000000000000000000" pitchFamily="2" charset="2"/>
              <a:buChar char="q"/>
            </a:pPr>
            <a:endParaRPr lang="en-US" dirty="0"/>
          </a:p>
          <a:p>
            <a:endParaRPr lang="en-US" dirty="0"/>
          </a:p>
        </p:txBody>
      </p:sp>
      <p:sp>
        <p:nvSpPr>
          <p:cNvPr id="20" name="Rectangle 19">
            <a:extLst>
              <a:ext uri="{FF2B5EF4-FFF2-40B4-BE49-F238E27FC236}">
                <a16:creationId xmlns:a16="http://schemas.microsoft.com/office/drawing/2014/main" id="{D9002E98-AB9D-4329-BA53-7FBD8A1AE2EF}"/>
              </a:ext>
            </a:extLst>
          </p:cNvPr>
          <p:cNvSpPr/>
          <p:nvPr/>
        </p:nvSpPr>
        <p:spPr>
          <a:xfrm>
            <a:off x="6213786" y="4067155"/>
            <a:ext cx="5772802" cy="584775"/>
          </a:xfrm>
          <a:prstGeom prst="rect">
            <a:avLst/>
          </a:prstGeom>
        </p:spPr>
        <p:txBody>
          <a:bodyPr wrap="square">
            <a:spAutoFit/>
          </a:bodyPr>
          <a:lstStyle/>
          <a:p>
            <a:pPr marL="285750" indent="-285750">
              <a:buFont typeface="Wingdings" panose="05000000000000000000" pitchFamily="2" charset="2"/>
              <a:buChar char="q"/>
            </a:pPr>
            <a:r>
              <a:rPr lang="en-US" sz="1600" dirty="0"/>
              <a:t>Prioritization on </a:t>
            </a:r>
            <a:r>
              <a:rPr lang="en-US" sz="1600" dirty="0" err="1"/>
              <a:t>DevSecOps</a:t>
            </a:r>
            <a:r>
              <a:rPr lang="en-US" sz="1600" dirty="0"/>
              <a:t> adoption in products</a:t>
            </a:r>
          </a:p>
          <a:p>
            <a:pPr marL="285750" indent="-285750">
              <a:buFont typeface="Wingdings" panose="05000000000000000000" pitchFamily="2" charset="2"/>
              <a:buChar char="q"/>
            </a:pPr>
            <a:r>
              <a:rPr lang="en-US" sz="1600" dirty="0"/>
              <a:t>Automation Savings updates on COP</a:t>
            </a:r>
          </a:p>
        </p:txBody>
      </p:sp>
      <p:sp>
        <p:nvSpPr>
          <p:cNvPr id="2" name="Rectangle 1">
            <a:extLst>
              <a:ext uri="{FF2B5EF4-FFF2-40B4-BE49-F238E27FC236}">
                <a16:creationId xmlns:a16="http://schemas.microsoft.com/office/drawing/2014/main" id="{3B43F96F-3565-9F69-3736-83A808C5DB62}"/>
              </a:ext>
            </a:extLst>
          </p:cNvPr>
          <p:cNvSpPr/>
          <p:nvPr/>
        </p:nvSpPr>
        <p:spPr>
          <a:xfrm>
            <a:off x="237441" y="4149561"/>
            <a:ext cx="5772802" cy="1569660"/>
          </a:xfrm>
          <a:prstGeom prst="rect">
            <a:avLst/>
          </a:prstGeom>
        </p:spPr>
        <p:txBody>
          <a:bodyPr wrap="square">
            <a:spAutoFit/>
          </a:bodyPr>
          <a:lstStyle/>
          <a:p>
            <a:pPr marL="285750" indent="-285750">
              <a:buFont typeface="Wingdings" panose="05000000000000000000" pitchFamily="2" charset="2"/>
              <a:buChar char="q"/>
            </a:pPr>
            <a:r>
              <a:rPr lang="en-US" sz="1600" dirty="0"/>
              <a:t>Focal working with product team to work on prioritizations</a:t>
            </a:r>
          </a:p>
          <a:p>
            <a:pPr marL="285750" indent="-285750">
              <a:buFont typeface="Wingdings" panose="05000000000000000000" pitchFamily="2" charset="2"/>
              <a:buChar char="q"/>
            </a:pPr>
            <a:r>
              <a:rPr lang="en-US" sz="1600" dirty="0"/>
              <a:t>Work in brining efficiencies through product maturity</a:t>
            </a:r>
          </a:p>
          <a:p>
            <a:pPr marL="285750" indent="-285750">
              <a:buFont typeface="Wingdings" panose="05000000000000000000" pitchFamily="2" charset="2"/>
              <a:buChar char="q"/>
            </a:pPr>
            <a:r>
              <a:rPr lang="en-US" sz="1600" dirty="0"/>
              <a:t>Working with DSO Pioneer team to bring leanings &amp; Savings for pilot projects completed</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600" dirty="0"/>
              <a:t>Tableau Dashboard </a:t>
            </a:r>
            <a:r>
              <a:rPr lang="en-US" sz="1600" dirty="0">
                <a:solidFill>
                  <a:srgbClr val="0039A6"/>
                </a:solidFill>
                <a:hlinkClick r:id="rId2"/>
              </a:rPr>
              <a:t>LINK</a:t>
            </a:r>
            <a:endParaRPr lang="en-US" sz="1600" dirty="0">
              <a:solidFill>
                <a:srgbClr val="0039A6"/>
              </a:solidFill>
            </a:endParaRPr>
          </a:p>
        </p:txBody>
      </p:sp>
    </p:spTree>
    <p:extLst>
      <p:ext uri="{BB962C8B-B14F-4D97-AF65-F5344CB8AC3E}">
        <p14:creationId xmlns:p14="http://schemas.microsoft.com/office/powerpoint/2010/main" val="3637937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A22A9-C63B-45E4-AB4E-0D3A6C49C8CB}"/>
              </a:ext>
            </a:extLst>
          </p:cNvPr>
          <p:cNvSpPr>
            <a:spLocks noGrp="1"/>
          </p:cNvSpPr>
          <p:nvPr>
            <p:ph type="title"/>
          </p:nvPr>
        </p:nvSpPr>
        <p:spPr>
          <a:xfrm>
            <a:off x="520700" y="169742"/>
            <a:ext cx="11150600" cy="359546"/>
          </a:xfrm>
        </p:spPr>
        <p:txBody>
          <a:bodyPr/>
          <a:lstStyle/>
          <a:p>
            <a:r>
              <a:rPr lang="en-US" dirty="0"/>
              <a:t>Engineering Progress</a:t>
            </a:r>
          </a:p>
        </p:txBody>
      </p:sp>
      <p:graphicFrame>
        <p:nvGraphicFramePr>
          <p:cNvPr id="3" name="Table 2">
            <a:extLst>
              <a:ext uri="{FF2B5EF4-FFF2-40B4-BE49-F238E27FC236}">
                <a16:creationId xmlns:a16="http://schemas.microsoft.com/office/drawing/2014/main" id="{84D2B613-7B79-42B8-A96D-6C517B825CC6}"/>
              </a:ext>
            </a:extLst>
          </p:cNvPr>
          <p:cNvGraphicFramePr>
            <a:graphicFrameLocks noGrp="1"/>
          </p:cNvGraphicFramePr>
          <p:nvPr>
            <p:extLst>
              <p:ext uri="{D42A27DB-BD31-4B8C-83A1-F6EECF244321}">
                <p14:modId xmlns:p14="http://schemas.microsoft.com/office/powerpoint/2010/main" val="2644593261"/>
              </p:ext>
            </p:extLst>
          </p:nvPr>
        </p:nvGraphicFramePr>
        <p:xfrm>
          <a:off x="155448" y="529289"/>
          <a:ext cx="11905489" cy="5705734"/>
        </p:xfrm>
        <a:graphic>
          <a:graphicData uri="http://schemas.openxmlformats.org/drawingml/2006/table">
            <a:tbl>
              <a:tblPr/>
              <a:tblGrid>
                <a:gridCol w="1823054">
                  <a:extLst>
                    <a:ext uri="{9D8B030D-6E8A-4147-A177-3AD203B41FA5}">
                      <a16:colId xmlns:a16="http://schemas.microsoft.com/office/drawing/2014/main" val="2867497838"/>
                    </a:ext>
                  </a:extLst>
                </a:gridCol>
                <a:gridCol w="1823054">
                  <a:extLst>
                    <a:ext uri="{9D8B030D-6E8A-4147-A177-3AD203B41FA5}">
                      <a16:colId xmlns:a16="http://schemas.microsoft.com/office/drawing/2014/main" val="2020018926"/>
                    </a:ext>
                  </a:extLst>
                </a:gridCol>
                <a:gridCol w="1181134">
                  <a:extLst>
                    <a:ext uri="{9D8B030D-6E8A-4147-A177-3AD203B41FA5}">
                      <a16:colId xmlns:a16="http://schemas.microsoft.com/office/drawing/2014/main" val="472967971"/>
                    </a:ext>
                  </a:extLst>
                </a:gridCol>
                <a:gridCol w="1181134">
                  <a:extLst>
                    <a:ext uri="{9D8B030D-6E8A-4147-A177-3AD203B41FA5}">
                      <a16:colId xmlns:a16="http://schemas.microsoft.com/office/drawing/2014/main" val="3715103455"/>
                    </a:ext>
                  </a:extLst>
                </a:gridCol>
                <a:gridCol w="624801">
                  <a:extLst>
                    <a:ext uri="{9D8B030D-6E8A-4147-A177-3AD203B41FA5}">
                      <a16:colId xmlns:a16="http://schemas.microsoft.com/office/drawing/2014/main" val="307681032"/>
                    </a:ext>
                  </a:extLst>
                </a:gridCol>
                <a:gridCol w="855896">
                  <a:extLst>
                    <a:ext uri="{9D8B030D-6E8A-4147-A177-3AD203B41FA5}">
                      <a16:colId xmlns:a16="http://schemas.microsoft.com/office/drawing/2014/main" val="1483188663"/>
                    </a:ext>
                  </a:extLst>
                </a:gridCol>
                <a:gridCol w="1249606">
                  <a:extLst>
                    <a:ext uri="{9D8B030D-6E8A-4147-A177-3AD203B41FA5}">
                      <a16:colId xmlns:a16="http://schemas.microsoft.com/office/drawing/2014/main" val="364914147"/>
                    </a:ext>
                  </a:extLst>
                </a:gridCol>
                <a:gridCol w="1249606">
                  <a:extLst>
                    <a:ext uri="{9D8B030D-6E8A-4147-A177-3AD203B41FA5}">
                      <a16:colId xmlns:a16="http://schemas.microsoft.com/office/drawing/2014/main" val="3859555303"/>
                    </a:ext>
                  </a:extLst>
                </a:gridCol>
                <a:gridCol w="479301">
                  <a:extLst>
                    <a:ext uri="{9D8B030D-6E8A-4147-A177-3AD203B41FA5}">
                      <a16:colId xmlns:a16="http://schemas.microsoft.com/office/drawing/2014/main" val="3962685318"/>
                    </a:ext>
                  </a:extLst>
                </a:gridCol>
                <a:gridCol w="479301">
                  <a:extLst>
                    <a:ext uri="{9D8B030D-6E8A-4147-A177-3AD203B41FA5}">
                      <a16:colId xmlns:a16="http://schemas.microsoft.com/office/drawing/2014/main" val="1589619156"/>
                    </a:ext>
                  </a:extLst>
                </a:gridCol>
                <a:gridCol w="479301">
                  <a:extLst>
                    <a:ext uri="{9D8B030D-6E8A-4147-A177-3AD203B41FA5}">
                      <a16:colId xmlns:a16="http://schemas.microsoft.com/office/drawing/2014/main" val="209386786"/>
                    </a:ext>
                  </a:extLst>
                </a:gridCol>
                <a:gridCol w="479301">
                  <a:extLst>
                    <a:ext uri="{9D8B030D-6E8A-4147-A177-3AD203B41FA5}">
                      <a16:colId xmlns:a16="http://schemas.microsoft.com/office/drawing/2014/main" val="1254485807"/>
                    </a:ext>
                  </a:extLst>
                </a:gridCol>
              </a:tblGrid>
              <a:tr h="212941">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n-US" sz="900" b="1" i="0" u="none" strike="noStrike">
                          <a:solidFill>
                            <a:srgbClr val="000000"/>
                          </a:solidFill>
                          <a:effectLst/>
                          <a:latin typeface="Calibri" panose="020F0502020204030204" pitchFamily="34" charset="0"/>
                        </a:rPr>
                        <a:t>2024 Target</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rtl="0"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4">
                  <a:txBody>
                    <a:bodyPr/>
                    <a:lstStyle/>
                    <a:p>
                      <a:pPr algn="ctr" fontAlgn="ctr"/>
                      <a:r>
                        <a:rPr lang="en-US" sz="900" b="1" i="0" u="none" strike="noStrike">
                          <a:solidFill>
                            <a:srgbClr val="000000"/>
                          </a:solidFill>
                          <a:effectLst/>
                          <a:latin typeface="Calibri" panose="020F0502020204030204" pitchFamily="34" charset="0"/>
                        </a:rPr>
                        <a:t>2024 Actuals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50558088"/>
                  </a:ext>
                </a:extLst>
              </a:tr>
              <a:tr h="212941">
                <a:tc rowSpan="2">
                  <a:txBody>
                    <a:bodyPr/>
                    <a:lstStyle/>
                    <a:p>
                      <a:pPr algn="ctr" fontAlgn="ctr"/>
                      <a:r>
                        <a:rPr lang="en-US" sz="900" b="1" i="0" u="none" strike="noStrike">
                          <a:solidFill>
                            <a:srgbClr val="000000"/>
                          </a:solidFill>
                          <a:effectLst/>
                          <a:latin typeface="Calibri" panose="020F0502020204030204" pitchFamily="34" charset="0"/>
                        </a:rPr>
                        <a:t>Director</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panose="020F0502020204030204" pitchFamily="34" charset="0"/>
                        </a:rPr>
                        <a:t>Product Name</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panose="020F0502020204030204" pitchFamily="34" charset="0"/>
                        </a:rPr>
                        <a:t>Application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rtl="0" fontAlgn="ctr"/>
                      <a:r>
                        <a:rPr lang="en-US" sz="900" b="0" i="0" u="none" strike="noStrike">
                          <a:solidFill>
                            <a:srgbClr val="FFFFFF"/>
                          </a:solidFill>
                          <a:effectLst/>
                          <a:latin typeface="Calibri" panose="020F0502020204030204" pitchFamily="34" charset="0"/>
                        </a:rPr>
                        <a:t>Total assessments 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rowSpan="2">
                  <a:txBody>
                    <a:bodyPr/>
                    <a:lstStyle/>
                    <a:p>
                      <a:pPr algn="ctr" rtl="0" fontAlgn="ctr"/>
                      <a:r>
                        <a:rPr lang="en-US" sz="900" b="1" i="0" u="none" strike="noStrike">
                          <a:solidFill>
                            <a:srgbClr val="000000"/>
                          </a:solidFill>
                          <a:effectLst/>
                          <a:latin typeface="Calibri" panose="020F0502020204030204" pitchFamily="34" charset="0"/>
                        </a:rPr>
                        <a:t>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rowSpan="2">
                  <a:txBody>
                    <a:bodyPr/>
                    <a:lstStyle/>
                    <a:p>
                      <a:pPr algn="ctr" rtl="0" fontAlgn="ctr"/>
                      <a:r>
                        <a:rPr lang="en-US" sz="900" b="1" i="0" u="none" strike="noStrike">
                          <a:solidFill>
                            <a:srgbClr val="000000"/>
                          </a:solidFill>
                          <a:effectLst/>
                          <a:latin typeface="Calibri" panose="020F0502020204030204" pitchFamily="34" charset="0"/>
                        </a:rPr>
                        <a:t>Reassessments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rowSpan="2">
                  <a:txBody>
                    <a:bodyPr/>
                    <a:lstStyle/>
                    <a:p>
                      <a:pPr algn="ctr" rtl="0" fontAlgn="ctr"/>
                      <a:r>
                        <a:rPr lang="en-US" sz="900" b="1" i="0" u="none" strike="noStrike">
                          <a:solidFill>
                            <a:srgbClr val="000000"/>
                          </a:solidFill>
                          <a:effectLst/>
                          <a:latin typeface="Calibri" panose="020F0502020204030204" pitchFamily="34" charset="0"/>
                        </a:rPr>
                        <a:t>Automation Savings Target</a:t>
                      </a:r>
                      <a:r>
                        <a:rPr lang="en-US" sz="900" b="1" i="0" u="none" strike="noStrike">
                          <a:solidFill>
                            <a:srgbClr val="FFFF00"/>
                          </a:solidFill>
                          <a:effectLst/>
                          <a:latin typeface="Calibri" panose="020F0502020204030204" pitchFamily="34" charset="0"/>
                        </a:rPr>
                        <a:t>(70000)</a:t>
                      </a:r>
                      <a:endParaRPr lang="en-US" sz="900" b="1" i="0" u="none" strike="noStrike">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rtl="0" fontAlgn="ctr"/>
                      <a:r>
                        <a:rPr lang="en-US" sz="900" b="1" i="0" u="none" strike="noStrike">
                          <a:solidFill>
                            <a:srgbClr val="000000"/>
                          </a:solidFill>
                          <a:effectLst/>
                          <a:latin typeface="Calibri" panose="020F0502020204030204" pitchFamily="34" charset="0"/>
                        </a:rPr>
                        <a:t>DSO Focals Assigned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gridSpan="2">
                  <a:txBody>
                    <a:bodyPr/>
                    <a:lstStyle/>
                    <a:p>
                      <a:pPr algn="ctr" fontAlgn="ctr"/>
                      <a:r>
                        <a:rPr lang="en-US" sz="900" b="1" i="0" u="none" strike="noStrike">
                          <a:solidFill>
                            <a:srgbClr val="000000"/>
                          </a:solidFill>
                          <a:effectLst/>
                          <a:latin typeface="Calibri" panose="020F0502020204030204" pitchFamily="34" charset="0"/>
                        </a:rPr>
                        <a:t>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ctr"/>
                      <a:r>
                        <a:rPr lang="en-US" sz="900" b="1" i="0" u="none" strike="noStrike">
                          <a:solidFill>
                            <a:srgbClr val="000000"/>
                          </a:solidFill>
                          <a:effectLst/>
                          <a:latin typeface="Calibri" panose="020F0502020204030204" pitchFamily="34" charset="0"/>
                        </a:rPr>
                        <a:t>Reassessments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29138856"/>
                  </a:ext>
                </a:extLst>
              </a:tr>
              <a:tr h="399262">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900" b="1" i="0" u="none" strike="noStrike">
                          <a:solidFill>
                            <a:srgbClr val="000000"/>
                          </a:solidFill>
                          <a:effectLst/>
                          <a:latin typeface="Calibri" panose="020F0502020204030204" pitchFamily="34" charset="0"/>
                        </a:rPr>
                        <a:t>Primary Focal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In-Progress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In-Progress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4557218"/>
                  </a:ext>
                </a:extLst>
              </a:tr>
              <a:tr h="212941">
                <a:tc rowSpan="5">
                  <a:txBody>
                    <a:bodyPr/>
                    <a:lstStyle/>
                    <a:p>
                      <a:pPr algn="ctr" fontAlgn="ctr"/>
                      <a:r>
                        <a:rPr lang="en-US" sz="900" b="1" i="0" u="none" strike="noStrike" dirty="0">
                          <a:solidFill>
                            <a:srgbClr val="000000"/>
                          </a:solidFill>
                          <a:effectLst/>
                          <a:latin typeface="Calibri" panose="020F0502020204030204" pitchFamily="34" charset="0"/>
                        </a:rPr>
                        <a:t>Jennifer</a:t>
                      </a:r>
                    </a:p>
                  </a:txBody>
                  <a:tcPr marL="1440" marR="1440" marT="144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177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39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27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1108233100"/>
                  </a:ext>
                </a:extLst>
              </a:tr>
              <a:tr h="399262">
                <a:tc vMerge="1">
                  <a:txBody>
                    <a:bodyPr/>
                    <a:lstStyle/>
                    <a:p>
                      <a:endParaRPr lang="en-US"/>
                    </a:p>
                  </a:txBody>
                  <a:tcPr/>
                </a:tc>
                <a:tc>
                  <a:txBody>
                    <a:bodyPr/>
                    <a:lstStyle/>
                    <a:p>
                      <a:pPr algn="ctr" fontAlgn="ctr"/>
                      <a:r>
                        <a:rPr lang="en-US" sz="900" b="0" i="0" u="none" strike="noStrike" dirty="0">
                          <a:solidFill>
                            <a:srgbClr val="000000"/>
                          </a:solidFill>
                          <a:effectLst/>
                          <a:latin typeface="Calibri" panose="020F0502020204030204" pitchFamily="34" charset="0"/>
                        </a:rPr>
                        <a:t>Regulatory and Safety</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2"/>
                        </a:rPr>
                        <a:t>Radhakrishnan, Chinjumol</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7770306"/>
                  </a:ext>
                </a:extLst>
              </a:tr>
              <a:tr h="212941">
                <a:tc vMerge="1">
                  <a:txBody>
                    <a:bodyPr/>
                    <a:lstStyle/>
                    <a:p>
                      <a:endParaRPr lang="en-US"/>
                    </a:p>
                  </a:txBody>
                  <a:tcPr/>
                </a:tc>
                <a:tc>
                  <a:txBody>
                    <a:bodyPr/>
                    <a:lstStyle/>
                    <a:p>
                      <a:pPr algn="ctr" fontAlgn="ctr"/>
                      <a:r>
                        <a:rPr lang="en-US" sz="900" b="0" i="0" u="none" strike="noStrike">
                          <a:solidFill>
                            <a:srgbClr val="000000"/>
                          </a:solidFill>
                          <a:effectLst/>
                          <a:latin typeface="Calibri" panose="020F0502020204030204" pitchFamily="34" charset="0"/>
                        </a:rPr>
                        <a:t>Research and Technology</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9 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3"/>
                        </a:rPr>
                        <a:t>Singh, Abhishek K </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4731607"/>
                  </a:ext>
                </a:extLst>
              </a:tr>
              <a:tr h="212941">
                <a:tc vMerge="1">
                  <a:txBody>
                    <a:bodyPr/>
                    <a:lstStyle/>
                    <a:p>
                      <a:endParaRPr lang="en-US"/>
                    </a:p>
                  </a:txBody>
                  <a:tcPr/>
                </a:tc>
                <a:tc>
                  <a:txBody>
                    <a:bodyPr/>
                    <a:lstStyle/>
                    <a:p>
                      <a:pPr algn="ctr" fontAlgn="ctr"/>
                      <a:r>
                        <a:rPr lang="en-US" sz="900" b="0" i="0" u="none" strike="noStrike">
                          <a:solidFill>
                            <a:srgbClr val="000000"/>
                          </a:solidFill>
                          <a:effectLst/>
                          <a:latin typeface="Calibri" panose="020F0502020204030204" pitchFamily="34" charset="0"/>
                        </a:rPr>
                        <a:t>Test and Evaluation</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43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4"/>
                        </a:rPr>
                        <a:t>Jha, Ravi N</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7356585"/>
                  </a:ext>
                </a:extLst>
              </a:tr>
              <a:tr h="221810">
                <a:tc vMerge="1">
                  <a:txBody>
                    <a:bodyPr/>
                    <a:lstStyle/>
                    <a:p>
                      <a:endParaRPr lang="en-US"/>
                    </a:p>
                  </a:txBody>
                  <a:tcPr/>
                </a:tc>
                <a:tc>
                  <a:txBody>
                    <a:bodyPr/>
                    <a:lstStyle/>
                    <a:p>
                      <a:pPr algn="ctr" fontAlgn="ctr"/>
                      <a:r>
                        <a:rPr lang="en-US" sz="900" b="0" i="0" u="none" strike="noStrike" dirty="0">
                          <a:solidFill>
                            <a:srgbClr val="000000"/>
                          </a:solidFill>
                          <a:effectLst/>
                          <a:latin typeface="Calibri" panose="020F0502020204030204" pitchFamily="34" charset="0"/>
                        </a:rPr>
                        <a:t>IPDM PLM</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94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4 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 17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5"/>
                        </a:rPr>
                        <a:t>Singh, Omji Kunjbihari</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7489699"/>
                  </a:ext>
                </a:extLst>
              </a:tr>
              <a:tr h="212941">
                <a:tc rowSpan="12">
                  <a:txBody>
                    <a:bodyPr/>
                    <a:lstStyle/>
                    <a:p>
                      <a:pPr algn="ctr" fontAlgn="ctr"/>
                      <a:r>
                        <a:rPr lang="en-US" sz="900" b="1" i="0" u="none" strike="noStrike">
                          <a:solidFill>
                            <a:srgbClr val="000000"/>
                          </a:solidFill>
                          <a:effectLst/>
                          <a:latin typeface="Calibri" panose="020F0502020204030204" pitchFamily="34" charset="0"/>
                        </a:rPr>
                        <a:t>Tatum</a:t>
                      </a:r>
                    </a:p>
                  </a:txBody>
                  <a:tcPr marL="1440" marR="1440" marT="144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333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149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56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22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1990670981"/>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Authoring Process Planning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16 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dirty="0">
                          <a:solidFill>
                            <a:srgbClr val="0563C1"/>
                          </a:solidFill>
                          <a:effectLst/>
                          <a:latin typeface="Calibri" panose="020F0502020204030204" pitchFamily="34" charset="0"/>
                          <a:hlinkClick r:id="rId6"/>
                        </a:rPr>
                        <a:t>Urimindi, Sreenivasulu</a:t>
                      </a:r>
                      <a:endParaRPr lang="en-US" sz="900" b="0" i="0" u="sng" strike="noStrike" dirty="0">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5053701"/>
                  </a:ext>
                </a:extLst>
              </a:tr>
              <a:tr h="425883">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Data Distribution and Management</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57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none" strike="noStrike">
                          <a:solidFill>
                            <a:srgbClr val="000000"/>
                          </a:solidFill>
                          <a:effectLst/>
                          <a:latin typeface="Arial" panose="020B060402020202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dirty="0">
                          <a:solidFill>
                            <a:srgbClr val="0563C1"/>
                          </a:solidFill>
                          <a:effectLst/>
                          <a:latin typeface="Calibri" panose="020F0502020204030204" pitchFamily="34" charset="0"/>
                        </a:rPr>
                        <a:t>Urimindi, Sreenivasulu </a:t>
                      </a:r>
                    </a:p>
                    <a:p>
                      <a:pPr algn="ctr" rtl="0" fontAlgn="ctr"/>
                      <a:r>
                        <a:rPr lang="en-US" sz="900" b="0" i="0" u="sng" strike="noStrike" dirty="0">
                          <a:solidFill>
                            <a:srgbClr val="0563C1"/>
                          </a:solidFill>
                          <a:effectLst/>
                          <a:latin typeface="Calibri" panose="020F0502020204030204" pitchFamily="34" charset="0"/>
                        </a:rPr>
                        <a:t>Vinod Thomas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4904613"/>
                  </a:ext>
                </a:extLst>
              </a:tr>
              <a:tr h="399262">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Automation Programming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7"/>
                        </a:rPr>
                        <a:t>Chougule, Priyanka Dhanpal</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8646104"/>
                  </a:ext>
                </a:extLst>
              </a:tr>
              <a:tr h="399262">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Customer Engineering (CE)</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0 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dirty="0">
                          <a:solidFill>
                            <a:srgbClr val="000000"/>
                          </a:solidFill>
                          <a:effectLst/>
                          <a:latin typeface="Calibri" panose="020F0502020204030204" pitchFamily="34" charset="0"/>
                        </a:rPr>
                        <a:t> 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b"/>
                      <a:r>
                        <a:rPr lang="en-US" sz="900" b="0" i="0" u="sng" strike="noStrike">
                          <a:solidFill>
                            <a:srgbClr val="0563C1"/>
                          </a:solidFill>
                          <a:effectLst/>
                          <a:latin typeface="Calibri" panose="020F0502020204030204" pitchFamily="34" charset="0"/>
                          <a:hlinkClick r:id="rId8"/>
                        </a:rPr>
                        <a:t>Nair, Aathira Manikandan</a:t>
                      </a:r>
                      <a:endParaRPr lang="en-US" sz="900" b="0" i="0" u="sng" strike="noStrike">
                        <a:solidFill>
                          <a:srgbClr val="0563C1"/>
                        </a:solidFill>
                        <a:effectLst/>
                        <a:latin typeface="Calibri" panose="020F0502020204030204" pitchFamily="34" charset="0"/>
                      </a:endParaRPr>
                    </a:p>
                  </a:txBody>
                  <a:tcPr marL="1440" marR="1440" marT="14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1947714"/>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3DX PLM</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9"/>
                        </a:rPr>
                        <a:t>Kaur, Harmeet</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063169"/>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Electrical Engineering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44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10"/>
                        </a:rPr>
                        <a:t>K L, Bharath</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5457780"/>
                  </a:ext>
                </a:extLst>
              </a:tr>
              <a:tr h="212941">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Flight Engineering and Propulsion</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62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dirty="0">
                          <a:solidFill>
                            <a:srgbClr val="0563C1"/>
                          </a:solidFill>
                          <a:effectLst/>
                          <a:latin typeface="Calibri" panose="020F0502020204030204" pitchFamily="34" charset="0"/>
                          <a:hlinkClick r:id="rId11"/>
                        </a:rPr>
                        <a:t>Mohiddin Basha, Mahammed Gulam</a:t>
                      </a:r>
                      <a:endParaRPr lang="en-US" sz="900" b="0" i="0" u="sng" strike="noStrike" dirty="0">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9871938"/>
                  </a:ext>
                </a:extLst>
              </a:tr>
              <a:tr h="399262">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Mechanical and Structural Engineering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6 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12"/>
                        </a:rPr>
                        <a:t>P, Ashwini</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2117372"/>
                  </a:ext>
                </a:extLst>
              </a:tr>
              <a:tr h="212941">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Systems Engineering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46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13"/>
                        </a:rPr>
                        <a:t>Prabhat, Kumar</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729745"/>
                  </a:ext>
                </a:extLst>
              </a:tr>
              <a:tr h="212941">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Production System Simulation</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900" b="0" i="0" u="none" strike="noStrike">
                          <a:solidFill>
                            <a:srgbClr val="000000"/>
                          </a:solidFill>
                          <a:effectLst/>
                          <a:latin typeface="Calibri" panose="020F0502020204030204" pitchFamily="34" charset="0"/>
                        </a:rPr>
                        <a:t> </a:t>
                      </a:r>
                    </a:p>
                  </a:txBody>
                  <a:tcPr marL="1440" marR="1440" marT="14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9402137"/>
                  </a:ext>
                </a:extLst>
              </a:tr>
              <a:tr h="221810">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Visualization and xR</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16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14"/>
                        </a:rPr>
                        <a:t>Rompicherla, Rakesh</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8923173"/>
                  </a:ext>
                </a:extLst>
              </a:tr>
              <a:tr h="221810">
                <a:tc>
                  <a:txBody>
                    <a:bodyPr/>
                    <a:lstStyle/>
                    <a:p>
                      <a:pPr algn="ctr"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510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188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83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28</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8634</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484366138"/>
                  </a:ext>
                </a:extLst>
              </a:tr>
            </a:tbl>
          </a:graphicData>
        </a:graphic>
      </p:graphicFrame>
    </p:spTree>
    <p:extLst>
      <p:ext uri="{BB962C8B-B14F-4D97-AF65-F5344CB8AC3E}">
        <p14:creationId xmlns:p14="http://schemas.microsoft.com/office/powerpoint/2010/main" val="71870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1D91-6571-4D4F-B926-78EDA518D49B}"/>
              </a:ext>
            </a:extLst>
          </p:cNvPr>
          <p:cNvSpPr>
            <a:spLocks noGrp="1"/>
          </p:cNvSpPr>
          <p:nvPr>
            <p:ph type="title"/>
          </p:nvPr>
        </p:nvSpPr>
        <p:spPr>
          <a:xfrm>
            <a:off x="520700" y="77504"/>
            <a:ext cx="11150600" cy="463593"/>
          </a:xfrm>
        </p:spPr>
        <p:txBody>
          <a:bodyPr/>
          <a:lstStyle/>
          <a:p>
            <a:r>
              <a:rPr lang="en-US" dirty="0"/>
              <a:t>Product support Progress</a:t>
            </a:r>
          </a:p>
        </p:txBody>
      </p:sp>
      <p:graphicFrame>
        <p:nvGraphicFramePr>
          <p:cNvPr id="4" name="Table 3">
            <a:extLst>
              <a:ext uri="{FF2B5EF4-FFF2-40B4-BE49-F238E27FC236}">
                <a16:creationId xmlns:a16="http://schemas.microsoft.com/office/drawing/2014/main" id="{52A00FB7-677B-4000-BF06-019D8BE07BD9}"/>
              </a:ext>
            </a:extLst>
          </p:cNvPr>
          <p:cNvGraphicFramePr>
            <a:graphicFrameLocks noGrp="1"/>
          </p:cNvGraphicFramePr>
          <p:nvPr>
            <p:extLst>
              <p:ext uri="{D42A27DB-BD31-4B8C-83A1-F6EECF244321}">
                <p14:modId xmlns:p14="http://schemas.microsoft.com/office/powerpoint/2010/main" val="3966909447"/>
              </p:ext>
            </p:extLst>
          </p:nvPr>
        </p:nvGraphicFramePr>
        <p:xfrm>
          <a:off x="164593" y="541098"/>
          <a:ext cx="11878056" cy="5658538"/>
        </p:xfrm>
        <a:graphic>
          <a:graphicData uri="http://schemas.openxmlformats.org/drawingml/2006/table">
            <a:tbl>
              <a:tblPr/>
              <a:tblGrid>
                <a:gridCol w="1818852">
                  <a:extLst>
                    <a:ext uri="{9D8B030D-6E8A-4147-A177-3AD203B41FA5}">
                      <a16:colId xmlns:a16="http://schemas.microsoft.com/office/drawing/2014/main" val="2095960399"/>
                    </a:ext>
                  </a:extLst>
                </a:gridCol>
                <a:gridCol w="1818852">
                  <a:extLst>
                    <a:ext uri="{9D8B030D-6E8A-4147-A177-3AD203B41FA5}">
                      <a16:colId xmlns:a16="http://schemas.microsoft.com/office/drawing/2014/main" val="468970229"/>
                    </a:ext>
                  </a:extLst>
                </a:gridCol>
                <a:gridCol w="1178412">
                  <a:extLst>
                    <a:ext uri="{9D8B030D-6E8A-4147-A177-3AD203B41FA5}">
                      <a16:colId xmlns:a16="http://schemas.microsoft.com/office/drawing/2014/main" val="3548101950"/>
                    </a:ext>
                  </a:extLst>
                </a:gridCol>
                <a:gridCol w="1178412">
                  <a:extLst>
                    <a:ext uri="{9D8B030D-6E8A-4147-A177-3AD203B41FA5}">
                      <a16:colId xmlns:a16="http://schemas.microsoft.com/office/drawing/2014/main" val="1890911412"/>
                    </a:ext>
                  </a:extLst>
                </a:gridCol>
                <a:gridCol w="623360">
                  <a:extLst>
                    <a:ext uri="{9D8B030D-6E8A-4147-A177-3AD203B41FA5}">
                      <a16:colId xmlns:a16="http://schemas.microsoft.com/office/drawing/2014/main" val="4010365659"/>
                    </a:ext>
                  </a:extLst>
                </a:gridCol>
                <a:gridCol w="853924">
                  <a:extLst>
                    <a:ext uri="{9D8B030D-6E8A-4147-A177-3AD203B41FA5}">
                      <a16:colId xmlns:a16="http://schemas.microsoft.com/office/drawing/2014/main" val="4160414900"/>
                    </a:ext>
                  </a:extLst>
                </a:gridCol>
                <a:gridCol w="1246728">
                  <a:extLst>
                    <a:ext uri="{9D8B030D-6E8A-4147-A177-3AD203B41FA5}">
                      <a16:colId xmlns:a16="http://schemas.microsoft.com/office/drawing/2014/main" val="638432962"/>
                    </a:ext>
                  </a:extLst>
                </a:gridCol>
                <a:gridCol w="1246728">
                  <a:extLst>
                    <a:ext uri="{9D8B030D-6E8A-4147-A177-3AD203B41FA5}">
                      <a16:colId xmlns:a16="http://schemas.microsoft.com/office/drawing/2014/main" val="1193588331"/>
                    </a:ext>
                  </a:extLst>
                </a:gridCol>
                <a:gridCol w="478197">
                  <a:extLst>
                    <a:ext uri="{9D8B030D-6E8A-4147-A177-3AD203B41FA5}">
                      <a16:colId xmlns:a16="http://schemas.microsoft.com/office/drawing/2014/main" val="2022402143"/>
                    </a:ext>
                  </a:extLst>
                </a:gridCol>
                <a:gridCol w="478197">
                  <a:extLst>
                    <a:ext uri="{9D8B030D-6E8A-4147-A177-3AD203B41FA5}">
                      <a16:colId xmlns:a16="http://schemas.microsoft.com/office/drawing/2014/main" val="2966417049"/>
                    </a:ext>
                  </a:extLst>
                </a:gridCol>
                <a:gridCol w="478197">
                  <a:extLst>
                    <a:ext uri="{9D8B030D-6E8A-4147-A177-3AD203B41FA5}">
                      <a16:colId xmlns:a16="http://schemas.microsoft.com/office/drawing/2014/main" val="4239531133"/>
                    </a:ext>
                  </a:extLst>
                </a:gridCol>
                <a:gridCol w="478197">
                  <a:extLst>
                    <a:ext uri="{9D8B030D-6E8A-4147-A177-3AD203B41FA5}">
                      <a16:colId xmlns:a16="http://schemas.microsoft.com/office/drawing/2014/main" val="1044579247"/>
                    </a:ext>
                  </a:extLst>
                </a:gridCol>
              </a:tblGrid>
              <a:tr h="300454">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3">
                  <a:txBody>
                    <a:bodyPr/>
                    <a:lstStyle/>
                    <a:p>
                      <a:pPr algn="ctr" fontAlgn="ctr"/>
                      <a:r>
                        <a:rPr lang="en-US" sz="900" b="1" i="0" u="none" strike="noStrike">
                          <a:solidFill>
                            <a:srgbClr val="000000"/>
                          </a:solidFill>
                          <a:effectLst/>
                          <a:latin typeface="Calibri" panose="020F0502020204030204" pitchFamily="34" charset="0"/>
                        </a:rPr>
                        <a:t>2024 Target</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ctr" rtl="0" fontAlgn="ctr"/>
                      <a:r>
                        <a:rPr lang="en-US" sz="900" b="1"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gridSpan="4">
                  <a:txBody>
                    <a:bodyPr/>
                    <a:lstStyle/>
                    <a:p>
                      <a:pPr algn="ctr" fontAlgn="ctr"/>
                      <a:r>
                        <a:rPr lang="en-US" sz="900" b="1" i="0" u="none" strike="noStrike">
                          <a:solidFill>
                            <a:srgbClr val="000000"/>
                          </a:solidFill>
                          <a:effectLst/>
                          <a:latin typeface="Calibri" panose="020F0502020204030204" pitchFamily="34" charset="0"/>
                        </a:rPr>
                        <a:t>2024 Actuals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27685577"/>
                  </a:ext>
                </a:extLst>
              </a:tr>
              <a:tr h="300454">
                <a:tc rowSpan="2">
                  <a:txBody>
                    <a:bodyPr/>
                    <a:lstStyle/>
                    <a:p>
                      <a:pPr algn="ctr" fontAlgn="ctr"/>
                      <a:r>
                        <a:rPr lang="en-US" sz="900" b="1" i="0" u="none" strike="noStrike" dirty="0">
                          <a:solidFill>
                            <a:srgbClr val="000000"/>
                          </a:solidFill>
                          <a:effectLst/>
                          <a:latin typeface="Calibri" panose="020F0502020204030204" pitchFamily="34" charset="0"/>
                        </a:rPr>
                        <a:t>Director</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panose="020F0502020204030204" pitchFamily="34" charset="0"/>
                        </a:rPr>
                        <a:t>Product Name</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900" b="1" i="0" u="none" strike="noStrike">
                          <a:solidFill>
                            <a:srgbClr val="000000"/>
                          </a:solidFill>
                          <a:effectLst/>
                          <a:latin typeface="Calibri" panose="020F0502020204030204" pitchFamily="34" charset="0"/>
                        </a:rPr>
                        <a:t>Application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rtl="0" fontAlgn="ctr"/>
                      <a:r>
                        <a:rPr lang="en-US" sz="900" b="0" i="0" u="none" strike="noStrike">
                          <a:solidFill>
                            <a:srgbClr val="FFFFFF"/>
                          </a:solidFill>
                          <a:effectLst/>
                          <a:latin typeface="Calibri" panose="020F0502020204030204" pitchFamily="34" charset="0"/>
                        </a:rPr>
                        <a:t>Total assessments 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rowSpan="2">
                  <a:txBody>
                    <a:bodyPr/>
                    <a:lstStyle/>
                    <a:p>
                      <a:pPr algn="ctr" rtl="0" fontAlgn="ctr"/>
                      <a:r>
                        <a:rPr lang="en-US" sz="900" b="1" i="0" u="none" strike="noStrike">
                          <a:solidFill>
                            <a:srgbClr val="000000"/>
                          </a:solidFill>
                          <a:effectLst/>
                          <a:latin typeface="Calibri" panose="020F0502020204030204" pitchFamily="34" charset="0"/>
                        </a:rPr>
                        <a:t>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rowSpan="2">
                  <a:txBody>
                    <a:bodyPr/>
                    <a:lstStyle/>
                    <a:p>
                      <a:pPr algn="ctr" rtl="0" fontAlgn="ctr"/>
                      <a:r>
                        <a:rPr lang="en-US" sz="900" b="1" i="0" u="none" strike="noStrike">
                          <a:solidFill>
                            <a:srgbClr val="000000"/>
                          </a:solidFill>
                          <a:effectLst/>
                          <a:latin typeface="Calibri" panose="020F0502020204030204" pitchFamily="34" charset="0"/>
                        </a:rPr>
                        <a:t>Reassessments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rowSpan="2">
                  <a:txBody>
                    <a:bodyPr/>
                    <a:lstStyle/>
                    <a:p>
                      <a:pPr algn="ctr" rtl="0" fontAlgn="ctr"/>
                      <a:r>
                        <a:rPr lang="en-US" sz="900" b="1" i="0" u="none" strike="noStrike">
                          <a:solidFill>
                            <a:srgbClr val="000000"/>
                          </a:solidFill>
                          <a:effectLst/>
                          <a:latin typeface="Calibri" panose="020F0502020204030204" pitchFamily="34" charset="0"/>
                        </a:rPr>
                        <a:t>Automation Savings Target</a:t>
                      </a:r>
                      <a:r>
                        <a:rPr lang="en-US" sz="900" b="1" i="0" u="none" strike="noStrike">
                          <a:solidFill>
                            <a:srgbClr val="FFFF00"/>
                          </a:solidFill>
                          <a:effectLst/>
                          <a:latin typeface="Calibri" panose="020F0502020204030204" pitchFamily="34" charset="0"/>
                        </a:rPr>
                        <a:t>(70000)</a:t>
                      </a:r>
                      <a:endParaRPr lang="en-US" sz="900" b="1" i="0" u="none" strike="noStrike">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rtl="0" fontAlgn="ctr"/>
                      <a:r>
                        <a:rPr lang="en-US" sz="900" b="1" i="0" u="none" strike="noStrike">
                          <a:solidFill>
                            <a:srgbClr val="000000"/>
                          </a:solidFill>
                          <a:effectLst/>
                          <a:latin typeface="Calibri" panose="020F0502020204030204" pitchFamily="34" charset="0"/>
                        </a:rPr>
                        <a:t>DSO Focals Assigned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gridSpan="2">
                  <a:txBody>
                    <a:bodyPr/>
                    <a:lstStyle/>
                    <a:p>
                      <a:pPr algn="ctr" fontAlgn="ctr"/>
                      <a:r>
                        <a:rPr lang="en-US" sz="900" b="1" i="0" u="none" strike="noStrike">
                          <a:solidFill>
                            <a:srgbClr val="000000"/>
                          </a:solidFill>
                          <a:effectLst/>
                          <a:latin typeface="Calibri" panose="020F0502020204030204" pitchFamily="34" charset="0"/>
                        </a:rPr>
                        <a:t>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ctr"/>
                      <a:r>
                        <a:rPr lang="en-US" sz="900" b="1" i="0" u="none" strike="noStrike">
                          <a:solidFill>
                            <a:srgbClr val="000000"/>
                          </a:solidFill>
                          <a:effectLst/>
                          <a:latin typeface="Calibri" panose="020F0502020204030204" pitchFamily="34" charset="0"/>
                        </a:rPr>
                        <a:t>Reassessments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678939420"/>
                  </a:ext>
                </a:extLst>
              </a:tr>
              <a:tr h="563349">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r>
                        <a:rPr lang="en-US" sz="900" b="1" i="0" u="none" strike="noStrike">
                          <a:solidFill>
                            <a:srgbClr val="000000"/>
                          </a:solidFill>
                          <a:effectLst/>
                          <a:latin typeface="Calibri" panose="020F0502020204030204" pitchFamily="34" charset="0"/>
                        </a:rPr>
                        <a:t>Primary Focal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In-Progress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Completed</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1" i="0" u="none" strike="noStrike">
                          <a:solidFill>
                            <a:srgbClr val="000000"/>
                          </a:solidFill>
                          <a:effectLst/>
                          <a:latin typeface="Calibri" panose="020F0502020204030204" pitchFamily="34" charset="0"/>
                        </a:rPr>
                        <a:t>In-Progress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0980879"/>
                  </a:ext>
                </a:extLst>
              </a:tr>
              <a:tr h="300454">
                <a:tc rowSpan="5">
                  <a:txBody>
                    <a:bodyPr/>
                    <a:lstStyle/>
                    <a:p>
                      <a:pPr algn="ctr" fontAlgn="ctr"/>
                      <a:r>
                        <a:rPr lang="en-US" sz="900" b="1" i="0" u="none" strike="noStrike">
                          <a:solidFill>
                            <a:srgbClr val="000000"/>
                          </a:solidFill>
                          <a:effectLst/>
                          <a:latin typeface="Calibri" panose="020F0502020204030204" pitchFamily="34" charset="0"/>
                        </a:rPr>
                        <a:t>Buba</a:t>
                      </a:r>
                    </a:p>
                  </a:txBody>
                  <a:tcPr marL="1440" marR="1440" marT="144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147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70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20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10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35000</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sng" strike="noStrike">
                          <a:solidFill>
                            <a:srgbClr val="0563C1"/>
                          </a:solidFill>
                          <a:effectLst/>
                          <a:latin typeface="Calibri" panose="020F0502020204030204" pitchFamily="34" charset="0"/>
                        </a:rPr>
                        <a:t> </a:t>
                      </a:r>
                    </a:p>
                  </a:txBody>
                  <a:tcPr marL="1440" marR="1440" marT="144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2</a:t>
                      </a:r>
                    </a:p>
                  </a:txBody>
                  <a:tcPr marL="1440" marR="1440" marT="1440" marB="0" anchor="ctr">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endParaRPr lang="en-US" sz="900" b="1"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134608752"/>
                  </a:ext>
                </a:extLst>
              </a:tr>
              <a:tr h="300454">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Digital Market Products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 43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dirty="0">
                          <a:solidFill>
                            <a:srgbClr val="000000"/>
                          </a:solidFill>
                          <a:effectLst/>
                          <a:latin typeface="Calibri" panose="020F0502020204030204" pitchFamily="34" charset="0"/>
                        </a:rPr>
                        <a:t>22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3 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2"/>
                        </a:rPr>
                        <a:t>Popeck (US), John</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9404268"/>
                  </a:ext>
                </a:extLst>
              </a:tr>
              <a:tr h="300454">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Customer Operations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16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3"/>
                        </a:rPr>
                        <a:t>Balraj, Bharath K</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3 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143658"/>
                  </a:ext>
                </a:extLst>
              </a:tr>
              <a:tr h="300454">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Technical Publications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23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4"/>
                        </a:rPr>
                        <a:t>Kandan, Narendran</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3723103"/>
                  </a:ext>
                </a:extLst>
              </a:tr>
              <a:tr h="312969">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Training &amp; Other</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1 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5"/>
                        </a:rPr>
                        <a:t>Rooge, Padma Prasad</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5095694"/>
                  </a:ext>
                </a:extLst>
              </a:tr>
              <a:tr h="300454">
                <a:tc rowSpan="8">
                  <a:txBody>
                    <a:bodyPr/>
                    <a:lstStyle/>
                    <a:p>
                      <a:pPr algn="ctr" fontAlgn="ctr"/>
                      <a:r>
                        <a:rPr lang="en-US" sz="900" b="1" i="0" u="none" strike="noStrike">
                          <a:solidFill>
                            <a:srgbClr val="000000"/>
                          </a:solidFill>
                          <a:effectLst/>
                          <a:latin typeface="Calibri" panose="020F0502020204030204" pitchFamily="34" charset="0"/>
                        </a:rPr>
                        <a:t>Jeff</a:t>
                      </a:r>
                    </a:p>
                  </a:txBody>
                  <a:tcPr marL="1440" marR="1440" marT="144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226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76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30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35000</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B800"/>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3670370281"/>
                  </a:ext>
                </a:extLst>
              </a:tr>
              <a:tr h="300454">
                <a:tc vMerge="1">
                  <a:txBody>
                    <a:bodyPr/>
                    <a:lstStyle/>
                    <a:p>
                      <a:endParaRPr lang="en-US"/>
                    </a:p>
                  </a:txBody>
                  <a:tcPr/>
                </a:tc>
                <a:tc>
                  <a:txBody>
                    <a:bodyPr/>
                    <a:lstStyle/>
                    <a:p>
                      <a:pPr algn="ctr" rtl="0" fontAlgn="ctr"/>
                      <a:r>
                        <a:rPr lang="en-US" sz="900" b="0" i="0" u="none" strike="noStrike" dirty="0">
                          <a:solidFill>
                            <a:srgbClr val="000000"/>
                          </a:solidFill>
                          <a:effectLst/>
                          <a:latin typeface="Calibri" panose="020F0502020204030204" pitchFamily="34" charset="0"/>
                        </a:rPr>
                        <a:t> Automation Programming</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26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4 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sng" strike="noStrike">
                          <a:solidFill>
                            <a:srgbClr val="0563C1"/>
                          </a:solidFill>
                          <a:effectLst/>
                          <a:latin typeface="Calibri" panose="020F0502020204030204" pitchFamily="34" charset="0"/>
                          <a:hlinkClick r:id="rId6"/>
                        </a:rPr>
                        <a:t>H D, Sarika</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2570952"/>
                  </a:ext>
                </a:extLst>
              </a:tr>
              <a:tr h="300454">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Innovation Hub</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rtl="0"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FF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4231868"/>
                  </a:ext>
                </a:extLst>
              </a:tr>
              <a:tr h="300454">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Material Management</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20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hlinkClick r:id="rId7"/>
                        </a:rPr>
                        <a:t>Jenkins (US), Renee M</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0401858"/>
                  </a:ext>
                </a:extLst>
              </a:tr>
              <a:tr h="300454">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Maintenance Repair and Overhaul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27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hlinkClick r:id="rId8"/>
                        </a:rPr>
                        <a:t>Fink (US), Brendan A</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3949543"/>
                  </a:ext>
                </a:extLst>
              </a:tr>
              <a:tr h="563349">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Integrated Logistics Planning and Management</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hlinkClick r:id="rId9"/>
                        </a:rPr>
                        <a:t>Nadampalli Kumarraju, Lavanya</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3079353"/>
                  </a:ext>
                </a:extLst>
              </a:tr>
              <a:tr h="300454">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Product Support Analysis</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31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7</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900" b="0" i="0" u="none" strike="noStrike">
                          <a:solidFill>
                            <a:srgbClr val="000000"/>
                          </a:solidFill>
                          <a:effectLst/>
                          <a:latin typeface="Calibri" panose="020F0502020204030204" pitchFamily="34" charset="0"/>
                        </a:rPr>
                        <a:t> 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hlinkClick r:id="rId10"/>
                        </a:rPr>
                        <a:t>Varghese, Jessy </a:t>
                      </a:r>
                      <a:endParaRPr lang="en-US" sz="900" b="0" i="0" u="sng" strike="noStrike">
                        <a:solidFill>
                          <a:srgbClr val="0563C1"/>
                        </a:solidFill>
                        <a:effectLst/>
                        <a:latin typeface="Calibri" panose="020F0502020204030204" pitchFamily="34" charset="0"/>
                      </a:endParaRP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4403574"/>
                  </a:ext>
                </a:extLst>
              </a:tr>
              <a:tr h="300454">
                <a:tc vMerge="1">
                  <a:txBody>
                    <a:bodyPr/>
                    <a:lstStyle/>
                    <a:p>
                      <a:endParaRPr lang="en-US"/>
                    </a:p>
                  </a:txBody>
                  <a:tcPr/>
                </a:tc>
                <a:tc>
                  <a:txBody>
                    <a:bodyPr/>
                    <a:lstStyle/>
                    <a:p>
                      <a:pPr algn="ctr" rtl="0" fontAlgn="ctr"/>
                      <a:r>
                        <a:rPr lang="en-US" sz="900" b="0" i="0" u="none" strike="noStrike">
                          <a:solidFill>
                            <a:srgbClr val="000000"/>
                          </a:solidFill>
                          <a:effectLst/>
                          <a:latin typeface="Calibri" panose="020F0502020204030204" pitchFamily="34" charset="0"/>
                        </a:rPr>
                        <a:t>Embedded Program Support</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sz="900" b="0" i="0" u="none" strike="noStrike">
                          <a:solidFill>
                            <a:srgbClr val="000000"/>
                          </a:solidFill>
                          <a:effectLst/>
                          <a:latin typeface="Calibri" panose="020F0502020204030204" pitchFamily="34" charset="0"/>
                        </a:rPr>
                        <a:t> 89</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sz="900" b="0" i="0" u="none" strike="noStrike">
                          <a:solidFill>
                            <a:srgbClr val="000000"/>
                          </a:solidFill>
                          <a:effectLst/>
                          <a:latin typeface="Calibri" panose="020F0502020204030204" pitchFamily="34" charset="0"/>
                        </a:rPr>
                        <a:t> 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rtl="0" fontAlgn="ctr"/>
                      <a:r>
                        <a:rPr lang="en-US" sz="900" b="0" i="0" u="none" strike="noStrike">
                          <a:solidFill>
                            <a:srgbClr val="000000"/>
                          </a:solidFill>
                          <a:effectLst/>
                          <a:latin typeface="Calibri" panose="020F0502020204030204" pitchFamily="34" charset="0"/>
                        </a:rPr>
                        <a:t> 14</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2 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CE4D6"/>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CE4D6"/>
                    </a:solidFill>
                  </a:tcPr>
                </a:tc>
                <a:tc>
                  <a:txBody>
                    <a:bodyPr/>
                    <a:lstStyle/>
                    <a:p>
                      <a:pPr algn="ctr" fontAlgn="ctr"/>
                      <a:r>
                        <a:rPr lang="en-US" sz="900" b="0" i="0" u="sng" strike="noStrike">
                          <a:solidFill>
                            <a:srgbClr val="0563C1"/>
                          </a:solidFill>
                          <a:effectLst/>
                          <a:latin typeface="Calibri" panose="020F0502020204030204" pitchFamily="34" charset="0"/>
                        </a:rPr>
                        <a:t>Amaragatti, Sharanappa</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900" b="0" i="0" u="none" strike="noStrike" dirty="0">
                          <a:solidFill>
                            <a:srgbClr val="000000"/>
                          </a:solidFill>
                          <a:effectLst/>
                          <a:latin typeface="Calibri" panose="020F0502020204030204" pitchFamily="34" charset="0"/>
                        </a:rPr>
                        <a:t>5</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900" b="0" i="0" u="none" strike="noStrike">
                          <a:solidFill>
                            <a:srgbClr val="000000"/>
                          </a:solidFill>
                          <a:effectLst/>
                          <a:latin typeface="Calibri" panose="020F0502020204030204" pitchFamily="34" charset="0"/>
                        </a:rPr>
                        <a:t> </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900" b="0" i="0" u="none" strike="noStrike">
                          <a:solidFill>
                            <a:srgbClr val="000000"/>
                          </a:solidFill>
                          <a:effectLst/>
                          <a:latin typeface="Calibri" panose="020F0502020204030204" pitchFamily="34" charset="0"/>
                        </a:rPr>
                        <a:t>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248789487"/>
                  </a:ext>
                </a:extLst>
              </a:tr>
              <a:tr h="312969">
                <a:tc>
                  <a:txBody>
                    <a:bodyPr/>
                    <a:lstStyle/>
                    <a:p>
                      <a:pPr algn="ctr" fontAlgn="ctr"/>
                      <a:r>
                        <a:rPr lang="en-US" sz="900" b="1" i="0" u="none" strike="noStrike">
                          <a:solidFill>
                            <a:srgbClr val="000000"/>
                          </a:solidFill>
                          <a:effectLst/>
                          <a:latin typeface="Calibri" panose="020F0502020204030204" pitchFamily="34" charset="0"/>
                        </a:rPr>
                        <a:t> </a:t>
                      </a:r>
                    </a:p>
                  </a:txBody>
                  <a:tcPr marL="1440" marR="1440" marT="144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rtl="0" fontAlgn="ctr"/>
                      <a:r>
                        <a:rPr lang="en-US" sz="900" b="1" i="0" u="none" strike="noStrike">
                          <a:solidFill>
                            <a:srgbClr val="000000"/>
                          </a:solidFill>
                          <a:effectLst/>
                          <a:latin typeface="Calibri" panose="020F0502020204030204" pitchFamily="34" charset="0"/>
                        </a:rPr>
                        <a:t>TOTAL</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373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146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DEBF7"/>
                    </a:solidFill>
                  </a:tcPr>
                </a:tc>
                <a:tc>
                  <a:txBody>
                    <a:bodyPr/>
                    <a:lstStyle/>
                    <a:p>
                      <a:pPr algn="ctr" rtl="0" fontAlgn="ctr"/>
                      <a:r>
                        <a:rPr lang="en-US" sz="900" b="1" i="0" u="none" strike="noStrike">
                          <a:solidFill>
                            <a:srgbClr val="000000"/>
                          </a:solidFill>
                          <a:effectLst/>
                          <a:latin typeface="Calibri" panose="020F0502020204030204" pitchFamily="34" charset="0"/>
                        </a:rPr>
                        <a:t>   50</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22</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7B800"/>
                    </a:solidFill>
                  </a:tcPr>
                </a:tc>
                <a:tc>
                  <a:txBody>
                    <a:bodyPr/>
                    <a:lstStyle/>
                    <a:p>
                      <a:pPr algn="ctr" rtl="0" fontAlgn="ctr"/>
                      <a:r>
                        <a:rPr lang="en-US" sz="900" b="1" i="0" u="none" strike="noStrike">
                          <a:solidFill>
                            <a:srgbClr val="000000"/>
                          </a:solidFill>
                          <a:effectLst/>
                          <a:latin typeface="Calibri" panose="020F0502020204030204" pitchFamily="34" charset="0"/>
                        </a:rPr>
                        <a:t> 15087</a:t>
                      </a:r>
                    </a:p>
                  </a:txBody>
                  <a:tcPr marL="1440" marR="1440" marT="1440" marB="0" anchor="ctr">
                    <a:lnL w="63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77B800"/>
                    </a:solidFill>
                  </a:tcPr>
                </a:tc>
                <a:tc>
                  <a:txBody>
                    <a:bodyPr/>
                    <a:lstStyle/>
                    <a:p>
                      <a:pPr algn="ctr" fontAlgn="b"/>
                      <a:r>
                        <a:rPr lang="en-US" sz="900" b="1" i="0" u="none" strike="noStrike">
                          <a:solidFill>
                            <a:srgbClr val="000000"/>
                          </a:solidFill>
                          <a:effectLst/>
                          <a:latin typeface="Calibri" panose="020F0502020204030204" pitchFamily="34" charset="0"/>
                        </a:rPr>
                        <a:t> </a:t>
                      </a:r>
                    </a:p>
                  </a:txBody>
                  <a:tcPr marL="1440" marR="1440" marT="1440" marB="0" anchor="b">
                    <a:lnL>
                      <a:noFill/>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11</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16</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3</a:t>
                      </a:r>
                    </a:p>
                  </a:txBody>
                  <a:tcPr marL="1440" marR="1440" marT="1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70AD47"/>
                    </a:solidFill>
                  </a:tcPr>
                </a:tc>
                <a:tc>
                  <a:txBody>
                    <a:bodyPr/>
                    <a:lstStyle/>
                    <a:p>
                      <a:pPr algn="ctr" fontAlgn="ctr"/>
                      <a:r>
                        <a:rPr lang="en-US" sz="900" b="1" i="0" u="none" strike="noStrike" dirty="0">
                          <a:solidFill>
                            <a:srgbClr val="000000"/>
                          </a:solidFill>
                          <a:effectLst/>
                          <a:latin typeface="Calibri" panose="020F0502020204030204" pitchFamily="34" charset="0"/>
                        </a:rPr>
                        <a:t>5</a:t>
                      </a:r>
                    </a:p>
                  </a:txBody>
                  <a:tcPr marL="1440" marR="1440" marT="1440" marB="0" anchor="ctr">
                    <a:lnL w="63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70AD47"/>
                    </a:solidFill>
                  </a:tcPr>
                </a:tc>
                <a:extLst>
                  <a:ext uri="{0D108BD9-81ED-4DB2-BD59-A6C34878D82A}">
                    <a16:rowId xmlns:a16="http://schemas.microsoft.com/office/drawing/2014/main" val="2146687931"/>
                  </a:ext>
                </a:extLst>
              </a:tr>
            </a:tbl>
          </a:graphicData>
        </a:graphic>
      </p:graphicFrame>
    </p:spTree>
    <p:extLst>
      <p:ext uri="{BB962C8B-B14F-4D97-AF65-F5344CB8AC3E}">
        <p14:creationId xmlns:p14="http://schemas.microsoft.com/office/powerpoint/2010/main" val="765234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B1B8F-DD5D-BDA7-C22E-1EEE4ED037F3}"/>
              </a:ext>
            </a:extLst>
          </p:cNvPr>
          <p:cNvSpPr>
            <a:spLocks noGrp="1"/>
          </p:cNvSpPr>
          <p:nvPr>
            <p:ph type="title"/>
          </p:nvPr>
        </p:nvSpPr>
        <p:spPr>
          <a:xfrm>
            <a:off x="520700" y="151371"/>
            <a:ext cx="11150600" cy="505854"/>
          </a:xfrm>
        </p:spPr>
        <p:txBody>
          <a:bodyPr/>
          <a:lstStyle/>
          <a:p>
            <a:r>
              <a:rPr lang="en-US" dirty="0" err="1"/>
              <a:t>DevSecops</a:t>
            </a:r>
            <a:r>
              <a:rPr lang="en-US" dirty="0"/>
              <a:t> Pilots with McKinsey</a:t>
            </a:r>
          </a:p>
        </p:txBody>
      </p:sp>
      <p:graphicFrame>
        <p:nvGraphicFramePr>
          <p:cNvPr id="4" name="Table 3">
            <a:extLst>
              <a:ext uri="{FF2B5EF4-FFF2-40B4-BE49-F238E27FC236}">
                <a16:creationId xmlns:a16="http://schemas.microsoft.com/office/drawing/2014/main" id="{93BB3340-91E5-E118-F7D1-65B652BD9628}"/>
              </a:ext>
            </a:extLst>
          </p:cNvPr>
          <p:cNvGraphicFramePr>
            <a:graphicFrameLocks noGrp="1"/>
          </p:cNvGraphicFramePr>
          <p:nvPr>
            <p:extLst>
              <p:ext uri="{D42A27DB-BD31-4B8C-83A1-F6EECF244321}">
                <p14:modId xmlns:p14="http://schemas.microsoft.com/office/powerpoint/2010/main" val="3452493610"/>
              </p:ext>
            </p:extLst>
          </p:nvPr>
        </p:nvGraphicFramePr>
        <p:xfrm>
          <a:off x="695326" y="859759"/>
          <a:ext cx="9576139" cy="3738873"/>
        </p:xfrm>
        <a:graphic>
          <a:graphicData uri="http://schemas.openxmlformats.org/drawingml/2006/table">
            <a:tbl>
              <a:tblPr firstRow="1" firstCol="1" bandRow="1">
                <a:tableStyleId>{5C22544A-7EE6-4342-B048-85BDC9FD1C3A}</a:tableStyleId>
              </a:tblPr>
              <a:tblGrid>
                <a:gridCol w="1269483">
                  <a:extLst>
                    <a:ext uri="{9D8B030D-6E8A-4147-A177-3AD203B41FA5}">
                      <a16:colId xmlns:a16="http://schemas.microsoft.com/office/drawing/2014/main" val="1525248313"/>
                    </a:ext>
                  </a:extLst>
                </a:gridCol>
                <a:gridCol w="3612354">
                  <a:extLst>
                    <a:ext uri="{9D8B030D-6E8A-4147-A177-3AD203B41FA5}">
                      <a16:colId xmlns:a16="http://schemas.microsoft.com/office/drawing/2014/main" val="1430882177"/>
                    </a:ext>
                  </a:extLst>
                </a:gridCol>
                <a:gridCol w="3472139">
                  <a:extLst>
                    <a:ext uri="{9D8B030D-6E8A-4147-A177-3AD203B41FA5}">
                      <a16:colId xmlns:a16="http://schemas.microsoft.com/office/drawing/2014/main" val="3485045786"/>
                    </a:ext>
                  </a:extLst>
                </a:gridCol>
                <a:gridCol w="1222163">
                  <a:extLst>
                    <a:ext uri="{9D8B030D-6E8A-4147-A177-3AD203B41FA5}">
                      <a16:colId xmlns:a16="http://schemas.microsoft.com/office/drawing/2014/main" val="1710690612"/>
                    </a:ext>
                  </a:extLst>
                </a:gridCol>
              </a:tblGrid>
              <a:tr h="319091">
                <a:tc>
                  <a:txBody>
                    <a:bodyPr/>
                    <a:lstStyle/>
                    <a:p>
                      <a:pPr marL="0" marR="0">
                        <a:spcBef>
                          <a:spcPts val="0"/>
                        </a:spcBef>
                        <a:spcAft>
                          <a:spcPts val="0"/>
                        </a:spcAft>
                      </a:pPr>
                      <a:r>
                        <a:rPr lang="en-US" sz="1800" dirty="0">
                          <a:effectLst/>
                          <a:latin typeface="+mj-lt"/>
                        </a:rPr>
                        <a:t>Quarter</a:t>
                      </a:r>
                      <a:endParaRPr lang="en-US" sz="18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800" dirty="0">
                          <a:effectLst/>
                          <a:latin typeface="+mj-lt"/>
                        </a:rPr>
                        <a:t>Product</a:t>
                      </a:r>
                      <a:endParaRPr lang="en-US" sz="18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800" dirty="0">
                          <a:effectLst/>
                          <a:latin typeface="+mj-lt"/>
                          <a:ea typeface="Calibri" panose="020F0502020204030204" pitchFamily="34" charset="0"/>
                        </a:rPr>
                        <a:t>Status</a:t>
                      </a:r>
                    </a:p>
                  </a:txBody>
                  <a:tcPr marL="16951" marR="16951" marT="0" marB="0"/>
                </a:tc>
                <a:tc>
                  <a:txBody>
                    <a:bodyPr/>
                    <a:lstStyle/>
                    <a:p>
                      <a:pPr marL="0" marR="0">
                        <a:spcBef>
                          <a:spcPts val="0"/>
                        </a:spcBef>
                        <a:spcAft>
                          <a:spcPts val="0"/>
                        </a:spcAft>
                      </a:pPr>
                      <a:r>
                        <a:rPr lang="en-US" sz="1800">
                          <a:effectLst/>
                          <a:latin typeface="+mj-lt"/>
                        </a:rPr>
                        <a:t>Leader </a:t>
                      </a:r>
                      <a:endParaRPr lang="en-US" sz="1800" dirty="0">
                        <a:effectLst/>
                        <a:latin typeface="+mj-lt"/>
                        <a:ea typeface="Calibri" panose="020F0502020204030204" pitchFamily="34" charset="0"/>
                      </a:endParaRPr>
                    </a:p>
                  </a:txBody>
                  <a:tcPr marL="0" marR="0" marT="0" marB="0"/>
                </a:tc>
                <a:extLst>
                  <a:ext uri="{0D108BD9-81ED-4DB2-BD59-A6C34878D82A}">
                    <a16:rowId xmlns:a16="http://schemas.microsoft.com/office/drawing/2014/main" val="1547635332"/>
                  </a:ext>
                </a:extLst>
              </a:tr>
              <a:tr h="672902">
                <a:tc rowSpan="2">
                  <a:txBody>
                    <a:bodyPr/>
                    <a:lstStyle/>
                    <a:p>
                      <a:pPr marL="0" marR="0">
                        <a:spcBef>
                          <a:spcPts val="0"/>
                        </a:spcBef>
                        <a:spcAft>
                          <a:spcPts val="0"/>
                        </a:spcAft>
                      </a:pPr>
                      <a:endParaRPr lang="en-US" sz="1800" dirty="0">
                        <a:effectLst/>
                        <a:latin typeface="+mj-lt"/>
                        <a:ea typeface="Calibri" panose="020F0502020204030204" pitchFamily="34" charset="0"/>
                      </a:endParaRPr>
                    </a:p>
                    <a:p>
                      <a:pPr marL="0" marR="0">
                        <a:spcBef>
                          <a:spcPts val="0"/>
                        </a:spcBef>
                        <a:spcAft>
                          <a:spcPts val="0"/>
                        </a:spcAft>
                      </a:pPr>
                      <a:r>
                        <a:rPr lang="en-US" sz="1800" dirty="0">
                          <a:effectLst/>
                          <a:latin typeface="+mj-lt"/>
                          <a:ea typeface="Calibri" panose="020F0502020204030204" pitchFamily="34" charset="0"/>
                        </a:rPr>
                        <a:t>Q1</a:t>
                      </a:r>
                    </a:p>
                  </a:txBody>
                  <a:tcPr marL="16951" marR="16951" marT="0" marB="0"/>
                </a:tc>
                <a:tc>
                  <a:txBody>
                    <a:bodyPr/>
                    <a:lstStyle/>
                    <a:p>
                      <a:pPr marL="0" marR="0">
                        <a:spcBef>
                          <a:spcPts val="0"/>
                        </a:spcBef>
                        <a:spcAft>
                          <a:spcPts val="0"/>
                        </a:spcAft>
                      </a:pPr>
                      <a:r>
                        <a:rPr lang="en-US" sz="1800" dirty="0">
                          <a:effectLst/>
                          <a:latin typeface="+mj-lt"/>
                          <a:ea typeface="Calibri" panose="020F0502020204030204" pitchFamily="34" charset="0"/>
                        </a:rPr>
                        <a:t>  Customer Engineering</a:t>
                      </a:r>
                    </a:p>
                  </a:txBody>
                  <a:tcPr marL="16951" marR="16951" marT="0" marB="0"/>
                </a:tc>
                <a:tc>
                  <a:txBody>
                    <a:bodyPr/>
                    <a:lstStyle/>
                    <a:p>
                      <a:pPr marL="0" marR="0">
                        <a:spcBef>
                          <a:spcPts val="0"/>
                        </a:spcBef>
                        <a:spcAft>
                          <a:spcPts val="0"/>
                        </a:spcAft>
                      </a:pPr>
                      <a:r>
                        <a:rPr lang="en-US" sz="1800" dirty="0">
                          <a:effectLst/>
                          <a:latin typeface="+mj-lt"/>
                          <a:ea typeface="Calibri" panose="020F0502020204030204" pitchFamily="34" charset="0"/>
                        </a:rPr>
                        <a:t> Completed</a:t>
                      </a:r>
                    </a:p>
                  </a:txBody>
                  <a:tcPr marL="16951" marR="16951" marT="0" marB="0"/>
                </a:tc>
                <a:tc>
                  <a:txBody>
                    <a:bodyPr/>
                    <a:lstStyle/>
                    <a:p>
                      <a:pPr marL="0" marR="0">
                        <a:spcBef>
                          <a:spcPts val="0"/>
                        </a:spcBef>
                        <a:spcAft>
                          <a:spcPts val="0"/>
                        </a:spcAft>
                      </a:pPr>
                      <a:r>
                        <a:rPr lang="en-US" sz="1800" dirty="0">
                          <a:effectLst/>
                          <a:latin typeface="+mj-lt"/>
                          <a:ea typeface="Calibri" panose="020F0502020204030204" pitchFamily="34" charset="0"/>
                        </a:rPr>
                        <a:t>Tatum &amp; Kara</a:t>
                      </a:r>
                    </a:p>
                  </a:txBody>
                  <a:tcPr marL="0" marR="0" marT="0" marB="0"/>
                </a:tc>
                <a:extLst>
                  <a:ext uri="{0D108BD9-81ED-4DB2-BD59-A6C34878D82A}">
                    <a16:rowId xmlns:a16="http://schemas.microsoft.com/office/drawing/2014/main" val="4081431993"/>
                  </a:ext>
                </a:extLst>
              </a:tr>
              <a:tr h="858005">
                <a:tc vMerge="1">
                  <a:txBody>
                    <a:bodyPr/>
                    <a:lstStyle/>
                    <a:p>
                      <a:pPr marL="0" marR="0">
                        <a:spcBef>
                          <a:spcPts val="0"/>
                        </a:spcBef>
                        <a:spcAft>
                          <a:spcPts val="0"/>
                        </a:spcAft>
                      </a:pPr>
                      <a:endParaRPr lang="en-US" sz="1200" dirty="0">
                        <a:effectLst/>
                        <a:latin typeface="Calibri" panose="020F0502020204030204" pitchFamily="34" charset="0"/>
                        <a:ea typeface="Calibri" panose="020F0502020204030204" pitchFamily="34" charset="0"/>
                      </a:endParaRPr>
                    </a:p>
                  </a:txBody>
                  <a:tcPr marL="16951" marR="16951" marT="0" marB="0"/>
                </a:tc>
                <a:tc>
                  <a:txBody>
                    <a:bodyPr/>
                    <a:lstStyle/>
                    <a:p>
                      <a:pPr marL="0" marR="0">
                        <a:spcBef>
                          <a:spcPts val="0"/>
                        </a:spcBef>
                        <a:spcAft>
                          <a:spcPts val="0"/>
                        </a:spcAft>
                      </a:pPr>
                      <a:r>
                        <a:rPr lang="en-US" sz="1800" dirty="0">
                          <a:effectLst/>
                          <a:latin typeface="+mj-lt"/>
                          <a:ea typeface="Calibri" panose="020F0502020204030204" pitchFamily="34" charset="0"/>
                        </a:rPr>
                        <a:t> Electrical Engineering</a:t>
                      </a:r>
                    </a:p>
                  </a:txBody>
                  <a:tcPr marL="16951" marR="16951" marT="0" marB="0"/>
                </a:tc>
                <a:tc>
                  <a:txBody>
                    <a:bodyPr/>
                    <a:lstStyle/>
                    <a:p>
                      <a:pPr marL="0" marR="0">
                        <a:spcBef>
                          <a:spcPts val="0"/>
                        </a:spcBef>
                        <a:spcAft>
                          <a:spcPts val="0"/>
                        </a:spcAft>
                      </a:pPr>
                      <a:r>
                        <a:rPr lang="en-US" sz="1800" kern="1200" dirty="0">
                          <a:solidFill>
                            <a:schemeClr val="dk1"/>
                          </a:solidFill>
                          <a:effectLst/>
                          <a:latin typeface="+mn-lt"/>
                          <a:ea typeface="Calibri" panose="020F0502020204030204" pitchFamily="34" charset="0"/>
                          <a:cs typeface="+mn-cs"/>
                        </a:rPr>
                        <a:t>Completed </a:t>
                      </a:r>
                      <a:endParaRPr lang="en-US" sz="18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800" kern="1200" dirty="0">
                          <a:solidFill>
                            <a:schemeClr val="dk1"/>
                          </a:solidFill>
                          <a:effectLst/>
                          <a:latin typeface="+mn-lt"/>
                          <a:ea typeface="Calibri" panose="020F0502020204030204" pitchFamily="34" charset="0"/>
                          <a:cs typeface="+mn-cs"/>
                        </a:rPr>
                        <a:t> Tatum &amp; Kara</a:t>
                      </a:r>
                    </a:p>
                    <a:p>
                      <a:pPr marL="0" marR="0">
                        <a:spcBef>
                          <a:spcPts val="0"/>
                        </a:spcBef>
                        <a:spcAft>
                          <a:spcPts val="0"/>
                        </a:spcAft>
                      </a:pPr>
                      <a:endParaRPr lang="en-US" sz="1800" dirty="0">
                        <a:effectLst/>
                        <a:latin typeface="+mj-lt"/>
                        <a:ea typeface="Calibri" panose="020F0502020204030204" pitchFamily="34" charset="0"/>
                      </a:endParaRPr>
                    </a:p>
                  </a:txBody>
                  <a:tcPr marL="0" marR="0" marT="0" marB="0"/>
                </a:tc>
                <a:extLst>
                  <a:ext uri="{0D108BD9-81ED-4DB2-BD59-A6C34878D82A}">
                    <a16:rowId xmlns:a16="http://schemas.microsoft.com/office/drawing/2014/main" val="1217843395"/>
                  </a:ext>
                </a:extLst>
              </a:tr>
              <a:tr h="931600">
                <a:tc>
                  <a:txBody>
                    <a:bodyPr/>
                    <a:lstStyle/>
                    <a:p>
                      <a:pPr marL="0" marR="0">
                        <a:spcBef>
                          <a:spcPts val="0"/>
                        </a:spcBef>
                        <a:spcAft>
                          <a:spcPts val="0"/>
                        </a:spcAft>
                      </a:pPr>
                      <a:r>
                        <a:rPr lang="en-US" sz="1800" dirty="0">
                          <a:effectLst/>
                          <a:latin typeface="+mj-lt"/>
                        </a:rPr>
                        <a:t> </a:t>
                      </a:r>
                    </a:p>
                    <a:p>
                      <a:pPr marL="0" marR="0">
                        <a:spcBef>
                          <a:spcPts val="0"/>
                        </a:spcBef>
                        <a:spcAft>
                          <a:spcPts val="0"/>
                        </a:spcAft>
                      </a:pPr>
                      <a:r>
                        <a:rPr lang="en-US" sz="1800" dirty="0">
                          <a:effectLst/>
                          <a:latin typeface="+mj-lt"/>
                        </a:rPr>
                        <a:t>Q2</a:t>
                      </a:r>
                      <a:endParaRPr lang="en-US" sz="18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800" dirty="0">
                          <a:effectLst/>
                          <a:latin typeface="+mj-lt"/>
                        </a:rPr>
                        <a:t>Regulatory- &gt; Regulatory &amp; Safety - &gt; BCAB</a:t>
                      </a:r>
                      <a:endParaRPr lang="en-US" sz="18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800" dirty="0">
                          <a:effectLst/>
                          <a:latin typeface="+mj-lt"/>
                          <a:ea typeface="Calibri" panose="020F0502020204030204" pitchFamily="34" charset="0"/>
                        </a:rPr>
                        <a:t> In-Progress</a:t>
                      </a:r>
                    </a:p>
                  </a:txBody>
                  <a:tcPr marL="16951" marR="16951" marT="0" marB="0"/>
                </a:tc>
                <a:tc>
                  <a:txBody>
                    <a:bodyPr/>
                    <a:lstStyle/>
                    <a:p>
                      <a:pPr marL="0" marR="0">
                        <a:spcBef>
                          <a:spcPts val="0"/>
                        </a:spcBef>
                        <a:spcAft>
                          <a:spcPts val="0"/>
                        </a:spcAft>
                      </a:pPr>
                      <a:r>
                        <a:rPr lang="en-US" sz="1800" dirty="0">
                          <a:effectLst/>
                          <a:latin typeface="+mj-lt"/>
                        </a:rPr>
                        <a:t>Jennifer</a:t>
                      </a:r>
                      <a:endParaRPr lang="en-US" sz="1800" dirty="0">
                        <a:effectLst/>
                        <a:latin typeface="+mj-lt"/>
                        <a:ea typeface="Calibri" panose="020F0502020204030204" pitchFamily="34" charset="0"/>
                      </a:endParaRPr>
                    </a:p>
                  </a:txBody>
                  <a:tcPr marL="0" marR="0" marT="0" marB="0"/>
                </a:tc>
                <a:extLst>
                  <a:ext uri="{0D108BD9-81ED-4DB2-BD59-A6C34878D82A}">
                    <a16:rowId xmlns:a16="http://schemas.microsoft.com/office/drawing/2014/main" val="1102904370"/>
                  </a:ext>
                </a:extLst>
              </a:tr>
              <a:tr h="957275">
                <a:tc>
                  <a:txBody>
                    <a:bodyPr/>
                    <a:lstStyle/>
                    <a:p>
                      <a:pPr marL="0" marR="0">
                        <a:spcBef>
                          <a:spcPts val="0"/>
                        </a:spcBef>
                        <a:spcAft>
                          <a:spcPts val="0"/>
                        </a:spcAft>
                      </a:pPr>
                      <a:r>
                        <a:rPr lang="en-US" sz="1800" dirty="0">
                          <a:effectLst/>
                          <a:latin typeface="+mj-lt"/>
                        </a:rPr>
                        <a:t>Q3</a:t>
                      </a:r>
                      <a:endParaRPr lang="en-US" sz="18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800" dirty="0">
                          <a:effectLst/>
                          <a:latin typeface="+mj-lt"/>
                        </a:rPr>
                        <a:t>3DX</a:t>
                      </a:r>
                      <a:endParaRPr lang="en-US" sz="1800" dirty="0">
                        <a:effectLst/>
                        <a:latin typeface="+mj-lt"/>
                        <a:ea typeface="Calibri" panose="020F0502020204030204" pitchFamily="34" charset="0"/>
                      </a:endParaRPr>
                    </a:p>
                  </a:txBody>
                  <a:tcPr marL="16951" marR="16951" marT="0" marB="0"/>
                </a:tc>
                <a:tc>
                  <a:txBody>
                    <a:bodyPr/>
                    <a:lstStyle/>
                    <a:p>
                      <a:pPr marL="0" marR="0">
                        <a:spcBef>
                          <a:spcPts val="0"/>
                        </a:spcBef>
                        <a:spcAft>
                          <a:spcPts val="0"/>
                        </a:spcAft>
                      </a:pPr>
                      <a:r>
                        <a:rPr lang="en-US" sz="1800" dirty="0">
                          <a:effectLst/>
                          <a:latin typeface="+mj-lt"/>
                          <a:ea typeface="Calibri" panose="020F0502020204030204" pitchFamily="34" charset="0"/>
                        </a:rPr>
                        <a:t> Not yet Started</a:t>
                      </a:r>
                    </a:p>
                  </a:txBody>
                  <a:tcPr marL="16951" marR="16951" marT="0" marB="0"/>
                </a:tc>
                <a:tc>
                  <a:txBody>
                    <a:bodyPr/>
                    <a:lstStyle/>
                    <a:p>
                      <a:pPr marL="0" marR="0">
                        <a:spcBef>
                          <a:spcPts val="0"/>
                        </a:spcBef>
                        <a:spcAft>
                          <a:spcPts val="0"/>
                        </a:spcAft>
                      </a:pPr>
                      <a:r>
                        <a:rPr lang="en-US" sz="1800" dirty="0">
                          <a:effectLst/>
                          <a:latin typeface="+mj-lt"/>
                        </a:rPr>
                        <a:t>Tatum</a:t>
                      </a:r>
                      <a:endParaRPr lang="en-US" sz="1800" dirty="0">
                        <a:effectLst/>
                        <a:latin typeface="+mj-lt"/>
                        <a:ea typeface="Calibri" panose="020F0502020204030204" pitchFamily="34" charset="0"/>
                      </a:endParaRPr>
                    </a:p>
                  </a:txBody>
                  <a:tcPr marL="0" marR="0" marT="0" marB="0"/>
                </a:tc>
                <a:extLst>
                  <a:ext uri="{0D108BD9-81ED-4DB2-BD59-A6C34878D82A}">
                    <a16:rowId xmlns:a16="http://schemas.microsoft.com/office/drawing/2014/main" val="295741151"/>
                  </a:ext>
                </a:extLst>
              </a:tr>
            </a:tbl>
          </a:graphicData>
        </a:graphic>
      </p:graphicFrame>
    </p:spTree>
    <p:extLst>
      <p:ext uri="{BB962C8B-B14F-4D97-AF65-F5344CB8AC3E}">
        <p14:creationId xmlns:p14="http://schemas.microsoft.com/office/powerpoint/2010/main" val="142605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C17A-15C6-420A-BB69-04F9C9102857}"/>
              </a:ext>
            </a:extLst>
          </p:cNvPr>
          <p:cNvSpPr>
            <a:spLocks noGrp="1"/>
          </p:cNvSpPr>
          <p:nvPr>
            <p:ph type="title"/>
          </p:nvPr>
        </p:nvSpPr>
        <p:spPr>
          <a:xfrm>
            <a:off x="448172" y="135281"/>
            <a:ext cx="11150600" cy="641612"/>
          </a:xfrm>
        </p:spPr>
        <p:txBody>
          <a:bodyPr/>
          <a:lstStyle/>
          <a:p>
            <a:r>
              <a:rPr lang="en-US" dirty="0"/>
              <a:t>Amazon Q &amp; Code Whisperer Updates</a:t>
            </a:r>
          </a:p>
        </p:txBody>
      </p:sp>
      <p:sp>
        <p:nvSpPr>
          <p:cNvPr id="8" name="Rectangle: Rounded Corners 7">
            <a:extLst>
              <a:ext uri="{FF2B5EF4-FFF2-40B4-BE49-F238E27FC236}">
                <a16:creationId xmlns:a16="http://schemas.microsoft.com/office/drawing/2014/main" id="{50D93CAC-2250-40BF-998B-A953BF78BE6B}"/>
              </a:ext>
            </a:extLst>
          </p:cNvPr>
          <p:cNvSpPr/>
          <p:nvPr/>
        </p:nvSpPr>
        <p:spPr>
          <a:xfrm>
            <a:off x="448172" y="1011892"/>
            <a:ext cx="3585986" cy="1537877"/>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Background</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Boeing is evaluating Amazon Web Services (AWS) CodeWhisperer through a Proof of Concept exercise with the intent of implementing the tool in various business operations.</a:t>
            </a: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FFFFFF"/>
              </a:solidFill>
              <a:effectLst/>
              <a:uLnTx/>
              <a:uFillTx/>
              <a:latin typeface="Arial"/>
              <a:ea typeface="+mn-ea"/>
              <a:cs typeface="+mn-cs"/>
            </a:endParaRPr>
          </a:p>
        </p:txBody>
      </p:sp>
      <p:sp>
        <p:nvSpPr>
          <p:cNvPr id="9" name="Rectangle: Rounded Corners 8">
            <a:extLst>
              <a:ext uri="{FF2B5EF4-FFF2-40B4-BE49-F238E27FC236}">
                <a16:creationId xmlns:a16="http://schemas.microsoft.com/office/drawing/2014/main" id="{4A29C56E-36D1-4DB4-BA97-F9E01C94DD35}"/>
              </a:ext>
            </a:extLst>
          </p:cNvPr>
          <p:cNvSpPr/>
          <p:nvPr/>
        </p:nvSpPr>
        <p:spPr>
          <a:xfrm>
            <a:off x="515938" y="2673428"/>
            <a:ext cx="3585986" cy="1450164"/>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Goal</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To validate and understand the use cases and terms of service of the tool while also measuring the efficiency of the code generated</a:t>
            </a: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rgbClr val="FFFFFF"/>
              </a:solidFill>
              <a:effectLst/>
              <a:uLnTx/>
              <a:uFillTx/>
              <a:latin typeface="Arial"/>
              <a:ea typeface="+mn-ea"/>
              <a:cs typeface="+mn-cs"/>
            </a:endParaRPr>
          </a:p>
        </p:txBody>
      </p:sp>
      <p:sp>
        <p:nvSpPr>
          <p:cNvPr id="10" name="Rectangle: Rounded Corners 9">
            <a:extLst>
              <a:ext uri="{FF2B5EF4-FFF2-40B4-BE49-F238E27FC236}">
                <a16:creationId xmlns:a16="http://schemas.microsoft.com/office/drawing/2014/main" id="{437ACA5F-D30B-4E1E-9A54-77C2E66A3FB6}"/>
              </a:ext>
            </a:extLst>
          </p:cNvPr>
          <p:cNvSpPr/>
          <p:nvPr/>
        </p:nvSpPr>
        <p:spPr>
          <a:xfrm>
            <a:off x="515938" y="4334964"/>
            <a:ext cx="3585986" cy="2026920"/>
          </a:xfrm>
          <a:prstGeom prst="roundRect">
            <a:avLst>
              <a:gd name="adj" fmla="val 7856"/>
            </a:avLst>
          </a:prstGeom>
          <a:solidFill>
            <a:srgbClr val="A5ACB0">
              <a:lumMod val="60000"/>
              <a:lumOff val="40000"/>
              <a:alpha val="50000"/>
            </a:srgbClr>
          </a:solidFill>
          <a:ln>
            <a:no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0039A6"/>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39A6"/>
                </a:solidFill>
                <a:effectLst/>
                <a:uLnTx/>
                <a:uFillTx/>
                <a:latin typeface="Arial"/>
                <a:ea typeface="+mn-ea"/>
                <a:cs typeface="+mn-cs"/>
              </a:rPr>
              <a:t>Objective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t>Test several use cases and quantify the impact on accuracy and productivity across different functions within various software engineering teams, looking at its applicability within an operational context. Also, identify the critical safety concerns and potential hazards.</a:t>
            </a:r>
          </a:p>
          <a:p>
            <a:pPr marL="0" marR="0" lvl="0" indent="0" algn="ctr" defTabSz="914400" eaLnBrk="1" fontAlgn="auto" latinLnBrk="0" hangingPunct="1">
              <a:lnSpc>
                <a:spcPct val="100000"/>
              </a:lnSpc>
              <a:spcBef>
                <a:spcPts val="0"/>
              </a:spcBef>
              <a:spcAft>
                <a:spcPts val="0"/>
              </a:spcAft>
              <a:buClrTx/>
              <a:buSzTx/>
              <a:buFontTx/>
              <a:buNone/>
              <a:tabLst/>
              <a:defRPr/>
            </a:pPr>
            <a:br>
              <a:rPr kumimoji="0" lang="en-US" sz="1200" b="0" i="0" u="none" strike="noStrike" kern="0" cap="none" spc="0" normalizeH="0" baseline="0" noProof="0" dirty="0">
                <a:ln>
                  <a:noFill/>
                </a:ln>
                <a:solidFill>
                  <a:srgbClr val="000000"/>
                </a:solidFill>
                <a:effectLst/>
                <a:uLnTx/>
                <a:uFillTx/>
                <a:latin typeface="Arial"/>
                <a:ea typeface="Times New Roman" panose="02020603050405020304" pitchFamily="18" charset="0"/>
                <a:cs typeface="Times New Roman" panose="02020603050405020304" pitchFamily="18" charset="0"/>
              </a:rPr>
            </a:br>
            <a:endParaRPr kumimoji="0" lang="en-US" sz="1200" b="1" i="0" u="none" strike="noStrike" kern="0" cap="none" spc="0" normalizeH="0" baseline="0" noProof="0" dirty="0">
              <a:ln>
                <a:noFill/>
              </a:ln>
              <a:solidFill>
                <a:srgbClr val="FFFFFF"/>
              </a:solidFill>
              <a:effectLst/>
              <a:uLnTx/>
              <a:uFillTx/>
              <a:latin typeface="Arial"/>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FFFFFF"/>
              </a:solidFill>
              <a:effectLst/>
              <a:uLnTx/>
              <a:uFillTx/>
              <a:latin typeface="Arial"/>
              <a:ea typeface="+mn-ea"/>
              <a:cs typeface="+mn-cs"/>
            </a:endParaRPr>
          </a:p>
        </p:txBody>
      </p:sp>
      <p:sp>
        <p:nvSpPr>
          <p:cNvPr id="11" name="Rectangle: Rounded Corners 10">
            <a:extLst>
              <a:ext uri="{FF2B5EF4-FFF2-40B4-BE49-F238E27FC236}">
                <a16:creationId xmlns:a16="http://schemas.microsoft.com/office/drawing/2014/main" id="{9655B18D-1715-4CC3-8D10-C2459DBEEA24}"/>
              </a:ext>
            </a:extLst>
          </p:cNvPr>
          <p:cNvSpPr/>
          <p:nvPr/>
        </p:nvSpPr>
        <p:spPr>
          <a:xfrm>
            <a:off x="4980041" y="1030253"/>
            <a:ext cx="4320379" cy="526762"/>
          </a:xfrm>
          <a:prstGeom prst="roundRect">
            <a:avLst>
              <a:gd name="adj" fmla="val 7856"/>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0039A6"/>
                </a:solidFill>
                <a:effectLst/>
                <a:uLnTx/>
                <a:uFillTx/>
                <a:latin typeface="Arial"/>
                <a:ea typeface="+mn-ea"/>
                <a:cs typeface="+mn-cs"/>
              </a:rPr>
              <a:t>Teams from IT&amp;DA M&amp;Q, DPACS, Software Engineering, and BR&amp;T Math formed to evaluate</a:t>
            </a:r>
          </a:p>
        </p:txBody>
      </p:sp>
      <p:sp>
        <p:nvSpPr>
          <p:cNvPr id="13" name="Rectangle 12">
            <a:extLst>
              <a:ext uri="{FF2B5EF4-FFF2-40B4-BE49-F238E27FC236}">
                <a16:creationId xmlns:a16="http://schemas.microsoft.com/office/drawing/2014/main" id="{0B0DE118-E7AB-4B90-B644-9CA50E26DC1E}"/>
              </a:ext>
            </a:extLst>
          </p:cNvPr>
          <p:cNvSpPr/>
          <p:nvPr/>
        </p:nvSpPr>
        <p:spPr>
          <a:xfrm>
            <a:off x="4663518" y="2027014"/>
            <a:ext cx="5658652" cy="3693319"/>
          </a:xfrm>
          <a:prstGeom prst="rect">
            <a:avLst/>
          </a:prstGeom>
          <a:solidFill>
            <a:srgbClr val="002060"/>
          </a:solidFill>
        </p:spPr>
        <p:txBody>
          <a:bodyPr wrap="square">
            <a:spAutoFit/>
          </a:bodyPr>
          <a:lstStyle/>
          <a:p>
            <a:pPr marR="0" lvl="1">
              <a:spcBef>
                <a:spcPts val="0"/>
              </a:spcBef>
              <a:spcAft>
                <a:spcPts val="0"/>
              </a:spcAft>
            </a:pPr>
            <a:r>
              <a:rPr lang="en-US" b="1" dirty="0">
                <a:solidFill>
                  <a:schemeClr val="bg1"/>
                </a:solidFill>
              </a:rPr>
              <a:t>Use Cases in Work</a:t>
            </a:r>
          </a:p>
          <a:p>
            <a:pPr marL="742950" marR="0" lvl="1" indent="-285750">
              <a:spcBef>
                <a:spcPts val="0"/>
              </a:spcBef>
              <a:spcAft>
                <a:spcPts val="0"/>
              </a:spcAft>
              <a:buFont typeface="Courier New" panose="02070309020205020404" pitchFamily="49" charset="0"/>
              <a:buChar char="o"/>
            </a:pPr>
            <a:r>
              <a:rPr lang="en-US" dirty="0">
                <a:solidFill>
                  <a:schemeClr val="bg1"/>
                </a:solidFill>
              </a:rPr>
              <a:t>Code coverage for unit test case</a:t>
            </a:r>
          </a:p>
          <a:p>
            <a:pPr marL="742950" marR="0" lvl="1" indent="-285750">
              <a:spcBef>
                <a:spcPts val="0"/>
              </a:spcBef>
              <a:spcAft>
                <a:spcPts val="0"/>
              </a:spcAft>
              <a:buFont typeface="Courier New" panose="02070309020205020404" pitchFamily="49" charset="0"/>
              <a:buChar char="o"/>
            </a:pPr>
            <a:r>
              <a:rPr lang="en-US" dirty="0">
                <a:solidFill>
                  <a:schemeClr val="bg1"/>
                </a:solidFill>
              </a:rPr>
              <a:t>Actual business </a:t>
            </a:r>
            <a:r>
              <a:rPr lang="en-US" dirty="0" err="1">
                <a:solidFill>
                  <a:schemeClr val="bg1"/>
                </a:solidFill>
              </a:rPr>
              <a:t>usecase</a:t>
            </a:r>
            <a:r>
              <a:rPr lang="en-US" dirty="0">
                <a:solidFill>
                  <a:schemeClr val="bg1"/>
                </a:solidFill>
              </a:rPr>
              <a:t> like NIMT, </a:t>
            </a:r>
            <a:r>
              <a:rPr lang="en-US" dirty="0" err="1">
                <a:solidFill>
                  <a:schemeClr val="bg1"/>
                </a:solidFill>
              </a:rPr>
              <a:t>Redars</a:t>
            </a:r>
            <a:r>
              <a:rPr lang="en-US" dirty="0">
                <a:solidFill>
                  <a:schemeClr val="bg1"/>
                </a:solidFill>
              </a:rPr>
              <a:t> line darkening</a:t>
            </a:r>
          </a:p>
          <a:p>
            <a:pPr marL="742950" marR="0" lvl="1" indent="-285750">
              <a:spcBef>
                <a:spcPts val="0"/>
              </a:spcBef>
              <a:spcAft>
                <a:spcPts val="0"/>
              </a:spcAft>
              <a:buFont typeface="Courier New" panose="02070309020205020404" pitchFamily="49" charset="0"/>
              <a:buChar char="o"/>
            </a:pPr>
            <a:r>
              <a:rPr lang="en-US" dirty="0">
                <a:solidFill>
                  <a:schemeClr val="bg1"/>
                </a:solidFill>
              </a:rPr>
              <a:t>Legacy application automated test case</a:t>
            </a:r>
          </a:p>
          <a:p>
            <a:pPr marL="742950" marR="0" lvl="1" indent="-285750">
              <a:spcBef>
                <a:spcPts val="0"/>
              </a:spcBef>
              <a:spcAft>
                <a:spcPts val="0"/>
              </a:spcAft>
              <a:buFont typeface="Courier New" panose="02070309020205020404" pitchFamily="49" charset="0"/>
              <a:buChar char="o"/>
            </a:pPr>
            <a:r>
              <a:rPr lang="en-US" dirty="0">
                <a:solidFill>
                  <a:schemeClr val="bg1"/>
                </a:solidFill>
              </a:rPr>
              <a:t>Creating UI frontend code &amp; unit test cases for Vue.JS application</a:t>
            </a:r>
          </a:p>
          <a:p>
            <a:pPr marL="742950" marR="0" lvl="1" indent="-285750">
              <a:spcBef>
                <a:spcPts val="0"/>
              </a:spcBef>
              <a:spcAft>
                <a:spcPts val="0"/>
              </a:spcAft>
              <a:buFont typeface="Courier New" panose="02070309020205020404" pitchFamily="49" charset="0"/>
              <a:buChar char="o"/>
            </a:pPr>
            <a:r>
              <a:rPr lang="en-US" dirty="0">
                <a:solidFill>
                  <a:schemeClr val="bg1"/>
                </a:solidFill>
              </a:rPr>
              <a:t>Explore the </a:t>
            </a:r>
            <a:r>
              <a:rPr lang="en-US" dirty="0" err="1">
                <a:solidFill>
                  <a:schemeClr val="bg1"/>
                </a:solidFill>
              </a:rPr>
              <a:t>Coverity</a:t>
            </a:r>
            <a:r>
              <a:rPr lang="en-US" dirty="0">
                <a:solidFill>
                  <a:schemeClr val="bg1"/>
                </a:solidFill>
              </a:rPr>
              <a:t> high and medium security scanning</a:t>
            </a:r>
          </a:p>
          <a:p>
            <a:pPr marL="742950" marR="0" lvl="1" indent="-285750">
              <a:spcBef>
                <a:spcPts val="0"/>
              </a:spcBef>
              <a:spcAft>
                <a:spcPts val="0"/>
              </a:spcAft>
              <a:buFont typeface="Courier New" panose="02070309020205020404" pitchFamily="49" charset="0"/>
              <a:buChar char="o"/>
            </a:pPr>
            <a:r>
              <a:rPr lang="en-US" dirty="0">
                <a:solidFill>
                  <a:schemeClr val="bg1"/>
                </a:solidFill>
              </a:rPr>
              <a:t>Oracle form migration . Customer engineering</a:t>
            </a:r>
          </a:p>
          <a:p>
            <a:pPr marL="742950" marR="0" lvl="1" indent="-285750">
              <a:spcBef>
                <a:spcPts val="0"/>
              </a:spcBef>
              <a:spcAft>
                <a:spcPts val="0"/>
              </a:spcAft>
              <a:buFont typeface="Courier New" panose="02070309020205020404" pitchFamily="49" charset="0"/>
              <a:buChar char="o"/>
            </a:pPr>
            <a:r>
              <a:rPr lang="en-US" dirty="0">
                <a:solidFill>
                  <a:schemeClr val="bg1"/>
                </a:solidFill>
              </a:rPr>
              <a:t>Gen AI web app Evaluation</a:t>
            </a:r>
          </a:p>
          <a:p>
            <a:pPr marL="742950" marR="0" lvl="1" indent="-285750">
              <a:spcBef>
                <a:spcPts val="0"/>
              </a:spcBef>
              <a:spcAft>
                <a:spcPts val="0"/>
              </a:spcAft>
              <a:buFont typeface="Courier New" panose="02070309020205020404" pitchFamily="49" charset="0"/>
              <a:buChar char="o"/>
            </a:pPr>
            <a:r>
              <a:rPr lang="en-US" dirty="0">
                <a:solidFill>
                  <a:schemeClr val="bg1"/>
                </a:solidFill>
              </a:rPr>
              <a:t>BGS DAS Platform</a:t>
            </a:r>
          </a:p>
          <a:p>
            <a:pPr marL="742950" marR="0" lvl="1" indent="-285750">
              <a:spcBef>
                <a:spcPts val="0"/>
              </a:spcBef>
              <a:spcAft>
                <a:spcPts val="0"/>
              </a:spcAft>
              <a:buFont typeface="Courier New" panose="02070309020205020404" pitchFamily="49" charset="0"/>
              <a:buChar char="o"/>
            </a:pPr>
            <a:r>
              <a:rPr lang="en-US" dirty="0">
                <a:solidFill>
                  <a:schemeClr val="bg1"/>
                </a:solidFill>
              </a:rPr>
              <a:t>Product Standards </a:t>
            </a:r>
            <a:endParaRPr lang="en-US" sz="1400" dirty="0">
              <a:solidFill>
                <a:schemeClr val="bg1"/>
              </a:solidFill>
            </a:endParaRPr>
          </a:p>
        </p:txBody>
      </p:sp>
    </p:spTree>
    <p:extLst>
      <p:ext uri="{BB962C8B-B14F-4D97-AF65-F5344CB8AC3E}">
        <p14:creationId xmlns:p14="http://schemas.microsoft.com/office/powerpoint/2010/main" val="484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21B4444-25BC-4B98-ACAB-EB0F4FE9FABD}"/>
              </a:ext>
            </a:extLst>
          </p:cNvPr>
          <p:cNvGraphicFramePr>
            <a:graphicFrameLocks noGrp="1"/>
          </p:cNvGraphicFramePr>
          <p:nvPr>
            <p:extLst>
              <p:ext uri="{D42A27DB-BD31-4B8C-83A1-F6EECF244321}">
                <p14:modId xmlns:p14="http://schemas.microsoft.com/office/powerpoint/2010/main" val="4146864065"/>
              </p:ext>
            </p:extLst>
          </p:nvPr>
        </p:nvGraphicFramePr>
        <p:xfrm>
          <a:off x="0" y="133165"/>
          <a:ext cx="12192000" cy="7527292"/>
        </p:xfrm>
        <a:graphic>
          <a:graphicData uri="http://schemas.openxmlformats.org/drawingml/2006/table">
            <a:tbl>
              <a:tblPr firstRow="1" bandRow="1">
                <a:tableStyleId>{5C22544A-7EE6-4342-B048-85BDC9FD1C3A}</a:tableStyleId>
              </a:tblPr>
              <a:tblGrid>
                <a:gridCol w="2827267">
                  <a:extLst>
                    <a:ext uri="{9D8B030D-6E8A-4147-A177-3AD203B41FA5}">
                      <a16:colId xmlns:a16="http://schemas.microsoft.com/office/drawing/2014/main" val="897966328"/>
                    </a:ext>
                  </a:extLst>
                </a:gridCol>
                <a:gridCol w="5300732">
                  <a:extLst>
                    <a:ext uri="{9D8B030D-6E8A-4147-A177-3AD203B41FA5}">
                      <a16:colId xmlns:a16="http://schemas.microsoft.com/office/drawing/2014/main" val="3153517964"/>
                    </a:ext>
                  </a:extLst>
                </a:gridCol>
                <a:gridCol w="4064001">
                  <a:extLst>
                    <a:ext uri="{9D8B030D-6E8A-4147-A177-3AD203B41FA5}">
                      <a16:colId xmlns:a16="http://schemas.microsoft.com/office/drawing/2014/main" val="3204019705"/>
                    </a:ext>
                  </a:extLst>
                </a:gridCol>
              </a:tblGrid>
              <a:tr h="414510">
                <a:tc>
                  <a:txBody>
                    <a:bodyPr/>
                    <a:lstStyle/>
                    <a:p>
                      <a:r>
                        <a:rPr lang="en-US" dirty="0"/>
                        <a:t>USE CASE </a:t>
                      </a:r>
                    </a:p>
                  </a:txBody>
                  <a:tcPr/>
                </a:tc>
                <a:tc>
                  <a:txBody>
                    <a:bodyPr/>
                    <a:lstStyle/>
                    <a:p>
                      <a:r>
                        <a:rPr lang="en-US" dirty="0"/>
                        <a:t> Amazon Q Findings</a:t>
                      </a:r>
                    </a:p>
                  </a:txBody>
                  <a:tcPr/>
                </a:tc>
                <a:tc>
                  <a:txBody>
                    <a:bodyPr/>
                    <a:lstStyle/>
                    <a:p>
                      <a:r>
                        <a:rPr lang="en-US" dirty="0"/>
                        <a:t>Code Whisperer Findings</a:t>
                      </a:r>
                    </a:p>
                  </a:txBody>
                  <a:tcPr/>
                </a:tc>
                <a:extLst>
                  <a:ext uri="{0D108BD9-81ED-4DB2-BD59-A6C34878D82A}">
                    <a16:rowId xmlns:a16="http://schemas.microsoft.com/office/drawing/2014/main" val="3273222197"/>
                  </a:ext>
                </a:extLst>
              </a:tr>
              <a:tr h="1670291">
                <a:tc>
                  <a:txBody>
                    <a:bodyPr/>
                    <a:lstStyle/>
                    <a:p>
                      <a:r>
                        <a:rPr lang="en-US" sz="1200" kern="1200" dirty="0">
                          <a:solidFill>
                            <a:schemeClr val="dk1"/>
                          </a:solidFill>
                          <a:latin typeface="+mn-lt"/>
                          <a:ea typeface="+mn-ea"/>
                          <a:cs typeface="+mn-cs"/>
                        </a:rPr>
                        <a:t>Unit test case creation capability </a:t>
                      </a:r>
                    </a:p>
                  </a:txBody>
                  <a:tcPr/>
                </a:tc>
                <a:tc>
                  <a:txBody>
                    <a:bodyPr/>
                    <a:lstStyle/>
                    <a:p>
                      <a:pPr marL="171450" indent="-171450">
                        <a:buFont typeface="Arial" panose="020B0604020202020204" pitchFamily="34" charset="0"/>
                        <a:buChar char="•"/>
                      </a:pPr>
                      <a:r>
                        <a:rPr lang="en-US" sz="1200" kern="1200" dirty="0">
                          <a:solidFill>
                            <a:schemeClr val="dk1"/>
                          </a:solidFill>
                          <a:latin typeface="+mn-lt"/>
                          <a:ea typeface="+mn-ea"/>
                          <a:cs typeface="+mn-cs"/>
                        </a:rPr>
                        <a:t>Team tested capability in Java, spring boot project. </a:t>
                      </a:r>
                    </a:p>
                    <a:p>
                      <a:pPr marL="171450" indent="-171450">
                        <a:buFont typeface="Arial" panose="020B0604020202020204" pitchFamily="34" charset="0"/>
                        <a:buChar char="•"/>
                      </a:pPr>
                      <a:r>
                        <a:rPr lang="en-US" sz="1200" kern="1200" dirty="0">
                          <a:solidFill>
                            <a:schemeClr val="dk1"/>
                          </a:solidFill>
                          <a:latin typeface="+mn-lt"/>
                          <a:ea typeface="+mn-ea"/>
                          <a:cs typeface="+mn-cs"/>
                        </a:rPr>
                        <a:t>The sample unit test case provided by Q is helpful for developers in understanding the different test case scenario and coverage.</a:t>
                      </a:r>
                    </a:p>
                    <a:p>
                      <a:pPr marL="171450" indent="-171450">
                        <a:buFont typeface="Arial" panose="020B0604020202020204" pitchFamily="34" charset="0"/>
                        <a:buChar char="•"/>
                      </a:pPr>
                      <a:r>
                        <a:rPr lang="en-US" sz="1200" kern="1200" dirty="0">
                          <a:solidFill>
                            <a:schemeClr val="dk1"/>
                          </a:solidFill>
                          <a:latin typeface="+mn-lt"/>
                          <a:ea typeface="+mn-ea"/>
                          <a:cs typeface="+mn-cs"/>
                        </a:rPr>
                        <a:t>The scope of amazon Q is limited to the code send as a prompt. It has a file level scope but not as </a:t>
                      </a:r>
                      <a:r>
                        <a:rPr lang="en-US" sz="1200" kern="1200">
                          <a:solidFill>
                            <a:schemeClr val="dk1"/>
                          </a:solidFill>
                          <a:latin typeface="+mn-lt"/>
                          <a:ea typeface="+mn-ea"/>
                          <a:cs typeface="+mn-cs"/>
                        </a:rPr>
                        <a:t>entire project level.</a:t>
                      </a:r>
                      <a:endParaRPr lang="en-US" sz="1200" kern="1200" dirty="0">
                        <a:solidFill>
                          <a:schemeClr val="dk1"/>
                        </a:solidFill>
                        <a:latin typeface="+mn-lt"/>
                        <a:ea typeface="+mn-ea"/>
                        <a:cs typeface="+mn-cs"/>
                      </a:endParaRPr>
                    </a:p>
                    <a:p>
                      <a:pPr marL="171450" indent="-171450">
                        <a:buFont typeface="Arial" panose="020B0604020202020204" pitchFamily="34" charset="0"/>
                        <a:buChar char="•"/>
                      </a:pPr>
                      <a:r>
                        <a:rPr lang="en-US" sz="1200" kern="1200" dirty="0">
                          <a:solidFill>
                            <a:schemeClr val="dk1"/>
                          </a:solidFill>
                          <a:latin typeface="+mn-lt"/>
                          <a:ea typeface="+mn-ea"/>
                          <a:cs typeface="+mn-cs"/>
                        </a:rPr>
                        <a:t>Hence, developers have to re-write the test case provided by amazon Q for their specific objects. </a:t>
                      </a:r>
                    </a:p>
                  </a:txBody>
                  <a:tcPr/>
                </a:tc>
                <a:tc>
                  <a:txBody>
                    <a:bodyPr/>
                    <a:lstStyle/>
                    <a:p>
                      <a:pPr marL="171450" indent="-171450" algn="l" defTabSz="914400" rtl="0" eaLnBrk="1" latinLnBrk="0" hangingPunct="1">
                        <a:buFont typeface="Arial" panose="020B0604020202020204" pitchFamily="34" charset="0"/>
                        <a:buChar char="•"/>
                      </a:pPr>
                      <a:r>
                        <a:rPr lang="en-US" sz="1200" kern="1200" dirty="0">
                          <a:solidFill>
                            <a:schemeClr val="dk1"/>
                          </a:solidFill>
                          <a:latin typeface="+mn-lt"/>
                          <a:ea typeface="+mn-ea"/>
                          <a:cs typeface="+mn-cs"/>
                        </a:rPr>
                        <a:t>Team tested the capability in Java, JavaScript project. </a:t>
                      </a:r>
                    </a:p>
                    <a:p>
                      <a:pPr marL="171450" indent="-171450" algn="l" defTabSz="914400" rtl="0" eaLnBrk="1" latinLnBrk="0" hangingPunct="1">
                        <a:buFont typeface="Arial" panose="020B0604020202020204" pitchFamily="34" charset="0"/>
                        <a:buChar char="•"/>
                      </a:pPr>
                      <a:r>
                        <a:rPr lang="en-US" sz="1200" kern="1200" dirty="0">
                          <a:solidFill>
                            <a:schemeClr val="dk1"/>
                          </a:solidFill>
                          <a:latin typeface="+mn-lt"/>
                          <a:ea typeface="+mn-ea"/>
                          <a:cs typeface="+mn-cs"/>
                        </a:rPr>
                        <a:t>Code Whisperer do generate the test case in some scenario but it is not effective for writing unit test case for existing code as it's scope is limited to a file and not project. </a:t>
                      </a:r>
                    </a:p>
                    <a:p>
                      <a:pPr marL="171450" indent="-171450" algn="l" defTabSz="914400" rtl="0" eaLnBrk="1" latinLnBrk="0" hangingPunct="1">
                        <a:buFont typeface="Arial" panose="020B0604020202020204" pitchFamily="34" charset="0"/>
                        <a:buChar char="•"/>
                      </a:pPr>
                      <a:r>
                        <a:rPr lang="en-US" sz="1200" kern="1200" dirty="0">
                          <a:solidFill>
                            <a:schemeClr val="dk1"/>
                          </a:solidFill>
                          <a:latin typeface="+mn-lt"/>
                          <a:ea typeface="+mn-ea"/>
                          <a:cs typeface="+mn-cs"/>
                        </a:rPr>
                        <a:t>Consistency in understanding the actual prompt send by developer is a challenge in Code Whisperer. </a:t>
                      </a:r>
                    </a:p>
                  </a:txBody>
                  <a:tcPr/>
                </a:tc>
                <a:extLst>
                  <a:ext uri="{0D108BD9-81ED-4DB2-BD59-A6C34878D82A}">
                    <a16:rowId xmlns:a16="http://schemas.microsoft.com/office/drawing/2014/main" val="1805921145"/>
                  </a:ext>
                </a:extLst>
              </a:tr>
              <a:tr h="615370">
                <a:tc>
                  <a:txBody>
                    <a:bodyPr/>
                    <a:lstStyle/>
                    <a:p>
                      <a:r>
                        <a:rPr lang="en-US" sz="1200" kern="1200" dirty="0">
                          <a:solidFill>
                            <a:schemeClr val="dk1"/>
                          </a:solidFill>
                          <a:latin typeface="+mn-lt"/>
                          <a:ea typeface="+mn-ea"/>
                          <a:cs typeface="+mn-cs"/>
                        </a:rPr>
                        <a:t>Actual business use case like NIMT, Radars line darkening</a:t>
                      </a:r>
                    </a:p>
                  </a:txBody>
                  <a:tcPr/>
                </a:tc>
                <a:tc>
                  <a:txBody>
                    <a:bodyPr/>
                    <a:lstStyle/>
                    <a:p>
                      <a:pPr marL="171450" indent="-171450">
                        <a:buFont typeface="Arial" panose="020B0604020202020204" pitchFamily="34" charset="0"/>
                        <a:buChar char="•"/>
                      </a:pPr>
                      <a:r>
                        <a:rPr lang="en-US" sz="1200" kern="1200" dirty="0">
                          <a:solidFill>
                            <a:schemeClr val="dk1"/>
                          </a:solidFill>
                          <a:latin typeface="+mn-lt"/>
                          <a:ea typeface="+mn-ea"/>
                          <a:cs typeface="+mn-cs"/>
                        </a:rPr>
                        <a:t>Team tried Q to get code to find faint line( line darkening use case) in a tiff drawing using OpenCV, the suggested code seems to be detecting line only and not ‘faint line’. </a:t>
                      </a:r>
                    </a:p>
                  </a:txBody>
                  <a:tcPr/>
                </a:tc>
                <a:tc>
                  <a:txBody>
                    <a:bodyPr/>
                    <a:lstStyle/>
                    <a:p>
                      <a:r>
                        <a:rPr lang="en-US" sz="1200" kern="1200" dirty="0">
                          <a:solidFill>
                            <a:schemeClr val="dk1"/>
                          </a:solidFill>
                          <a:latin typeface="+mn-lt"/>
                          <a:ea typeface="+mn-ea"/>
                          <a:cs typeface="+mn-cs"/>
                        </a:rPr>
                        <a:t>In line code suggestions cannot be used for this use case.</a:t>
                      </a:r>
                    </a:p>
                  </a:txBody>
                  <a:tcPr/>
                </a:tc>
                <a:extLst>
                  <a:ext uri="{0D108BD9-81ED-4DB2-BD59-A6C34878D82A}">
                    <a16:rowId xmlns:a16="http://schemas.microsoft.com/office/drawing/2014/main" val="1017128310"/>
                  </a:ext>
                </a:extLst>
              </a:tr>
              <a:tr h="1088797">
                <a:tc>
                  <a:txBody>
                    <a:bodyPr/>
                    <a:lstStyle/>
                    <a:p>
                      <a:r>
                        <a:rPr lang="en-US" sz="1200" kern="1200" dirty="0">
                          <a:solidFill>
                            <a:schemeClr val="dk1"/>
                          </a:solidFill>
                          <a:latin typeface="+mn-lt"/>
                          <a:ea typeface="+mn-ea"/>
                          <a:cs typeface="+mn-cs"/>
                        </a:rPr>
                        <a:t>Explore the Coverity high and medium security scanning</a:t>
                      </a:r>
                    </a:p>
                  </a:txBody>
                  <a:tcPr/>
                </a:tc>
                <a:tc>
                  <a:txBody>
                    <a:bodyPr/>
                    <a:lstStyle/>
                    <a:p>
                      <a:pPr marL="171450" indent="-171450">
                        <a:buFont typeface="Arial" panose="020B0604020202020204" pitchFamily="34" charset="0"/>
                        <a:buChar char="•"/>
                      </a:pPr>
                      <a:r>
                        <a:rPr lang="en-US" sz="1200" kern="1200" dirty="0">
                          <a:solidFill>
                            <a:schemeClr val="dk1"/>
                          </a:solidFill>
                          <a:latin typeface="+mn-lt"/>
                          <a:ea typeface="+mn-ea"/>
                          <a:cs typeface="+mn-cs"/>
                        </a:rPr>
                        <a:t>Q is not designed to perform the vulnerability scans </a:t>
                      </a:r>
                    </a:p>
                  </a:txBody>
                  <a:tcPr/>
                </a:tc>
                <a:tc>
                  <a:txBody>
                    <a:bodyPr/>
                    <a:lstStyle/>
                    <a:p>
                      <a:pPr marL="171450" indent="-171450">
                        <a:buFont typeface="Arial" panose="020B0604020202020204" pitchFamily="34" charset="0"/>
                        <a:buChar char="•"/>
                      </a:pPr>
                      <a:r>
                        <a:rPr lang="en-US" sz="1200" kern="1200" dirty="0">
                          <a:solidFill>
                            <a:schemeClr val="dk1"/>
                          </a:solidFill>
                          <a:latin typeface="+mn-lt"/>
                          <a:ea typeface="+mn-ea"/>
                          <a:cs typeface="+mn-cs"/>
                        </a:rPr>
                        <a:t>Team tried running static code scans using Code Whisperer. It does scans code against common vulnerabilities like SQL injection, XSS attacks. </a:t>
                      </a:r>
                    </a:p>
                    <a:p>
                      <a:pPr marL="171450" indent="-171450">
                        <a:buFont typeface="Arial" panose="020B0604020202020204" pitchFamily="34" charset="0"/>
                        <a:buChar char="•"/>
                      </a:pPr>
                      <a:r>
                        <a:rPr lang="en-US" sz="1200" kern="1200" dirty="0">
                          <a:solidFill>
                            <a:schemeClr val="dk1"/>
                          </a:solidFill>
                          <a:latin typeface="+mn-lt"/>
                          <a:ea typeface="+mn-ea"/>
                          <a:cs typeface="+mn-cs"/>
                        </a:rPr>
                        <a:t>But not as comprehensive as Coverity scans. </a:t>
                      </a:r>
                    </a:p>
                    <a:p>
                      <a:pPr marL="171450" indent="-171450">
                        <a:buFont typeface="Arial" panose="020B0604020202020204" pitchFamily="34" charset="0"/>
                        <a:buChar char="•"/>
                      </a:pPr>
                      <a:r>
                        <a:rPr lang="en-US" sz="1200" kern="1200" dirty="0">
                          <a:solidFill>
                            <a:schemeClr val="dk1"/>
                          </a:solidFill>
                          <a:latin typeface="+mn-lt"/>
                          <a:ea typeface="+mn-ea"/>
                          <a:cs typeface="+mn-cs"/>
                        </a:rPr>
                        <a:t>For security scans better to go with comprehensive security scans like Coverity. suggested by Amazon team</a:t>
                      </a:r>
                      <a:r>
                        <a:rPr lang="en-US" sz="1100" kern="1200" dirty="0">
                          <a:solidFill>
                            <a:schemeClr val="dk1"/>
                          </a:solidFill>
                          <a:latin typeface="+mn-lt"/>
                          <a:ea typeface="+mn-ea"/>
                          <a:cs typeface="+mn-cs"/>
                        </a:rPr>
                        <a:t>.</a:t>
                      </a:r>
                    </a:p>
                    <a:p>
                      <a:endParaRPr lang="en-US" dirty="0"/>
                    </a:p>
                  </a:txBody>
                  <a:tcPr/>
                </a:tc>
                <a:extLst>
                  <a:ext uri="{0D108BD9-81ED-4DB2-BD59-A6C34878D82A}">
                    <a16:rowId xmlns:a16="http://schemas.microsoft.com/office/drawing/2014/main" val="2047126548"/>
                  </a:ext>
                </a:extLst>
              </a:tr>
              <a:tr h="9670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Code generation, Optimization and refactor existing code</a:t>
                      </a:r>
                    </a:p>
                    <a:p>
                      <a:endParaRPr lang="en-US" sz="1200" kern="1200" dirty="0">
                        <a:solidFill>
                          <a:schemeClr val="dk1"/>
                        </a:solidFill>
                        <a:latin typeface="+mn-lt"/>
                        <a:ea typeface="+mn-ea"/>
                        <a:cs typeface="+mn-cs"/>
                      </a:endParaRPr>
                    </a:p>
                  </a:txBody>
                  <a:tcPr/>
                </a:tc>
                <a:tc>
                  <a:txBody>
                    <a:bodyPr/>
                    <a:lstStyle/>
                    <a:p>
                      <a:pPr marL="171450" indent="-171450">
                        <a:buFont typeface="Arial" panose="020B0604020202020204" pitchFamily="34" charset="0"/>
                        <a:buChar char="•"/>
                      </a:pPr>
                      <a:r>
                        <a:rPr lang="en-US" sz="1200" kern="1200" dirty="0">
                          <a:solidFill>
                            <a:schemeClr val="dk1"/>
                          </a:solidFill>
                          <a:latin typeface="+mn-lt"/>
                          <a:ea typeface="+mn-ea"/>
                          <a:cs typeface="+mn-cs"/>
                        </a:rPr>
                        <a:t>Team tried </a:t>
                      </a:r>
                      <a:r>
                        <a:rPr lang="en-US" sz="1200" b="1" kern="1200" dirty="0">
                          <a:solidFill>
                            <a:schemeClr val="dk1"/>
                          </a:solidFill>
                          <a:latin typeface="+mn-lt"/>
                          <a:ea typeface="+mn-ea"/>
                          <a:cs typeface="+mn-cs"/>
                        </a:rPr>
                        <a:t>/dev </a:t>
                      </a:r>
                      <a:r>
                        <a:rPr lang="en-US" sz="1200" kern="1200" dirty="0">
                          <a:solidFill>
                            <a:schemeClr val="dk1"/>
                          </a:solidFill>
                          <a:latin typeface="+mn-lt"/>
                          <a:ea typeface="+mn-ea"/>
                          <a:cs typeface="+mn-cs"/>
                        </a:rPr>
                        <a:t>functionality for Q and based on the prompt it creates a detailed plan for developers to generate new code logic.</a:t>
                      </a:r>
                    </a:p>
                    <a:p>
                      <a:pPr marL="171450" indent="-171450">
                        <a:buFont typeface="Arial" panose="020B0604020202020204" pitchFamily="34" charset="0"/>
                        <a:buChar char="•"/>
                      </a:pPr>
                      <a:r>
                        <a:rPr lang="en-US" sz="1200" b="1" kern="1200" dirty="0">
                          <a:solidFill>
                            <a:schemeClr val="dk1"/>
                          </a:solidFill>
                          <a:latin typeface="+mn-lt"/>
                          <a:ea typeface="+mn-ea"/>
                          <a:cs typeface="+mn-cs"/>
                        </a:rPr>
                        <a:t>Optimize</a:t>
                      </a:r>
                      <a:r>
                        <a:rPr lang="en-US" sz="1200" kern="1200" dirty="0">
                          <a:solidFill>
                            <a:schemeClr val="dk1"/>
                          </a:solidFill>
                          <a:latin typeface="+mn-lt"/>
                          <a:ea typeface="+mn-ea"/>
                          <a:cs typeface="+mn-cs"/>
                        </a:rPr>
                        <a:t> functionality helped to do better Error-handling, null checks and improves readability.</a:t>
                      </a:r>
                    </a:p>
                    <a:p>
                      <a:pPr marL="171450" indent="-171450">
                        <a:buFont typeface="Arial" panose="020B0604020202020204" pitchFamily="34" charset="0"/>
                        <a:buChar char="•"/>
                      </a:pPr>
                      <a:r>
                        <a:rPr lang="en-US" sz="1200" b="1" kern="1200" dirty="0">
                          <a:solidFill>
                            <a:schemeClr val="dk1"/>
                          </a:solidFill>
                          <a:latin typeface="+mn-lt"/>
                          <a:ea typeface="+mn-ea"/>
                          <a:cs typeface="+mn-cs"/>
                        </a:rPr>
                        <a:t>Refactor</a:t>
                      </a:r>
                      <a:r>
                        <a:rPr lang="en-US" sz="1200" kern="1200" dirty="0">
                          <a:solidFill>
                            <a:schemeClr val="dk1"/>
                          </a:solidFill>
                          <a:latin typeface="+mn-lt"/>
                          <a:ea typeface="+mn-ea"/>
                          <a:cs typeface="+mn-cs"/>
                        </a:rPr>
                        <a:t> helped in maintaining the separation of concern, dependency injection and helps improves testability of code.</a:t>
                      </a:r>
                    </a:p>
                    <a:p>
                      <a:pPr marL="171450" indent="-171450">
                        <a:buFont typeface="Arial" panose="020B0604020202020204" pitchFamily="34" charset="0"/>
                        <a:buChar char="•"/>
                      </a:pPr>
                      <a:endParaRPr lang="en-US" sz="1200" kern="1200" dirty="0">
                        <a:solidFill>
                          <a:schemeClr val="dk1"/>
                        </a:solidFill>
                        <a:latin typeface="+mn-lt"/>
                        <a:ea typeface="+mn-ea"/>
                        <a:cs typeface="+mn-cs"/>
                      </a:endParaRP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N/A</a:t>
                      </a:r>
                    </a:p>
                    <a:p>
                      <a:pPr marL="171450" indent="-171450" algn="l" defTabSz="914400" rtl="0" eaLnBrk="1" latinLnBrk="0" hangingPunct="1">
                        <a:buFont typeface="Arial" panose="020B0604020202020204" pitchFamily="34" charset="0"/>
                        <a:buChar char="•"/>
                      </a:pPr>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336200120"/>
                  </a:ext>
                </a:extLst>
              </a:tr>
              <a:tr h="11428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Generate oracle forms methods into java/.net (cross-platform possible) </a:t>
                      </a:r>
                    </a:p>
                    <a:p>
                      <a:pPr marL="0" algn="l" defTabSz="914400" rtl="0" eaLnBrk="1" latinLnBrk="0" hangingPunct="1"/>
                      <a:endParaRPr lang="en-US" sz="1200" kern="1200" dirty="0">
                        <a:solidFill>
                          <a:schemeClr val="dk1"/>
                        </a:solidFill>
                        <a:latin typeface="+mn-lt"/>
                        <a:ea typeface="+mn-ea"/>
                        <a:cs typeface="+mn-cs"/>
                      </a:endParaRPr>
                    </a:p>
                  </a:txBody>
                  <a:tcPr/>
                </a:tc>
                <a:tc>
                  <a:txBody>
                    <a:bodyPr/>
                    <a:lstStyle/>
                    <a:p>
                      <a:pPr marL="171450" indent="-171450">
                        <a:buFont typeface="Arial" panose="020B0604020202020204" pitchFamily="34" charset="0"/>
                        <a:buChar char="•"/>
                      </a:pPr>
                      <a:r>
                        <a:rPr lang="en-US" sz="1200" kern="1200" dirty="0">
                          <a:solidFill>
                            <a:schemeClr val="dk1"/>
                          </a:solidFill>
                          <a:latin typeface="+mn-lt"/>
                          <a:ea typeface="+mn-ea"/>
                          <a:cs typeface="+mn-cs"/>
                        </a:rPr>
                        <a:t>Team tried sending oracle forms methods as prompt to Amazon Q. </a:t>
                      </a:r>
                    </a:p>
                    <a:p>
                      <a:pPr marL="171450" indent="-171450">
                        <a:buFont typeface="Arial" panose="020B0604020202020204" pitchFamily="34" charset="0"/>
                        <a:buChar char="•"/>
                      </a:pPr>
                      <a:r>
                        <a:rPr lang="en-US" sz="1200" kern="1200" dirty="0">
                          <a:solidFill>
                            <a:schemeClr val="dk1"/>
                          </a:solidFill>
                          <a:latin typeface="+mn-lt"/>
                          <a:ea typeface="+mn-ea"/>
                          <a:cs typeface="+mn-cs"/>
                        </a:rPr>
                        <a:t>Amazon Q suggested that the forms/business logic cannot be automatically converted and it has to be rewritten in Angular/.NET.</a:t>
                      </a:r>
                    </a:p>
                    <a:p>
                      <a:pPr marL="171450" indent="-171450">
                        <a:buFont typeface="Arial" panose="020B0604020202020204" pitchFamily="34" charset="0"/>
                        <a:buChar char="•"/>
                      </a:pPr>
                      <a:endParaRPr lang="en-US" sz="1200" kern="1200" dirty="0">
                        <a:solidFill>
                          <a:schemeClr val="dk1"/>
                        </a:solidFill>
                        <a:latin typeface="+mn-lt"/>
                        <a:ea typeface="+mn-ea"/>
                        <a:cs typeface="+mn-cs"/>
                      </a:endParaRPr>
                    </a:p>
                  </a:txBody>
                  <a:tcPr/>
                </a:tc>
                <a:tc>
                  <a:txBody>
                    <a:bodyPr/>
                    <a:lstStyle/>
                    <a:p>
                      <a:pPr marL="171450" indent="-171450" algn="l" defTabSz="914400" rtl="0" eaLnBrk="1" latinLnBrk="0" hangingPunct="1">
                        <a:buFont typeface="Arial" panose="020B0604020202020204" pitchFamily="34" charset="0"/>
                        <a:buChar char="•"/>
                      </a:pPr>
                      <a:r>
                        <a:rPr lang="en-US" sz="1200" kern="1200" dirty="0">
                          <a:solidFill>
                            <a:schemeClr val="dk1"/>
                          </a:solidFill>
                          <a:latin typeface="+mn-lt"/>
                          <a:ea typeface="+mn-ea"/>
                          <a:cs typeface="+mn-cs"/>
                        </a:rPr>
                        <a:t>Oracle Forms are developed in an Oracle tool called Oracle Forms Developer, </a:t>
                      </a:r>
                    </a:p>
                    <a:p>
                      <a:pPr marL="171450" indent="-171450" algn="l" defTabSz="914400" rtl="0" eaLnBrk="1" latinLnBrk="0" hangingPunct="1">
                        <a:buFont typeface="Arial" panose="020B0604020202020204" pitchFamily="34" charset="0"/>
                        <a:buChar char="•"/>
                      </a:pPr>
                      <a:r>
                        <a:rPr lang="en-US" sz="1200" kern="1200" dirty="0">
                          <a:solidFill>
                            <a:schemeClr val="dk1"/>
                          </a:solidFill>
                          <a:latin typeface="+mn-lt"/>
                          <a:ea typeface="+mn-ea"/>
                          <a:cs typeface="+mn-cs"/>
                        </a:rPr>
                        <a:t>The oracle forms cannot be viewed in Visual Studio Code. So, Code Whisperer will NOT be able to parse/help with the code.</a:t>
                      </a:r>
                    </a:p>
                    <a:p>
                      <a:endParaRPr lang="en-US" sz="1200" dirty="0"/>
                    </a:p>
                  </a:txBody>
                  <a:tcPr/>
                </a:tc>
                <a:extLst>
                  <a:ext uri="{0D108BD9-81ED-4DB2-BD59-A6C34878D82A}">
                    <a16:rowId xmlns:a16="http://schemas.microsoft.com/office/drawing/2014/main" val="3227681143"/>
                  </a:ext>
                </a:extLst>
              </a:tr>
              <a:tr h="596171">
                <a:tc>
                  <a:txBody>
                    <a:bodyPr/>
                    <a:lstStyle/>
                    <a:p>
                      <a:r>
                        <a:rPr lang="en-US" sz="1200" kern="1200" dirty="0">
                          <a:solidFill>
                            <a:schemeClr val="dk1"/>
                          </a:solidFill>
                          <a:latin typeface="+mn-lt"/>
                          <a:ea typeface="+mn-ea"/>
                          <a:cs typeface="+mn-cs"/>
                        </a:rPr>
                        <a:t>Creating UI frontend for </a:t>
                      </a:r>
                      <a:r>
                        <a:rPr lang="en-US" sz="1200" kern="1200" dirty="0" err="1">
                          <a:solidFill>
                            <a:schemeClr val="dk1"/>
                          </a:solidFill>
                          <a:latin typeface="+mn-lt"/>
                          <a:ea typeface="+mn-ea"/>
                          <a:cs typeface="+mn-cs"/>
                        </a:rPr>
                        <a:t>vue</a:t>
                      </a:r>
                      <a:r>
                        <a:rPr lang="en-US" sz="1200" kern="1200" dirty="0">
                          <a:solidFill>
                            <a:schemeClr val="dk1"/>
                          </a:solidFill>
                          <a:latin typeface="+mn-lt"/>
                          <a:ea typeface="+mn-ea"/>
                          <a:cs typeface="+mn-cs"/>
                        </a:rPr>
                        <a:t> JS</a:t>
                      </a:r>
                    </a:p>
                  </a:txBody>
                  <a:tcPr/>
                </a:tc>
                <a:tc>
                  <a:txBody>
                    <a:bodyPr/>
                    <a:lstStyle/>
                    <a:p>
                      <a:r>
                        <a:rPr lang="en-US" sz="1200" kern="1200" dirty="0">
                          <a:solidFill>
                            <a:schemeClr val="dk1"/>
                          </a:solidFill>
                          <a:latin typeface="+mn-lt"/>
                          <a:ea typeface="+mn-ea"/>
                          <a:cs typeface="+mn-cs"/>
                        </a:rPr>
                        <a:t>Vue JS not supported</a:t>
                      </a:r>
                    </a:p>
                  </a:txBody>
                  <a:tcPr/>
                </a:tc>
                <a:tc>
                  <a:txBody>
                    <a:bodyPr/>
                    <a:lstStyle/>
                    <a:p>
                      <a:r>
                        <a:rPr lang="en-US" sz="1200" kern="1200" dirty="0">
                          <a:solidFill>
                            <a:schemeClr val="dk1"/>
                          </a:solidFill>
                          <a:latin typeface="+mn-lt"/>
                          <a:ea typeface="+mn-ea"/>
                          <a:cs typeface="+mn-cs"/>
                        </a:rPr>
                        <a:t>Vue JS not supported </a:t>
                      </a:r>
                    </a:p>
                  </a:txBody>
                  <a:tcPr/>
                </a:tc>
                <a:extLst>
                  <a:ext uri="{0D108BD9-81ED-4DB2-BD59-A6C34878D82A}">
                    <a16:rowId xmlns:a16="http://schemas.microsoft.com/office/drawing/2014/main" val="4276219731"/>
                  </a:ext>
                </a:extLst>
              </a:tr>
            </a:tbl>
          </a:graphicData>
        </a:graphic>
      </p:graphicFrame>
    </p:spTree>
    <p:extLst>
      <p:ext uri="{BB962C8B-B14F-4D97-AF65-F5344CB8AC3E}">
        <p14:creationId xmlns:p14="http://schemas.microsoft.com/office/powerpoint/2010/main" val="20021181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1.xml><?xml version="1.0" encoding="utf-8"?>
<p:tagLst xmlns:a="http://schemas.openxmlformats.org/drawingml/2006/main" xmlns:r="http://schemas.openxmlformats.org/officeDocument/2006/relationships" xmlns:p="http://schemas.openxmlformats.org/presentationml/2006/main">
  <p:tag name="SHAPENAME" val="5. Source"/>
</p:tagLst>
</file>

<file path=ppt/tags/tag10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SHAPENAME" val="5. Source"/>
</p:tagLst>
</file>

<file path=ppt/tags/tag10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SHAPENAME" val="5. Source"/>
</p:tagLst>
</file>

<file path=ppt/tags/tag11.xml><?xml version="1.0" encoding="utf-8"?>
<p:tagLst xmlns:a="http://schemas.openxmlformats.org/drawingml/2006/main" xmlns:r="http://schemas.openxmlformats.org/officeDocument/2006/relationships" xmlns:p="http://schemas.openxmlformats.org/presentationml/2006/main">
  <p:tag name="ANGLE" val="5"/>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5. Source"/>
</p:tagLst>
</file>

<file path=ppt/tags/tag1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9.xml><?xml version="1.0" encoding="utf-8"?>
<p:tagLst xmlns:a="http://schemas.openxmlformats.org/drawingml/2006/main" xmlns:r="http://schemas.openxmlformats.org/officeDocument/2006/relationships" xmlns:p="http://schemas.openxmlformats.org/presentationml/2006/main">
  <p:tag name="SHAPENAME" val="5. Source"/>
</p:tagLst>
</file>

<file path=ppt/tags/tag12.xml><?xml version="1.0" encoding="utf-8"?>
<p:tagLst xmlns:a="http://schemas.openxmlformats.org/drawingml/2006/main" xmlns:r="http://schemas.openxmlformats.org/officeDocument/2006/relationships" xmlns:p="http://schemas.openxmlformats.org/presentationml/2006/main">
  <p:tag name="ANGLE" val="5"/>
</p:tagLst>
</file>

<file path=ppt/tags/tag12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1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6.xml><?xml version="1.0" encoding="utf-8"?>
<p:tagLst xmlns:a="http://schemas.openxmlformats.org/drawingml/2006/main" xmlns:r="http://schemas.openxmlformats.org/officeDocument/2006/relationships" xmlns:p="http://schemas.openxmlformats.org/presentationml/2006/main">
  <p:tag name="SHAPENAME" val="5. Source"/>
</p:tagLst>
</file>

<file path=ppt/tags/tag1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xml><?xml version="1.0" encoding="utf-8"?>
<p:tagLst xmlns:a="http://schemas.openxmlformats.org/drawingml/2006/main" xmlns:r="http://schemas.openxmlformats.org/officeDocument/2006/relationships" xmlns:p="http://schemas.openxmlformats.org/presentationml/2006/main">
  <p:tag name="ANGLE" val="4"/>
</p:tagLst>
</file>

<file path=ppt/tags/tag14.xml><?xml version="1.0" encoding="utf-8"?>
<p:tagLst xmlns:a="http://schemas.openxmlformats.org/drawingml/2006/main" xmlns:r="http://schemas.openxmlformats.org/officeDocument/2006/relationships" xmlns:p="http://schemas.openxmlformats.org/presentationml/2006/main">
  <p:tag name="ANGLE" val="4"/>
</p:tagLst>
</file>

<file path=ppt/tags/tag15.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3"/>
</p:tagLst>
</file>

<file path=ppt/tags/tag17.xml><?xml version="1.0" encoding="utf-8"?>
<p:tagLst xmlns:a="http://schemas.openxmlformats.org/drawingml/2006/main" xmlns:r="http://schemas.openxmlformats.org/officeDocument/2006/relationships" xmlns:p="http://schemas.openxmlformats.org/presentationml/2006/main">
  <p:tag name="ANGLE" val="2"/>
</p:tagLst>
</file>

<file path=ppt/tags/tag18.xml><?xml version="1.0" encoding="utf-8"?>
<p:tagLst xmlns:a="http://schemas.openxmlformats.org/drawingml/2006/main" xmlns:r="http://schemas.openxmlformats.org/officeDocument/2006/relationships" xmlns:p="http://schemas.openxmlformats.org/presentationml/2006/main">
  <p:tag name="ANGLE" val="2"/>
</p:tagLst>
</file>

<file path=ppt/tags/tag19.xml><?xml version="1.0" encoding="utf-8"?>
<p:tagLst xmlns:a="http://schemas.openxmlformats.org/drawingml/2006/main" xmlns:r="http://schemas.openxmlformats.org/officeDocument/2006/relationships" xmlns:p="http://schemas.openxmlformats.org/presentationml/2006/main">
  <p:tag name="ANGLE"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xcgoWEzLgA0_64VDvMxGGg"/>
</p:tagLst>
</file>

<file path=ppt/tags/tag20.xml><?xml version="1.0" encoding="utf-8"?>
<p:tagLst xmlns:a="http://schemas.openxmlformats.org/drawingml/2006/main" xmlns:r="http://schemas.openxmlformats.org/officeDocument/2006/relationships" xmlns:p="http://schemas.openxmlformats.org/presentationml/2006/main">
  <p:tag name="ANGLE"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Wz9_f.d6YGbJCbK0.Pg2_A"/>
</p:tagLst>
</file>

<file path=ppt/tags/tag3.xml><?xml version="1.0" encoding="utf-8"?>
<p:tagLst xmlns:a="http://schemas.openxmlformats.org/drawingml/2006/main" xmlns:r="http://schemas.openxmlformats.org/officeDocument/2006/relationships" xmlns:p="http://schemas.openxmlformats.org/presentationml/2006/main">
  <p:tag name="SHAPENAME" val="4. Footnote"/>
</p:tagLst>
</file>

<file path=ppt/tags/tag30.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1.xml><?xml version="1.0" encoding="utf-8"?>
<p:tagLst xmlns:a="http://schemas.openxmlformats.org/drawingml/2006/main" xmlns:r="http://schemas.openxmlformats.org/officeDocument/2006/relationships" xmlns:p="http://schemas.openxmlformats.org/presentationml/2006/main">
  <p:tag name="SHAPENAME" val="Subtitle"/>
</p:tagLst>
</file>

<file path=ppt/tags/tag32.xml><?xml version="1.0" encoding="utf-8"?>
<p:tagLst xmlns:a="http://schemas.openxmlformats.org/drawingml/2006/main" xmlns:r="http://schemas.openxmlformats.org/officeDocument/2006/relationships" xmlns:p="http://schemas.openxmlformats.org/presentationml/2006/main">
  <p:tag name="SHAPENAME" val="Titl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rZ96ctUUqJsGDCugslwBCg"/>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5. Source"/>
</p:tagLst>
</file>

<file path=ppt/tags/tag3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AvhTnprpZIIVVQCOTQtpLw"/>
</p:tagLst>
</file>

<file path=ppt/tags/tag4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Vvs3CU0mhZ0iF9VK3Gc_gQ"/>
</p:tagLst>
</file>

<file path=ppt/tags/tag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8.xml><?xml version="1.0" encoding="utf-8"?>
<p:tagLst xmlns:a="http://schemas.openxmlformats.org/drawingml/2006/main" xmlns:r="http://schemas.openxmlformats.org/officeDocument/2006/relationships" xmlns:p="http://schemas.openxmlformats.org/presentationml/2006/main">
  <p:tag name="SHAPENAME" val="5. Source"/>
</p:tagLst>
</file>

<file path=ppt/tags/tag4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xml><?xml version="1.0" encoding="utf-8"?>
<p:tagLst xmlns:a="http://schemas.openxmlformats.org/drawingml/2006/main" xmlns:r="http://schemas.openxmlformats.org/officeDocument/2006/relationships" xmlns:p="http://schemas.openxmlformats.org/presentationml/2006/main">
  <p:tag name="NAME" val="ACET"/>
</p:tagLst>
</file>

<file path=ppt/tags/tag5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NrcAbB4u0quRffFN3bn3Xw"/>
</p:tagLst>
</file>

<file path=ppt/tags/tag5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4.xml><?xml version="1.0" encoding="utf-8"?>
<p:tagLst xmlns:a="http://schemas.openxmlformats.org/drawingml/2006/main" xmlns:r="http://schemas.openxmlformats.org/officeDocument/2006/relationships" xmlns:p="http://schemas.openxmlformats.org/presentationml/2006/main">
  <p:tag name="SHAPENAME" val="3. Subtitle"/>
</p:tagLst>
</file>

<file path=ppt/tags/tag55.xml><?xml version="1.0" encoding="utf-8"?>
<p:tagLst xmlns:a="http://schemas.openxmlformats.org/drawingml/2006/main" xmlns:r="http://schemas.openxmlformats.org/officeDocument/2006/relationships" xmlns:p="http://schemas.openxmlformats.org/presentationml/2006/main">
  <p:tag name="SHAPENAME" val="5. Source"/>
</p:tagLst>
</file>

<file path=ppt/tags/tag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YG_9mniplMrafceMpP.Qwg"/>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2.xml><?xml version="1.0" encoding="utf-8"?>
<p:tagLst xmlns:a="http://schemas.openxmlformats.org/drawingml/2006/main" xmlns:r="http://schemas.openxmlformats.org/officeDocument/2006/relationships" xmlns:p="http://schemas.openxmlformats.org/presentationml/2006/main">
  <p:tag name="SHAPENAME" val="3. Subtitle"/>
</p:tagLst>
</file>

<file path=ppt/tags/tag63.xml><?xml version="1.0" encoding="utf-8"?>
<p:tagLst xmlns:a="http://schemas.openxmlformats.org/drawingml/2006/main" xmlns:r="http://schemas.openxmlformats.org/officeDocument/2006/relationships" xmlns:p="http://schemas.openxmlformats.org/presentationml/2006/main">
  <p:tag name="SHAPENAME" val="5. Source"/>
</p:tagLst>
</file>

<file path=ppt/tags/tag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bEQ8aI7AKzsdxigcAG3ZA"/>
</p:tagLst>
</file>

<file path=ppt/tags/tag6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SHAPENAME" val="3. Subtitle"/>
</p:tagLst>
</file>

<file path=ppt/tags/tag71.xml><?xml version="1.0" encoding="utf-8"?>
<p:tagLst xmlns:a="http://schemas.openxmlformats.org/drawingml/2006/main" xmlns:r="http://schemas.openxmlformats.org/officeDocument/2006/relationships" xmlns:p="http://schemas.openxmlformats.org/presentationml/2006/main">
  <p:tag name="SHAPENAME" val="5. Source"/>
</p:tagLst>
</file>

<file path=ppt/tags/tag7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BLvs1S2qnQw1aA01IUaglg"/>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79.xml><?xml version="1.0" encoding="utf-8"?>
<p:tagLst xmlns:a="http://schemas.openxmlformats.org/drawingml/2006/main" xmlns:r="http://schemas.openxmlformats.org/officeDocument/2006/relationships" xmlns:p="http://schemas.openxmlformats.org/presentationml/2006/main">
  <p:tag name="SHAPENAME" val="5. Source"/>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8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qUyDlDqWonv3hoAx.p9Rsw"/>
</p:tagLst>
</file>

<file path=ppt/tags/tag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3. Subtitle"/>
</p:tagLst>
</file>

<file path=ppt/tags/tag87.xml><?xml version="1.0" encoding="utf-8"?>
<p:tagLst xmlns:a="http://schemas.openxmlformats.org/drawingml/2006/main" xmlns:r="http://schemas.openxmlformats.org/officeDocument/2006/relationships" xmlns:p="http://schemas.openxmlformats.org/presentationml/2006/main">
  <p:tag name="SHAPENAME" val="5. Source"/>
</p:tagLst>
</file>

<file path=ppt/tags/tag8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9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95.xml><?xml version="1.0" encoding="utf-8"?>
<p:tagLst xmlns:a="http://schemas.openxmlformats.org/drawingml/2006/main" xmlns:r="http://schemas.openxmlformats.org/officeDocument/2006/relationships" xmlns:p="http://schemas.openxmlformats.org/presentationml/2006/main">
  <p:tag name="SHAPENAME" val="5. Source"/>
</p:tagLst>
</file>

<file path=ppt/tags/tag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xNguF4Gw2mJIhuiFXm5tKQ"/>
</p:tagLst>
</file>

<file path=ppt/theme/theme1.xml><?xml version="1.0" encoding="utf-8"?>
<a:theme xmlns:a="http://schemas.openxmlformats.org/drawingml/2006/main" name="1_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2.xml><?xml version="1.0" encoding="utf-8"?>
<a:theme xmlns:a="http://schemas.openxmlformats.org/drawingml/2006/main" name="1_White">
  <a:themeElements>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fontScheme name="Custo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extraClrScheme>
  </a:extraClrSchemeLst>
  <a:custClrLst>
    <a:custClr name="Dark Gray">
      <a:srgbClr val="4D4D4D"/>
    </a:custClr>
    <a:custClr name="Mid Gray">
      <a:srgbClr val="7F7F7F"/>
    </a:custClr>
    <a:custClr name="Light Gray">
      <a:srgbClr val="B3B3B3"/>
    </a:custClr>
    <a:custClr name="Super Light Gray">
      <a:srgbClr val="D0D0D0"/>
    </a:custClr>
    <a:custClr name="Pale Gray">
      <a:srgbClr val="E6E6E6"/>
    </a:custClr>
  </a:custClrLst>
  <a:extLst>
    <a:ext uri="{05A4C25C-085E-4340-85A3-A5531E510DB2}">
      <thm15:themeFamily xmlns:thm15="http://schemas.microsoft.com/office/thememl/2012/main" name="9522CN_OFF.potx" id="{CDAD63ED-85B0-44BA-8B54-8A0CE672CB50}" vid="{C250968A-D2EE-46A3-AC48-C65E176B11D6}"/>
    </a:ext>
  </a:extLst>
</a:theme>
</file>

<file path=ppt/theme/theme3.xml><?xml version="1.0" encoding="utf-8"?>
<a:theme xmlns:a="http://schemas.openxmlformats.org/drawingml/2006/main" name="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4DD916514DBCE43A7BCB05C4F272DDA" ma:contentTypeVersion="1" ma:contentTypeDescription="Create a new document." ma:contentTypeScope="" ma:versionID="dccf5012829a92ec4f707f83e327a4dd">
  <xsd:schema xmlns:xsd="http://www.w3.org/2001/XMLSchema" xmlns:xs="http://www.w3.org/2001/XMLSchema" xmlns:p="http://schemas.microsoft.com/office/2006/metadata/properties" xmlns:ns2="e5f5a6fe-4a1b-4af0-bdf3-973ca2ac5c9b" targetNamespace="http://schemas.microsoft.com/office/2006/metadata/properties" ma:root="true" ma:fieldsID="9de14cfc8f2e987b84a6cb75e1dd3bd3" ns2:_="">
    <xsd:import namespace="e5f5a6fe-4a1b-4af0-bdf3-973ca2ac5c9b"/>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f5a6fe-4a1b-4af0-bdf3-973ca2ac5c9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e5f5a6fe-4a1b-4af0-bdf3-973ca2ac5c9b">
      <UserInfo>
        <DisplayName>Shew (US), Kenneth C</DisplayName>
        <AccountId>131</AccountId>
        <AccountType/>
      </UserInfo>
      <UserInfo>
        <DisplayName>Mondal, Jayanta</DisplayName>
        <AccountId>386</AccountId>
        <AccountType/>
      </UserInfo>
      <UserInfo>
        <DisplayName>Kaggallu, Naga Harsha</DisplayName>
        <AccountId>53</AccountId>
        <AccountType/>
      </UserInfo>
      <UserInfo>
        <DisplayName>Chetty, Poornima</DisplayName>
        <AccountId>19</AccountId>
        <AccountType/>
      </UserInfo>
      <UserInfo>
        <DisplayName>Wellington (US), Donald R</DisplayName>
        <AccountId>151</AccountId>
        <AccountType/>
      </UserInfo>
      <UserInfo>
        <DisplayName>Sankar, Santhana</DisplayName>
        <AccountId>384</AccountId>
        <AccountType/>
      </UserInfo>
      <UserInfo>
        <DisplayName>Karimpanakkal, Pramithi R</DisplayName>
        <AccountId>132</AccountId>
        <AccountType/>
      </UserInfo>
      <UserInfo>
        <DisplayName>Valiyarayil, Siby</DisplayName>
        <AccountId>379</AccountId>
        <AccountType/>
      </UserInfo>
      <UserInfo>
        <DisplayName>Chougule, Priyanka Dhanpal</DisplayName>
        <AccountId>389</AccountId>
        <AccountType/>
      </UserInfo>
      <UserInfo>
        <DisplayName>Mishra, Sushil</DisplayName>
        <AccountId>98</AccountId>
        <AccountType/>
      </UserInfo>
      <UserInfo>
        <DisplayName>Tirukkoylur Sekhar, Karthik</DisplayName>
        <AccountId>320</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77FAD1-A139-434C-A27B-1C024F70E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f5a6fe-4a1b-4af0-bdf3-973ca2ac5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CB39F72-E109-4DC6-8649-D2A538E61541}">
  <ds:schemaRefs>
    <ds:schemaRef ds:uri="http://www.w3.org/XML/1998/namespace"/>
    <ds:schemaRef ds:uri="e5f5a6fe-4a1b-4af0-bdf3-973ca2ac5c9b"/>
    <ds:schemaRef ds:uri="http://schemas.microsoft.com/office/2006/documentManagement/types"/>
    <ds:schemaRef ds:uri="http://schemas.microsoft.com/office/infopath/2007/PartnerControls"/>
    <ds:schemaRef ds:uri="http://purl.org/dc/terms/"/>
    <ds:schemaRef ds:uri="http://purl.org/dc/elements/1.1/"/>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FAF09412-24D7-4F10-8E82-FC9CF48FEB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14597</TotalTime>
  <Words>2403</Words>
  <Application>Microsoft Office PowerPoint</Application>
  <PresentationFormat>Widescreen</PresentationFormat>
  <Paragraphs>715</Paragraphs>
  <Slides>19</Slides>
  <Notes>2</Notes>
  <HiddenSlides>0</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2</vt:i4>
      </vt:variant>
      <vt:variant>
        <vt:lpstr>Slide Titles</vt:lpstr>
      </vt:variant>
      <vt:variant>
        <vt:i4>19</vt:i4>
      </vt:variant>
    </vt:vector>
  </HeadingPairs>
  <TitlesOfParts>
    <vt:vector size="33" baseType="lpstr">
      <vt:lpstr>Arial</vt:lpstr>
      <vt:lpstr>Calibri</vt:lpstr>
      <vt:lpstr>Courier New</vt:lpstr>
      <vt:lpstr>Georgia</vt:lpstr>
      <vt:lpstr>Helvetica</vt:lpstr>
      <vt:lpstr>Segoe UI</vt:lpstr>
      <vt:lpstr>Symbol</vt:lpstr>
      <vt:lpstr>Times New Roman</vt:lpstr>
      <vt:lpstr>Wingdings</vt:lpstr>
      <vt:lpstr>1_EO&amp;T Slide Master</vt:lpstr>
      <vt:lpstr>1_White</vt:lpstr>
      <vt:lpstr>EO&amp;T Slide Master</vt:lpstr>
      <vt:lpstr>think-cell Slide</vt:lpstr>
      <vt:lpstr>Acrobat Document</vt:lpstr>
      <vt:lpstr>DevSecOps &amp; Automation – EP&amp;S    Monthly Report Out - May 2024</vt:lpstr>
      <vt:lpstr> CONTENTS</vt:lpstr>
      <vt:lpstr>2024 OKR AND FOCUS AREAS</vt:lpstr>
      <vt:lpstr>Progress</vt:lpstr>
      <vt:lpstr>Engineering Progress</vt:lpstr>
      <vt:lpstr>Product support Progress</vt:lpstr>
      <vt:lpstr>DevSecops Pilots with McKinsey</vt:lpstr>
      <vt:lpstr>Amazon Q &amp; Code Whisperer Updates</vt:lpstr>
      <vt:lpstr>PowerPoint Presentation</vt:lpstr>
      <vt:lpstr>TECHNICAL SESSION</vt:lpstr>
      <vt:lpstr>              Technical Upskill sessions</vt:lpstr>
      <vt:lpstr>AUTOMATION PROGRESS</vt:lpstr>
      <vt:lpstr>Automation 2024</vt:lpstr>
      <vt:lpstr>Automation Status - 2024</vt:lpstr>
      <vt:lpstr>Training and references</vt:lpstr>
      <vt:lpstr>                          Training and support</vt:lpstr>
      <vt:lpstr>Assessment Process</vt:lpstr>
      <vt:lpstr>Contact us</vt:lpstr>
      <vt:lpstr>Thank You</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DevSecOps &amp; Automation – EP&amp;S</dc:title>
  <dc:creator>Karimpanakkal,Pramithi R</dc:creator>
  <cp:lastModifiedBy>Singh, Abhishek K</cp:lastModifiedBy>
  <cp:revision>851</cp:revision>
  <dcterms:created xsi:type="dcterms:W3CDTF">2022-04-18T05:47:46Z</dcterms:created>
  <dcterms:modified xsi:type="dcterms:W3CDTF">2024-05-29T08:13:21Z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0x010100F4DD916514DBCE43A7BCB05C4F272DDA</vt:lpwstr>
  </property>
</Properties>
</file>