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18.5</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5/29/2024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5/29/2024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5/29/2024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5/29/2024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2.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18523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80413608"/>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18.5k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18523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3015992"/>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3022162"/>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21943"/>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pic>
        <p:nvPicPr>
          <p:cNvPr id="12" name="Picture 11">
            <a:extLst>
              <a:ext uri="{FF2B5EF4-FFF2-40B4-BE49-F238E27FC236}">
                <a16:creationId xmlns:a16="http://schemas.microsoft.com/office/drawing/2014/main" id="{0599F9B1-FE9C-44A4-8C70-65A31EFB785F}"/>
              </a:ext>
            </a:extLst>
          </p:cNvPr>
          <p:cNvPicPr>
            <a:picLocks noChangeAspect="1"/>
          </p:cNvPicPr>
          <p:nvPr/>
        </p:nvPicPr>
        <p:blipFill>
          <a:blip r:embed="rId7"/>
          <a:stretch>
            <a:fillRect/>
          </a:stretch>
        </p:blipFill>
        <p:spPr>
          <a:xfrm>
            <a:off x="515937" y="2985218"/>
            <a:ext cx="2828925" cy="2704375"/>
          </a:xfrm>
          <a:prstGeom prst="rect">
            <a:avLst/>
          </a:prstGeom>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2644593261"/>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none" strike="noStrike">
                          <a:solidFill>
                            <a:srgbClr val="000000"/>
                          </a:solidFill>
                          <a:effectLst/>
                          <a:latin typeface="Arial" panose="020B060402020202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966909447"/>
              </p:ext>
            </p:extLst>
          </p:nvPr>
        </p:nvGraphicFramePr>
        <p:xfrm>
          <a:off x="164593" y="541098"/>
          <a:ext cx="11878056" cy="5658538"/>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300454">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0454">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33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0454">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296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0454">
                <a:tc rowSpan="8">
                  <a:txBody>
                    <a:bodyPr/>
                    <a:lstStyle/>
                    <a:p>
                      <a:pPr algn="ctr" fontAlgn="ctr"/>
                      <a:r>
                        <a:rPr lang="en-US" sz="900" b="1" i="0" u="none" strike="noStrike">
                          <a:solidFill>
                            <a:srgbClr val="000000"/>
                          </a:solidFill>
                          <a:effectLst/>
                          <a:latin typeface="Calibri" panose="020F0502020204030204" pitchFamily="34" charset="0"/>
                        </a:rPr>
                        <a:t>Jeff</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334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 Support Analysis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8789487"/>
                  </a:ext>
                </a:extLst>
              </a:tr>
              <a:tr h="312969">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4146864065"/>
              </p:ext>
            </p:extLst>
          </p:nvPr>
        </p:nvGraphicFramePr>
        <p:xfrm>
          <a:off x="0" y="133165"/>
          <a:ext cx="12192000" cy="7527292"/>
        </p:xfrm>
        <a:graphic>
          <a:graphicData uri="http://schemas.openxmlformats.org/drawingml/2006/table">
            <a:tbl>
              <a:tblPr firstRow="1" bandRow="1">
                <a:tableStyleId>{5C22544A-7EE6-4342-B048-85BDC9FD1C3A}</a:tableStyleId>
              </a:tblPr>
              <a:tblGrid>
                <a:gridCol w="2827267">
                  <a:extLst>
                    <a:ext uri="{9D8B030D-6E8A-4147-A177-3AD203B41FA5}">
                      <a16:colId xmlns:a16="http://schemas.microsoft.com/office/drawing/2014/main" val="897966328"/>
                    </a:ext>
                  </a:extLst>
                </a:gridCol>
                <a:gridCol w="5300732">
                  <a:extLst>
                    <a:ext uri="{9D8B030D-6E8A-4147-A177-3AD203B41FA5}">
                      <a16:colId xmlns:a16="http://schemas.microsoft.com/office/drawing/2014/main" val="3153517964"/>
                    </a:ext>
                  </a:extLst>
                </a:gridCol>
                <a:gridCol w="4064001">
                  <a:extLst>
                    <a:ext uri="{9D8B030D-6E8A-4147-A177-3AD203B41FA5}">
                      <a16:colId xmlns:a16="http://schemas.microsoft.com/office/drawing/2014/main" val="3204019705"/>
                    </a:ext>
                  </a:extLst>
                </a:gridCol>
              </a:tblGrid>
              <a:tr h="414510">
                <a:tc>
                  <a:txBody>
                    <a:bodyPr/>
                    <a:lstStyle/>
                    <a:p>
                      <a:r>
                        <a:rPr lang="en-US" dirty="0"/>
                        <a:t>USE CASE </a:t>
                      </a:r>
                    </a:p>
                  </a:txBody>
                  <a:tcPr/>
                </a:tc>
                <a:tc>
                  <a:txBody>
                    <a:bodyPr/>
                    <a:lstStyle/>
                    <a:p>
                      <a:r>
                        <a:rPr lang="en-US" dirty="0"/>
                        <a:t> Amazon Q Findings</a:t>
                      </a:r>
                    </a:p>
                  </a:txBody>
                  <a:tcPr/>
                </a:tc>
                <a:tc>
                  <a:txBody>
                    <a:bodyPr/>
                    <a:lstStyle/>
                    <a:p>
                      <a:r>
                        <a:rPr lang="en-US" dirty="0"/>
                        <a:t>Code Whisperer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The sample unit test case provided by Q is helpful for developers in understanding the different test case scenario and coverage.</a:t>
                      </a:r>
                    </a:p>
                    <a:p>
                      <a:pPr marL="171450" indent="-171450">
                        <a:buFont typeface="Arial" panose="020B0604020202020204" pitchFamily="34" charset="0"/>
                        <a:buChar char="•"/>
                      </a:pPr>
                      <a:r>
                        <a:rPr lang="en-US" sz="1200" kern="1200" dirty="0">
                          <a:solidFill>
                            <a:schemeClr val="dk1"/>
                          </a:solidFill>
                          <a:latin typeface="+mn-lt"/>
                          <a:ea typeface="+mn-ea"/>
                          <a:cs typeface="+mn-cs"/>
                        </a:rPr>
                        <a:t>The scope of amazon Q is limited to the code send as a prompt. It has a file level scope but not as </a:t>
                      </a:r>
                      <a:r>
                        <a:rPr lang="en-US" sz="1200" kern="1200">
                          <a:solidFill>
                            <a:schemeClr val="dk1"/>
                          </a:solidFill>
                          <a:latin typeface="+mn-lt"/>
                          <a:ea typeface="+mn-ea"/>
                          <a:cs typeface="+mn-cs"/>
                        </a:rPr>
                        <a:t>entire project level.</a:t>
                      </a:r>
                      <a:endParaRPr lang="en-US" sz="1200" kern="1200" dirty="0">
                        <a:solidFill>
                          <a:schemeClr val="dk1"/>
                        </a:solidFill>
                        <a:latin typeface="+mn-lt"/>
                        <a:ea typeface="+mn-ea"/>
                        <a:cs typeface="+mn-cs"/>
                      </a:endParaRPr>
                    </a:p>
                    <a:p>
                      <a:pPr marL="171450" indent="-171450">
                        <a:buFont typeface="Arial" panose="020B0604020202020204" pitchFamily="34" charset="0"/>
                        <a:buChar char="•"/>
                      </a:pPr>
                      <a:r>
                        <a:rPr lang="en-US" sz="1200" kern="1200" dirty="0">
                          <a:solidFill>
                            <a:schemeClr val="dk1"/>
                          </a:solidFill>
                          <a:latin typeface="+mn-lt"/>
                          <a:ea typeface="+mn-ea"/>
                          <a:cs typeface="+mn-cs"/>
                        </a:rPr>
                        <a:t>Hence, developers have to re-write the test case provided by amazon Q for their specific objects. </a:t>
                      </a: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Team tested the capability in Java, JavaScript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Code Whisperer do generate the test case in some scenario but it is not effective for writing unit test case for existing code as it's scope is limited to a file and not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Consistency in understanding the actual prompt send by developer is a challenge in Code Whisperer. </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tc>
                  <a:txBody>
                    <a:bodyPr/>
                    <a:lstStyle/>
                    <a:p>
                      <a:r>
                        <a:rPr lang="en-US" sz="1200" kern="1200" dirty="0">
                          <a:solidFill>
                            <a:schemeClr val="dk1"/>
                          </a:solidFill>
                          <a:latin typeface="+mn-lt"/>
                          <a:ea typeface="+mn-ea"/>
                          <a:cs typeface="+mn-cs"/>
                        </a:rPr>
                        <a:t>In line code suggestions cannot be used for this use case.</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running static code scans using Code Whisperer. It does scans code against common vulnerabilities like SQL injection, XSS attacks. </a:t>
                      </a:r>
                    </a:p>
                    <a:p>
                      <a:pPr marL="171450" indent="-171450">
                        <a:buFont typeface="Arial" panose="020B0604020202020204" pitchFamily="34" charset="0"/>
                        <a:buChar char="•"/>
                      </a:pPr>
                      <a:r>
                        <a:rPr lang="en-US" sz="1200" kern="1200" dirty="0">
                          <a:solidFill>
                            <a:schemeClr val="dk1"/>
                          </a:solidFill>
                          <a:latin typeface="+mn-lt"/>
                          <a:ea typeface="+mn-ea"/>
                          <a:cs typeface="+mn-cs"/>
                        </a:rPr>
                        <a:t>But not as comprehensive as Coverity scans. </a:t>
                      </a:r>
                    </a:p>
                    <a:p>
                      <a:pPr marL="171450" indent="-171450">
                        <a:buFont typeface="Arial" panose="020B0604020202020204" pitchFamily="34" charset="0"/>
                        <a:buChar char="•"/>
                      </a:pPr>
                      <a:r>
                        <a:rPr lang="en-US" sz="1200" kern="1200" dirty="0">
                          <a:solidFill>
                            <a:schemeClr val="dk1"/>
                          </a:solidFill>
                          <a:latin typeface="+mn-lt"/>
                          <a:ea typeface="+mn-ea"/>
                          <a:cs typeface="+mn-cs"/>
                        </a:rPr>
                        <a:t>For security scans better to go with comprehensive security scans like Coverity. suggested by Amazon team</a:t>
                      </a:r>
                      <a:r>
                        <a:rPr lang="en-US" sz="1100" kern="1200" dirty="0">
                          <a:solidFill>
                            <a:schemeClr val="dk1"/>
                          </a:solidFill>
                          <a:latin typeface="+mn-lt"/>
                          <a:ea typeface="+mn-ea"/>
                          <a:cs typeface="+mn-cs"/>
                        </a:rPr>
                        <a:t>.</a:t>
                      </a:r>
                    </a:p>
                    <a:p>
                      <a:endParaRPr lang="en-US" dirty="0"/>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a:t>
                      </a:r>
                      <a:r>
                        <a:rPr lang="en-US" sz="1200" b="1" kern="1200" dirty="0">
                          <a:solidFill>
                            <a:schemeClr val="dk1"/>
                          </a:solidFill>
                          <a:latin typeface="+mn-lt"/>
                          <a:ea typeface="+mn-ea"/>
                          <a:cs typeface="+mn-cs"/>
                        </a:rPr>
                        <a:t>/dev </a:t>
                      </a:r>
                      <a:r>
                        <a:rPr lang="en-US" sz="1200" kern="1200" dirty="0">
                          <a:solidFill>
                            <a:schemeClr val="dk1"/>
                          </a:solidFill>
                          <a:latin typeface="+mn-lt"/>
                          <a:ea typeface="+mn-ea"/>
                          <a:cs typeface="+mn-cs"/>
                        </a:rPr>
                        <a:t>functionality for Q and based on the prompt it creates a detailed plan for developers to generate new code logic.</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a:t>
                      </a:r>
                      <a:r>
                        <a:rPr lang="en-US" sz="1200" kern="1200" dirty="0">
                          <a:solidFill>
                            <a:schemeClr val="dk1"/>
                          </a:solidFill>
                          <a:latin typeface="+mn-lt"/>
                          <a:ea typeface="+mn-ea"/>
                          <a:cs typeface="+mn-cs"/>
                        </a:rPr>
                        <a:t> functionality helped to do better Error-handling, null checks and improves readability.</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N/A</a:t>
                      </a:r>
                    </a:p>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Oracle Forms are developed in an Oracle tool called Oracle Forms Developer,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The oracle forms cannot be viewed in Visual Studio Code. So, Code Whisperer will NOT be able to parse/help with the code.</a:t>
                      </a:r>
                    </a:p>
                    <a:p>
                      <a:endParaRPr lang="en-US" sz="1200" dirty="0"/>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tc>
                  <a:txBody>
                    <a:bodyPr/>
                    <a:lstStyle/>
                    <a:p>
                      <a:r>
                        <a:rPr lang="en-US" sz="1200" kern="1200" dirty="0">
                          <a:solidFill>
                            <a:schemeClr val="dk1"/>
                          </a:solidFill>
                          <a:latin typeface="+mn-lt"/>
                          <a:ea typeface="+mn-ea"/>
                          <a:cs typeface="+mn-cs"/>
                        </a:rPr>
                        <a:t>Vue JS not supported </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14750</TotalTime>
  <Words>2403</Words>
  <Application>Microsoft Office PowerPoint</Application>
  <PresentationFormat>Widescreen</PresentationFormat>
  <Paragraphs>715</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May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851</cp:revision>
  <dcterms:created xsi:type="dcterms:W3CDTF">2022-04-18T05:47:46Z</dcterms:created>
  <dcterms:modified xsi:type="dcterms:W3CDTF">2024-05-29T10:45:29Z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