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0"/>
  </p:notesMasterIdLst>
  <p:sldIdLst>
    <p:sldId id="259" r:id="rId7"/>
    <p:sldId id="2147471602" r:id="rId8"/>
    <p:sldId id="2147473595" r:id="rId9"/>
    <p:sldId id="2147471604" r:id="rId10"/>
    <p:sldId id="2147471599" r:id="rId11"/>
    <p:sldId id="2147473604" r:id="rId12"/>
    <p:sldId id="2147473605" r:id="rId13"/>
    <p:sldId id="2147473606" r:id="rId14"/>
    <p:sldId id="2147471572" r:id="rId15"/>
    <p:sldId id="2147473611" r:id="rId16"/>
    <p:sldId id="2147473602" r:id="rId17"/>
    <p:sldId id="2147473622" r:id="rId18"/>
    <p:sldId id="2147473623" r:id="rId19"/>
    <p:sldId id="2147473625" r:id="rId20"/>
    <p:sldId id="2147473626" r:id="rId21"/>
    <p:sldId id="2147473612" r:id="rId22"/>
    <p:sldId id="2147473613" r:id="rId23"/>
    <p:sldId id="2147473614" r:id="rId24"/>
    <p:sldId id="2147473615" r:id="rId25"/>
    <p:sldId id="2147473616" r:id="rId26"/>
    <p:sldId id="2147473617" r:id="rId27"/>
    <p:sldId id="2147473618" r:id="rId28"/>
    <p:sldId id="21474736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604"/>
            <p14:sldId id="2147473605"/>
            <p14:sldId id="2147473606"/>
            <p14:sldId id="2147471572"/>
            <p14:sldId id="2147473611"/>
            <p14:sldId id="2147473602"/>
            <p14:sldId id="2147473622"/>
            <p14:sldId id="2147473623"/>
            <p14:sldId id="2147473625"/>
            <p14:sldId id="2147473626"/>
            <p14:sldId id="2147473612"/>
            <p14:sldId id="2147473613"/>
            <p14:sldId id="2147473614"/>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dirty="0">
                <a:solidFill>
                  <a:schemeClr val="accent1">
                    <a:lumMod val="50000"/>
                  </a:schemeClr>
                </a:solidFill>
              </a:rPr>
              <a:t>Assessment Status</a:t>
            </a:r>
          </a:p>
        </c:rich>
      </c:tx>
      <c:layout>
        <c:manualLayout>
          <c:xMode val="edge"/>
          <c:yMode val="edge"/>
          <c:x val="0.24036290849194139"/>
          <c:y val="8.662402325168595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7348047024345227E-2"/>
                  <c:y val="-7.7893658782019246E-2"/>
                </c:manualLayout>
              </c:layout>
              <c:tx>
                <c:rich>
                  <a:bodyPr/>
                  <a:lstStyle/>
                  <a:p>
                    <a:r>
                      <a:rPr lang="en-US" dirty="0"/>
                      <a:t>19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9.672910301390196E-2"/>
                  <c:y val="4.1180819913086524E-3"/>
                </c:manualLayout>
              </c:layout>
              <c:tx>
                <c:rich>
                  <a:bodyPr/>
                  <a:lstStyle/>
                  <a:p>
                    <a:r>
                      <a:rPr lang="en-US" dirty="0"/>
                      <a:t>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422276772215872"/>
                  <c:y val="4.2166666879500637E-2"/>
                </c:manualLayout>
              </c:layout>
              <c:tx>
                <c:rich>
                  <a:bodyPr/>
                  <a:lstStyle/>
                  <a:p>
                    <a:r>
                      <a:rPr lang="en-US" dirty="0"/>
                      <a:t>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19</c:v>
                </c:pt>
                <c:pt idx="1">
                  <c:v>2</c:v>
                </c:pt>
                <c:pt idx="2">
                  <c:v>44</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7045128718143269"/>
          <c:y val="4.13724687549226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3779971031051"/>
          <c:y val="0.18081531354380204"/>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0110909436053163"/>
                  <c:y val="-7.5036407493889221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801224502246115"/>
                  <c:y val="1.732021556236853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3807219374783627"/>
                  <c:y val="1.7101341960400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9</c:v>
                </c:pt>
                <c:pt idx="1">
                  <c:v>3</c:v>
                </c:pt>
                <c:pt idx="2">
                  <c:v>17</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9</c:v>
                </c:pt>
                <c:pt idx="1">
                  <c:v>9</c:v>
                </c:pt>
                <c:pt idx="2">
                  <c:v>9</c:v>
                </c:pt>
                <c:pt idx="3">
                  <c:v>9</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54394872574171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3</c:v>
                </c:pt>
                <c:pt idx="1">
                  <c:v>3</c:v>
                </c:pt>
                <c:pt idx="2">
                  <c:v>3</c:v>
                </c:pt>
                <c:pt idx="3">
                  <c:v>3</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20</c:v>
                </c:pt>
                <c:pt idx="1">
                  <c:v>20</c:v>
                </c:pt>
                <c:pt idx="2">
                  <c:v>24</c:v>
                </c:pt>
                <c:pt idx="3">
                  <c:v>17</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    Re-assessment Status</a:t>
            </a:r>
          </a:p>
        </c:rich>
      </c:tx>
      <c:layout>
        <c:manualLayout>
          <c:xMode val="edge"/>
          <c:yMode val="edge"/>
          <c:x val="0.55731529132631352"/>
          <c:y val="6.406033247197470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0005223804334"/>
          <c:y val="0.19542876082147781"/>
          <c:w val="0.3923295284816094"/>
          <c:h val="0.7059309185505671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6F95-4537-A548-FF4C3146CD0E}"/>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6F95-4537-A548-FF4C3146CD0E}"/>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6F95-4537-A548-FF4C3146CD0E}"/>
              </c:ext>
            </c:extLst>
          </c:dPt>
          <c:dLbls>
            <c:dLbl>
              <c:idx val="0"/>
              <c:layout>
                <c:manualLayout>
                  <c:x val="6.6612386949350205E-2"/>
                  <c:y val="-9.3762176743425338E-2"/>
                </c:manualLayout>
              </c:layout>
              <c:tx>
                <c:rich>
                  <a:bodyPr/>
                  <a:lstStyle/>
                  <a:p>
                    <a:r>
                      <a:rPr lang="en-US" dirty="0"/>
                      <a:t>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F95-4537-A548-FF4C3146CD0E}"/>
                </c:ext>
              </c:extLst>
            </c:dLbl>
            <c:dLbl>
              <c:idx val="1"/>
              <c:delete val="1"/>
              <c:extLst>
                <c:ext xmlns:c15="http://schemas.microsoft.com/office/drawing/2012/chart" uri="{CE6537A1-D6FC-4f65-9D91-7224C49458BB}"/>
                <c:ext xmlns:c16="http://schemas.microsoft.com/office/drawing/2014/chart" uri="{C3380CC4-5D6E-409C-BE32-E72D297353CC}">
                  <c16:uniqueId val="{00000003-6F95-4537-A548-FF4C3146CD0E}"/>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F95-4537-A548-FF4C3146CD0E}"/>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4</c:v>
                </c:pt>
                <c:pt idx="1">
                  <c:v>0</c:v>
                </c:pt>
                <c:pt idx="2">
                  <c:v>5</c:v>
                </c:pt>
              </c:numCache>
            </c:numRef>
          </c:val>
          <c:extLst>
            <c:ext xmlns:c16="http://schemas.microsoft.com/office/drawing/2014/chart" uri="{C3380CC4-5D6E-409C-BE32-E72D297353CC}">
              <c16:uniqueId val="{00000006-6F95-4537-A548-FF4C3146CD0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12</c:v>
                </c:pt>
                <c:pt idx="3">
                  <c:v>5</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2</c:v>
                </c:pt>
                <c:pt idx="3">
                  <c:v>9</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866553963259965"/>
          <c:y val="0.13366118278649899"/>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8035868251877387"/>
          <c:y val="0.23875630041770796"/>
          <c:w val="0.3784613350946659"/>
          <c:h val="0.6551762712254000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layout>
                <c:manualLayout>
                  <c:x val="4.0428205830300865E-2"/>
                  <c:y val="7.8720565846426116E-2"/>
                </c:manualLayout>
              </c:layout>
              <c:tx>
                <c:rich>
                  <a:bodyPr/>
                  <a:lstStyle/>
                  <a:p>
                    <a:r>
                      <a:rPr lang="en-US" dirty="0"/>
                      <a:t>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5</c:v>
                </c:pt>
                <c:pt idx="1">
                  <c:v>1</c:v>
                </c:pt>
                <c:pt idx="2">
                  <c:v>10</c:v>
                </c:pt>
              </c:numCache>
            </c:numRef>
          </c:val>
          <c:extLs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9.2945975138175924E-17"/>
                  <c:y val="-1.69964103421987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17</c:v>
                </c:pt>
                <c:pt idx="1">
                  <c:v>17</c:v>
                </c:pt>
                <c:pt idx="2">
                  <c:v>17</c:v>
                </c:pt>
                <c:pt idx="3">
                  <c:v>19</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240-4F16-80AE-21FF6B03E59D}"/>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1</c:v>
                </c:pt>
                <c:pt idx="1">
                  <c:v>1</c:v>
                </c:pt>
                <c:pt idx="2">
                  <c:v>1</c:v>
                </c:pt>
                <c:pt idx="3">
                  <c:v>2</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7.6047585429282628E-3"/>
                  <c:y val="-7.26564106231398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31</c:v>
                </c:pt>
                <c:pt idx="1">
                  <c:v>31</c:v>
                </c:pt>
                <c:pt idx="2">
                  <c:v>48</c:v>
                </c:pt>
                <c:pt idx="3">
                  <c:v>44</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6504689907570042"/>
                  <c:y val="2.5901213536751531E-2"/>
                </c:manualLayout>
              </c:layout>
              <c:tx>
                <c:rich>
                  <a:bodyPr/>
                  <a:lstStyle/>
                  <a:p>
                    <a:r>
                      <a:rPr lang="en-US" dirty="0"/>
                      <a:t>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281935068669469"/>
                  <c:y val="-3.4784664295060518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3.6523915670803521E-2"/>
                  <c:y val="-7.78461542390781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70</c:v>
                </c:pt>
                <c:pt idx="1">
                  <c:v>5</c:v>
                </c:pt>
                <c:pt idx="2">
                  <c:v>12</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9.2945975138175924E-17"/>
                  <c:y val="2.51702565373019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67</c:v>
                </c:pt>
                <c:pt idx="1">
                  <c:v>67</c:v>
                </c:pt>
                <c:pt idx="2">
                  <c:v>68</c:v>
                </c:pt>
                <c:pt idx="3">
                  <c:v>70</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22-495C-9D7E-48799FF00FBC}"/>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2.5349195143094211E-3"/>
                  <c:y val="-1.55413921640490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3</c:v>
                </c:pt>
                <c:pt idx="1">
                  <c:v>3</c:v>
                </c:pt>
                <c:pt idx="2">
                  <c:v>2</c:v>
                </c:pt>
                <c:pt idx="3">
                  <c:v>5</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534919514309235E-3"/>
                  <c:y val="-7.26564106231395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5</c:v>
                </c:pt>
                <c:pt idx="1">
                  <c:v>5</c:v>
                </c:pt>
                <c:pt idx="2">
                  <c:v>17</c:v>
                </c:pt>
                <c:pt idx="3">
                  <c:v>12</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2797344595739149"/>
          <c:y val="2.1819938676950631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3929735795492884"/>
          <c:y val="0.13495760695249864"/>
          <c:w val="0.36974119407060346"/>
          <c:h val="0.71549107696628234"/>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983F-4654-9F7C-7F5E59C88ADA}"/>
              </c:ext>
            </c:extLst>
          </c:dPt>
          <c:dLbls>
            <c:dLbl>
              <c:idx val="0"/>
              <c:layout>
                <c:manualLayout>
                  <c:x val="0.14609041353251828"/>
                  <c:y val="-1.975141659352098E-2"/>
                </c:manualLayout>
              </c:layout>
              <c:tx>
                <c:rich>
                  <a:bodyPr/>
                  <a:lstStyle/>
                  <a:p>
                    <a:r>
                      <a:rPr lang="en-US" dirty="0"/>
                      <a:t>15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delete val="1"/>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6.284612709937863E-3"/>
                  <c:y val="-2.76339454075562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83F-4654-9F7C-7F5E59C88ADA}"/>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15</c:v>
                </c:pt>
                <c:pt idx="1">
                  <c:v>1</c:v>
                </c:pt>
                <c:pt idx="2">
                  <c:v>1</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28112022351"/>
          <c:y val="0.14718722210969715"/>
          <c:w val="0.67373879452879193"/>
          <c:h val="0.69481294902469648"/>
        </c:manualLayout>
      </c:layout>
      <c:doughnutChart>
        <c:varyColors val="1"/>
        <c:ser>
          <c:idx val="0"/>
          <c:order val="0"/>
          <c:tx>
            <c:strRef>
              <c:f>Sheet1!$B$1</c:f>
              <c:strCache>
                <c:ptCount val="1"/>
                <c:pt idx="0">
                  <c:v>DSO Status</c:v>
                </c:pt>
              </c:strCache>
            </c:strRef>
          </c:tx>
          <c:spPr>
            <a:solidFill>
              <a:schemeClr val="accent1">
                <a:lumMod val="75000"/>
              </a:schemeClr>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9874255583338178E-2"/>
                  <c:y val="-2.8735414313117453E-2"/>
                </c:manualLayout>
              </c:layout>
              <c:tx>
                <c:rich>
                  <a:bodyPr/>
                  <a:lstStyle/>
                  <a:p>
                    <a:r>
                      <a:rPr lang="en-US" dirty="0"/>
                      <a:t>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6.8756979778299601E-2"/>
                  <c:y val="7.8720646470425107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79838150583451"/>
                  <c:y val="-3.06777355237091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18</c:v>
                </c:pt>
                <c:pt idx="1">
                  <c:v>3</c:v>
                </c:pt>
                <c:pt idx="2">
                  <c:v>9</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6454699267640518"/>
          <c:y val="1.591523212951627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00055182898744"/>
          <c:y val="0.16451949808868285"/>
          <c:w val="0.39054608939732371"/>
          <c:h val="0.6980568388382029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delete val="1"/>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5</c:v>
                </c:pt>
                <c:pt idx="1">
                  <c:v>1</c:v>
                </c:pt>
                <c:pt idx="2">
                  <c:v>13</c:v>
                </c:pt>
              </c:numCache>
            </c:numRef>
          </c:val>
          <c:extLs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16</c:v>
                </c:pt>
                <c:pt idx="1">
                  <c:v>16</c:v>
                </c:pt>
                <c:pt idx="2">
                  <c:v>16</c:v>
                </c:pt>
                <c:pt idx="3">
                  <c:v>18</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54394872574171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5</c:v>
                </c:pt>
                <c:pt idx="1">
                  <c:v>5</c:v>
                </c:pt>
                <c:pt idx="2">
                  <c:v>5</c:v>
                </c:pt>
                <c:pt idx="3">
                  <c:v>3</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5</c:v>
                </c:pt>
                <c:pt idx="1">
                  <c:v>5</c:v>
                </c:pt>
                <c:pt idx="2">
                  <c:v>11</c:v>
                </c:pt>
                <c:pt idx="3">
                  <c:v>9</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Efficiency</a:t>
          </a:r>
        </a:p>
      </dsp:txBody>
      <dsp:txXfrm>
        <a:off x="3321004" y="2066564"/>
        <a:ext cx="1485474" cy="1284995"/>
      </dsp:txXfrm>
    </dsp:sp>
    <dsp:sp modelId="{E992694B-A636-42A2-A9B7-1E7E5B2E174D}">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3157475" y="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Compliance</a:t>
          </a:r>
        </a:p>
      </dsp:txBody>
      <dsp:txXfrm>
        <a:off x="3459220" y="261045"/>
        <a:ext cx="1217310" cy="1053116"/>
      </dsp:txXfrm>
    </dsp:sp>
    <dsp:sp modelId="{CC9DC1CE-217F-44AF-BBD3-ADE4CFC77F64}">
      <dsp:nvSpPr>
        <dsp:cNvPr id="0" name=""/>
        <dsp:cNvSpPr/>
      </dsp:nvSpPr>
      <dsp:spPr>
        <a:xfrm>
          <a:off x="5322487" y="217884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4868001" y="968857"/>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Tech Debt</a:t>
          </a:r>
        </a:p>
      </dsp:txBody>
      <dsp:txXfrm>
        <a:off x="5169746" y="1229902"/>
        <a:ext cx="1217310" cy="1053116"/>
      </dsp:txXfrm>
    </dsp:sp>
    <dsp:sp modelId="{74615427-016E-4FB3-B262-1AF76B7B7B2D}">
      <dsp:nvSpPr>
        <dsp:cNvPr id="0" name=""/>
        <dsp:cNvSpPr/>
      </dsp:nvSpPr>
      <dsp:spPr>
        <a:xfrm>
          <a:off x="4642852" y="3703117"/>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4827361" y="2873519"/>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a:off x="5129106" y="3134564"/>
        <a:ext cx="1217310" cy="1053116"/>
      </dsp:txXfrm>
    </dsp:sp>
    <dsp:sp modelId="{5C71BD5C-00B4-4FAC-9276-74B9D5DE2173}">
      <dsp:nvSpPr>
        <dsp:cNvPr id="0" name=""/>
        <dsp:cNvSpPr/>
      </dsp:nvSpPr>
      <dsp:spPr>
        <a:xfrm>
          <a:off x="2956944" y="386134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3157475" y="3843460"/>
          <a:ext cx="1820800" cy="1575206"/>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DevSecOps</a:t>
          </a:r>
          <a:r>
            <a:rPr lang="en-US" sz="1700" kern="1200" dirty="0"/>
            <a:t> &amp; Automation</a:t>
          </a:r>
        </a:p>
      </dsp:txBody>
      <dsp:txXfrm>
        <a:off x="3459220" y="4104505"/>
        <a:ext cx="1217310" cy="1053116"/>
      </dsp:txXfrm>
    </dsp:sp>
    <dsp:sp modelId="{49E121D2-E5EB-4292-B3E2-DCB35A75D51C}">
      <dsp:nvSpPr>
        <dsp:cNvPr id="0" name=""/>
        <dsp:cNvSpPr/>
      </dsp:nvSpPr>
      <dsp:spPr>
        <a:xfrm>
          <a:off x="1962559" y="251155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1479837" y="2874602"/>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Application Roadmap</a:t>
          </a:r>
        </a:p>
        <a:p>
          <a:pPr marL="0" lvl="0" indent="0" algn="ctr" defTabSz="755650">
            <a:lnSpc>
              <a:spcPct val="90000"/>
            </a:lnSpc>
            <a:spcBef>
              <a:spcPct val="0"/>
            </a:spcBef>
            <a:spcAft>
              <a:spcPct val="35000"/>
            </a:spcAft>
            <a:buNone/>
          </a:pPr>
          <a:r>
            <a:rPr lang="en-US" sz="1700" kern="1200" dirty="0"/>
            <a:t>/retirement</a:t>
          </a:r>
        </a:p>
      </dsp:txBody>
      <dsp:txXfrm>
        <a:off x="1781582" y="3135647"/>
        <a:ext cx="1217310" cy="1053116"/>
      </dsp:txXfrm>
    </dsp:sp>
    <dsp:sp modelId="{836F04D8-D78D-428F-8D82-EDE69681CF8C}">
      <dsp:nvSpPr>
        <dsp:cNvPr id="0" name=""/>
        <dsp:cNvSpPr/>
      </dsp:nvSpPr>
      <dsp:spPr>
        <a:xfrm>
          <a:off x="1479837" y="96669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Cloud</a:t>
          </a:r>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0.71009</cdr:x>
      <cdr:y>0.52292</cdr:y>
    </cdr:from>
    <cdr:to>
      <cdr:x>0.81245</cdr:x>
      <cdr:y>0.62379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92042" y="2047449"/>
          <a:ext cx="705194" cy="39494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2.xml><?xml version="1.0" encoding="utf-8"?>
<c:userShapes xmlns:c="http://schemas.openxmlformats.org/drawingml/2006/chart">
  <cdr:relSizeAnchor xmlns:cdr="http://schemas.openxmlformats.org/drawingml/2006/chartDrawing">
    <cdr:from>
      <cdr:x>0.70628</cdr:x>
      <cdr:y>0.4638</cdr:y>
    </cdr:from>
    <cdr:to>
      <cdr:x>0.78616</cdr:x>
      <cdr:y>0.56585</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5009322" y="1671307"/>
          <a:ext cx="566530" cy="367747"/>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17</a:t>
          </a:r>
        </a:p>
      </cdr:txBody>
    </cdr:sp>
  </cdr:relSizeAnchor>
</c:userShapes>
</file>

<file path=ppt/drawings/drawing3.xml><?xml version="1.0" encoding="utf-8"?>
<c:userShapes xmlns:c="http://schemas.openxmlformats.org/drawingml/2006/chart">
  <cdr:relSizeAnchor xmlns:cdr="http://schemas.openxmlformats.org/drawingml/2006/chartDrawing">
    <cdr:from>
      <cdr:x>0.73399</cdr:x>
      <cdr:y>0.47402</cdr:y>
    </cdr:from>
    <cdr:to>
      <cdr:x>0.77953</cdr:x>
      <cdr:y>0.56777</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675323" y="1750557"/>
          <a:ext cx="290070" cy="346230"/>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19</a:t>
          </a:r>
        </a:p>
      </cdr:txBody>
    </cdr:sp>
  </cdr:relSizeAnchor>
</c:userShapes>
</file>

<file path=ppt/drawings/drawing4.xml><?xml version="1.0" encoding="utf-8"?>
<c:userShapes xmlns:c="http://schemas.openxmlformats.org/drawingml/2006/chart">
  <cdr:relSizeAnchor xmlns:cdr="http://schemas.openxmlformats.org/drawingml/2006/chartDrawing">
    <cdr:from>
      <cdr:x>0.73139</cdr:x>
      <cdr:y>0.51329</cdr:y>
    </cdr:from>
    <cdr:to>
      <cdr:x>0.77953</cdr:x>
      <cdr:y>0.59631</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60022" y="1895564"/>
          <a:ext cx="319906" cy="30661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21</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7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9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2/13/2024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2/13/2024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2/13/2024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2/13/2024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2/13/2024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4.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14.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openxmlformats.org/officeDocument/2006/relationships/slideLayout" Target="../slideLayouts/slideLayout114.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chart" Target="../charts/chart13.xml"/><Relationship Id="rId1" Type="http://schemas.openxmlformats.org/officeDocument/2006/relationships/slideLayout" Target="../slideLayouts/slideLayout114.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4.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9.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4.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October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Oct 2023)</a:t>
            </a:r>
          </a:p>
        </p:txBody>
      </p:sp>
    </p:spTree>
    <p:extLst>
      <p:ext uri="{BB962C8B-B14F-4D97-AF65-F5344CB8AC3E}">
        <p14:creationId xmlns:p14="http://schemas.microsoft.com/office/powerpoint/2010/main" val="121680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791639128"/>
              </p:ext>
            </p:extLst>
          </p:nvPr>
        </p:nvGraphicFramePr>
        <p:xfrm>
          <a:off x="89452" y="1167232"/>
          <a:ext cx="3376719" cy="391541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ext uri="{D42A27DB-BD31-4B8C-83A1-F6EECF244321}">
                <p14:modId xmlns:p14="http://schemas.microsoft.com/office/powerpoint/2010/main" val="4076904991"/>
              </p:ext>
            </p:extLst>
          </p:nvPr>
        </p:nvGraphicFramePr>
        <p:xfrm>
          <a:off x="203200" y="977741"/>
          <a:ext cx="6889327"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509204" y="312494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65</a:t>
            </a:r>
          </a:p>
        </p:txBody>
      </p:sp>
      <p:sp>
        <p:nvSpPr>
          <p:cNvPr id="9" name="TextBox 8">
            <a:extLst>
              <a:ext uri="{FF2B5EF4-FFF2-40B4-BE49-F238E27FC236}">
                <a16:creationId xmlns:a16="http://schemas.microsoft.com/office/drawing/2014/main" id="{5E4FD26C-CDB8-4D2B-8F61-99650B1BEC62}"/>
              </a:ext>
            </a:extLst>
          </p:cNvPr>
          <p:cNvSpPr txBox="1"/>
          <p:nvPr/>
        </p:nvSpPr>
        <p:spPr>
          <a:xfrm>
            <a:off x="3703425" y="5404744"/>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3961028520"/>
              </p:ext>
            </p:extLst>
          </p:nvPr>
        </p:nvGraphicFramePr>
        <p:xfrm>
          <a:off x="7092527" y="1079305"/>
          <a:ext cx="5010021" cy="3915415"/>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9" name="Rectangle 18">
            <a:extLst>
              <a:ext uri="{FF2B5EF4-FFF2-40B4-BE49-F238E27FC236}">
                <a16:creationId xmlns:a16="http://schemas.microsoft.com/office/drawing/2014/main" id="{0B152FCF-5C34-476F-A6AA-4FBDDE3CB073}"/>
              </a:ext>
            </a:extLst>
          </p:cNvPr>
          <p:cNvSpPr/>
          <p:nvPr/>
        </p:nvSpPr>
        <p:spPr>
          <a:xfrm>
            <a:off x="659977" y="1504200"/>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7" name="Rectangle 16">
            <a:extLst>
              <a:ext uri="{FF2B5EF4-FFF2-40B4-BE49-F238E27FC236}">
                <a16:creationId xmlns:a16="http://schemas.microsoft.com/office/drawing/2014/main" id="{9CBBC380-2DFC-42C5-AF9E-2C16FFF74ECF}"/>
              </a:ext>
            </a:extLst>
          </p:cNvPr>
          <p:cNvSpPr/>
          <p:nvPr/>
        </p:nvSpPr>
        <p:spPr>
          <a:xfrm>
            <a:off x="4218263" y="1504200"/>
            <a:ext cx="259272" cy="25744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77667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1157429396"/>
              </p:ext>
            </p:extLst>
          </p:nvPr>
        </p:nvGraphicFramePr>
        <p:xfrm>
          <a:off x="0" y="948582"/>
          <a:ext cx="3359426"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87</a:t>
            </a:r>
          </a:p>
        </p:txBody>
      </p:sp>
      <p:sp>
        <p:nvSpPr>
          <p:cNvPr id="9" name="TextBox 8">
            <a:extLst>
              <a:ext uri="{FF2B5EF4-FFF2-40B4-BE49-F238E27FC236}">
                <a16:creationId xmlns:a16="http://schemas.microsoft.com/office/drawing/2014/main" id="{5E4FD26C-CDB8-4D2B-8F61-99650B1BEC62}"/>
              </a:ext>
            </a:extLst>
          </p:cNvPr>
          <p:cNvSpPr txBox="1"/>
          <p:nvPr/>
        </p:nvSpPr>
        <p:spPr>
          <a:xfrm>
            <a:off x="3519998" y="5353167"/>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3619483120"/>
              </p:ext>
            </p:extLst>
          </p:nvPr>
        </p:nvGraphicFramePr>
        <p:xfrm>
          <a:off x="7181977" y="1151406"/>
          <a:ext cx="5010021"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7" name="Rectangle 16">
            <a:extLst>
              <a:ext uri="{FF2B5EF4-FFF2-40B4-BE49-F238E27FC236}">
                <a16:creationId xmlns:a16="http://schemas.microsoft.com/office/drawing/2014/main" id="{806EF043-E806-4571-96F5-679ACB884D7D}"/>
              </a:ext>
            </a:extLst>
          </p:cNvPr>
          <p:cNvSpPr/>
          <p:nvPr/>
        </p:nvSpPr>
        <p:spPr>
          <a:xfrm>
            <a:off x="517850" y="1289848"/>
            <a:ext cx="254591" cy="25788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111C78B2-7AB6-4D0D-854A-7FC71ABB4C69}"/>
              </a:ext>
            </a:extLst>
          </p:cNvPr>
          <p:cNvSpPr/>
          <p:nvPr/>
        </p:nvSpPr>
        <p:spPr>
          <a:xfrm>
            <a:off x="3778554" y="1248228"/>
            <a:ext cx="259272" cy="25744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1262493259"/>
              </p:ext>
            </p:extLst>
          </p:nvPr>
        </p:nvGraphicFramePr>
        <p:xfrm>
          <a:off x="184727" y="1161345"/>
          <a:ext cx="6997249" cy="36035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376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708450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ext uri="{D42A27DB-BD31-4B8C-83A1-F6EECF244321}">
                <p14:modId xmlns:p14="http://schemas.microsoft.com/office/powerpoint/2010/main" val="3433291769"/>
              </p:ext>
            </p:extLst>
          </p:nvPr>
        </p:nvGraphicFramePr>
        <p:xfrm>
          <a:off x="175491" y="1187952"/>
          <a:ext cx="6679674" cy="369300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837678" y="2938509"/>
            <a:ext cx="781234" cy="57806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30</a:t>
            </a:r>
          </a:p>
        </p:txBody>
      </p:sp>
      <p:sp>
        <p:nvSpPr>
          <p:cNvPr id="9" name="TextBox 8">
            <a:extLst>
              <a:ext uri="{FF2B5EF4-FFF2-40B4-BE49-F238E27FC236}">
                <a16:creationId xmlns:a16="http://schemas.microsoft.com/office/drawing/2014/main" id="{5E4FD26C-CDB8-4D2B-8F61-99650B1BEC62}"/>
              </a:ext>
            </a:extLst>
          </p:cNvPr>
          <p:cNvSpPr txBox="1"/>
          <p:nvPr/>
        </p:nvSpPr>
        <p:spPr>
          <a:xfrm>
            <a:off x="3574777" y="5280239"/>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3743650089"/>
              </p:ext>
            </p:extLst>
          </p:nvPr>
        </p:nvGraphicFramePr>
        <p:xfrm>
          <a:off x="6858000" y="1148182"/>
          <a:ext cx="5334000" cy="373277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7" name="Rectangle 16">
            <a:extLst>
              <a:ext uri="{FF2B5EF4-FFF2-40B4-BE49-F238E27FC236}">
                <a16:creationId xmlns:a16="http://schemas.microsoft.com/office/drawing/2014/main" id="{52628F6A-F7B6-4384-892E-8F315ED4AAAC}"/>
              </a:ext>
            </a:extLst>
          </p:cNvPr>
          <p:cNvSpPr/>
          <p:nvPr/>
        </p:nvSpPr>
        <p:spPr>
          <a:xfrm>
            <a:off x="3933916" y="1234973"/>
            <a:ext cx="228600" cy="253987"/>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0F182711-3E3C-4748-8323-E326CFF80EA6}"/>
              </a:ext>
            </a:extLst>
          </p:cNvPr>
          <p:cNvSpPr/>
          <p:nvPr/>
        </p:nvSpPr>
        <p:spPr>
          <a:xfrm>
            <a:off x="661385" y="1207001"/>
            <a:ext cx="242559" cy="28195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87238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301182738"/>
              </p:ext>
            </p:extLst>
          </p:nvPr>
        </p:nvGraphicFramePr>
        <p:xfrm>
          <a:off x="0" y="1207001"/>
          <a:ext cx="3376719" cy="373274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624614" y="3124940"/>
            <a:ext cx="523782" cy="50284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29</a:t>
            </a:r>
          </a:p>
        </p:txBody>
      </p:sp>
      <p:sp>
        <p:nvSpPr>
          <p:cNvPr id="9" name="TextBox 8">
            <a:extLst>
              <a:ext uri="{FF2B5EF4-FFF2-40B4-BE49-F238E27FC236}">
                <a16:creationId xmlns:a16="http://schemas.microsoft.com/office/drawing/2014/main" id="{5E4FD26C-CDB8-4D2B-8F61-99650B1BEC62}"/>
              </a:ext>
            </a:extLst>
          </p:cNvPr>
          <p:cNvSpPr txBox="1"/>
          <p:nvPr/>
        </p:nvSpPr>
        <p:spPr>
          <a:xfrm>
            <a:off x="3284612" y="5369136"/>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786465343"/>
              </p:ext>
            </p:extLst>
          </p:nvPr>
        </p:nvGraphicFramePr>
        <p:xfrm>
          <a:off x="6858000" y="1167232"/>
          <a:ext cx="5334000"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13" name="Chart 12">
            <a:extLst>
              <a:ext uri="{FF2B5EF4-FFF2-40B4-BE49-F238E27FC236}">
                <a16:creationId xmlns:a16="http://schemas.microsoft.com/office/drawing/2014/main" id="{F550B18E-0233-4DFF-AF48-B52622691FCE}"/>
              </a:ext>
            </a:extLst>
          </p:cNvPr>
          <p:cNvGraphicFramePr/>
          <p:nvPr>
            <p:extLst>
              <p:ext uri="{D42A27DB-BD31-4B8C-83A1-F6EECF244321}">
                <p14:modId xmlns:p14="http://schemas.microsoft.com/office/powerpoint/2010/main" val="725284407"/>
              </p:ext>
            </p:extLst>
          </p:nvPr>
        </p:nvGraphicFramePr>
        <p:xfrm>
          <a:off x="230909" y="1128679"/>
          <a:ext cx="6656835" cy="369300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8" name="Rectangle 17">
            <a:extLst>
              <a:ext uri="{FF2B5EF4-FFF2-40B4-BE49-F238E27FC236}">
                <a16:creationId xmlns:a16="http://schemas.microsoft.com/office/drawing/2014/main" id="{59A95304-98BB-4649-8264-0AC35A5334E4}"/>
              </a:ext>
            </a:extLst>
          </p:cNvPr>
          <p:cNvSpPr/>
          <p:nvPr/>
        </p:nvSpPr>
        <p:spPr>
          <a:xfrm>
            <a:off x="600288" y="1387460"/>
            <a:ext cx="304344" cy="274043"/>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9" name="Rectangle 18">
            <a:extLst>
              <a:ext uri="{FF2B5EF4-FFF2-40B4-BE49-F238E27FC236}">
                <a16:creationId xmlns:a16="http://schemas.microsoft.com/office/drawing/2014/main" id="{91925F20-3709-4370-B6EC-63A3EB262079}"/>
              </a:ext>
            </a:extLst>
          </p:cNvPr>
          <p:cNvSpPr/>
          <p:nvPr/>
        </p:nvSpPr>
        <p:spPr>
          <a:xfrm>
            <a:off x="3873230" y="1387461"/>
            <a:ext cx="261592" cy="274043"/>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58211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B979-5A48-495F-9524-69D3C6CA6CD6}"/>
              </a:ext>
            </a:extLst>
          </p:cNvPr>
          <p:cNvSpPr>
            <a:spLocks noGrp="1"/>
          </p:cNvSpPr>
          <p:nvPr>
            <p:ph type="title"/>
          </p:nvPr>
        </p:nvSpPr>
        <p:spPr/>
        <p:txBody>
          <a:bodyPr/>
          <a:lstStyle/>
          <a:p>
            <a:r>
              <a:rPr lang="en-US" dirty="0"/>
              <a:t>                              HELP REQUIRED </a:t>
            </a:r>
          </a:p>
        </p:txBody>
      </p:sp>
      <p:sp>
        <p:nvSpPr>
          <p:cNvPr id="3" name="TextBox 2">
            <a:extLst>
              <a:ext uri="{FF2B5EF4-FFF2-40B4-BE49-F238E27FC236}">
                <a16:creationId xmlns:a16="http://schemas.microsoft.com/office/drawing/2014/main" id="{C564FE61-B121-475E-B5FB-9E510FF35297}"/>
              </a:ext>
            </a:extLst>
          </p:cNvPr>
          <p:cNvSpPr txBox="1"/>
          <p:nvPr/>
        </p:nvSpPr>
        <p:spPr>
          <a:xfrm>
            <a:off x="994299" y="2095129"/>
            <a:ext cx="10324730" cy="3675751"/>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b="1" dirty="0">
                <a:solidFill>
                  <a:schemeClr val="accent1">
                    <a:lumMod val="50000"/>
                  </a:schemeClr>
                </a:solidFill>
              </a:rPr>
              <a:t>** Completion of the reassessments as per QBR 2023 targets.</a:t>
            </a:r>
          </a:p>
          <a:p>
            <a:pPr algn="l">
              <a:spcBef>
                <a:spcPts val="300"/>
              </a:spcBef>
              <a:spcAft>
                <a:spcPts val="300"/>
              </a:spcAft>
            </a:pPr>
            <a:r>
              <a:rPr lang="en-US" dirty="0">
                <a:solidFill>
                  <a:schemeClr val="accent1">
                    <a:lumMod val="50000"/>
                  </a:schemeClr>
                </a:solidFill>
              </a:rPr>
              <a:t>     </a:t>
            </a:r>
          </a:p>
          <a:p>
            <a:pPr marL="285750" indent="-285750" algn="l">
              <a:spcBef>
                <a:spcPts val="300"/>
              </a:spcBef>
              <a:spcAft>
                <a:spcPts val="300"/>
              </a:spcAft>
              <a:buFont typeface="Arial" panose="020B0604020202020204" pitchFamily="34" charset="0"/>
              <a:buChar char="•"/>
            </a:pPr>
            <a:r>
              <a:rPr lang="en-US" dirty="0">
                <a:solidFill>
                  <a:schemeClr val="accent1">
                    <a:lumMod val="50000"/>
                  </a:schemeClr>
                </a:solidFill>
              </a:rPr>
              <a:t>Completing the pending assessment and roadmap. Many applications are not started </a:t>
            </a:r>
          </a:p>
          <a:p>
            <a:pPr algn="l">
              <a:spcBef>
                <a:spcPts val="300"/>
              </a:spcBef>
              <a:spcAft>
                <a:spcPts val="300"/>
              </a:spcAft>
            </a:pPr>
            <a:r>
              <a:rPr lang="en-US" dirty="0">
                <a:solidFill>
                  <a:schemeClr val="accent1">
                    <a:lumMod val="50000"/>
                  </a:schemeClr>
                </a:solidFill>
              </a:rPr>
              <a:t>     assessments completed over 3 months duration.</a:t>
            </a:r>
          </a:p>
          <a:p>
            <a:pPr algn="l">
              <a:spcBef>
                <a:spcPts val="300"/>
              </a:spcBef>
              <a:spcAft>
                <a:spcPts val="300"/>
              </a:spcAft>
            </a:pPr>
            <a:endParaRPr lang="en-US" sz="1600" dirty="0">
              <a:solidFill>
                <a:schemeClr val="accent1">
                  <a:lumMod val="50000"/>
                </a:schemeClr>
              </a:solidFill>
            </a:endParaRPr>
          </a:p>
          <a:p>
            <a:pPr algn="l">
              <a:spcBef>
                <a:spcPts val="300"/>
              </a:spcBef>
              <a:spcAft>
                <a:spcPts val="300"/>
              </a:spcAft>
              <a:buNone/>
            </a:pPr>
            <a:endParaRPr lang="en-US" sz="1600" dirty="0">
              <a:solidFill>
                <a:schemeClr val="accent1">
                  <a:lumMod val="50000"/>
                </a:schemeClr>
              </a:solidFill>
            </a:endParaRPr>
          </a:p>
          <a:p>
            <a:pPr algn="l">
              <a:spcBef>
                <a:spcPts val="300"/>
              </a:spcBef>
              <a:spcAft>
                <a:spcPts val="300"/>
              </a:spcAft>
              <a:buNone/>
            </a:pPr>
            <a:r>
              <a:rPr lang="en-US" sz="1600" dirty="0">
                <a:solidFill>
                  <a:schemeClr val="accent1">
                    <a:lumMod val="50000"/>
                  </a:schemeClr>
                </a:solidFill>
              </a:rPr>
              <a:t>Refer attached excel for pending reassessments and assessments.</a:t>
            </a:r>
          </a:p>
        </p:txBody>
      </p:sp>
      <p:graphicFrame>
        <p:nvGraphicFramePr>
          <p:cNvPr id="7" name="Object 6">
            <a:extLst>
              <a:ext uri="{FF2B5EF4-FFF2-40B4-BE49-F238E27FC236}">
                <a16:creationId xmlns:a16="http://schemas.microsoft.com/office/drawing/2014/main" id="{6B4F5F53-1328-4BB5-99DA-B9747912CEB1}"/>
              </a:ext>
            </a:extLst>
          </p:cNvPr>
          <p:cNvGraphicFramePr>
            <a:graphicFrameLocks noChangeAspect="1"/>
          </p:cNvGraphicFramePr>
          <p:nvPr>
            <p:extLst>
              <p:ext uri="{D42A27DB-BD31-4B8C-83A1-F6EECF244321}">
                <p14:modId xmlns:p14="http://schemas.microsoft.com/office/powerpoint/2010/main" val="2919799996"/>
              </p:ext>
            </p:extLst>
          </p:nvPr>
        </p:nvGraphicFramePr>
        <p:xfrm>
          <a:off x="7011978" y="3933004"/>
          <a:ext cx="1312416" cy="1326811"/>
        </p:xfrm>
        <a:graphic>
          <a:graphicData uri="http://schemas.openxmlformats.org/presentationml/2006/ole">
            <mc:AlternateContent xmlns:mc="http://schemas.openxmlformats.org/markup-compatibility/2006">
              <mc:Choice xmlns:v="urn:schemas-microsoft-com:vml" Requires="v">
                <p:oleObj spid="_x0000_s21521" name="Worksheet" showAsIcon="1" r:id="rId3" imgW="914400" imgH="792360" progId="Excel.Sheet.12">
                  <p:embed/>
                </p:oleObj>
              </mc:Choice>
              <mc:Fallback>
                <p:oleObj name="Worksheet" showAsIcon="1" r:id="rId3" imgW="914400" imgH="792360" progId="Excel.Sheet.12">
                  <p:embed/>
                  <p:pic>
                    <p:nvPicPr>
                      <p:cNvPr id="7" name="Object 6">
                        <a:extLst>
                          <a:ext uri="{FF2B5EF4-FFF2-40B4-BE49-F238E27FC236}">
                            <a16:creationId xmlns:a16="http://schemas.microsoft.com/office/drawing/2014/main" id="{6B4F5F53-1328-4BB5-99DA-B9747912CEB1}"/>
                          </a:ext>
                        </a:extLst>
                      </p:cNvPr>
                      <p:cNvPicPr/>
                      <p:nvPr/>
                    </p:nvPicPr>
                    <p:blipFill>
                      <a:blip r:embed="rId4"/>
                      <a:stretch>
                        <a:fillRect/>
                      </a:stretch>
                    </p:blipFill>
                    <p:spPr>
                      <a:xfrm>
                        <a:off x="7011978" y="3933004"/>
                        <a:ext cx="1312416" cy="1326811"/>
                      </a:xfrm>
                      <a:prstGeom prst="rect">
                        <a:avLst/>
                      </a:prstGeom>
                    </p:spPr>
                  </p:pic>
                </p:oleObj>
              </mc:Fallback>
            </mc:AlternateContent>
          </a:graphicData>
        </a:graphic>
      </p:graphicFrame>
    </p:spTree>
    <p:extLst>
      <p:ext uri="{BB962C8B-B14F-4D97-AF65-F5344CB8AC3E}">
        <p14:creationId xmlns:p14="http://schemas.microsoft.com/office/powerpoint/2010/main" val="109408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167350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155740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167k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167,350</a:t>
            </a:r>
            <a:r>
              <a:rPr lang="en-US" sz="1600" dirty="0"/>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pic>
        <p:nvPicPr>
          <p:cNvPr id="12" name="Picture 11">
            <a:extLst>
              <a:ext uri="{FF2B5EF4-FFF2-40B4-BE49-F238E27FC236}">
                <a16:creationId xmlns:a16="http://schemas.microsoft.com/office/drawing/2014/main" id="{0548055E-74CC-4C35-A2B1-F2CD591F6BFD}"/>
              </a:ext>
            </a:extLst>
          </p:cNvPr>
          <p:cNvPicPr>
            <a:picLocks noChangeAspect="1"/>
          </p:cNvPicPr>
          <p:nvPr/>
        </p:nvPicPr>
        <p:blipFill>
          <a:blip r:embed="rId4"/>
          <a:stretch>
            <a:fillRect/>
          </a:stretch>
        </p:blipFill>
        <p:spPr>
          <a:xfrm>
            <a:off x="9301558" y="2995666"/>
            <a:ext cx="2640481" cy="3060071"/>
          </a:xfrm>
          <a:prstGeom prst="rect">
            <a:avLst/>
          </a:prstGeom>
          <a:ln w="19050">
            <a:solidFill>
              <a:srgbClr val="92D050"/>
            </a:solidFill>
          </a:ln>
        </p:spPr>
      </p:pic>
      <p:pic>
        <p:nvPicPr>
          <p:cNvPr id="15" name="Picture 14">
            <a:extLst>
              <a:ext uri="{FF2B5EF4-FFF2-40B4-BE49-F238E27FC236}">
                <a16:creationId xmlns:a16="http://schemas.microsoft.com/office/drawing/2014/main" id="{2439D76A-09C0-4634-B53F-8CDA49DE4BBC}"/>
              </a:ext>
            </a:extLst>
          </p:cNvPr>
          <p:cNvPicPr>
            <a:picLocks noChangeAspect="1"/>
          </p:cNvPicPr>
          <p:nvPr/>
        </p:nvPicPr>
        <p:blipFill>
          <a:blip r:embed="rId5"/>
          <a:stretch>
            <a:fillRect/>
          </a:stretch>
        </p:blipFill>
        <p:spPr>
          <a:xfrm>
            <a:off x="6324406" y="2995666"/>
            <a:ext cx="2661631" cy="3071629"/>
          </a:xfrm>
          <a:prstGeom prst="rect">
            <a:avLst/>
          </a:prstGeom>
          <a:ln w="19050">
            <a:solidFill>
              <a:srgbClr val="92D050"/>
            </a:solidFill>
          </a:ln>
        </p:spPr>
      </p:pic>
      <p:pic>
        <p:nvPicPr>
          <p:cNvPr id="9" name="Picture 8">
            <a:extLst>
              <a:ext uri="{FF2B5EF4-FFF2-40B4-BE49-F238E27FC236}">
                <a16:creationId xmlns:a16="http://schemas.microsoft.com/office/drawing/2014/main" id="{F8D73144-9D2C-41E8-BDC4-7B7C41CBFCFA}"/>
              </a:ext>
            </a:extLst>
          </p:cNvPr>
          <p:cNvPicPr>
            <a:picLocks noChangeAspect="1"/>
          </p:cNvPicPr>
          <p:nvPr/>
        </p:nvPicPr>
        <p:blipFill>
          <a:blip r:embed="rId6"/>
          <a:stretch>
            <a:fillRect/>
          </a:stretch>
        </p:blipFill>
        <p:spPr>
          <a:xfrm>
            <a:off x="249961" y="3035745"/>
            <a:ext cx="2697680" cy="3031550"/>
          </a:xfrm>
          <a:prstGeom prst="rect">
            <a:avLst/>
          </a:prstGeom>
          <a:ln w="19050">
            <a:solidFill>
              <a:srgbClr val="92D050"/>
            </a:solidFill>
          </a:ln>
        </p:spPr>
      </p:pic>
    </p:spTree>
    <p:extLst>
      <p:ext uri="{BB962C8B-B14F-4D97-AF65-F5344CB8AC3E}">
        <p14:creationId xmlns:p14="http://schemas.microsoft.com/office/powerpoint/2010/main" val="357269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4385816"/>
          </a:xfrm>
        </p:spPr>
        <p:txBody>
          <a:bodyPr/>
          <a:lstStyle/>
          <a:p>
            <a:pPr algn="l"/>
            <a:endParaRPr lang="en-US" dirty="0"/>
          </a:p>
          <a:p>
            <a:pPr marL="457200" indent="-457200" algn="l">
              <a:buAutoNum type="arabicParenR"/>
            </a:pPr>
            <a:r>
              <a:rPr lang="en-US" dirty="0">
                <a:hlinkClick r:id="rId2" action="ppaction://hlinksldjump"/>
              </a:rPr>
              <a:t>Vision</a:t>
            </a:r>
            <a:endParaRPr lang="en-US" dirty="0"/>
          </a:p>
          <a:p>
            <a:pPr marL="457200" indent="-457200" algn="l">
              <a:buAutoNum type="arabicParenR"/>
            </a:pPr>
            <a:r>
              <a:rPr lang="en-US" dirty="0">
                <a:hlinkClick r:id="rId3" action="ppaction://hlinksldjump"/>
              </a:rPr>
              <a:t>2023 DevSecOps Progress</a:t>
            </a:r>
            <a:endParaRPr lang="en-US" dirty="0"/>
          </a:p>
          <a:p>
            <a:pPr marL="457200" indent="-457200" algn="l">
              <a:buFont typeface="Segoe UI" panose="020B0502040204020203" pitchFamily="34" charset="0"/>
              <a:buAutoNum type="arabicParenR"/>
            </a:pPr>
            <a:r>
              <a:rPr lang="en-US" dirty="0">
                <a:hlinkClick r:id="rId4" action="ppaction://hlinksldjump"/>
              </a:rPr>
              <a:t>DSO Status per director</a:t>
            </a:r>
            <a:endParaRPr lang="en-US" dirty="0"/>
          </a:p>
          <a:p>
            <a:pPr marL="457200" indent="-457200" algn="l">
              <a:buAutoNum type="arabicParenR"/>
            </a:pPr>
            <a:r>
              <a:rPr lang="en-US" dirty="0">
                <a:hlinkClick r:id="rId5" action="ppaction://hlinksldjump"/>
              </a:rPr>
              <a:t>Case Study for Success Story</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5909310"/>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580083592"/>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9500"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3836621"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5977878" y="112984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5223644"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2950230"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2954038" cy="584775"/>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120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2965882" cy="1354217"/>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2786064" cy="1323439"/>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1" y="5427913"/>
            <a:ext cx="2429322" cy="584775"/>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3279654" y="236139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6207804" y="2350472"/>
            <a:ext cx="1447704"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25 + 60 AMaaS</a:t>
            </a:r>
            <a:endParaRPr lang="en-US" sz="1400" dirty="0"/>
          </a:p>
        </p:txBody>
      </p:sp>
      <p:sp>
        <p:nvSpPr>
          <p:cNvPr id="29" name="Rectangle 28">
            <a:extLst>
              <a:ext uri="{FF2B5EF4-FFF2-40B4-BE49-F238E27FC236}">
                <a16:creationId xmlns:a16="http://schemas.microsoft.com/office/drawing/2014/main" id="{DA14FEBF-F0AA-45E8-B5C5-89B6FF5608CF}"/>
              </a:ext>
            </a:extLst>
          </p:cNvPr>
          <p:cNvSpPr/>
          <p:nvPr/>
        </p:nvSpPr>
        <p:spPr>
          <a:xfrm>
            <a:off x="3273360" y="3260277"/>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7671595" y="2420483"/>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3100693" y="33346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7901295" y="3136491"/>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3093883" y="4415827"/>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192536" y="4594673"/>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3109697" y="555706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3283593" y="5510188"/>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sp>
        <p:nvSpPr>
          <p:cNvPr id="50" name="Rectangle 49">
            <a:extLst>
              <a:ext uri="{FF2B5EF4-FFF2-40B4-BE49-F238E27FC236}">
                <a16:creationId xmlns:a16="http://schemas.microsoft.com/office/drawing/2014/main" id="{022E3000-9DDD-4836-91CC-0BAE8D0BD19D}"/>
              </a:ext>
            </a:extLst>
          </p:cNvPr>
          <p:cNvSpPr/>
          <p:nvPr/>
        </p:nvSpPr>
        <p:spPr>
          <a:xfrm>
            <a:off x="5367322" y="556186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5536968" y="5498760"/>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019965" y="180367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3989230" y="180367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8970880" y="2334158"/>
            <a:ext cx="541780" cy="338554"/>
          </a:xfrm>
          <a:prstGeom prst="rect">
            <a:avLst/>
          </a:prstGeom>
        </p:spPr>
        <p:txBody>
          <a:bodyPr wrap="square">
            <a:spAutoFit/>
          </a:bodyPr>
          <a:lstStyle/>
          <a:p>
            <a:r>
              <a:rPr lang="en-US" sz="1600" dirty="0"/>
              <a:t>  8</a:t>
            </a:r>
          </a:p>
        </p:txBody>
      </p:sp>
      <p:sp>
        <p:nvSpPr>
          <p:cNvPr id="69" name="Rectangle 68">
            <a:extLst>
              <a:ext uri="{FF2B5EF4-FFF2-40B4-BE49-F238E27FC236}">
                <a16:creationId xmlns:a16="http://schemas.microsoft.com/office/drawing/2014/main" id="{8717EC03-FD89-441F-8377-D4F6029DDF77}"/>
              </a:ext>
            </a:extLst>
          </p:cNvPr>
          <p:cNvSpPr/>
          <p:nvPr/>
        </p:nvSpPr>
        <p:spPr>
          <a:xfrm>
            <a:off x="4272044" y="317708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3281759"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4373144" y="4238154"/>
            <a:ext cx="396711"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7917749" y="429927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9095830" y="4299416"/>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5" name="Rectangle 74">
            <a:extLst>
              <a:ext uri="{FF2B5EF4-FFF2-40B4-BE49-F238E27FC236}">
                <a16:creationId xmlns:a16="http://schemas.microsoft.com/office/drawing/2014/main" id="{52B282D5-2608-4777-98D9-96510CF4BEBC}"/>
              </a:ext>
            </a:extLst>
          </p:cNvPr>
          <p:cNvSpPr/>
          <p:nvPr/>
        </p:nvSpPr>
        <p:spPr>
          <a:xfrm>
            <a:off x="6241048" y="3215642"/>
            <a:ext cx="1788937"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21 + 57 AMaaS</a:t>
            </a:r>
            <a:endParaRPr lang="en-US" sz="1400" dirty="0"/>
          </a:p>
        </p:txBody>
      </p:sp>
      <p:sp>
        <p:nvSpPr>
          <p:cNvPr id="76" name="Rectangle 75">
            <a:extLst>
              <a:ext uri="{FF2B5EF4-FFF2-40B4-BE49-F238E27FC236}">
                <a16:creationId xmlns:a16="http://schemas.microsoft.com/office/drawing/2014/main" id="{69B2EEFC-D949-45E9-8B3F-20DCDB01D8AD}"/>
              </a:ext>
            </a:extLst>
          </p:cNvPr>
          <p:cNvSpPr/>
          <p:nvPr/>
        </p:nvSpPr>
        <p:spPr>
          <a:xfrm>
            <a:off x="7889796" y="2324607"/>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5375399" y="242363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5369970" y="328284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7539484" y="176942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8187820" y="113686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61" name="Rectangle 60">
            <a:extLst>
              <a:ext uri="{FF2B5EF4-FFF2-40B4-BE49-F238E27FC236}">
                <a16:creationId xmlns:a16="http://schemas.microsoft.com/office/drawing/2014/main" id="{7D625205-602B-4A59-9304-46256F89E568}"/>
              </a:ext>
            </a:extLst>
          </p:cNvPr>
          <p:cNvSpPr/>
          <p:nvPr/>
        </p:nvSpPr>
        <p:spPr>
          <a:xfrm>
            <a:off x="5617193" y="2344406"/>
            <a:ext cx="494421" cy="307777"/>
          </a:xfrm>
          <a:prstGeom prst="rect">
            <a:avLst/>
          </a:prstGeom>
        </p:spPr>
        <p:txBody>
          <a:bodyPr wrap="square">
            <a:spAutoFit/>
          </a:bodyPr>
          <a:lstStyle/>
          <a:p>
            <a:r>
              <a:rPr lang="en-US" sz="1400" dirty="0">
                <a:latin typeface="Calibri" panose="020F0502020204030204" pitchFamily="34" charset="0"/>
              </a:rPr>
              <a:t>30</a:t>
            </a:r>
            <a:endParaRPr lang="en-US" sz="1400" dirty="0"/>
          </a:p>
        </p:txBody>
      </p:sp>
      <p:sp>
        <p:nvSpPr>
          <p:cNvPr id="62" name="Rectangle 61">
            <a:extLst>
              <a:ext uri="{FF2B5EF4-FFF2-40B4-BE49-F238E27FC236}">
                <a16:creationId xmlns:a16="http://schemas.microsoft.com/office/drawing/2014/main" id="{2A7BE73C-55F5-4C57-B0B7-E514CC5BCE8E}"/>
              </a:ext>
            </a:extLst>
          </p:cNvPr>
          <p:cNvSpPr/>
          <p:nvPr/>
        </p:nvSpPr>
        <p:spPr>
          <a:xfrm>
            <a:off x="3099455" y="244589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7693270" y="321257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5632459" y="3197848"/>
            <a:ext cx="390346"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30 </a:t>
            </a:r>
            <a:endParaRPr lang="en-US" sz="1400" dirty="0"/>
          </a:p>
        </p:txBody>
      </p:sp>
      <p:sp>
        <p:nvSpPr>
          <p:cNvPr id="78" name="Rectangle 77">
            <a:extLst>
              <a:ext uri="{FF2B5EF4-FFF2-40B4-BE49-F238E27FC236}">
                <a16:creationId xmlns:a16="http://schemas.microsoft.com/office/drawing/2014/main" id="{8A20C1A8-D6CE-4EC2-BDCD-EB47C03F7429}"/>
              </a:ext>
            </a:extLst>
          </p:cNvPr>
          <p:cNvSpPr/>
          <p:nvPr/>
        </p:nvSpPr>
        <p:spPr>
          <a:xfrm>
            <a:off x="5378071" y="4371996"/>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5650892" y="4273799"/>
            <a:ext cx="601436" cy="307777"/>
          </a:xfrm>
          <a:prstGeom prst="rect">
            <a:avLst/>
          </a:prstGeom>
        </p:spPr>
        <p:txBody>
          <a:bodyPr wrap="square">
            <a:spAutoFit/>
          </a:bodyPr>
          <a:lstStyle/>
          <a:p>
            <a:r>
              <a:rPr lang="en-US" sz="1400" dirty="0">
                <a:latin typeface="Calibri" panose="020F0502020204030204" pitchFamily="34" charset="0"/>
              </a:rPr>
              <a:t>10</a:t>
            </a:r>
            <a:endParaRPr lang="en-US" sz="1400" dirty="0"/>
          </a:p>
        </p:txBody>
      </p:sp>
      <p:sp>
        <p:nvSpPr>
          <p:cNvPr id="80" name="Rectangle 79">
            <a:extLst>
              <a:ext uri="{FF2B5EF4-FFF2-40B4-BE49-F238E27FC236}">
                <a16:creationId xmlns:a16="http://schemas.microsoft.com/office/drawing/2014/main" id="{0A8F1530-3233-4287-A652-512C6465BC19}"/>
              </a:ext>
            </a:extLst>
          </p:cNvPr>
          <p:cNvSpPr/>
          <p:nvPr/>
        </p:nvSpPr>
        <p:spPr>
          <a:xfrm>
            <a:off x="6676703" y="4290850"/>
            <a:ext cx="601436" cy="307777"/>
          </a:xfrm>
          <a:prstGeom prst="rect">
            <a:avLst/>
          </a:prstGeom>
        </p:spPr>
        <p:txBody>
          <a:bodyPr wrap="square">
            <a:spAutoFit/>
          </a:bodyPr>
          <a:lstStyle/>
          <a:p>
            <a:r>
              <a:rPr lang="en-US" sz="1400" dirty="0">
                <a:latin typeface="Calibri" panose="020F0502020204030204" pitchFamily="34" charset="0"/>
              </a:rPr>
              <a:t>4</a:t>
            </a:r>
            <a:endParaRPr lang="en-US" sz="1400" dirty="0"/>
          </a:p>
        </p:txBody>
      </p:sp>
      <p:sp>
        <p:nvSpPr>
          <p:cNvPr id="85" name="Rectangle 84">
            <a:extLst>
              <a:ext uri="{FF2B5EF4-FFF2-40B4-BE49-F238E27FC236}">
                <a16:creationId xmlns:a16="http://schemas.microsoft.com/office/drawing/2014/main" id="{55B910E1-6A62-4D18-8CA2-A1F3FA999B79}"/>
              </a:ext>
            </a:extLst>
          </p:cNvPr>
          <p:cNvSpPr/>
          <p:nvPr/>
        </p:nvSpPr>
        <p:spPr>
          <a:xfrm>
            <a:off x="7687040" y="4349667"/>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4234614" y="237306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9009069" y="3141123"/>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7655508" y="555401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7785710" y="5430975"/>
            <a:ext cx="203033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86" name="Rectangle: Rounded Corners 85">
            <a:extLst>
              <a:ext uri="{FF2B5EF4-FFF2-40B4-BE49-F238E27FC236}">
                <a16:creationId xmlns:a16="http://schemas.microsoft.com/office/drawing/2014/main" id="{CF30CFA2-7EE5-48D0-B834-736FAC430DF4}"/>
              </a:ext>
            </a:extLst>
          </p:cNvPr>
          <p:cNvSpPr/>
          <p:nvPr/>
        </p:nvSpPr>
        <p:spPr>
          <a:xfrm>
            <a:off x="5314216" y="182010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7" name="Rectangle: Rounded Corners 86">
            <a:extLst>
              <a:ext uri="{FF2B5EF4-FFF2-40B4-BE49-F238E27FC236}">
                <a16:creationId xmlns:a16="http://schemas.microsoft.com/office/drawing/2014/main" id="{E4EC52BB-CF80-4F04-A26F-94352E4C117C}"/>
              </a:ext>
            </a:extLst>
          </p:cNvPr>
          <p:cNvSpPr/>
          <p:nvPr/>
        </p:nvSpPr>
        <p:spPr>
          <a:xfrm>
            <a:off x="6284597" y="1827707"/>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88" name="Rectangle: Rounded Corners 87">
            <a:extLst>
              <a:ext uri="{FF2B5EF4-FFF2-40B4-BE49-F238E27FC236}">
                <a16:creationId xmlns:a16="http://schemas.microsoft.com/office/drawing/2014/main" id="{645EE100-900C-4FB9-BD2F-8CBC0DFE1411}"/>
              </a:ext>
            </a:extLst>
          </p:cNvPr>
          <p:cNvSpPr/>
          <p:nvPr/>
        </p:nvSpPr>
        <p:spPr>
          <a:xfrm>
            <a:off x="7676923" y="1827707"/>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9" name="Rectangle: Rounded Corners 88">
            <a:extLst>
              <a:ext uri="{FF2B5EF4-FFF2-40B4-BE49-F238E27FC236}">
                <a16:creationId xmlns:a16="http://schemas.microsoft.com/office/drawing/2014/main" id="{C7357D7C-DD53-4EE8-BC71-7767851D9582}"/>
              </a:ext>
            </a:extLst>
          </p:cNvPr>
          <p:cNvSpPr/>
          <p:nvPr/>
        </p:nvSpPr>
        <p:spPr>
          <a:xfrm>
            <a:off x="8635911" y="184261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0" name="Rectangle: Rounded Corners 89">
            <a:extLst>
              <a:ext uri="{FF2B5EF4-FFF2-40B4-BE49-F238E27FC236}">
                <a16:creationId xmlns:a16="http://schemas.microsoft.com/office/drawing/2014/main" id="{DEB5C87B-36DA-4A39-9BB2-7F3D5FA79906}"/>
              </a:ext>
            </a:extLst>
          </p:cNvPr>
          <p:cNvSpPr/>
          <p:nvPr/>
        </p:nvSpPr>
        <p:spPr>
          <a:xfrm>
            <a:off x="9983220" y="184261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91" name="Rectangle: Rounded Corners 90">
            <a:extLst>
              <a:ext uri="{FF2B5EF4-FFF2-40B4-BE49-F238E27FC236}">
                <a16:creationId xmlns:a16="http://schemas.microsoft.com/office/drawing/2014/main" id="{FFD9BA90-EC1F-4B4D-B174-61773BE9C056}"/>
              </a:ext>
            </a:extLst>
          </p:cNvPr>
          <p:cNvSpPr/>
          <p:nvPr/>
        </p:nvSpPr>
        <p:spPr>
          <a:xfrm>
            <a:off x="10977127" y="184071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2" name="Rectangle: Rounded Corners 91">
            <a:extLst>
              <a:ext uri="{FF2B5EF4-FFF2-40B4-BE49-F238E27FC236}">
                <a16:creationId xmlns:a16="http://schemas.microsoft.com/office/drawing/2014/main" id="{CEE92290-428B-40BC-B567-377A1A630A63}"/>
              </a:ext>
            </a:extLst>
          </p:cNvPr>
          <p:cNvSpPr/>
          <p:nvPr/>
        </p:nvSpPr>
        <p:spPr>
          <a:xfrm>
            <a:off x="10537235" y="1137723"/>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Q4</a:t>
            </a:r>
          </a:p>
        </p:txBody>
      </p:sp>
      <p:cxnSp>
        <p:nvCxnSpPr>
          <p:cNvPr id="93" name="Straight Connector 92">
            <a:extLst>
              <a:ext uri="{FF2B5EF4-FFF2-40B4-BE49-F238E27FC236}">
                <a16:creationId xmlns:a16="http://schemas.microsoft.com/office/drawing/2014/main" id="{3C11A71D-14F7-4287-8CC5-FDA0A606F408}"/>
              </a:ext>
            </a:extLst>
          </p:cNvPr>
          <p:cNvCxnSpPr>
            <a:cxnSpLocks/>
          </p:cNvCxnSpPr>
          <p:nvPr/>
        </p:nvCxnSpPr>
        <p:spPr>
          <a:xfrm>
            <a:off x="9890951"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ACAF8395-B4D2-4849-8E66-7D545311F624}"/>
              </a:ext>
            </a:extLst>
          </p:cNvPr>
          <p:cNvSpPr/>
          <p:nvPr/>
        </p:nvSpPr>
        <p:spPr>
          <a:xfrm>
            <a:off x="10036566" y="241340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95" name="Rectangle 94">
            <a:extLst>
              <a:ext uri="{FF2B5EF4-FFF2-40B4-BE49-F238E27FC236}">
                <a16:creationId xmlns:a16="http://schemas.microsoft.com/office/drawing/2014/main" id="{10DB2657-1BA0-4158-AD74-3A3BC644091D}"/>
              </a:ext>
            </a:extLst>
          </p:cNvPr>
          <p:cNvSpPr/>
          <p:nvPr/>
        </p:nvSpPr>
        <p:spPr>
          <a:xfrm>
            <a:off x="10260002" y="3137889"/>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96" name="Rectangle 95">
            <a:extLst>
              <a:ext uri="{FF2B5EF4-FFF2-40B4-BE49-F238E27FC236}">
                <a16:creationId xmlns:a16="http://schemas.microsoft.com/office/drawing/2014/main" id="{3791F8A9-5BC6-48AD-8CBF-FBBF3757A497}"/>
              </a:ext>
            </a:extLst>
          </p:cNvPr>
          <p:cNvSpPr/>
          <p:nvPr/>
        </p:nvSpPr>
        <p:spPr>
          <a:xfrm>
            <a:off x="10205489" y="4290850"/>
            <a:ext cx="601436" cy="338554"/>
          </a:xfrm>
          <a:prstGeom prst="rect">
            <a:avLst/>
          </a:prstGeom>
        </p:spPr>
        <p:txBody>
          <a:bodyPr wrap="square">
            <a:spAutoFit/>
          </a:bodyPr>
          <a:lstStyle/>
          <a:p>
            <a:r>
              <a:rPr lang="en-US" sz="1600" dirty="0">
                <a:latin typeface="Calibri" panose="020F0502020204030204" pitchFamily="34" charset="0"/>
              </a:rPr>
              <a:t>20</a:t>
            </a:r>
            <a:endParaRPr lang="en-US" sz="1600" dirty="0"/>
          </a:p>
        </p:txBody>
      </p:sp>
      <p:sp>
        <p:nvSpPr>
          <p:cNvPr id="97" name="Rectangle 96">
            <a:extLst>
              <a:ext uri="{FF2B5EF4-FFF2-40B4-BE49-F238E27FC236}">
                <a16:creationId xmlns:a16="http://schemas.microsoft.com/office/drawing/2014/main" id="{FDDE85C2-3862-4846-9F14-B7EBC02A63D3}"/>
              </a:ext>
            </a:extLst>
          </p:cNvPr>
          <p:cNvSpPr/>
          <p:nvPr/>
        </p:nvSpPr>
        <p:spPr>
          <a:xfrm>
            <a:off x="10248503" y="2326005"/>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98" name="Rectangle 97">
            <a:extLst>
              <a:ext uri="{FF2B5EF4-FFF2-40B4-BE49-F238E27FC236}">
                <a16:creationId xmlns:a16="http://schemas.microsoft.com/office/drawing/2014/main" id="{0304BE1F-7F7F-4699-B922-3138AD6739FF}"/>
              </a:ext>
            </a:extLst>
          </p:cNvPr>
          <p:cNvSpPr/>
          <p:nvPr/>
        </p:nvSpPr>
        <p:spPr>
          <a:xfrm>
            <a:off x="10051977" y="321397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0" name="Rectangle 99">
            <a:extLst>
              <a:ext uri="{FF2B5EF4-FFF2-40B4-BE49-F238E27FC236}">
                <a16:creationId xmlns:a16="http://schemas.microsoft.com/office/drawing/2014/main" id="{90C2D7B9-BC22-41B0-8ABC-B84ED74009E5}"/>
              </a:ext>
            </a:extLst>
          </p:cNvPr>
          <p:cNvSpPr/>
          <p:nvPr/>
        </p:nvSpPr>
        <p:spPr>
          <a:xfrm>
            <a:off x="10047869" y="5525785"/>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1" name="Rectangle 100">
            <a:extLst>
              <a:ext uri="{FF2B5EF4-FFF2-40B4-BE49-F238E27FC236}">
                <a16:creationId xmlns:a16="http://schemas.microsoft.com/office/drawing/2014/main" id="{A4A311F9-04B3-4CBA-B3AB-84C637ADE8B6}"/>
              </a:ext>
            </a:extLst>
          </p:cNvPr>
          <p:cNvSpPr/>
          <p:nvPr/>
        </p:nvSpPr>
        <p:spPr>
          <a:xfrm>
            <a:off x="10204240" y="5483370"/>
            <a:ext cx="2038177"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4" name="Rectangle 3">
            <a:extLst>
              <a:ext uri="{FF2B5EF4-FFF2-40B4-BE49-F238E27FC236}">
                <a16:creationId xmlns:a16="http://schemas.microsoft.com/office/drawing/2014/main" id="{402B64E6-1B27-4207-B7A6-84F9E5EFF638}"/>
              </a:ext>
            </a:extLst>
          </p:cNvPr>
          <p:cNvSpPr/>
          <p:nvPr/>
        </p:nvSpPr>
        <p:spPr>
          <a:xfrm>
            <a:off x="11169890" y="3999614"/>
            <a:ext cx="475430" cy="646331"/>
          </a:xfrm>
          <a:prstGeom prst="rect">
            <a:avLst/>
          </a:prstGeom>
        </p:spPr>
        <p:txBody>
          <a:bodyPr wrap="square">
            <a:spAutoFit/>
          </a:bodyPr>
          <a:lstStyle/>
          <a:p>
            <a:r>
              <a:rPr lang="en-US" dirty="0"/>
              <a:t>  </a:t>
            </a:r>
          </a:p>
          <a:p>
            <a:r>
              <a:rPr lang="en-US" dirty="0"/>
              <a:t>15</a:t>
            </a:r>
          </a:p>
        </p:txBody>
      </p:sp>
      <p:sp>
        <p:nvSpPr>
          <p:cNvPr id="102" name="Rectangle 101">
            <a:extLst>
              <a:ext uri="{FF2B5EF4-FFF2-40B4-BE49-F238E27FC236}">
                <a16:creationId xmlns:a16="http://schemas.microsoft.com/office/drawing/2014/main" id="{6C17B8E1-B638-4324-8C52-41FE586A28D8}"/>
              </a:ext>
            </a:extLst>
          </p:cNvPr>
          <p:cNvSpPr/>
          <p:nvPr/>
        </p:nvSpPr>
        <p:spPr>
          <a:xfrm>
            <a:off x="11169889" y="2022628"/>
            <a:ext cx="520627" cy="646331"/>
          </a:xfrm>
          <a:prstGeom prst="rect">
            <a:avLst/>
          </a:prstGeom>
        </p:spPr>
        <p:txBody>
          <a:bodyPr wrap="square">
            <a:spAutoFit/>
          </a:bodyPr>
          <a:lstStyle/>
          <a:p>
            <a:r>
              <a:rPr lang="en-US" dirty="0"/>
              <a:t>  </a:t>
            </a:r>
          </a:p>
          <a:p>
            <a:r>
              <a:rPr lang="en-US" dirty="0"/>
              <a:t>21</a:t>
            </a:r>
          </a:p>
        </p:txBody>
      </p:sp>
      <p:sp>
        <p:nvSpPr>
          <p:cNvPr id="103" name="Rectangle 102">
            <a:extLst>
              <a:ext uri="{FF2B5EF4-FFF2-40B4-BE49-F238E27FC236}">
                <a16:creationId xmlns:a16="http://schemas.microsoft.com/office/drawing/2014/main" id="{D42A1CF3-CBEB-4541-AAEA-8C252F5DD214}"/>
              </a:ext>
            </a:extLst>
          </p:cNvPr>
          <p:cNvSpPr/>
          <p:nvPr/>
        </p:nvSpPr>
        <p:spPr>
          <a:xfrm>
            <a:off x="11180894" y="2827827"/>
            <a:ext cx="584532" cy="646331"/>
          </a:xfrm>
          <a:prstGeom prst="rect">
            <a:avLst/>
          </a:prstGeom>
        </p:spPr>
        <p:txBody>
          <a:bodyPr wrap="square">
            <a:spAutoFit/>
          </a:bodyPr>
          <a:lstStyle/>
          <a:p>
            <a:r>
              <a:rPr lang="en-US" dirty="0"/>
              <a:t>  </a:t>
            </a:r>
          </a:p>
          <a:p>
            <a:r>
              <a:rPr lang="en-US" dirty="0"/>
              <a:t>13</a:t>
            </a:r>
          </a:p>
        </p:txBody>
      </p:sp>
      <p:sp>
        <p:nvSpPr>
          <p:cNvPr id="104" name="Rectangle 103">
            <a:extLst>
              <a:ext uri="{FF2B5EF4-FFF2-40B4-BE49-F238E27FC236}">
                <a16:creationId xmlns:a16="http://schemas.microsoft.com/office/drawing/2014/main" id="{A4E52AFF-77C4-4B53-AF9F-D9D301CC0C18}"/>
              </a:ext>
            </a:extLst>
          </p:cNvPr>
          <p:cNvSpPr/>
          <p:nvPr/>
        </p:nvSpPr>
        <p:spPr>
          <a:xfrm>
            <a:off x="10045827" y="4349667"/>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5" name="Rectangle 104">
            <a:extLst>
              <a:ext uri="{FF2B5EF4-FFF2-40B4-BE49-F238E27FC236}">
                <a16:creationId xmlns:a16="http://schemas.microsoft.com/office/drawing/2014/main" id="{020BE161-D760-49C4-87E5-B297CC3AC124}"/>
              </a:ext>
            </a:extLst>
          </p:cNvPr>
          <p:cNvSpPr/>
          <p:nvPr/>
        </p:nvSpPr>
        <p:spPr>
          <a:xfrm>
            <a:off x="10211851" y="4764738"/>
            <a:ext cx="1630939" cy="307777"/>
          </a:xfrm>
          <a:prstGeom prst="rect">
            <a:avLst/>
          </a:prstGeom>
        </p:spPr>
        <p:txBody>
          <a:bodyPr wrap="square">
            <a:spAutoFit/>
          </a:bodyPr>
          <a:lstStyle/>
          <a:p>
            <a:r>
              <a:rPr lang="en-US" sz="1400" b="1" dirty="0">
                <a:latin typeface="Calibri" panose="020F0502020204030204" pitchFamily="34" charset="0"/>
              </a:rPr>
              <a:t>**Q4- QBR Focus**</a:t>
            </a:r>
            <a:endParaRPr lang="en-US" sz="1400" b="1" dirty="0"/>
          </a:p>
        </p:txBody>
      </p:sp>
    </p:spTree>
    <p:extLst>
      <p:ext uri="{BB962C8B-B14F-4D97-AF65-F5344CB8AC3E}">
        <p14:creationId xmlns:p14="http://schemas.microsoft.com/office/powerpoint/2010/main" val="21228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a:xfrm>
            <a:off x="515938" y="246621"/>
            <a:ext cx="11150600" cy="498097"/>
          </a:xfrm>
        </p:spPr>
        <p:txBody>
          <a:bodyPr/>
          <a:lstStyle/>
          <a:p>
            <a:r>
              <a:rPr lang="en-US" dirty="0"/>
              <a:t>Assessment progress</a:t>
            </a:r>
          </a:p>
        </p:txBody>
      </p:sp>
      <p:pic>
        <p:nvPicPr>
          <p:cNvPr id="7" name="Picture 6">
            <a:extLst>
              <a:ext uri="{FF2B5EF4-FFF2-40B4-BE49-F238E27FC236}">
                <a16:creationId xmlns:a16="http://schemas.microsoft.com/office/drawing/2014/main" id="{38B998A4-AFF1-4E1C-9FAA-6F239A39112A}"/>
              </a:ext>
            </a:extLst>
          </p:cNvPr>
          <p:cNvPicPr>
            <a:picLocks noChangeAspect="1"/>
          </p:cNvPicPr>
          <p:nvPr/>
        </p:nvPicPr>
        <p:blipFill>
          <a:blip r:embed="rId2"/>
          <a:stretch>
            <a:fillRect/>
          </a:stretch>
        </p:blipFill>
        <p:spPr>
          <a:xfrm>
            <a:off x="7014771" y="246621"/>
            <a:ext cx="4723855" cy="2271496"/>
          </a:xfrm>
          <a:prstGeom prst="rect">
            <a:avLst/>
          </a:prstGeom>
        </p:spPr>
      </p:pic>
      <p:pic>
        <p:nvPicPr>
          <p:cNvPr id="5" name="Picture 4">
            <a:extLst>
              <a:ext uri="{FF2B5EF4-FFF2-40B4-BE49-F238E27FC236}">
                <a16:creationId xmlns:a16="http://schemas.microsoft.com/office/drawing/2014/main" id="{47DEF36C-B7AA-4B5A-889F-A05E5026B9D6}"/>
              </a:ext>
            </a:extLst>
          </p:cNvPr>
          <p:cNvPicPr>
            <a:picLocks noChangeAspect="1"/>
          </p:cNvPicPr>
          <p:nvPr/>
        </p:nvPicPr>
        <p:blipFill>
          <a:blip r:embed="rId3"/>
          <a:stretch>
            <a:fillRect/>
          </a:stretch>
        </p:blipFill>
        <p:spPr>
          <a:xfrm>
            <a:off x="515938" y="1011895"/>
            <a:ext cx="5431123" cy="5068394"/>
          </a:xfrm>
          <a:prstGeom prst="rect">
            <a:avLst/>
          </a:prstGeom>
        </p:spPr>
      </p:pic>
      <p:pic>
        <p:nvPicPr>
          <p:cNvPr id="6" name="Picture 5">
            <a:extLst>
              <a:ext uri="{FF2B5EF4-FFF2-40B4-BE49-F238E27FC236}">
                <a16:creationId xmlns:a16="http://schemas.microsoft.com/office/drawing/2014/main" id="{EBA825B9-C100-4148-8657-3511FCEE97C5}"/>
              </a:ext>
            </a:extLst>
          </p:cNvPr>
          <p:cNvPicPr>
            <a:picLocks noChangeAspect="1"/>
          </p:cNvPicPr>
          <p:nvPr/>
        </p:nvPicPr>
        <p:blipFill rotWithShape="1">
          <a:blip r:embed="rId4"/>
          <a:srcRect t="-1279" b="13754"/>
          <a:stretch/>
        </p:blipFill>
        <p:spPr>
          <a:xfrm>
            <a:off x="6091238" y="2581416"/>
            <a:ext cx="5964266" cy="3866517"/>
          </a:xfrm>
          <a:prstGeom prst="rect">
            <a:avLst/>
          </a:prstGeom>
        </p:spPr>
      </p:pic>
    </p:spTree>
    <p:extLst>
      <p:ext uri="{BB962C8B-B14F-4D97-AF65-F5344CB8AC3E}">
        <p14:creationId xmlns:p14="http://schemas.microsoft.com/office/powerpoint/2010/main" val="13259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7F6A-7810-43A5-9DB6-9E9ACE72CDD9}"/>
              </a:ext>
            </a:extLst>
          </p:cNvPr>
          <p:cNvSpPr>
            <a:spLocks noGrp="1"/>
          </p:cNvSpPr>
          <p:nvPr>
            <p:ph type="title"/>
          </p:nvPr>
        </p:nvSpPr>
        <p:spPr/>
        <p:txBody>
          <a:bodyPr/>
          <a:lstStyle/>
          <a:p>
            <a:r>
              <a:rPr lang="en-US" sz="1800" dirty="0"/>
              <a:t> </a:t>
            </a:r>
            <a:r>
              <a:rPr lang="en-US" dirty="0"/>
              <a:t>Look</a:t>
            </a:r>
            <a:r>
              <a:rPr lang="en-US" dirty="0">
                <a:solidFill>
                  <a:schemeClr val="accent2">
                    <a:lumMod val="50000"/>
                  </a:schemeClr>
                </a:solidFill>
                <a:latin typeface="SourceSansPro"/>
              </a:rPr>
              <a:t> </a:t>
            </a:r>
            <a:r>
              <a:rPr lang="en-US" dirty="0"/>
              <a:t>Ahead</a:t>
            </a:r>
          </a:p>
        </p:txBody>
      </p:sp>
      <p:sp>
        <p:nvSpPr>
          <p:cNvPr id="3" name="TextBox 2">
            <a:extLst>
              <a:ext uri="{FF2B5EF4-FFF2-40B4-BE49-F238E27FC236}">
                <a16:creationId xmlns:a16="http://schemas.microsoft.com/office/drawing/2014/main" id="{0F711AF2-8D2C-44D7-A597-61B81CDAA314}"/>
              </a:ext>
            </a:extLst>
          </p:cNvPr>
          <p:cNvSpPr txBox="1"/>
          <p:nvPr/>
        </p:nvSpPr>
        <p:spPr>
          <a:xfrm>
            <a:off x="228907" y="1570195"/>
            <a:ext cx="11437631" cy="5745006"/>
          </a:xfrm>
          <a:prstGeom prst="rect">
            <a:avLst/>
          </a:prstGeom>
          <a:ln w="6350">
            <a:noFill/>
            <a:miter lim="800000"/>
          </a:ln>
        </p:spPr>
        <p:txBody>
          <a:bodyPr vert="horz" wrap="none" lIns="0" tIns="0" rIns="0" bIns="0" rtlCol="0">
            <a:noAutofit/>
          </a:bodyPr>
          <a:lstStyle/>
          <a:p>
            <a:pPr marL="285750" indent="-285750">
              <a:spcBef>
                <a:spcPts val="300"/>
              </a:spcBef>
              <a:spcAft>
                <a:spcPts val="300"/>
              </a:spcAft>
              <a:buFont typeface="Arial" panose="020B0604020202020204" pitchFamily="34" charset="0"/>
              <a:buChar char="•"/>
            </a:pPr>
            <a:r>
              <a:rPr lang="en-US" sz="2400" dirty="0">
                <a:solidFill>
                  <a:srgbClr val="2E2E2E"/>
                </a:solidFill>
                <a:latin typeface="SourceSansPro"/>
              </a:rPr>
              <a:t>Prioritize the application list for 2024 and initiate assessment for all the applications.</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Working on strategy and best practices of DevSecOps for  supporting Tech Debt </a:t>
            </a:r>
          </a:p>
          <a:p>
            <a:pPr>
              <a:spcBef>
                <a:spcPts val="300"/>
              </a:spcBef>
              <a:spcAft>
                <a:spcPts val="300"/>
              </a:spcAft>
            </a:pPr>
            <a:r>
              <a:rPr lang="en-US" sz="2400" dirty="0">
                <a:solidFill>
                  <a:srgbClr val="2E2E2E"/>
                </a:solidFill>
                <a:latin typeface="SourceSansPro"/>
              </a:rPr>
              <a:t>      and Compliance.</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Focus on re-assessment  for improved DevSecOps maturity and automations  savings.  </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Bringing success stories, case study and training for application teams.</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Tableau dashboard rollout with integrated view from Infocenter and GSEP.</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Continued lunch and learn sessions</a:t>
            </a:r>
          </a:p>
        </p:txBody>
      </p:sp>
    </p:spTree>
    <p:extLst>
      <p:ext uri="{BB962C8B-B14F-4D97-AF65-F5344CB8AC3E}">
        <p14:creationId xmlns:p14="http://schemas.microsoft.com/office/powerpoint/2010/main" val="22612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Look Ahead Strategy</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345440" y="9835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Rectangle 5">
            <a:extLst>
              <a:ext uri="{FF2B5EF4-FFF2-40B4-BE49-F238E27FC236}">
                <a16:creationId xmlns:a16="http://schemas.microsoft.com/office/drawing/2014/main" id="{3C9D2D41-D805-4D59-B3EB-779D3EB1B55B}"/>
              </a:ext>
            </a:extLst>
          </p:cNvPr>
          <p:cNvSpPr/>
          <p:nvPr/>
        </p:nvSpPr>
        <p:spPr>
          <a:xfrm>
            <a:off x="7183119" y="1345717"/>
            <a:ext cx="4409440" cy="35195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spcBef>
                <a:spcPts val="300"/>
              </a:spcBef>
              <a:spcAft>
                <a:spcPts val="300"/>
              </a:spcAft>
              <a:buFont typeface="Arial" panose="020B0604020202020204" pitchFamily="34" charset="0"/>
              <a:buChar char="•"/>
            </a:pPr>
            <a:r>
              <a:rPr lang="en-US" sz="2400" dirty="0">
                <a:solidFill>
                  <a:schemeClr val="accent1"/>
                </a:solidFill>
              </a:rPr>
              <a:t>Look product at holistically and bring maturity and efficiency</a:t>
            </a:r>
          </a:p>
          <a:p>
            <a:pPr marL="342900" indent="-342900">
              <a:spcBef>
                <a:spcPts val="300"/>
              </a:spcBef>
              <a:spcAft>
                <a:spcPts val="300"/>
              </a:spcAft>
              <a:buFont typeface="Arial" panose="020B0604020202020204" pitchFamily="34" charset="0"/>
              <a:buChar char="•"/>
            </a:pPr>
            <a:r>
              <a:rPr lang="en-US" sz="2400" dirty="0">
                <a:solidFill>
                  <a:schemeClr val="accent1"/>
                </a:solidFill>
              </a:rPr>
              <a:t>Identify problem statement in product capabilities</a:t>
            </a:r>
          </a:p>
          <a:p>
            <a:pPr marL="342900" indent="-342900">
              <a:spcBef>
                <a:spcPts val="300"/>
              </a:spcBef>
              <a:spcAft>
                <a:spcPts val="300"/>
              </a:spcAft>
              <a:buFont typeface="Arial" panose="020B0604020202020204" pitchFamily="34" charset="0"/>
              <a:buChar char="•"/>
            </a:pPr>
            <a:r>
              <a:rPr lang="en-US" sz="2400" dirty="0">
                <a:solidFill>
                  <a:schemeClr val="accent1"/>
                </a:solidFill>
              </a:rPr>
              <a:t>Leverage </a:t>
            </a:r>
            <a:r>
              <a:rPr lang="en-US" sz="2400" dirty="0" err="1">
                <a:solidFill>
                  <a:schemeClr val="accent1"/>
                </a:solidFill>
              </a:rPr>
              <a:t>DevSecOps</a:t>
            </a:r>
            <a:r>
              <a:rPr lang="en-US" sz="2400" dirty="0">
                <a:solidFill>
                  <a:schemeClr val="accent1"/>
                </a:solidFill>
              </a:rPr>
              <a:t> and Automation best practices for solving problem </a:t>
            </a:r>
          </a:p>
        </p:txBody>
      </p:sp>
      <p:sp>
        <p:nvSpPr>
          <p:cNvPr id="7" name="Rectangle 6">
            <a:extLst>
              <a:ext uri="{FF2B5EF4-FFF2-40B4-BE49-F238E27FC236}">
                <a16:creationId xmlns:a16="http://schemas.microsoft.com/office/drawing/2014/main" id="{5D75678C-94A3-4E42-BFC2-8DC5ED8AF434}"/>
              </a:ext>
            </a:extLst>
          </p:cNvPr>
          <p:cNvSpPr/>
          <p:nvPr/>
        </p:nvSpPr>
        <p:spPr>
          <a:xfrm>
            <a:off x="7160577" y="789698"/>
            <a:ext cx="4431982"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Key Objectives</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Tree>
    <p:extLst>
      <p:ext uri="{BB962C8B-B14F-4D97-AF65-F5344CB8AC3E}">
        <p14:creationId xmlns:p14="http://schemas.microsoft.com/office/powerpoint/2010/main" val="2571484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FCB39F72-E109-4DC6-8649-D2A538E61541}">
  <ds:schemaRef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e5f5a6fe-4a1b-4af0-bdf3-973ca2ac5c9b"/>
    <ds:schemaRef ds:uri="http://www.w3.org/XML/1998/namespace"/>
    <ds:schemaRef ds:uri="http://purl.org/dc/elements/1.1/"/>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10765</TotalTime>
  <Words>1320</Words>
  <Application>Microsoft Office PowerPoint</Application>
  <PresentationFormat>Widescreen</PresentationFormat>
  <Paragraphs>361</Paragraphs>
  <Slides>23</Slides>
  <Notes>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3</vt:i4>
      </vt:variant>
      <vt:variant>
        <vt:lpstr>Slide Titles</vt:lpstr>
      </vt:variant>
      <vt:variant>
        <vt:i4>23</vt:i4>
      </vt:variant>
    </vt:vector>
  </HeadingPairs>
  <TitlesOfParts>
    <vt:vector size="40"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Worksheet</vt:lpstr>
      <vt:lpstr>Acrobat Document</vt:lpstr>
      <vt:lpstr>DevSecOps &amp; Automation – EP&amp;S    Monthly Report Out - October 2023</vt:lpstr>
      <vt:lpstr> CONTENTS</vt:lpstr>
      <vt:lpstr>Vision</vt:lpstr>
      <vt:lpstr>2023 DevSecOps progress</vt:lpstr>
      <vt:lpstr>DevSecOps 2023</vt:lpstr>
      <vt:lpstr>Progress</vt:lpstr>
      <vt:lpstr>Assessment progress</vt:lpstr>
      <vt:lpstr> Look Ahead</vt:lpstr>
      <vt:lpstr>Look Ahead Strategy</vt:lpstr>
      <vt:lpstr>            DSO STATUS PER DIRECTOR( till Oct 2023)</vt:lpstr>
      <vt:lpstr>Engineering Products(Jennifer) </vt:lpstr>
      <vt:lpstr>Engineering Products (Tatum) </vt:lpstr>
      <vt:lpstr>Engineering Products (Buba) </vt:lpstr>
      <vt:lpstr>Engineering Products (Jeff) </vt:lpstr>
      <vt:lpstr>                              HELP REQUIRED </vt:lpstr>
      <vt:lpstr>AUTOMATION PROGRESS</vt:lpstr>
      <vt:lpstr>Automation 2023</vt:lpstr>
      <vt:lpstr>Automation Status - 2023</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628</cp:revision>
  <dcterms:created xsi:type="dcterms:W3CDTF">2022-04-18T05:47:46Z</dcterms:created>
  <dcterms:modified xsi:type="dcterms:W3CDTF">2024-02-13T10:55:29Z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