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3.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4.xml" ContentType="application/vnd.openxmlformats-officedocument.drawingml.chartshapes+xml"/>
  <Override PartName="/ppt/notesSlides/notesSlide4.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Ex1.xml" ContentType="application/vnd.ms-office.chartex+xml"/>
  <Override PartName="/ppt/charts/style15.xml" ContentType="application/vnd.ms-office.chartstyle+xml"/>
  <Override PartName="/ppt/charts/colors15.xml" ContentType="application/vnd.ms-office.chartcolorstyle+xml"/>
  <Override PartName="/ppt/charts/chart15.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6.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7.xml" ContentType="application/vnd.openxmlformats-officedocument.drawingml.chart+xml"/>
  <Override PartName="/ppt/charts/style18.xml" ContentType="application/vnd.ms-office.chartstyle+xml"/>
  <Override PartName="/ppt/charts/colors18.xml" ContentType="application/vnd.ms-office.chartcolorstyle+xml"/>
  <Override PartName="/ppt/drawings/drawing5.xml" ContentType="application/vnd.openxmlformats-officedocument.drawingml.chartshapes+xml"/>
  <Override PartName="/ppt/charts/chart18.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6.xml" ContentType="application/vnd.openxmlformats-officedocument.drawingml.chartshapes+xml"/>
  <Override PartName="/ppt/charts/chart19.xml" ContentType="application/vnd.openxmlformats-officedocument.drawingml.chart+xml"/>
  <Override PartName="/ppt/charts/style20.xml" ContentType="application/vnd.ms-office.chartstyle+xml"/>
  <Override PartName="/ppt/charts/colors20.xml" ContentType="application/vnd.ms-office.chartcolorstyle+xml"/>
  <Override PartName="/ppt/drawings/drawing7.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7"/>
  </p:notesMasterIdLst>
  <p:sldIdLst>
    <p:sldId id="259" r:id="rId7"/>
    <p:sldId id="2147471602" r:id="rId8"/>
    <p:sldId id="2147473595" r:id="rId9"/>
    <p:sldId id="2147471604" r:id="rId10"/>
    <p:sldId id="2147471599" r:id="rId11"/>
    <p:sldId id="2147473604" r:id="rId12"/>
    <p:sldId id="2147473605" r:id="rId13"/>
    <p:sldId id="2147473606" r:id="rId14"/>
    <p:sldId id="2147473602" r:id="rId15"/>
    <p:sldId id="2147473622" r:id="rId16"/>
    <p:sldId id="2147473623" r:id="rId17"/>
    <p:sldId id="2147473625" r:id="rId18"/>
    <p:sldId id="2147473626" r:id="rId19"/>
    <p:sldId id="2147473610" r:id="rId20"/>
    <p:sldId id="2147471598" r:id="rId21"/>
    <p:sldId id="2147473607" r:id="rId22"/>
    <p:sldId id="2147473608" r:id="rId23"/>
    <p:sldId id="2147473612" r:id="rId24"/>
    <p:sldId id="2147473628" r:id="rId25"/>
    <p:sldId id="2147473630" r:id="rId26"/>
    <p:sldId id="2147473627" r:id="rId27"/>
    <p:sldId id="2147473615" r:id="rId28"/>
    <p:sldId id="2147473616" r:id="rId29"/>
    <p:sldId id="2147473617" r:id="rId30"/>
    <p:sldId id="2147473618" r:id="rId31"/>
    <p:sldId id="2147471572" r:id="rId32"/>
    <p:sldId id="2147473611" r:id="rId33"/>
    <p:sldId id="2147473619" r:id="rId34"/>
    <p:sldId id="2147473631" r:id="rId35"/>
    <p:sldId id="214747363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595"/>
            <p14:sldId id="2147471604"/>
            <p14:sldId id="2147471599"/>
            <p14:sldId id="2147473604"/>
            <p14:sldId id="2147473605"/>
            <p14:sldId id="2147473606"/>
            <p14:sldId id="2147473602"/>
            <p14:sldId id="2147473622"/>
            <p14:sldId id="2147473623"/>
            <p14:sldId id="2147473625"/>
            <p14:sldId id="2147473626"/>
            <p14:sldId id="2147473610"/>
            <p14:sldId id="2147471598"/>
            <p14:sldId id="2147473607"/>
            <p14:sldId id="2147473608"/>
            <p14:sldId id="2147473612"/>
            <p14:sldId id="2147473628"/>
            <p14:sldId id="2147473630"/>
            <p14:sldId id="2147473627"/>
            <p14:sldId id="2147473615"/>
            <p14:sldId id="2147473616"/>
            <p14:sldId id="2147473617"/>
            <p14:sldId id="2147473618"/>
            <p14:sldId id="2147471572"/>
            <p14:sldId id="2147473611"/>
            <p14:sldId id="2147473619"/>
            <p14:sldId id="2147473631"/>
            <p14:sldId id="2147473632"/>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268" autoAdjust="0"/>
  </p:normalViewPr>
  <p:slideViewPr>
    <p:cSldViewPr snapToGrid="0">
      <p:cViewPr varScale="1">
        <p:scale>
          <a:sx n="83" d="100"/>
          <a:sy n="83" d="100"/>
        </p:scale>
        <p:origin x="86" y="1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4.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chartUserShapes" Target="../drawings/drawing5.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chartUserShapes" Target="../drawings/drawing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3.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2" Type="http://schemas.microsoft.com/office/2011/relationships/chartColorStyle" Target="colors15.xml"/><Relationship Id="rId1" Type="http://schemas.microsoft.com/office/2011/relationships/chartStyle" Target="style1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dirty="0">
                <a:solidFill>
                  <a:schemeClr val="accent1">
                    <a:lumMod val="50000"/>
                  </a:schemeClr>
                </a:solidFill>
              </a:rPr>
              <a:t>Assessment Status</a:t>
            </a:r>
          </a:p>
        </c:rich>
      </c:tx>
      <c:layout>
        <c:manualLayout>
          <c:xMode val="edge"/>
          <c:yMode val="edge"/>
          <c:x val="0.24036290849194139"/>
          <c:y val="8.662402325168595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772333439649553"/>
          <c:y val="0.15616633230449389"/>
          <c:w val="0.76448943689313686"/>
          <c:h val="0.73608020985784417"/>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9.7348047024345227E-2"/>
                  <c:y val="-7.7893658782019246E-2"/>
                </c:manualLayout>
              </c:layout>
              <c:tx>
                <c:rich>
                  <a:bodyPr/>
                  <a:lstStyle/>
                  <a:p>
                    <a:r>
                      <a:rPr lang="en-US" dirty="0"/>
                      <a:t>19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9.672910301390196E-2"/>
                  <c:y val="4.1180819913086524E-3"/>
                </c:manualLayout>
              </c:layout>
              <c:tx>
                <c:rich>
                  <a:bodyPr/>
                  <a:lstStyle/>
                  <a:p>
                    <a:r>
                      <a:rPr lang="en-US" dirty="0"/>
                      <a:t>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0422276772215872"/>
                  <c:y val="4.2166666879500637E-2"/>
                </c:manualLayout>
              </c:layout>
              <c:tx>
                <c:rich>
                  <a:bodyPr/>
                  <a:lstStyle/>
                  <a:p>
                    <a:r>
                      <a:rPr lang="en-US" dirty="0"/>
                      <a:t>44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19</c:v>
                </c:pt>
                <c:pt idx="1">
                  <c:v>2</c:v>
                </c:pt>
                <c:pt idx="2">
                  <c:v>44</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7045128718143269"/>
          <c:y val="4.13724687549226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03779971031051"/>
          <c:y val="0.18081531354380204"/>
          <c:w val="0.76448943689313686"/>
          <c:h val="0.73608020985784417"/>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0.10110909436053163"/>
                  <c:y val="-7.5036407493889221E-2"/>
                </c:manualLayout>
              </c:layout>
              <c:tx>
                <c:rich>
                  <a:bodyPr/>
                  <a:lstStyle/>
                  <a:p>
                    <a:r>
                      <a:rPr lang="en-US" dirty="0"/>
                      <a:t>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0801224502246115"/>
                  <c:y val="1.732021556236853E-2"/>
                </c:manualLayout>
              </c:layout>
              <c:tx>
                <c:rich>
                  <a:bodyPr/>
                  <a:lstStyle/>
                  <a:p>
                    <a:r>
                      <a:rPr lang="en-US" dirty="0"/>
                      <a:t>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3807219374783627"/>
                  <c:y val="1.7101341960400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9</c:v>
                </c:pt>
                <c:pt idx="1">
                  <c:v>3</c:v>
                </c:pt>
                <c:pt idx="2">
                  <c:v>17</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1">
                    <a:lumMod val="50000"/>
                  </a:schemeClr>
                </a:solidFill>
                <a:effectLst/>
              </a:rPr>
              <a:t>Cumulative Assessment Status </a:t>
            </a:r>
            <a:endParaRPr lang="en-US" b="0" dirty="0">
              <a:solidFill>
                <a:schemeClr val="accent1">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5873720472440944"/>
          <c:y val="4.54096339672582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dLbl>
              <c:idx val="3"/>
              <c:layout>
                <c:manualLayout>
                  <c:x val="2.3809523809523812E-3"/>
                  <c:y val="-4.022051302352488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22F-4A66-AF40-2315F383F9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Sheet1!$B$2:$B$5</c:f>
              <c:numCache>
                <c:formatCode>General</c:formatCode>
                <c:ptCount val="4"/>
                <c:pt idx="0">
                  <c:v>9</c:v>
                </c:pt>
                <c:pt idx="1">
                  <c:v>9</c:v>
                </c:pt>
                <c:pt idx="2">
                  <c:v>9</c:v>
                </c:pt>
                <c:pt idx="3">
                  <c:v>9</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0"/>
              <c:layout>
                <c:manualLayout>
                  <c:x val="0"/>
                  <c:y val="1.543948725741715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83-44C7-8390-F0AF6E10C7AD}"/>
                </c:ext>
              </c:extLst>
            </c:dLbl>
            <c:dLbl>
              <c:idx val="1"/>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483-44C7-8390-F0AF6E10C7AD}"/>
                </c:ext>
              </c:extLst>
            </c:dLbl>
            <c:dLbl>
              <c:idx val="2"/>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dLbl>
              <c:idx val="3"/>
              <c:layout>
                <c:manualLayout>
                  <c:x val="-1.7460115759570276E-16"/>
                  <c:y val="9.123681653158095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22F-4A66-AF40-2315F383F9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Sheet1!$C$2:$C$5</c:f>
              <c:numCache>
                <c:formatCode>General</c:formatCode>
                <c:ptCount val="4"/>
                <c:pt idx="0">
                  <c:v>3</c:v>
                </c:pt>
                <c:pt idx="1">
                  <c:v>3</c:v>
                </c:pt>
                <c:pt idx="2">
                  <c:v>3</c:v>
                </c:pt>
                <c:pt idx="3">
                  <c:v>3</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7.638800644811996E-17"/>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dLbl>
              <c:idx val="3"/>
              <c:layout>
                <c:manualLayout>
                  <c:x val="-2.3809523809525555E-3"/>
                  <c:y val="8.952307737493982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22F-4A66-AF40-2315F383F9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Sheet1!$D$2:$D$5</c:f>
              <c:numCache>
                <c:formatCode>General</c:formatCode>
                <c:ptCount val="4"/>
                <c:pt idx="0">
                  <c:v>20</c:v>
                </c:pt>
                <c:pt idx="1">
                  <c:v>20</c:v>
                </c:pt>
                <c:pt idx="2">
                  <c:v>24</c:v>
                </c:pt>
                <c:pt idx="3">
                  <c:v>17</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    Re-assessment Status</a:t>
            </a:r>
          </a:p>
        </c:rich>
      </c:tx>
      <c:layout>
        <c:manualLayout>
          <c:xMode val="edge"/>
          <c:yMode val="edge"/>
          <c:x val="0.55731529132631352"/>
          <c:y val="6.4060332471974707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550005223804334"/>
          <c:y val="0.19542876082147781"/>
          <c:w val="0.3923295284816094"/>
          <c:h val="0.7059309185505671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6F95-4537-A548-FF4C3146CD0E}"/>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6F95-4537-A548-FF4C3146CD0E}"/>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6F95-4537-A548-FF4C3146CD0E}"/>
              </c:ext>
            </c:extLst>
          </c:dPt>
          <c:dLbls>
            <c:dLbl>
              <c:idx val="0"/>
              <c:layout>
                <c:manualLayout>
                  <c:x val="6.6612386949350205E-2"/>
                  <c:y val="-9.3762176743425338E-2"/>
                </c:manualLayout>
              </c:layout>
              <c:tx>
                <c:rich>
                  <a:bodyPr/>
                  <a:lstStyle/>
                  <a:p>
                    <a:r>
                      <a:rPr lang="en-US" dirty="0"/>
                      <a:t>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F95-4537-A548-FF4C3146CD0E}"/>
                </c:ext>
              </c:extLst>
            </c:dLbl>
            <c:dLbl>
              <c:idx val="1"/>
              <c:delete val="1"/>
              <c:extLst>
                <c:ext xmlns:c15="http://schemas.microsoft.com/office/drawing/2012/chart" uri="{CE6537A1-D6FC-4f65-9D91-7224C49458BB}"/>
                <c:ext xmlns:c16="http://schemas.microsoft.com/office/drawing/2014/chart" uri="{C3380CC4-5D6E-409C-BE32-E72D297353CC}">
                  <c16:uniqueId val="{00000003-6F95-4537-A548-FF4C3146CD0E}"/>
                </c:ext>
              </c:extLst>
            </c:dLbl>
            <c:dLbl>
              <c:idx val="2"/>
              <c:layout>
                <c:manualLayout>
                  <c:x val="-6.7994629640378987E-2"/>
                  <c:y val="-6.2875925006349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F95-4537-A548-FF4C3146CD0E}"/>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4</c:v>
                </c:pt>
                <c:pt idx="1">
                  <c:v>0</c:v>
                </c:pt>
                <c:pt idx="2">
                  <c:v>5</c:v>
                </c:pt>
              </c:numCache>
            </c:numRef>
          </c:val>
          <c:extLst>
            <c:ext xmlns:c16="http://schemas.microsoft.com/office/drawing/2014/chart" uri="{C3380CC4-5D6E-409C-BE32-E72D297353CC}">
              <c16:uniqueId val="{00000006-6F95-4537-A548-FF4C3146CD0E}"/>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2">
                    <a:lumMod val="75000"/>
                  </a:schemeClr>
                </a:solidFill>
              </a:rPr>
              <a:t>Effort</a:t>
            </a:r>
            <a:r>
              <a:rPr lang="en-US" b="1" baseline="0" dirty="0">
                <a:solidFill>
                  <a:schemeClr val="accent2">
                    <a:lumMod val="75000"/>
                  </a:schemeClr>
                </a:solidFill>
              </a:rPr>
              <a:t> Saved per application</a:t>
            </a:r>
            <a:endParaRPr lang="en-US" b="1" dirty="0">
              <a:solidFill>
                <a:schemeClr val="accent2">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CI/CD</c:v>
                </c:pt>
              </c:strCache>
            </c:strRef>
          </c:tx>
          <c:spPr>
            <a:solidFill>
              <a:schemeClr val="accent1"/>
            </a:solidFill>
            <a:ln>
              <a:noFill/>
            </a:ln>
            <a:effectLst/>
          </c:spPr>
          <c:invertIfNegative val="0"/>
          <c:cat>
            <c:strRef>
              <c:f>Sheet1!$A$2:$A$5</c:f>
              <c:strCache>
                <c:ptCount val="4"/>
                <c:pt idx="0">
                  <c:v>GSESP</c:v>
                </c:pt>
                <c:pt idx="1">
                  <c:v>MIST</c:v>
                </c:pt>
                <c:pt idx="2">
                  <c:v>CASTEAM</c:v>
                </c:pt>
                <c:pt idx="3">
                  <c:v>FTCS</c:v>
                </c:pt>
              </c:strCache>
            </c:strRef>
          </c:cat>
          <c:val>
            <c:numRef>
              <c:f>Sheet1!$B$2:$B$5</c:f>
              <c:numCache>
                <c:formatCode>General</c:formatCode>
                <c:ptCount val="4"/>
                <c:pt idx="0">
                  <c:v>1704</c:v>
                </c:pt>
                <c:pt idx="1">
                  <c:v>1536</c:v>
                </c:pt>
                <c:pt idx="2">
                  <c:v>3297</c:v>
                </c:pt>
                <c:pt idx="3">
                  <c:v>640</c:v>
                </c:pt>
              </c:numCache>
            </c:numRef>
          </c:val>
          <c:extLst>
            <c:ext xmlns:c16="http://schemas.microsoft.com/office/drawing/2014/chart" uri="{C3380CC4-5D6E-409C-BE32-E72D297353CC}">
              <c16:uniqueId val="{00000000-286B-451B-9FF7-850F11E4CE4C}"/>
            </c:ext>
          </c:extLst>
        </c:ser>
        <c:ser>
          <c:idx val="1"/>
          <c:order val="1"/>
          <c:tx>
            <c:strRef>
              <c:f>Sheet1!$C$1</c:f>
              <c:strCache>
                <c:ptCount val="1"/>
                <c:pt idx="0">
                  <c:v>Development</c:v>
                </c:pt>
              </c:strCache>
            </c:strRef>
          </c:tx>
          <c:spPr>
            <a:solidFill>
              <a:schemeClr val="accent2"/>
            </a:solidFill>
            <a:ln>
              <a:noFill/>
            </a:ln>
            <a:effectLst/>
          </c:spPr>
          <c:invertIfNegative val="0"/>
          <c:cat>
            <c:strRef>
              <c:f>Sheet1!$A$2:$A$5</c:f>
              <c:strCache>
                <c:ptCount val="4"/>
                <c:pt idx="0">
                  <c:v>GSESP</c:v>
                </c:pt>
                <c:pt idx="1">
                  <c:v>MIST</c:v>
                </c:pt>
                <c:pt idx="2">
                  <c:v>CASTEAM</c:v>
                </c:pt>
                <c:pt idx="3">
                  <c:v>FTCS</c:v>
                </c:pt>
              </c:strCache>
            </c:strRef>
          </c:cat>
          <c:val>
            <c:numRef>
              <c:f>Sheet1!$C$2:$C$5</c:f>
              <c:numCache>
                <c:formatCode>General</c:formatCode>
                <c:ptCount val="4"/>
                <c:pt idx="0">
                  <c:v>525</c:v>
                </c:pt>
                <c:pt idx="1">
                  <c:v>768</c:v>
                </c:pt>
                <c:pt idx="2">
                  <c:v>750</c:v>
                </c:pt>
                <c:pt idx="3">
                  <c:v>256</c:v>
                </c:pt>
              </c:numCache>
            </c:numRef>
          </c:val>
          <c:extLst>
            <c:ext xmlns:c16="http://schemas.microsoft.com/office/drawing/2014/chart" uri="{C3380CC4-5D6E-409C-BE32-E72D297353CC}">
              <c16:uniqueId val="{00000001-286B-451B-9FF7-850F11E4CE4C}"/>
            </c:ext>
          </c:extLst>
        </c:ser>
        <c:dLbls>
          <c:showLegendKey val="0"/>
          <c:showVal val="0"/>
          <c:showCatName val="0"/>
          <c:showSerName val="0"/>
          <c:showPercent val="0"/>
          <c:showBubbleSize val="0"/>
        </c:dLbls>
        <c:gapWidth val="182"/>
        <c:axId val="1245748848"/>
        <c:axId val="1233607312"/>
      </c:barChart>
      <c:catAx>
        <c:axId val="1245748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607312"/>
        <c:crosses val="autoZero"/>
        <c:auto val="1"/>
        <c:lblAlgn val="ctr"/>
        <c:lblOffset val="100"/>
        <c:noMultiLvlLbl val="0"/>
      </c:catAx>
      <c:valAx>
        <c:axId val="1233607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5748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legend>
      <c:legendPos val="b"/>
      <c:layout>
        <c:manualLayout>
          <c:xMode val="edge"/>
          <c:yMode val="edge"/>
          <c:x val="0.23210192290545287"/>
          <c:y val="0.66653862021253463"/>
          <c:w val="0.57640925971281498"/>
          <c:h val="0.174403382968625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Cumulative Hours Saved</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Hours Saved</c:v>
                </c:pt>
              </c:strCache>
            </c:strRef>
          </c:tx>
          <c:spPr>
            <a:solidFill>
              <a:schemeClr val="accent1"/>
            </a:solidFill>
            <a:ln>
              <a:noFill/>
            </a:ln>
            <a:effectLst/>
          </c:spPr>
          <c:invertIfNegative val="0"/>
          <c:dLbls>
            <c:dLbl>
              <c:idx val="0"/>
              <c:layout>
                <c:manualLayout>
                  <c:x val="0"/>
                  <c:y val="4.124999746247554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8B-44AD-B015-E0572E2BA53B}"/>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8B-44AD-B015-E0572E2BA53B}"/>
                </c:ext>
              </c:extLst>
            </c:dLbl>
            <c:dLbl>
              <c:idx val="2"/>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08B-44AD-B015-E0572E2BA53B}"/>
                </c:ext>
              </c:extLst>
            </c:dLbl>
            <c:dLbl>
              <c:idx val="3"/>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08B-44AD-B015-E0572E2BA53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May</c:v>
                </c:pt>
                <c:pt idx="1">
                  <c:v>June</c:v>
                </c:pt>
                <c:pt idx="2">
                  <c:v>July</c:v>
                </c:pt>
                <c:pt idx="3">
                  <c:v>August</c:v>
                </c:pt>
              </c:strCache>
            </c:strRef>
          </c:cat>
          <c:val>
            <c:numRef>
              <c:f>Sheet1!$B$2:$B$5</c:f>
              <c:numCache>
                <c:formatCode>General</c:formatCode>
                <c:ptCount val="4"/>
                <c:pt idx="0">
                  <c:v>8616</c:v>
                </c:pt>
                <c:pt idx="1">
                  <c:v>8616</c:v>
                </c:pt>
                <c:pt idx="2">
                  <c:v>9512</c:v>
                </c:pt>
                <c:pt idx="3">
                  <c:v>9512</c:v>
                </c:pt>
              </c:numCache>
            </c:numRef>
          </c:val>
          <c:extLst>
            <c:ext xmlns:c16="http://schemas.microsoft.com/office/drawing/2014/chart" uri="{C3380CC4-5D6E-409C-BE32-E72D297353CC}">
              <c16:uniqueId val="{00000004-208B-44AD-B015-E0572E2BA53B}"/>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c:v>
                </c:pt>
                <c:pt idx="1">
                  <c:v>14</c:v>
                </c:pt>
                <c:pt idx="2">
                  <c:v>14</c:v>
                </c:pt>
                <c:pt idx="3">
                  <c:v>14</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c:v>
                </c:pt>
                <c:pt idx="1">
                  <c:v>13</c:v>
                </c:pt>
                <c:pt idx="2">
                  <c:v>13</c:v>
                </c:pt>
                <c:pt idx="3">
                  <c:v>12</c:v>
                </c:pt>
              </c:numCache>
            </c:numRef>
          </c:val>
          <c:extLst>
            <c:ext xmlns:c16="http://schemas.microsoft.com/office/drawing/2014/chart" uri="{C3380CC4-5D6E-409C-BE32-E72D297353CC}">
              <c16:uniqueId val="{00000001-7730-4633-AFC7-967808F2FCC8}"/>
            </c:ext>
          </c:extLst>
        </c:ser>
        <c:ser>
          <c:idx val="2"/>
          <c:order val="2"/>
          <c:tx>
            <c:strRef>
              <c:f>Sheet1!$D$1</c:f>
              <c:strCache>
                <c:ptCount val="1"/>
                <c:pt idx="0">
                  <c:v>InProgess</c:v>
                </c:pt>
              </c:strCache>
            </c:strRef>
          </c:tx>
          <c:spPr>
            <a:solidFill>
              <a:schemeClr val="accent2">
                <a:lumMod val="60000"/>
                <a:lumOff val="40000"/>
              </a:schemeClr>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1</c:v>
                </c:pt>
                <c:pt idx="1">
                  <c:v>1</c:v>
                </c:pt>
                <c:pt idx="2">
                  <c:v>1</c:v>
                </c:pt>
                <c:pt idx="3">
                  <c:v>2</c:v>
                </c:pt>
              </c:numCache>
            </c:numRef>
          </c:val>
          <c:extLst>
            <c:ext xmlns:c16="http://schemas.microsoft.com/office/drawing/2014/chart" uri="{C3380CC4-5D6E-409C-BE32-E72D297353CC}">
              <c16:uniqueId val="{00000002-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b="0" i="0" u="none" strike="noStrike" kern="1200" spc="0" baseline="0" dirty="0">
                <a:solidFill>
                  <a:schemeClr val="accent1">
                    <a:lumMod val="50000"/>
                  </a:schemeClr>
                </a:solidFill>
                <a:latin typeface="+mn-lt"/>
                <a:ea typeface="+mn-ea"/>
                <a:cs typeface="+mn-cs"/>
              </a:rPr>
              <a:t>Jennifer</a:t>
            </a:r>
            <a:endParaRPr lang="en-US" sz="1800" dirty="0">
              <a:solidFill>
                <a:schemeClr val="accent1">
                  <a:lumMod val="50000"/>
                </a:schemeClr>
              </a:solidFill>
            </a:endParaRPr>
          </a:p>
        </c:rich>
      </c:tx>
      <c:layout>
        <c:manualLayout>
          <c:xMode val="edge"/>
          <c:yMode val="edge"/>
          <c:x val="0.38823378063784197"/>
          <c:y val="9.7981695426921533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555812055372031"/>
          <c:y val="0.19658963353820733"/>
          <c:w val="0.3784613350946659"/>
          <c:h val="0.6551762712254000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0F0D-4945-87CF-E6852C8E77E0}"/>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0F0D-4945-87CF-E6852C8E77E0}"/>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0F0D-4945-87CF-E6852C8E77E0}"/>
              </c:ext>
            </c:extLst>
          </c:dPt>
          <c:dLbls>
            <c:dLbl>
              <c:idx val="0"/>
              <c:layout>
                <c:manualLayout>
                  <c:x val="4.9895531226794534E-2"/>
                  <c:y val="-9.376211413614173E-2"/>
                </c:manualLayout>
              </c:layout>
              <c:tx>
                <c:rich>
                  <a:bodyPr/>
                  <a:lstStyle/>
                  <a:p>
                    <a:r>
                      <a:rPr lang="en-US" dirty="0"/>
                      <a:t>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F0D-4945-87CF-E6852C8E77E0}"/>
                </c:ext>
              </c:extLst>
            </c:dLbl>
            <c:dLbl>
              <c:idx val="1"/>
              <c:delete val="1"/>
              <c:extLst>
                <c:ext xmlns:c15="http://schemas.microsoft.com/office/drawing/2012/chart" uri="{CE6537A1-D6FC-4f65-9D91-7224C49458BB}"/>
                <c:ext xmlns:c16="http://schemas.microsoft.com/office/drawing/2014/chart" uri="{C3380CC4-5D6E-409C-BE32-E72D297353CC}">
                  <c16:uniqueId val="{00000003-0F0D-4945-87CF-E6852C8E77E0}"/>
                </c:ext>
              </c:extLst>
            </c:dLbl>
            <c:dLbl>
              <c:idx val="2"/>
              <c:layout>
                <c:manualLayout>
                  <c:x val="-6.7994629640378987E-2"/>
                  <c:y val="-6.2875925006349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F0D-4945-87CF-E6852C8E77E0}"/>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9</c:v>
                </c:pt>
                <c:pt idx="1">
                  <c:v>0</c:v>
                </c:pt>
                <c:pt idx="2">
                  <c:v>7</c:v>
                </c:pt>
              </c:numCache>
            </c:numRef>
          </c:val>
          <c:extLst>
            <c:ext xmlns:c16="http://schemas.microsoft.com/office/drawing/2014/chart" uri="{C3380CC4-5D6E-409C-BE32-E72D297353CC}">
              <c16:uniqueId val="{00000006-0F0D-4945-87CF-E6852C8E77E0}"/>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1800" b="0" i="0" u="none" strike="noStrike" kern="1200" spc="0" baseline="0" dirty="0">
                <a:solidFill>
                  <a:schemeClr val="accent1">
                    <a:lumMod val="50000"/>
                  </a:schemeClr>
                </a:solidFill>
                <a:latin typeface="+mn-lt"/>
                <a:ea typeface="+mn-ea"/>
                <a:cs typeface="+mn-cs"/>
              </a:rPr>
              <a:t>Tatum</a:t>
            </a:r>
            <a:r>
              <a:rPr lang="en-US" dirty="0"/>
              <a:t>  </a:t>
            </a:r>
            <a:endParaRPr lang="en-US" sz="1800" dirty="0">
              <a:solidFill>
                <a:schemeClr val="accent1">
                  <a:lumMod val="50000"/>
                </a:schemeClr>
              </a:solidFill>
            </a:endParaRPr>
          </a:p>
        </c:rich>
      </c:tx>
      <c:layout>
        <c:manualLayout>
          <c:xMode val="edge"/>
          <c:yMode val="edge"/>
          <c:x val="0.65398190852136273"/>
          <c:y val="2.8868565041199775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3929735795492884"/>
          <c:y val="0.13495760695249864"/>
          <c:w val="0.36974119407060346"/>
          <c:h val="0.71549107696628234"/>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4F00-423D-B14F-4DAAC778F477}"/>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F00-423D-B14F-4DAAC778F477}"/>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4F00-423D-B14F-4DAAC778F477}"/>
              </c:ext>
            </c:extLst>
          </c:dPt>
          <c:dLbls>
            <c:dLbl>
              <c:idx val="0"/>
              <c:layout>
                <c:manualLayout>
                  <c:x val="8.6957034592376581E-2"/>
                  <c:y val="8.2453665688091621E-2"/>
                </c:manualLayout>
              </c:layout>
              <c:tx>
                <c:rich>
                  <a:bodyPr/>
                  <a:lstStyle/>
                  <a:p>
                    <a:r>
                      <a:rPr lang="en-US" dirty="0"/>
                      <a:t>16</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F00-423D-B14F-4DAAC778F477}"/>
                </c:ext>
              </c:extLst>
            </c:dLbl>
            <c:dLbl>
              <c:idx val="1"/>
              <c:delete val="1"/>
              <c:extLst>
                <c:ext xmlns:c15="http://schemas.microsoft.com/office/drawing/2012/chart" uri="{CE6537A1-D6FC-4f65-9D91-7224C49458BB}"/>
                <c:ext xmlns:c16="http://schemas.microsoft.com/office/drawing/2014/chart" uri="{C3380CC4-5D6E-409C-BE32-E72D297353CC}">
                  <c16:uniqueId val="{00000003-4F00-423D-B14F-4DAAC778F477}"/>
                </c:ext>
              </c:extLst>
            </c:dLbl>
            <c:dLbl>
              <c:idx val="2"/>
              <c:layout>
                <c:manualLayout>
                  <c:x val="4.6053813434394006E-3"/>
                  <c:y val="8.1820121830234113E-2"/>
                </c:manualLayout>
              </c:layout>
              <c:tx>
                <c:rich>
                  <a:bodyPr/>
                  <a:lstStyle/>
                  <a:p>
                    <a:fld id="{30A08F1A-85B0-4328-B12E-CBC74F36AFE5}" type="VALUE">
                      <a:rPr lang="en-US"/>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F00-423D-B14F-4DAAC778F477}"/>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16</c:v>
                </c:pt>
                <c:pt idx="1">
                  <c:v>0</c:v>
                </c:pt>
                <c:pt idx="2">
                  <c:v>1</c:v>
                </c:pt>
              </c:numCache>
            </c:numRef>
          </c:val>
          <c:extLst>
            <c:ext xmlns:c15="http://schemas.microsoft.com/office/drawing/2012/chart" uri="{02D57815-91ED-43cb-92C2-25804820EDAC}">
              <c15:datalabelsRange>
                <c15:f>Sheet1!$B$3</c15:f>
                <c15:dlblRangeCache>
                  <c:ptCount val="1"/>
                  <c:pt idx="0">
                    <c:v>0</c:v>
                  </c:pt>
                </c15:dlblRangeCache>
              </c15:datalabelsRange>
            </c:ext>
            <c:ext xmlns:c16="http://schemas.microsoft.com/office/drawing/2014/chart" uri="{C3380CC4-5D6E-409C-BE32-E72D297353CC}">
              <c16:uniqueId val="{00000006-4F00-423D-B14F-4DAAC778F47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BUBA</a:t>
            </a:r>
          </a:p>
        </c:rich>
      </c:tx>
      <c:layout>
        <c:manualLayout>
          <c:xMode val="edge"/>
          <c:yMode val="edge"/>
          <c:x val="0.65580895115540072"/>
          <c:y val="3.6548846561998458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5500055182898744"/>
          <c:y val="0.16451949808868285"/>
          <c:w val="0.39054608939732371"/>
          <c:h val="0.6980568388382029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8B0A-4B7C-A4C7-621BE15978B0}"/>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8B0A-4B7C-A4C7-621BE15978B0}"/>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8B0A-4B7C-A4C7-621BE15978B0}"/>
              </c:ext>
            </c:extLst>
          </c:dPt>
          <c:dLbls>
            <c:dLbl>
              <c:idx val="0"/>
              <c:layout>
                <c:manualLayout>
                  <c:x val="4.5605369403205032E-2"/>
                  <c:y val="-0.16597982725711297"/>
                </c:manualLayout>
              </c:layout>
              <c:tx>
                <c:rich>
                  <a:bodyPr/>
                  <a:lstStyle/>
                  <a:p>
                    <a:r>
                      <a:rPr lang="en-US" dirty="0"/>
                      <a:t>11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B0A-4B7C-A4C7-621BE15978B0}"/>
                </c:ext>
              </c:extLst>
            </c:dLbl>
            <c:dLbl>
              <c:idx val="1"/>
              <c:delete val="1"/>
              <c:extLst>
                <c:ext xmlns:c15="http://schemas.microsoft.com/office/drawing/2012/chart" uri="{CE6537A1-D6FC-4f65-9D91-7224C49458BB}"/>
                <c:ext xmlns:c16="http://schemas.microsoft.com/office/drawing/2014/chart" uri="{C3380CC4-5D6E-409C-BE32-E72D297353CC}">
                  <c16:uniqueId val="{00000003-8B0A-4B7C-A4C7-621BE15978B0}"/>
                </c:ext>
              </c:extLst>
            </c:dLbl>
            <c:dLbl>
              <c:idx val="2"/>
              <c:layout>
                <c:manualLayout>
                  <c:x val="-6.7994629640378987E-2"/>
                  <c:y val="-6.2875925006349474E-3"/>
                </c:manualLayout>
              </c:layout>
              <c:tx>
                <c:rich>
                  <a:bodyPr/>
                  <a:lstStyle/>
                  <a:p>
                    <a:fld id="{6EADB6E5-8B50-4A1E-A393-DE8C41F0BE4E}" type="VALUE">
                      <a:rPr lang="en-US"/>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B0A-4B7C-A4C7-621BE15978B0}"/>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11</c:v>
                </c:pt>
                <c:pt idx="1">
                  <c:v>0</c:v>
                </c:pt>
                <c:pt idx="2">
                  <c:v>8</c:v>
                </c:pt>
              </c:numCache>
            </c:numRef>
          </c:val>
          <c:extLst>
            <c:ext xmlns:c15="http://schemas.microsoft.com/office/drawing/2012/chart" uri="{02D57815-91ED-43cb-92C2-25804820EDAC}">
              <c15:datalabelsRange>
                <c15:f>Sheet1!$B$3</c15:f>
                <c15:dlblRangeCache>
                  <c:ptCount val="1"/>
                  <c:pt idx="0">
                    <c:v>0</c:v>
                  </c:pt>
                </c15:dlblRangeCache>
              </c15:datalabelsRange>
            </c:ext>
            <c:ext xmlns:c16="http://schemas.microsoft.com/office/drawing/2014/chart" uri="{C3380CC4-5D6E-409C-BE32-E72D297353CC}">
              <c16:uniqueId val="{00000006-8B0A-4B7C-A4C7-621BE15978B0}"/>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5866553963259965"/>
          <c:y val="0.13366118278649899"/>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8035868251877387"/>
          <c:y val="0.23875630041770796"/>
          <c:w val="0.3784613350946659"/>
          <c:h val="0.6551762712254000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29AE-4453-A354-C0A7127520B3}"/>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29AE-4453-A354-C0A7127520B3}"/>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29AE-4453-A354-C0A7127520B3}"/>
              </c:ext>
            </c:extLst>
          </c:dPt>
          <c:dLbls>
            <c:dLbl>
              <c:idx val="0"/>
              <c:layout>
                <c:manualLayout>
                  <c:x val="4.9895531226794534E-2"/>
                  <c:y val="-9.376211413614173E-2"/>
                </c:manualLayout>
              </c:layout>
              <c:tx>
                <c:rich>
                  <a:bodyPr/>
                  <a:lstStyle/>
                  <a:p>
                    <a:r>
                      <a:rPr lang="en-US" dirty="0"/>
                      <a:t>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AE-4453-A354-C0A7127520B3}"/>
                </c:ext>
              </c:extLst>
            </c:dLbl>
            <c:dLbl>
              <c:idx val="1"/>
              <c:delete val="1"/>
              <c:extLst>
                <c:ext xmlns:c15="http://schemas.microsoft.com/office/drawing/2012/chart" uri="{CE6537A1-D6FC-4f65-9D91-7224C49458BB}"/>
                <c:ext xmlns:c16="http://schemas.microsoft.com/office/drawing/2014/chart" uri="{C3380CC4-5D6E-409C-BE32-E72D297353CC}">
                  <c16:uniqueId val="{00000003-29AE-4453-A354-C0A7127520B3}"/>
                </c:ext>
              </c:extLst>
            </c:dLbl>
            <c:dLbl>
              <c:idx val="2"/>
              <c:layout>
                <c:manualLayout>
                  <c:x val="-6.7994629640378987E-2"/>
                  <c:y val="-6.2875925006349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AE-4453-A354-C0A7127520B3}"/>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9</c:v>
                </c:pt>
                <c:pt idx="1">
                  <c:v>0</c:v>
                </c:pt>
                <c:pt idx="2">
                  <c:v>7</c:v>
                </c:pt>
              </c:numCache>
            </c:numRef>
          </c:val>
          <c:extLst>
            <c:ext xmlns:c16="http://schemas.microsoft.com/office/drawing/2014/chart" uri="{C3380CC4-5D6E-409C-BE32-E72D297353CC}">
              <c16:uniqueId val="{00000006-29AE-4453-A354-C0A7127520B3}"/>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2">
                    <a:lumMod val="50000"/>
                  </a:schemeClr>
                </a:solidFill>
                <a:effectLst/>
              </a:rPr>
              <a:t>Cumulative Assessment Status </a:t>
            </a:r>
            <a:endParaRPr lang="en-US" b="0" dirty="0">
              <a:solidFill>
                <a:schemeClr val="accent2">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5873720472440944"/>
          <c:y val="4.54096339672582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dLbl>
              <c:idx val="3"/>
              <c:layout>
                <c:manualLayout>
                  <c:x val="-9.2945975138175924E-17"/>
                  <c:y val="-1.69964103421987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Sheet1!$B$2:$B$5</c:f>
              <c:numCache>
                <c:formatCode>General</c:formatCode>
                <c:ptCount val="4"/>
                <c:pt idx="0">
                  <c:v>17</c:v>
                </c:pt>
                <c:pt idx="1">
                  <c:v>17</c:v>
                </c:pt>
                <c:pt idx="2">
                  <c:v>17</c:v>
                </c:pt>
                <c:pt idx="3">
                  <c:v>19</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1"/>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2-4E84-9993-CFB9EE12E00A}"/>
                </c:ext>
              </c:extLst>
            </c:dLbl>
            <c:dLbl>
              <c:idx val="2"/>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dLbl>
              <c:idx val="3"/>
              <c:layout>
                <c:manualLayout>
                  <c:x val="0"/>
                  <c:y val="-9.066982682550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2B2-4E84-9993-CFB9EE12E00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Sheet1!$C$2:$C$5</c:f>
              <c:numCache>
                <c:formatCode>General</c:formatCode>
                <c:ptCount val="4"/>
                <c:pt idx="0">
                  <c:v>1</c:v>
                </c:pt>
                <c:pt idx="1">
                  <c:v>1</c:v>
                </c:pt>
                <c:pt idx="2">
                  <c:v>1</c:v>
                </c:pt>
                <c:pt idx="3">
                  <c:v>2</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7.638800644811996E-17"/>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dLbl>
              <c:idx val="3"/>
              <c:layout>
                <c:manualLayout>
                  <c:x val="-7.6047585429282628E-3"/>
                  <c:y val="-7.265641062313986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Sheet1!$D$2:$D$5</c:f>
              <c:numCache>
                <c:formatCode>General</c:formatCode>
                <c:ptCount val="4"/>
                <c:pt idx="0">
                  <c:v>31</c:v>
                </c:pt>
                <c:pt idx="1">
                  <c:v>31</c:v>
                </c:pt>
                <c:pt idx="2">
                  <c:v>48</c:v>
                </c:pt>
                <c:pt idx="3">
                  <c:v>44</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2">
                    <a:lumMod val="50000"/>
                  </a:schemeClr>
                </a:solidFill>
                <a:effectLst/>
              </a:rPr>
              <a:t>Cumulative Assessment Status </a:t>
            </a:r>
            <a:endParaRPr lang="en-US" b="0" dirty="0">
              <a:solidFill>
                <a:schemeClr val="accent2">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4859758072870352"/>
          <c:y val="3.8922566318002054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dLbl>
              <c:idx val="3"/>
              <c:layout>
                <c:manualLayout>
                  <c:x val="-5.0698390286189349E-3"/>
                  <c:y val="2.192666677734033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Sheet1!$B$2:$B$5</c:f>
              <c:numCache>
                <c:formatCode>General</c:formatCode>
                <c:ptCount val="4"/>
                <c:pt idx="0">
                  <c:v>67</c:v>
                </c:pt>
                <c:pt idx="1">
                  <c:v>67</c:v>
                </c:pt>
                <c:pt idx="2">
                  <c:v>68</c:v>
                </c:pt>
                <c:pt idx="3">
                  <c:v>70</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1"/>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9ED-49C0-A90F-4FFB4D8E1FF4}"/>
                </c:ext>
              </c:extLst>
            </c:dLbl>
            <c:dLbl>
              <c:idx val="2"/>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dLbl>
              <c:idx val="3"/>
              <c:layout>
                <c:manualLayout>
                  <c:x val="-2.5349195143094211E-3"/>
                  <c:y val="-1.55413921640490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Sheet1!$C$2:$C$5</c:f>
              <c:numCache>
                <c:formatCode>General</c:formatCode>
                <c:ptCount val="4"/>
                <c:pt idx="0">
                  <c:v>3</c:v>
                </c:pt>
                <c:pt idx="1">
                  <c:v>3</c:v>
                </c:pt>
                <c:pt idx="2">
                  <c:v>2</c:v>
                </c:pt>
                <c:pt idx="3">
                  <c:v>5</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7.638800644811996E-17"/>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dLbl>
              <c:idx val="3"/>
              <c:layout>
                <c:manualLayout>
                  <c:x val="2.534919514309235E-3"/>
                  <c:y val="-7.265641062313956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Sheet1!$D$2:$D$5</c:f>
              <c:numCache>
                <c:formatCode>General</c:formatCode>
                <c:ptCount val="4"/>
                <c:pt idx="0">
                  <c:v>5</c:v>
                </c:pt>
                <c:pt idx="1">
                  <c:v>5</c:v>
                </c:pt>
                <c:pt idx="2">
                  <c:v>17</c:v>
                </c:pt>
                <c:pt idx="3">
                  <c:v>12</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772333439649553"/>
          <c:y val="0.15616633230449389"/>
          <c:w val="0.76448943689313686"/>
          <c:h val="0.73608020985784417"/>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0.16504689907570042"/>
                  <c:y val="2.5901213536751531E-2"/>
                </c:manualLayout>
              </c:layout>
              <c:tx>
                <c:rich>
                  <a:bodyPr/>
                  <a:lstStyle/>
                  <a:p>
                    <a:r>
                      <a:rPr lang="en-US" dirty="0"/>
                      <a:t>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0281935068669469"/>
                  <c:y val="-3.4784664295060518E-2"/>
                </c:manualLayout>
              </c:layout>
              <c:tx>
                <c:rich>
                  <a:bodyPr/>
                  <a:lstStyle/>
                  <a:p>
                    <a:r>
                      <a:rPr lang="en-US" dirty="0"/>
                      <a:t>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3.6523915670803521E-2"/>
                  <c:y val="-7.78461542390781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70</c:v>
                </c:pt>
                <c:pt idx="1">
                  <c:v>5</c:v>
                </c:pt>
                <c:pt idx="2">
                  <c:v>12</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55156848069862885"/>
          <c:y val="2.1819938676950631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3929735795492884"/>
          <c:y val="0.13495760695249864"/>
          <c:w val="0.36974119407060346"/>
          <c:h val="0.71549107696628234"/>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983F-4654-9F7C-7F5E59C88ADA}"/>
              </c:ext>
            </c:extLst>
          </c:dPt>
          <c:dLbls>
            <c:dLbl>
              <c:idx val="0"/>
              <c:layout>
                <c:manualLayout>
                  <c:x val="0.14609041353251828"/>
                  <c:y val="-1.975141659352098E-2"/>
                </c:manualLayout>
              </c:layout>
              <c:tx>
                <c:rich>
                  <a:bodyPr/>
                  <a:lstStyle/>
                  <a:p>
                    <a:r>
                      <a:rPr lang="en-US" dirty="0"/>
                      <a:t>16</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delete val="1"/>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4.6053813434394006E-3"/>
                  <c:y val="8.1820121830234113E-2"/>
                </c:manualLayout>
              </c:layout>
              <c:tx>
                <c:rich>
                  <a:bodyPr/>
                  <a:lstStyle/>
                  <a:p>
                    <a:fld id="{B29D53E6-8978-4B21-91BE-45FBEFED408B}" type="VALUE">
                      <a:rPr lang="en-US"/>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983F-4654-9F7C-7F5E59C88ADA}"/>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16</c:v>
                </c:pt>
                <c:pt idx="1">
                  <c:v>0</c:v>
                </c:pt>
                <c:pt idx="2">
                  <c:v>1</c:v>
                </c:pt>
              </c:numCache>
            </c:numRef>
          </c:val>
          <c:extLst>
            <c:ext xmlns:c15="http://schemas.microsoft.com/office/drawing/2012/chart" uri="{02D57815-91ED-43cb-92C2-25804820EDAC}">
              <c15:datalabelsRange>
                <c15:f>Sheet1!$B$3</c15:f>
                <c15:dlblRangeCache>
                  <c:ptCount val="1"/>
                  <c:pt idx="0">
                    <c:v>0</c:v>
                  </c:pt>
                </c15:dlblRangeCache>
              </c15:datalabelsRange>
            </c:ex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28112022351"/>
          <c:y val="0.14718722210969715"/>
          <c:w val="0.67373879452879193"/>
          <c:h val="0.69481294902469648"/>
        </c:manualLayout>
      </c:layout>
      <c:doughnutChart>
        <c:varyColors val="1"/>
        <c:ser>
          <c:idx val="0"/>
          <c:order val="0"/>
          <c:tx>
            <c:strRef>
              <c:f>Sheet1!$B$1</c:f>
              <c:strCache>
                <c:ptCount val="1"/>
                <c:pt idx="0">
                  <c:v>DSO Status</c:v>
                </c:pt>
              </c:strCache>
            </c:strRef>
          </c:tx>
          <c:spPr>
            <a:solidFill>
              <a:schemeClr val="accent1">
                <a:lumMod val="75000"/>
              </a:schemeClr>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9.9874255583338178E-2"/>
                  <c:y val="-2.8735414313117453E-2"/>
                </c:manualLayout>
              </c:layout>
              <c:tx>
                <c:rich>
                  <a:bodyPr/>
                  <a:lstStyle/>
                  <a:p>
                    <a:r>
                      <a:rPr lang="en-US" dirty="0"/>
                      <a:t>18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6.8756979778299601E-2"/>
                  <c:y val="7.8720646470425107E-2"/>
                </c:manualLayout>
              </c:layout>
              <c:tx>
                <c:rich>
                  <a:bodyPr/>
                  <a:lstStyle/>
                  <a:p>
                    <a:r>
                      <a:rPr lang="en-US" dirty="0"/>
                      <a:t>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079838150583451"/>
                  <c:y val="-3.06777355237091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18</c:v>
                </c:pt>
                <c:pt idx="1">
                  <c:v>3</c:v>
                </c:pt>
                <c:pt idx="2">
                  <c:v>9</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56454699267640518"/>
          <c:y val="1.5915232129516278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5500055182898744"/>
          <c:y val="0.16451949808868285"/>
          <c:w val="0.39054608939732371"/>
          <c:h val="0.6980568388382029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29AE-4453-A354-C0A7127520B3}"/>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29AE-4453-A354-C0A7127520B3}"/>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29AE-4453-A354-C0A7127520B3}"/>
              </c:ext>
            </c:extLst>
          </c:dPt>
          <c:dLbls>
            <c:dLbl>
              <c:idx val="0"/>
              <c:layout>
                <c:manualLayout>
                  <c:x val="4.9895531226794534E-2"/>
                  <c:y val="-9.376211413614173E-2"/>
                </c:manualLayout>
              </c:layout>
              <c:tx>
                <c:rich>
                  <a:bodyPr/>
                  <a:lstStyle/>
                  <a:p>
                    <a:r>
                      <a:rPr lang="en-US" dirty="0"/>
                      <a:t>11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AE-4453-A354-C0A7127520B3}"/>
                </c:ext>
              </c:extLst>
            </c:dLbl>
            <c:dLbl>
              <c:idx val="1"/>
              <c:delete val="1"/>
              <c:extLst>
                <c:ext xmlns:c15="http://schemas.microsoft.com/office/drawing/2012/chart" uri="{CE6537A1-D6FC-4f65-9D91-7224C49458BB}"/>
                <c:ext xmlns:c16="http://schemas.microsoft.com/office/drawing/2014/chart" uri="{C3380CC4-5D6E-409C-BE32-E72D297353CC}">
                  <c16:uniqueId val="{00000003-29AE-4453-A354-C0A7127520B3}"/>
                </c:ext>
              </c:extLst>
            </c:dLbl>
            <c:dLbl>
              <c:idx val="2"/>
              <c:layout>
                <c:manualLayout>
                  <c:x val="-6.7994629640378987E-2"/>
                  <c:y val="-6.2875925006349474E-3"/>
                </c:manualLayout>
              </c:layout>
              <c:tx>
                <c:rich>
                  <a:bodyPr/>
                  <a:lstStyle/>
                  <a:p>
                    <a:fld id="{071C5B32-2E58-4BA1-8A40-2E6F1EADA3BA}" type="VALUE">
                      <a:rPr lang="en-US"/>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29AE-4453-A354-C0A7127520B3}"/>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11</c:v>
                </c:pt>
                <c:pt idx="1">
                  <c:v>0</c:v>
                </c:pt>
                <c:pt idx="2">
                  <c:v>8</c:v>
                </c:pt>
              </c:numCache>
            </c:numRef>
          </c:val>
          <c:extLst>
            <c:ext xmlns:c15="http://schemas.microsoft.com/office/drawing/2012/chart" uri="{02D57815-91ED-43cb-92C2-25804820EDAC}">
              <c15:datalabelsRange>
                <c15:f>Sheet1!$B$3</c15:f>
                <c15:dlblRangeCache>
                  <c:ptCount val="1"/>
                  <c:pt idx="0">
                    <c:v>0</c:v>
                  </c:pt>
                </c15:dlblRangeCache>
              </c15:datalabelsRange>
            </c:ext>
            <c:ext xmlns:c16="http://schemas.microsoft.com/office/drawing/2014/chart" uri="{C3380CC4-5D6E-409C-BE32-E72D297353CC}">
              <c16:uniqueId val="{00000006-29AE-4453-A354-C0A7127520B3}"/>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1">
                    <a:lumMod val="50000"/>
                  </a:schemeClr>
                </a:solidFill>
                <a:effectLst/>
              </a:rPr>
              <a:t>Cumulative Assessment Status </a:t>
            </a:r>
            <a:endParaRPr lang="en-US" b="0" dirty="0">
              <a:solidFill>
                <a:schemeClr val="accent1">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5873720472440944"/>
          <c:y val="4.54096339672582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dLbl>
              <c:idx val="3"/>
              <c:layout>
                <c:manualLayout>
                  <c:x val="-2.3809523809525555E-3"/>
                  <c:y val="9.39033796054568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410-4CF2-BD96-4BBCFAC60E9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Sheet1!$B$2:$B$5</c:f>
              <c:numCache>
                <c:formatCode>General</c:formatCode>
                <c:ptCount val="4"/>
                <c:pt idx="0">
                  <c:v>16</c:v>
                </c:pt>
                <c:pt idx="1">
                  <c:v>16</c:v>
                </c:pt>
                <c:pt idx="2">
                  <c:v>16</c:v>
                </c:pt>
                <c:pt idx="3">
                  <c:v>18</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0"/>
              <c:layout>
                <c:manualLayout>
                  <c:x val="0"/>
                  <c:y val="1.543948725741715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83-44C7-8390-F0AF6E10C7AD}"/>
                </c:ext>
              </c:extLst>
            </c:dLbl>
            <c:dLbl>
              <c:idx val="1"/>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483-44C7-8390-F0AF6E10C7AD}"/>
                </c:ext>
              </c:extLst>
            </c:dLbl>
            <c:dLbl>
              <c:idx val="2"/>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dLbl>
              <c:idx val="3"/>
              <c:layout>
                <c:manualLayout>
                  <c:x val="-1.7460115759570276E-16"/>
                  <c:y val="2.585745235512579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410-4CF2-BD96-4BBCFAC60E9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Sheet1!$C$2:$C$5</c:f>
              <c:numCache>
                <c:formatCode>General</c:formatCode>
                <c:ptCount val="4"/>
                <c:pt idx="0">
                  <c:v>5</c:v>
                </c:pt>
                <c:pt idx="1">
                  <c:v>5</c:v>
                </c:pt>
                <c:pt idx="2">
                  <c:v>5</c:v>
                </c:pt>
                <c:pt idx="3">
                  <c:v>3</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7.638800644811996E-17"/>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dLbl>
              <c:idx val="3"/>
              <c:layout>
                <c:manualLayout>
                  <c:x val="-2.3809523809523812E-3"/>
                  <c:y val="9.39033796054568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410-4CF2-BD96-4BBCFAC60E9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August</c:v>
                </c:pt>
                <c:pt idx="1">
                  <c:v>September</c:v>
                </c:pt>
                <c:pt idx="2">
                  <c:v>October</c:v>
                </c:pt>
                <c:pt idx="3">
                  <c:v>November</c:v>
                </c:pt>
              </c:strCache>
            </c:strRef>
          </c:cat>
          <c:val>
            <c:numRef>
              <c:f>Sheet1!$D$2:$D$5</c:f>
              <c:numCache>
                <c:formatCode>General</c:formatCode>
                <c:ptCount val="4"/>
                <c:pt idx="0">
                  <c:v>5</c:v>
                </c:pt>
                <c:pt idx="1">
                  <c:v>5</c:v>
                </c:pt>
                <c:pt idx="2">
                  <c:v>11</c:v>
                </c:pt>
                <c:pt idx="3">
                  <c:v>9</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legend pos="t" align="ctr" overlay="0"/>
  </cx:chart>
</cx: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8">
  <a:schemeClr val="accent5"/>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withinLinear" id="14">
  <a:schemeClr val="accent1"/>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withinLinear" id="18">
  <a:schemeClr val="accent5"/>
</cs:colorStyle>
</file>

<file path=ppt/charts/colors19.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20.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2952810" y="1748061"/>
          <a:ext cx="2221862" cy="1922001"/>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Product Efficiency</a:t>
          </a:r>
        </a:p>
      </dsp:txBody>
      <dsp:txXfrm>
        <a:off x="3321004" y="2066564"/>
        <a:ext cx="1485474" cy="1284995"/>
      </dsp:txXfrm>
    </dsp:sp>
    <dsp:sp modelId="{E992694B-A636-42A2-A9B7-1E7E5B2E174D}">
      <dsp:nvSpPr>
        <dsp:cNvPr id="0" name=""/>
        <dsp:cNvSpPr/>
      </dsp:nvSpPr>
      <dsp:spPr>
        <a:xfrm>
          <a:off x="4344123" y="828514"/>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3157475" y="0"/>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Compliance</a:t>
          </a:r>
        </a:p>
      </dsp:txBody>
      <dsp:txXfrm>
        <a:off x="3459220" y="261045"/>
        <a:ext cx="1217310" cy="1053116"/>
      </dsp:txXfrm>
    </dsp:sp>
    <dsp:sp modelId="{CC9DC1CE-217F-44AF-BBD3-ADE4CFC77F64}">
      <dsp:nvSpPr>
        <dsp:cNvPr id="0" name=""/>
        <dsp:cNvSpPr/>
      </dsp:nvSpPr>
      <dsp:spPr>
        <a:xfrm>
          <a:off x="5322487" y="2178846"/>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4868001" y="968857"/>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Tech Debt</a:t>
          </a:r>
        </a:p>
      </dsp:txBody>
      <dsp:txXfrm>
        <a:off x="5169746" y="1229902"/>
        <a:ext cx="1217310" cy="1053116"/>
      </dsp:txXfrm>
    </dsp:sp>
    <dsp:sp modelId="{74615427-016E-4FB3-B262-1AF76B7B7B2D}">
      <dsp:nvSpPr>
        <dsp:cNvPr id="0" name=""/>
        <dsp:cNvSpPr/>
      </dsp:nvSpPr>
      <dsp:spPr>
        <a:xfrm>
          <a:off x="4642852" y="3703117"/>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4827361" y="2873519"/>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Compute</a:t>
          </a:r>
        </a:p>
      </dsp:txBody>
      <dsp:txXfrm>
        <a:off x="5129106" y="3134564"/>
        <a:ext cx="1217310" cy="1053116"/>
      </dsp:txXfrm>
    </dsp:sp>
    <dsp:sp modelId="{5C71BD5C-00B4-4FAC-9276-74B9D5DE2173}">
      <dsp:nvSpPr>
        <dsp:cNvPr id="0" name=""/>
        <dsp:cNvSpPr/>
      </dsp:nvSpPr>
      <dsp:spPr>
        <a:xfrm>
          <a:off x="2956944" y="3861342"/>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3157475" y="3843460"/>
          <a:ext cx="1820800" cy="1575206"/>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err="1"/>
            <a:t>DevSecOps</a:t>
          </a:r>
          <a:r>
            <a:rPr lang="en-US" sz="1700" kern="1200" dirty="0"/>
            <a:t> &amp; Automation</a:t>
          </a:r>
        </a:p>
      </dsp:txBody>
      <dsp:txXfrm>
        <a:off x="3459220" y="4104505"/>
        <a:ext cx="1217310" cy="1053116"/>
      </dsp:txXfrm>
    </dsp:sp>
    <dsp:sp modelId="{49E121D2-E5EB-4292-B3E2-DCB35A75D51C}">
      <dsp:nvSpPr>
        <dsp:cNvPr id="0" name=""/>
        <dsp:cNvSpPr/>
      </dsp:nvSpPr>
      <dsp:spPr>
        <a:xfrm>
          <a:off x="1962559" y="2511552"/>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1479837" y="2874602"/>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Application Roadmap</a:t>
          </a:r>
        </a:p>
        <a:p>
          <a:pPr marL="0" lvl="0" indent="0" algn="ctr" defTabSz="755650">
            <a:lnSpc>
              <a:spcPct val="90000"/>
            </a:lnSpc>
            <a:spcBef>
              <a:spcPct val="0"/>
            </a:spcBef>
            <a:spcAft>
              <a:spcPct val="35000"/>
            </a:spcAft>
            <a:buNone/>
          </a:pPr>
          <a:r>
            <a:rPr lang="en-US" sz="1700" kern="1200" dirty="0"/>
            <a:t>/retirement</a:t>
          </a:r>
        </a:p>
      </dsp:txBody>
      <dsp:txXfrm>
        <a:off x="1781582" y="3135647"/>
        <a:ext cx="1217310" cy="1053116"/>
      </dsp:txXfrm>
    </dsp:sp>
    <dsp:sp modelId="{836F04D8-D78D-428F-8D82-EDE69681CF8C}">
      <dsp:nvSpPr>
        <dsp:cNvPr id="0" name=""/>
        <dsp:cNvSpPr/>
      </dsp:nvSpPr>
      <dsp:spPr>
        <a:xfrm>
          <a:off x="1479837" y="966690"/>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Cloud</a:t>
          </a:r>
        </a:p>
      </dsp:txBody>
      <dsp:txXfrm>
        <a:off x="1781582" y="1227735"/>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5.x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0.71009</cdr:x>
      <cdr:y>0.52292</cdr:y>
    </cdr:from>
    <cdr:to>
      <cdr:x>0.81245</cdr:x>
      <cdr:y>0.62379</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892042" y="2047449"/>
          <a:ext cx="705194" cy="39494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16</a:t>
          </a:r>
        </a:p>
      </cdr:txBody>
    </cdr:sp>
  </cdr:relSizeAnchor>
</c:userShapes>
</file>

<file path=ppt/drawings/drawing2.xml><?xml version="1.0" encoding="utf-8"?>
<c:userShapes xmlns:c="http://schemas.openxmlformats.org/drawingml/2006/chart">
  <cdr:relSizeAnchor xmlns:cdr="http://schemas.openxmlformats.org/drawingml/2006/chartDrawing">
    <cdr:from>
      <cdr:x>0.70628</cdr:x>
      <cdr:y>0.4638</cdr:y>
    </cdr:from>
    <cdr:to>
      <cdr:x>0.78616</cdr:x>
      <cdr:y>0.56585</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5009322" y="1671307"/>
          <a:ext cx="566530" cy="367747"/>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17</a:t>
          </a:r>
        </a:p>
      </cdr:txBody>
    </cdr:sp>
  </cdr:relSizeAnchor>
</c:userShapes>
</file>

<file path=ppt/drawings/drawing3.xml><?xml version="1.0" encoding="utf-8"?>
<c:userShapes xmlns:c="http://schemas.openxmlformats.org/drawingml/2006/chart">
  <cdr:relSizeAnchor xmlns:cdr="http://schemas.openxmlformats.org/drawingml/2006/chartDrawing">
    <cdr:from>
      <cdr:x>0.73399</cdr:x>
      <cdr:y>0.47402</cdr:y>
    </cdr:from>
    <cdr:to>
      <cdr:x>0.77953</cdr:x>
      <cdr:y>0.56777</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675323" y="1750557"/>
          <a:ext cx="290070" cy="346230"/>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19</a:t>
          </a:r>
        </a:p>
      </cdr:txBody>
    </cdr:sp>
  </cdr:relSizeAnchor>
</c:userShapes>
</file>

<file path=ppt/drawings/drawing4.xml><?xml version="1.0" encoding="utf-8"?>
<c:userShapes xmlns:c="http://schemas.openxmlformats.org/drawingml/2006/chart">
  <cdr:relSizeAnchor xmlns:cdr="http://schemas.openxmlformats.org/drawingml/2006/chartDrawing">
    <cdr:from>
      <cdr:x>0.73139</cdr:x>
      <cdr:y>0.51329</cdr:y>
    </cdr:from>
    <cdr:to>
      <cdr:x>0.77953</cdr:x>
      <cdr:y>0.59631</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860022" y="1895564"/>
          <a:ext cx="319906" cy="30661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9</a:t>
          </a:r>
        </a:p>
      </cdr:txBody>
    </cdr:sp>
  </cdr:relSizeAnchor>
</c:userShapes>
</file>

<file path=ppt/drawings/drawing5.xml><?xml version="1.0" encoding="utf-8"?>
<c:userShapes xmlns:c="http://schemas.openxmlformats.org/drawingml/2006/chart">
  <cdr:relSizeAnchor xmlns:cdr="http://schemas.openxmlformats.org/drawingml/2006/chartDrawing">
    <cdr:from>
      <cdr:x>0.71009</cdr:x>
      <cdr:y>0.52292</cdr:y>
    </cdr:from>
    <cdr:to>
      <cdr:x>0.81245</cdr:x>
      <cdr:y>0.62379</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892042" y="2047449"/>
          <a:ext cx="705194" cy="39494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a:t>
          </a:r>
        </a:p>
      </cdr:txBody>
    </cdr:sp>
  </cdr:relSizeAnchor>
  <cdr:relSizeAnchor xmlns:cdr="http://schemas.openxmlformats.org/drawingml/2006/chartDrawing">
    <cdr:from>
      <cdr:x>0.43275</cdr:x>
      <cdr:y>0.47874</cdr:y>
    </cdr:from>
    <cdr:to>
      <cdr:x>0.5</cdr:x>
      <cdr:y>0.58773</cdr:y>
    </cdr:to>
    <cdr:pic>
      <cdr:nvPicPr>
        <cdr:cNvPr id="3" name="chart">
          <a:extLst xmlns:a="http://schemas.openxmlformats.org/drawingml/2006/main">
            <a:ext uri="{FF2B5EF4-FFF2-40B4-BE49-F238E27FC236}">
              <a16:creationId xmlns:a16="http://schemas.microsoft.com/office/drawing/2014/main" id="{5418B709-DE7F-4415-B9E5-6A1E567649E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28086" y="1874448"/>
          <a:ext cx="423980" cy="426757"/>
        </a:xfrm>
        <a:prstGeom xmlns:a="http://schemas.openxmlformats.org/drawingml/2006/main"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0.70628</cdr:x>
      <cdr:y>0.4638</cdr:y>
    </cdr:from>
    <cdr:to>
      <cdr:x>0.78616</cdr:x>
      <cdr:y>0.56585</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5009322" y="1671307"/>
          <a:ext cx="566530" cy="367747"/>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17</a:t>
          </a:r>
        </a:p>
      </cdr:txBody>
    </cdr:sp>
  </cdr:relSizeAnchor>
</c:userShapes>
</file>

<file path=ppt/drawings/drawing7.xml><?xml version="1.0" encoding="utf-8"?>
<c:userShapes xmlns:c="http://schemas.openxmlformats.org/drawingml/2006/chart">
  <cdr:relSizeAnchor xmlns:cdr="http://schemas.openxmlformats.org/drawingml/2006/chartDrawing">
    <cdr:from>
      <cdr:x>0.73399</cdr:x>
      <cdr:y>0.47402</cdr:y>
    </cdr:from>
    <cdr:to>
      <cdr:x>0.77953</cdr:x>
      <cdr:y>0.56777</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675323" y="1750557"/>
          <a:ext cx="290070" cy="346230"/>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19</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5</a:t>
            </a:fld>
            <a:endParaRPr lang="en-US"/>
          </a:p>
        </p:txBody>
      </p:sp>
    </p:spTree>
    <p:extLst>
      <p:ext uri="{BB962C8B-B14F-4D97-AF65-F5344CB8AC3E}">
        <p14:creationId xmlns:p14="http://schemas.microsoft.com/office/powerpoint/2010/main" val="7391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6</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15</a:t>
            </a:fld>
            <a:endParaRPr lang="en-US"/>
          </a:p>
        </p:txBody>
      </p:sp>
    </p:spTree>
    <p:extLst>
      <p:ext uri="{BB962C8B-B14F-4D97-AF65-F5344CB8AC3E}">
        <p14:creationId xmlns:p14="http://schemas.microsoft.com/office/powerpoint/2010/main" val="413046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24</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1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4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6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89"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1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3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61"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85"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0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3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12/19/2023</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12/19/2023</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12/19/2023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12/19/2023</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3"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7"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21"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5"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69"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93"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9"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14.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14.xml"/><Relationship Id="rId4" Type="http://schemas.openxmlformats.org/officeDocument/2006/relationships/chart" Target="../charts/chart9.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14.xml"/><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openxmlformats.org/officeDocument/2006/relationships/slideLayout" Target="../slideLayouts/slideLayout114.xml"/><Relationship Id="rId1" Type="http://schemas.openxmlformats.org/officeDocument/2006/relationships/vmlDrawing" Target="../drawings/vmlDrawing18.vml"/><Relationship Id="rId4" Type="http://schemas.openxmlformats.org/officeDocument/2006/relationships/image" Target="../media/image2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8" Type="http://schemas.openxmlformats.org/officeDocument/2006/relationships/chart" Target="../charts/chart15.xml"/><Relationship Id="rId3" Type="http://schemas.openxmlformats.org/officeDocument/2006/relationships/chart" Target="../charts/chart13.xml"/><Relationship Id="rId7" Type="http://schemas.openxmlformats.org/officeDocument/2006/relationships/image" Target="../media/image270.png"/><Relationship Id="rId2" Type="http://schemas.openxmlformats.org/officeDocument/2006/relationships/notesSlide" Target="../notesSlides/notesSlide4.xml"/><Relationship Id="rId1" Type="http://schemas.openxmlformats.org/officeDocument/2006/relationships/slideLayout" Target="../slideLayouts/slideLayout114.xml"/><Relationship Id="rId6" Type="http://schemas.microsoft.com/office/2014/relationships/chartEx" Target="../charts/chartEx1.xml"/><Relationship Id="rId5" Type="http://schemas.openxmlformats.org/officeDocument/2006/relationships/chart" Target="../charts/chart1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chart" Target="../charts/chart16.xml"/><Relationship Id="rId1" Type="http://schemas.openxmlformats.org/officeDocument/2006/relationships/slideLayout" Target="../slideLayouts/slideLayout114.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8.xml"/><Relationship Id="rId5" Type="http://schemas.openxmlformats.org/officeDocument/2006/relationships/slide" Target="slide14.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3.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notesSlide" Target="../notesSlides/notesSlide5.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9.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4" Type="http://schemas.openxmlformats.org/officeDocument/2006/relationships/hyperlink" Target="https://boeing.service-now.com/sp?id=sc_cat_item&amp;sys_id=6b56695f1bef8c543ddd777e0a4bcb9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9.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14.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11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4.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November 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87</a:t>
            </a:r>
          </a:p>
        </p:txBody>
      </p:sp>
      <p:sp>
        <p:nvSpPr>
          <p:cNvPr id="9" name="TextBox 8">
            <a:extLst>
              <a:ext uri="{FF2B5EF4-FFF2-40B4-BE49-F238E27FC236}">
                <a16:creationId xmlns:a16="http://schemas.microsoft.com/office/drawing/2014/main" id="{5E4FD26C-CDB8-4D2B-8F61-99650B1BEC62}"/>
              </a:ext>
            </a:extLst>
          </p:cNvPr>
          <p:cNvSpPr txBox="1"/>
          <p:nvPr/>
        </p:nvSpPr>
        <p:spPr>
          <a:xfrm>
            <a:off x="3519998" y="5353167"/>
            <a:ext cx="4086652" cy="86155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2023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ext uri="{D42A27DB-BD31-4B8C-83A1-F6EECF244321}">
                <p14:modId xmlns:p14="http://schemas.microsoft.com/office/powerpoint/2010/main" val="2768270063"/>
              </p:ext>
            </p:extLst>
          </p:nvPr>
        </p:nvGraphicFramePr>
        <p:xfrm>
          <a:off x="7181977" y="1151406"/>
          <a:ext cx="5010021" cy="3915415"/>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7" name="Rectangle 16">
            <a:extLst>
              <a:ext uri="{FF2B5EF4-FFF2-40B4-BE49-F238E27FC236}">
                <a16:creationId xmlns:a16="http://schemas.microsoft.com/office/drawing/2014/main" id="{806EF043-E806-4571-96F5-679ACB884D7D}"/>
              </a:ext>
            </a:extLst>
          </p:cNvPr>
          <p:cNvSpPr/>
          <p:nvPr/>
        </p:nvSpPr>
        <p:spPr>
          <a:xfrm>
            <a:off x="517850" y="1289848"/>
            <a:ext cx="254591" cy="257881"/>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8" name="Rectangle 17">
            <a:extLst>
              <a:ext uri="{FF2B5EF4-FFF2-40B4-BE49-F238E27FC236}">
                <a16:creationId xmlns:a16="http://schemas.microsoft.com/office/drawing/2014/main" id="{111C78B2-7AB6-4D0D-854A-7FC71ABB4C69}"/>
              </a:ext>
            </a:extLst>
          </p:cNvPr>
          <p:cNvSpPr/>
          <p:nvPr/>
        </p:nvSpPr>
        <p:spPr>
          <a:xfrm>
            <a:off x="3778554" y="1248228"/>
            <a:ext cx="259272" cy="257445"/>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015682876"/>
              </p:ext>
            </p:extLst>
          </p:nvPr>
        </p:nvGraphicFramePr>
        <p:xfrm>
          <a:off x="0" y="948582"/>
          <a:ext cx="3359426"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919834020"/>
              </p:ext>
            </p:extLst>
          </p:nvPr>
        </p:nvGraphicFramePr>
        <p:xfrm>
          <a:off x="184727" y="1161345"/>
          <a:ext cx="6997249" cy="36035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2376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708450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graphicFrame>
        <p:nvGraphicFramePr>
          <p:cNvPr id="7" name="Chart 6">
            <a:extLst>
              <a:ext uri="{FF2B5EF4-FFF2-40B4-BE49-F238E27FC236}">
                <a16:creationId xmlns:a16="http://schemas.microsoft.com/office/drawing/2014/main" id="{B56BC5B2-BD9D-472C-ADE3-D3F5A338CEC9}"/>
              </a:ext>
            </a:extLst>
          </p:cNvPr>
          <p:cNvGraphicFramePr/>
          <p:nvPr>
            <p:extLst>
              <p:ext uri="{D42A27DB-BD31-4B8C-83A1-F6EECF244321}">
                <p14:modId xmlns:p14="http://schemas.microsoft.com/office/powerpoint/2010/main" val="1240870324"/>
              </p:ext>
            </p:extLst>
          </p:nvPr>
        </p:nvGraphicFramePr>
        <p:xfrm>
          <a:off x="175491" y="1187952"/>
          <a:ext cx="6679674" cy="369300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C4FB20D-541E-4082-91D6-2F03B0FD2978}"/>
              </a:ext>
            </a:extLst>
          </p:cNvPr>
          <p:cNvSpPr txBox="1"/>
          <p:nvPr/>
        </p:nvSpPr>
        <p:spPr>
          <a:xfrm>
            <a:off x="1837678" y="2938509"/>
            <a:ext cx="781234" cy="57806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30</a:t>
            </a:r>
          </a:p>
        </p:txBody>
      </p:sp>
      <p:sp>
        <p:nvSpPr>
          <p:cNvPr id="9" name="TextBox 8">
            <a:extLst>
              <a:ext uri="{FF2B5EF4-FFF2-40B4-BE49-F238E27FC236}">
                <a16:creationId xmlns:a16="http://schemas.microsoft.com/office/drawing/2014/main" id="{5E4FD26C-CDB8-4D2B-8F61-99650B1BEC62}"/>
              </a:ext>
            </a:extLst>
          </p:cNvPr>
          <p:cNvSpPr txBox="1"/>
          <p:nvPr/>
        </p:nvSpPr>
        <p:spPr>
          <a:xfrm>
            <a:off x="3574777" y="5280239"/>
            <a:ext cx="4000927" cy="54287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2023  – </a:t>
            </a:r>
            <a:r>
              <a:rPr lang="en-US" b="1" dirty="0">
                <a:solidFill>
                  <a:schemeClr val="accent2">
                    <a:lumMod val="50000"/>
                  </a:schemeClr>
                </a:solidFill>
              </a:rPr>
              <a:t>10</a:t>
            </a:r>
          </a:p>
          <a:p>
            <a:pPr algn="l">
              <a:spcBef>
                <a:spcPts val="300"/>
              </a:spcBef>
              <a:spcAft>
                <a:spcPts val="300"/>
              </a:spcAft>
              <a:buNone/>
            </a:pPr>
            <a:endParaRPr lang="en-US" sz="1600" b="1"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ext uri="{D42A27DB-BD31-4B8C-83A1-F6EECF244321}">
                <p14:modId xmlns:p14="http://schemas.microsoft.com/office/powerpoint/2010/main" val="1611906240"/>
              </p:ext>
            </p:extLst>
          </p:nvPr>
        </p:nvGraphicFramePr>
        <p:xfrm>
          <a:off x="6858000" y="1148182"/>
          <a:ext cx="5334000" cy="3732773"/>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7" name="Rectangle 16">
            <a:extLst>
              <a:ext uri="{FF2B5EF4-FFF2-40B4-BE49-F238E27FC236}">
                <a16:creationId xmlns:a16="http://schemas.microsoft.com/office/drawing/2014/main" id="{52628F6A-F7B6-4384-892E-8F315ED4AAAC}"/>
              </a:ext>
            </a:extLst>
          </p:cNvPr>
          <p:cNvSpPr/>
          <p:nvPr/>
        </p:nvSpPr>
        <p:spPr>
          <a:xfrm>
            <a:off x="3933916" y="1234973"/>
            <a:ext cx="228600" cy="253987"/>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8" name="Rectangle 17">
            <a:extLst>
              <a:ext uri="{FF2B5EF4-FFF2-40B4-BE49-F238E27FC236}">
                <a16:creationId xmlns:a16="http://schemas.microsoft.com/office/drawing/2014/main" id="{0F182711-3E3C-4748-8323-E326CFF80EA6}"/>
              </a:ext>
            </a:extLst>
          </p:cNvPr>
          <p:cNvSpPr/>
          <p:nvPr/>
        </p:nvSpPr>
        <p:spPr>
          <a:xfrm>
            <a:off x="661385" y="1207001"/>
            <a:ext cx="242559" cy="28195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387238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301182738"/>
              </p:ext>
            </p:extLst>
          </p:nvPr>
        </p:nvGraphicFramePr>
        <p:xfrm>
          <a:off x="0" y="1207001"/>
          <a:ext cx="3376719" cy="373274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624614" y="3124940"/>
            <a:ext cx="523782" cy="502843"/>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29</a:t>
            </a:r>
          </a:p>
        </p:txBody>
      </p:sp>
      <p:sp>
        <p:nvSpPr>
          <p:cNvPr id="9" name="TextBox 8">
            <a:extLst>
              <a:ext uri="{FF2B5EF4-FFF2-40B4-BE49-F238E27FC236}">
                <a16:creationId xmlns:a16="http://schemas.microsoft.com/office/drawing/2014/main" id="{5E4FD26C-CDB8-4D2B-8F61-99650B1BEC62}"/>
              </a:ext>
            </a:extLst>
          </p:cNvPr>
          <p:cNvSpPr txBox="1"/>
          <p:nvPr/>
        </p:nvSpPr>
        <p:spPr>
          <a:xfrm>
            <a:off x="3284612" y="5369136"/>
            <a:ext cx="4086652" cy="869400"/>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2023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ext uri="{D42A27DB-BD31-4B8C-83A1-F6EECF244321}">
                <p14:modId xmlns:p14="http://schemas.microsoft.com/office/powerpoint/2010/main" val="3043995237"/>
              </p:ext>
            </p:extLst>
          </p:nvPr>
        </p:nvGraphicFramePr>
        <p:xfrm>
          <a:off x="6858000" y="1167232"/>
          <a:ext cx="5334000" cy="391541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13" name="Chart 12">
            <a:extLst>
              <a:ext uri="{FF2B5EF4-FFF2-40B4-BE49-F238E27FC236}">
                <a16:creationId xmlns:a16="http://schemas.microsoft.com/office/drawing/2014/main" id="{F550B18E-0233-4DFF-AF48-B52622691FCE}"/>
              </a:ext>
            </a:extLst>
          </p:cNvPr>
          <p:cNvGraphicFramePr/>
          <p:nvPr>
            <p:extLst>
              <p:ext uri="{D42A27DB-BD31-4B8C-83A1-F6EECF244321}">
                <p14:modId xmlns:p14="http://schemas.microsoft.com/office/powerpoint/2010/main" val="725284407"/>
              </p:ext>
            </p:extLst>
          </p:nvPr>
        </p:nvGraphicFramePr>
        <p:xfrm>
          <a:off x="230909" y="1128679"/>
          <a:ext cx="6656835" cy="3693003"/>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8" name="Rectangle 17">
            <a:extLst>
              <a:ext uri="{FF2B5EF4-FFF2-40B4-BE49-F238E27FC236}">
                <a16:creationId xmlns:a16="http://schemas.microsoft.com/office/drawing/2014/main" id="{59A95304-98BB-4649-8264-0AC35A5334E4}"/>
              </a:ext>
            </a:extLst>
          </p:cNvPr>
          <p:cNvSpPr/>
          <p:nvPr/>
        </p:nvSpPr>
        <p:spPr>
          <a:xfrm>
            <a:off x="600288" y="1387460"/>
            <a:ext cx="304344" cy="274043"/>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9" name="Rectangle 18">
            <a:extLst>
              <a:ext uri="{FF2B5EF4-FFF2-40B4-BE49-F238E27FC236}">
                <a16:creationId xmlns:a16="http://schemas.microsoft.com/office/drawing/2014/main" id="{91925F20-3709-4370-B6EC-63A3EB262079}"/>
              </a:ext>
            </a:extLst>
          </p:cNvPr>
          <p:cNvSpPr/>
          <p:nvPr/>
        </p:nvSpPr>
        <p:spPr>
          <a:xfrm>
            <a:off x="3873230" y="1387461"/>
            <a:ext cx="261592" cy="274043"/>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358211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B979-5A48-495F-9524-69D3C6CA6CD6}"/>
              </a:ext>
            </a:extLst>
          </p:cNvPr>
          <p:cNvSpPr>
            <a:spLocks noGrp="1"/>
          </p:cNvSpPr>
          <p:nvPr>
            <p:ph type="title"/>
          </p:nvPr>
        </p:nvSpPr>
        <p:spPr/>
        <p:txBody>
          <a:bodyPr/>
          <a:lstStyle/>
          <a:p>
            <a:r>
              <a:rPr lang="en-US" dirty="0"/>
              <a:t>                              HELP REQUIRED </a:t>
            </a:r>
          </a:p>
        </p:txBody>
      </p:sp>
      <p:sp>
        <p:nvSpPr>
          <p:cNvPr id="3" name="TextBox 2">
            <a:extLst>
              <a:ext uri="{FF2B5EF4-FFF2-40B4-BE49-F238E27FC236}">
                <a16:creationId xmlns:a16="http://schemas.microsoft.com/office/drawing/2014/main" id="{C564FE61-B121-475E-B5FB-9E510FF35297}"/>
              </a:ext>
            </a:extLst>
          </p:cNvPr>
          <p:cNvSpPr txBox="1"/>
          <p:nvPr/>
        </p:nvSpPr>
        <p:spPr>
          <a:xfrm>
            <a:off x="994299" y="2095129"/>
            <a:ext cx="10324730" cy="3675751"/>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b="1" dirty="0">
                <a:solidFill>
                  <a:schemeClr val="accent1">
                    <a:lumMod val="50000"/>
                  </a:schemeClr>
                </a:solidFill>
              </a:rPr>
              <a:t>** Completion of the reassessments as per QBR 2023 targets.</a:t>
            </a:r>
          </a:p>
          <a:p>
            <a:pPr algn="l">
              <a:spcBef>
                <a:spcPts val="300"/>
              </a:spcBef>
              <a:spcAft>
                <a:spcPts val="300"/>
              </a:spcAft>
            </a:pPr>
            <a:r>
              <a:rPr lang="en-US" dirty="0">
                <a:solidFill>
                  <a:schemeClr val="accent1">
                    <a:lumMod val="50000"/>
                  </a:schemeClr>
                </a:solidFill>
              </a:rPr>
              <a:t>     </a:t>
            </a:r>
          </a:p>
          <a:p>
            <a:pPr marL="285750" indent="-285750" algn="l">
              <a:spcBef>
                <a:spcPts val="300"/>
              </a:spcBef>
              <a:spcAft>
                <a:spcPts val="300"/>
              </a:spcAft>
              <a:buFont typeface="Arial" panose="020B0604020202020204" pitchFamily="34" charset="0"/>
              <a:buChar char="•"/>
            </a:pPr>
            <a:r>
              <a:rPr lang="en-US" dirty="0">
                <a:solidFill>
                  <a:schemeClr val="accent1">
                    <a:lumMod val="50000"/>
                  </a:schemeClr>
                </a:solidFill>
              </a:rPr>
              <a:t>Completing the pending assessment and roadmap. Many applications are not started </a:t>
            </a:r>
          </a:p>
          <a:p>
            <a:pPr algn="l">
              <a:spcBef>
                <a:spcPts val="300"/>
              </a:spcBef>
              <a:spcAft>
                <a:spcPts val="300"/>
              </a:spcAft>
            </a:pPr>
            <a:r>
              <a:rPr lang="en-US" dirty="0">
                <a:solidFill>
                  <a:schemeClr val="accent1">
                    <a:lumMod val="50000"/>
                  </a:schemeClr>
                </a:solidFill>
              </a:rPr>
              <a:t>     assessments completed over 3 months duration.</a:t>
            </a:r>
          </a:p>
          <a:p>
            <a:pPr algn="l">
              <a:spcBef>
                <a:spcPts val="300"/>
              </a:spcBef>
              <a:spcAft>
                <a:spcPts val="300"/>
              </a:spcAft>
            </a:pPr>
            <a:endParaRPr lang="en-US" sz="1600" dirty="0">
              <a:solidFill>
                <a:schemeClr val="accent1">
                  <a:lumMod val="50000"/>
                </a:schemeClr>
              </a:solidFill>
            </a:endParaRPr>
          </a:p>
          <a:p>
            <a:pPr algn="l">
              <a:spcBef>
                <a:spcPts val="300"/>
              </a:spcBef>
              <a:spcAft>
                <a:spcPts val="300"/>
              </a:spcAft>
              <a:buNone/>
            </a:pPr>
            <a:endParaRPr lang="en-US" sz="1600" dirty="0">
              <a:solidFill>
                <a:schemeClr val="accent1">
                  <a:lumMod val="50000"/>
                </a:schemeClr>
              </a:solidFill>
            </a:endParaRPr>
          </a:p>
          <a:p>
            <a:pPr algn="l">
              <a:spcBef>
                <a:spcPts val="300"/>
              </a:spcBef>
              <a:spcAft>
                <a:spcPts val="300"/>
              </a:spcAft>
              <a:buNone/>
            </a:pPr>
            <a:r>
              <a:rPr lang="en-US" sz="1600" dirty="0">
                <a:solidFill>
                  <a:schemeClr val="accent1">
                    <a:lumMod val="50000"/>
                  </a:schemeClr>
                </a:solidFill>
              </a:rPr>
              <a:t>Refer attached excel for pending reassessments and assessments.</a:t>
            </a:r>
          </a:p>
        </p:txBody>
      </p:sp>
      <p:graphicFrame>
        <p:nvGraphicFramePr>
          <p:cNvPr id="7" name="Object 6">
            <a:extLst>
              <a:ext uri="{FF2B5EF4-FFF2-40B4-BE49-F238E27FC236}">
                <a16:creationId xmlns:a16="http://schemas.microsoft.com/office/drawing/2014/main" id="{6B4F5F53-1328-4BB5-99DA-B9747912CEB1}"/>
              </a:ext>
            </a:extLst>
          </p:cNvPr>
          <p:cNvGraphicFramePr>
            <a:graphicFrameLocks noChangeAspect="1"/>
          </p:cNvGraphicFramePr>
          <p:nvPr>
            <p:extLst>
              <p:ext uri="{D42A27DB-BD31-4B8C-83A1-F6EECF244321}">
                <p14:modId xmlns:p14="http://schemas.microsoft.com/office/powerpoint/2010/main" val="2475354151"/>
              </p:ext>
            </p:extLst>
          </p:nvPr>
        </p:nvGraphicFramePr>
        <p:xfrm>
          <a:off x="7011978" y="3933004"/>
          <a:ext cx="1312416" cy="1326811"/>
        </p:xfrm>
        <a:graphic>
          <a:graphicData uri="http://schemas.openxmlformats.org/presentationml/2006/ole">
            <mc:AlternateContent xmlns:mc="http://schemas.openxmlformats.org/markup-compatibility/2006">
              <mc:Choice xmlns:v="urn:schemas-microsoft-com:vml" Requires="v">
                <p:oleObj spid="_x0000_s21533" name="Worksheet" showAsIcon="1" r:id="rId3" imgW="914400" imgH="792360" progId="Excel.Sheet.12">
                  <p:embed/>
                </p:oleObj>
              </mc:Choice>
              <mc:Fallback>
                <p:oleObj name="Worksheet" showAsIcon="1" r:id="rId3" imgW="914400" imgH="792360" progId="Excel.Sheet.12">
                  <p:embed/>
                  <p:pic>
                    <p:nvPicPr>
                      <p:cNvPr id="7" name="Object 6">
                        <a:extLst>
                          <a:ext uri="{FF2B5EF4-FFF2-40B4-BE49-F238E27FC236}">
                            <a16:creationId xmlns:a16="http://schemas.microsoft.com/office/drawing/2014/main" id="{6B4F5F53-1328-4BB5-99DA-B9747912CEB1}"/>
                          </a:ext>
                        </a:extLst>
                      </p:cNvPr>
                      <p:cNvPicPr/>
                      <p:nvPr/>
                    </p:nvPicPr>
                    <p:blipFill>
                      <a:blip r:embed="rId4"/>
                      <a:stretch>
                        <a:fillRect/>
                      </a:stretch>
                    </p:blipFill>
                    <p:spPr>
                      <a:xfrm>
                        <a:off x="7011978" y="3933004"/>
                        <a:ext cx="1312416" cy="1326811"/>
                      </a:xfrm>
                      <a:prstGeom prst="rect">
                        <a:avLst/>
                      </a:prstGeom>
                    </p:spPr>
                  </p:pic>
                </p:oleObj>
              </mc:Fallback>
            </mc:AlternateContent>
          </a:graphicData>
        </a:graphic>
      </p:graphicFrame>
    </p:spTree>
    <p:extLst>
      <p:ext uri="{BB962C8B-B14F-4D97-AF65-F5344CB8AC3E}">
        <p14:creationId xmlns:p14="http://schemas.microsoft.com/office/powerpoint/2010/main" val="109408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C372-DD05-41E1-AEF5-FBEB8FB4D65E}"/>
              </a:ext>
            </a:extLst>
          </p:cNvPr>
          <p:cNvSpPr>
            <a:spLocks noGrp="1"/>
          </p:cNvSpPr>
          <p:nvPr>
            <p:ph type="title"/>
          </p:nvPr>
        </p:nvSpPr>
        <p:spPr>
          <a:xfrm>
            <a:off x="520700" y="2183576"/>
            <a:ext cx="11150600" cy="920336"/>
          </a:xfrm>
        </p:spPr>
        <p:txBody>
          <a:bodyPr/>
          <a:lstStyle/>
          <a:p>
            <a:r>
              <a:rPr lang="en-US" dirty="0"/>
              <a:t>                    CASE STUDY For SUCCESS STORY</a:t>
            </a:r>
          </a:p>
        </p:txBody>
      </p:sp>
    </p:spTree>
    <p:extLst>
      <p:ext uri="{BB962C8B-B14F-4D97-AF65-F5344CB8AC3E}">
        <p14:creationId xmlns:p14="http://schemas.microsoft.com/office/powerpoint/2010/main" val="202728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4D0-EAD3-4A3C-BB28-BFBC2338C11B}"/>
              </a:ext>
            </a:extLst>
          </p:cNvPr>
          <p:cNvSpPr>
            <a:spLocks noGrp="1"/>
          </p:cNvSpPr>
          <p:nvPr>
            <p:ph type="title"/>
          </p:nvPr>
        </p:nvSpPr>
        <p:spPr>
          <a:xfrm>
            <a:off x="515938" y="246621"/>
            <a:ext cx="11150600" cy="608128"/>
          </a:xfrm>
        </p:spPr>
        <p:txBody>
          <a:bodyPr/>
          <a:lstStyle/>
          <a:p>
            <a:r>
              <a:rPr lang="en-US" dirty="0">
                <a:solidFill>
                  <a:srgbClr val="002060"/>
                </a:solidFill>
                <a:latin typeface="Segoe UI" panose="020B0502040204020203" pitchFamily="34" charset="0"/>
                <a:cs typeface="Segoe UI" panose="020B0502040204020203" pitchFamily="34" charset="0"/>
              </a:rPr>
              <a:t>Savings identified after reassessment 2023 </a:t>
            </a:r>
            <a:endParaRPr lang="en-US" dirty="0"/>
          </a:p>
        </p:txBody>
      </p:sp>
      <p:graphicFrame>
        <p:nvGraphicFramePr>
          <p:cNvPr id="5" name="Chart 4">
            <a:extLst>
              <a:ext uri="{FF2B5EF4-FFF2-40B4-BE49-F238E27FC236}">
                <a16:creationId xmlns:a16="http://schemas.microsoft.com/office/drawing/2014/main" id="{303B9C2D-CC7D-4E81-8211-BC36321967A3}"/>
              </a:ext>
            </a:extLst>
          </p:cNvPr>
          <p:cNvGraphicFramePr/>
          <p:nvPr>
            <p:extLst>
              <p:ext uri="{D42A27DB-BD31-4B8C-83A1-F6EECF244321}">
                <p14:modId xmlns:p14="http://schemas.microsoft.com/office/powerpoint/2010/main" val="425260225"/>
              </p:ext>
            </p:extLst>
          </p:nvPr>
        </p:nvGraphicFramePr>
        <p:xfrm>
          <a:off x="5237018" y="1672936"/>
          <a:ext cx="6699827" cy="433031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BCEB22B-634B-402F-BEE9-BD12EDA1CCCD}"/>
              </a:ext>
            </a:extLst>
          </p:cNvPr>
          <p:cNvPicPr>
            <a:picLocks noChangeAspect="1"/>
          </p:cNvPicPr>
          <p:nvPr/>
        </p:nvPicPr>
        <p:blipFill>
          <a:blip r:embed="rId4"/>
          <a:stretch>
            <a:fillRect/>
          </a:stretch>
        </p:blipFill>
        <p:spPr>
          <a:xfrm>
            <a:off x="409134" y="954647"/>
            <a:ext cx="1090431" cy="1090431"/>
          </a:xfrm>
          <a:prstGeom prst="rect">
            <a:avLst/>
          </a:prstGeom>
        </p:spPr>
      </p:pic>
      <p:sp>
        <p:nvSpPr>
          <p:cNvPr id="7" name="TextBox 6">
            <a:extLst>
              <a:ext uri="{FF2B5EF4-FFF2-40B4-BE49-F238E27FC236}">
                <a16:creationId xmlns:a16="http://schemas.microsoft.com/office/drawing/2014/main" id="{B08AE83D-D7B8-4804-8FF8-930CB2AC6A1E}"/>
              </a:ext>
            </a:extLst>
          </p:cNvPr>
          <p:cNvSpPr txBox="1"/>
          <p:nvPr/>
        </p:nvSpPr>
        <p:spPr>
          <a:xfrm>
            <a:off x="1545603" y="1109311"/>
            <a:ext cx="4681090" cy="923330"/>
          </a:xfrm>
          <a:prstGeom prst="rect">
            <a:avLst/>
          </a:prstGeom>
          <a:noFill/>
        </p:spPr>
        <p:txBody>
          <a:bodyPr wrap="none" rtlCol="0">
            <a:spAutoFit/>
          </a:bodyPr>
          <a:lstStyle/>
          <a:p>
            <a:r>
              <a:rPr lang="en-US" sz="5400" dirty="0"/>
              <a:t>9512 Hrs. </a:t>
            </a:r>
            <a:r>
              <a:rPr lang="en-US" sz="1400" dirty="0"/>
              <a:t>(As of Oct 2023)</a:t>
            </a:r>
          </a:p>
        </p:txBody>
      </p:sp>
      <p:graphicFrame>
        <p:nvGraphicFramePr>
          <p:cNvPr id="8" name="Chart 7">
            <a:extLst>
              <a:ext uri="{FF2B5EF4-FFF2-40B4-BE49-F238E27FC236}">
                <a16:creationId xmlns:a16="http://schemas.microsoft.com/office/drawing/2014/main" id="{6AD709EC-6415-48E2-A897-B887B69443CB}"/>
              </a:ext>
            </a:extLst>
          </p:cNvPr>
          <p:cNvGraphicFramePr/>
          <p:nvPr>
            <p:extLst/>
          </p:nvPr>
        </p:nvGraphicFramePr>
        <p:xfrm>
          <a:off x="255155" y="2351809"/>
          <a:ext cx="4854632" cy="289172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1CA697C1-5D22-4AD8-BE6E-44120FE413AE}"/>
                  </a:ext>
                </a:extLst>
              </p:cNvPr>
              <p:cNvGraphicFramePr/>
              <p:nvPr>
                <p:extLst>
                  <p:ext uri="{D42A27DB-BD31-4B8C-83A1-F6EECF244321}">
                    <p14:modId xmlns:p14="http://schemas.microsoft.com/office/powerpoint/2010/main" val="2146034659"/>
                  </p:ext>
                </p:extLst>
              </p:nvPr>
            </p:nvGraphicFramePr>
            <p:xfrm>
              <a:off x="393931" y="2086694"/>
              <a:ext cx="4564149" cy="3115226"/>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1CA697C1-5D22-4AD8-BE6E-44120FE413AE}"/>
                  </a:ext>
                </a:extLst>
              </p:cNvPr>
              <p:cNvPicPr>
                <a:picLocks noGrp="1" noRot="1" noChangeAspect="1" noMove="1" noResize="1" noEditPoints="1" noAdjustHandles="1" noChangeArrowheads="1" noChangeShapeType="1"/>
              </p:cNvPicPr>
              <p:nvPr/>
            </p:nvPicPr>
            <p:blipFill>
              <a:blip r:embed="rId7"/>
              <a:stretch>
                <a:fillRect/>
              </a:stretch>
            </p:blipFill>
            <p:spPr>
              <a:xfrm>
                <a:off x="393931" y="2086694"/>
                <a:ext cx="4564149" cy="3115226"/>
              </a:xfrm>
              <a:prstGeom prst="rect">
                <a:avLst/>
              </a:prstGeom>
            </p:spPr>
          </p:pic>
        </mc:Fallback>
      </mc:AlternateContent>
      <p:sp>
        <p:nvSpPr>
          <p:cNvPr id="3" name="TextBox 2">
            <a:extLst>
              <a:ext uri="{FF2B5EF4-FFF2-40B4-BE49-F238E27FC236}">
                <a16:creationId xmlns:a16="http://schemas.microsoft.com/office/drawing/2014/main" id="{4EC22FA4-49A9-4F28-B2D3-4D60F9189EBF}"/>
              </a:ext>
            </a:extLst>
          </p:cNvPr>
          <p:cNvSpPr txBox="1"/>
          <p:nvPr/>
        </p:nvSpPr>
        <p:spPr>
          <a:xfrm>
            <a:off x="255155" y="5436609"/>
            <a:ext cx="6419965" cy="566641"/>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3600" b="1" dirty="0">
                <a:solidFill>
                  <a:schemeClr val="accent1">
                    <a:lumMod val="75000"/>
                  </a:schemeClr>
                </a:solidFill>
              </a:rPr>
              <a:t>27</a:t>
            </a:r>
            <a:r>
              <a:rPr lang="en-US" sz="2000" dirty="0"/>
              <a:t> Applications in pipeline for reassessment in 2023 </a:t>
            </a:r>
          </a:p>
        </p:txBody>
      </p:sp>
      <p:graphicFrame>
        <p:nvGraphicFramePr>
          <p:cNvPr id="13" name="Chart 12">
            <a:extLst>
              <a:ext uri="{FF2B5EF4-FFF2-40B4-BE49-F238E27FC236}">
                <a16:creationId xmlns:a16="http://schemas.microsoft.com/office/drawing/2014/main" id="{2DC4B2DE-9C6D-4B75-9F59-7739AC65FA55}"/>
              </a:ext>
            </a:extLst>
          </p:cNvPr>
          <p:cNvGraphicFramePr/>
          <p:nvPr>
            <p:extLst>
              <p:ext uri="{D42A27DB-BD31-4B8C-83A1-F6EECF244321}">
                <p14:modId xmlns:p14="http://schemas.microsoft.com/office/powerpoint/2010/main" val="1709025227"/>
              </p:ext>
            </p:extLst>
          </p:nvPr>
        </p:nvGraphicFramePr>
        <p:xfrm>
          <a:off x="73315" y="2214786"/>
          <a:ext cx="5163703" cy="3180207"/>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9241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2607-D5D3-4D77-9C33-A86134964B6E}"/>
              </a:ext>
            </a:extLst>
          </p:cNvPr>
          <p:cNvSpPr>
            <a:spLocks noGrp="1"/>
          </p:cNvSpPr>
          <p:nvPr>
            <p:ph type="title"/>
          </p:nvPr>
        </p:nvSpPr>
        <p:spPr>
          <a:xfrm>
            <a:off x="515938" y="246622"/>
            <a:ext cx="11150600" cy="543492"/>
          </a:xfrm>
        </p:spPr>
        <p:txBody>
          <a:bodyPr/>
          <a:lstStyle/>
          <a:p>
            <a:r>
              <a:rPr lang="en-US" dirty="0"/>
              <a:t> DSO improvement case study using vsm</a:t>
            </a:r>
            <a:r>
              <a:rPr lang="en-US" sz="1100" dirty="0"/>
              <a:t>(Value stream mapping)</a:t>
            </a:r>
          </a:p>
        </p:txBody>
      </p:sp>
      <p:sp>
        <p:nvSpPr>
          <p:cNvPr id="5" name="TextBox 4">
            <a:extLst>
              <a:ext uri="{FF2B5EF4-FFF2-40B4-BE49-F238E27FC236}">
                <a16:creationId xmlns:a16="http://schemas.microsoft.com/office/drawing/2014/main" id="{AD21D73A-6C22-4D4E-8CF1-B8ED9FED8E4F}"/>
              </a:ext>
            </a:extLst>
          </p:cNvPr>
          <p:cNvSpPr txBox="1"/>
          <p:nvPr/>
        </p:nvSpPr>
        <p:spPr>
          <a:xfrm>
            <a:off x="8123069" y="1147439"/>
            <a:ext cx="3980688" cy="4563122"/>
          </a:xfrm>
          <a:prstGeom prst="rect">
            <a:avLst/>
          </a:prstGeom>
          <a:ln w="6350">
            <a:noFill/>
            <a:miter lim="800000"/>
          </a:ln>
        </p:spPr>
        <p:txBody>
          <a:bodyPr vert="horz" wrap="none" lIns="0" tIns="0" rIns="0" bIns="0" rtlCol="0" anchor="ctr">
            <a:noAutofit/>
          </a:bodyPr>
          <a:lstStyle/>
          <a:p>
            <a:pPr algn="ctr">
              <a:spcBef>
                <a:spcPts val="300"/>
              </a:spcBef>
              <a:spcAft>
                <a:spcPts val="300"/>
              </a:spcAft>
              <a:buNone/>
            </a:pPr>
            <a:r>
              <a:rPr lang="en-US" sz="1600" b="1" dirty="0">
                <a:solidFill>
                  <a:schemeClr val="accent2">
                    <a:lumMod val="75000"/>
                  </a:schemeClr>
                </a:solidFill>
              </a:rPr>
              <a:t>Challenges in Legacy apps (FTCS/MIST)</a:t>
            </a:r>
          </a:p>
          <a:p>
            <a:pPr marL="285750" indent="-285750">
              <a:buFont typeface="Arial" panose="020B0604020202020204" pitchFamily="34" charset="0"/>
              <a:buChar char="•"/>
            </a:pPr>
            <a:r>
              <a:rPr lang="en-US" sz="1400" dirty="0"/>
              <a:t>App code was in ADO and other dependencies </a:t>
            </a:r>
          </a:p>
          <a:p>
            <a:r>
              <a:rPr lang="en-US" sz="1400" dirty="0"/>
              <a:t>were maintained in dev server. Challenge in </a:t>
            </a:r>
          </a:p>
          <a:p>
            <a:r>
              <a:rPr lang="en-US" sz="1400" dirty="0"/>
              <a:t>tracking version for these dependencies. </a:t>
            </a:r>
          </a:p>
          <a:p>
            <a:pPr marL="285750" indent="-285750">
              <a:buFont typeface="Arial" panose="020B0604020202020204" pitchFamily="34" charset="0"/>
              <a:buChar char="•"/>
            </a:pPr>
            <a:r>
              <a:rPr lang="en-US" sz="1400" dirty="0"/>
              <a:t>As the apps are legacy the builds were manual</a:t>
            </a:r>
          </a:p>
          <a:p>
            <a:r>
              <a:rPr lang="en-US" sz="1400" dirty="0"/>
              <a:t> &amp; tightly coupled. </a:t>
            </a:r>
          </a:p>
          <a:p>
            <a:pPr marL="285750" indent="-285750">
              <a:buFont typeface="Arial" panose="020B0604020202020204" pitchFamily="34" charset="0"/>
              <a:buChar char="•"/>
            </a:pPr>
            <a:r>
              <a:rPr lang="en-US" sz="1400" dirty="0"/>
              <a:t>Small change in any files required complete </a:t>
            </a:r>
          </a:p>
          <a:p>
            <a:r>
              <a:rPr lang="en-US" sz="1400" dirty="0"/>
              <a:t>shutdown of entire app for 4 hours.</a:t>
            </a:r>
          </a:p>
          <a:p>
            <a:pPr marL="285750" indent="-285750">
              <a:buFont typeface="Arial" panose="020B0604020202020204" pitchFamily="34" charset="0"/>
              <a:buChar char="•"/>
            </a:pPr>
            <a:r>
              <a:rPr lang="en-US" sz="1400" dirty="0"/>
              <a:t>Redundancy – Some Configuration files were </a:t>
            </a:r>
          </a:p>
          <a:p>
            <a:r>
              <a:rPr lang="en-US" sz="1400" dirty="0"/>
              <a:t>available in different/duplicate locations. Overhead </a:t>
            </a:r>
          </a:p>
          <a:p>
            <a:r>
              <a:rPr lang="en-US" sz="1400" dirty="0"/>
              <a:t>in maintaining.</a:t>
            </a:r>
          </a:p>
          <a:p>
            <a:pPr marL="285750" indent="-285750">
              <a:buFont typeface="Arial" panose="020B0604020202020204" pitchFamily="34" charset="0"/>
              <a:buChar char="•"/>
            </a:pPr>
            <a:r>
              <a:rPr lang="en-US" sz="1400" dirty="0"/>
              <a:t>Too much idle time and Waste - Unmodified </a:t>
            </a:r>
          </a:p>
          <a:p>
            <a:r>
              <a:rPr lang="en-US" sz="1400" dirty="0"/>
              <a:t>code being built and deployed.</a:t>
            </a:r>
          </a:p>
        </p:txBody>
      </p:sp>
      <p:pic>
        <p:nvPicPr>
          <p:cNvPr id="4" name="Picture 3">
            <a:extLst>
              <a:ext uri="{FF2B5EF4-FFF2-40B4-BE49-F238E27FC236}">
                <a16:creationId xmlns:a16="http://schemas.microsoft.com/office/drawing/2014/main" id="{F19D9479-EE0A-4A6A-8758-1D6862A94C7D}"/>
              </a:ext>
            </a:extLst>
          </p:cNvPr>
          <p:cNvPicPr>
            <a:picLocks noChangeAspect="1"/>
          </p:cNvPicPr>
          <p:nvPr/>
        </p:nvPicPr>
        <p:blipFill>
          <a:blip r:embed="rId2"/>
          <a:stretch>
            <a:fillRect/>
          </a:stretch>
        </p:blipFill>
        <p:spPr>
          <a:xfrm>
            <a:off x="0" y="836340"/>
            <a:ext cx="8123069" cy="5227349"/>
          </a:xfrm>
          <a:prstGeom prst="rect">
            <a:avLst/>
          </a:prstGeom>
        </p:spPr>
      </p:pic>
    </p:spTree>
    <p:extLst>
      <p:ext uri="{BB962C8B-B14F-4D97-AF65-F5344CB8AC3E}">
        <p14:creationId xmlns:p14="http://schemas.microsoft.com/office/powerpoint/2010/main" val="314725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F374-88DF-4FD9-BD50-0F9EA1509CEB}"/>
              </a:ext>
            </a:extLst>
          </p:cNvPr>
          <p:cNvSpPr>
            <a:spLocks noGrp="1"/>
          </p:cNvSpPr>
          <p:nvPr>
            <p:ph type="title"/>
          </p:nvPr>
        </p:nvSpPr>
        <p:spPr>
          <a:xfrm>
            <a:off x="630936" y="173469"/>
            <a:ext cx="11494008" cy="603771"/>
          </a:xfrm>
        </p:spPr>
        <p:txBody>
          <a:bodyPr/>
          <a:lstStyle/>
          <a:p>
            <a:r>
              <a:rPr lang="en-US" dirty="0"/>
              <a:t> DSO improvement case study using vsm </a:t>
            </a:r>
            <a:r>
              <a:rPr lang="en-US" sz="1100" dirty="0"/>
              <a:t>(Value stream mapping)</a:t>
            </a:r>
            <a:endParaRPr lang="en-US" dirty="0"/>
          </a:p>
        </p:txBody>
      </p:sp>
      <p:sp>
        <p:nvSpPr>
          <p:cNvPr id="4" name="TextBox 3">
            <a:extLst>
              <a:ext uri="{FF2B5EF4-FFF2-40B4-BE49-F238E27FC236}">
                <a16:creationId xmlns:a16="http://schemas.microsoft.com/office/drawing/2014/main" id="{2B46ABF1-3DC5-4AEC-9C62-95CC72058493}"/>
              </a:ext>
            </a:extLst>
          </p:cNvPr>
          <p:cNvSpPr txBox="1"/>
          <p:nvPr/>
        </p:nvSpPr>
        <p:spPr>
          <a:xfrm>
            <a:off x="8165592" y="1810512"/>
            <a:ext cx="3794760" cy="3776472"/>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5" name="TextBox 4">
            <a:extLst>
              <a:ext uri="{FF2B5EF4-FFF2-40B4-BE49-F238E27FC236}">
                <a16:creationId xmlns:a16="http://schemas.microsoft.com/office/drawing/2014/main" id="{32CFAFB9-85CA-4328-BF88-D491C1BCB661}"/>
              </a:ext>
            </a:extLst>
          </p:cNvPr>
          <p:cNvSpPr txBox="1"/>
          <p:nvPr/>
        </p:nvSpPr>
        <p:spPr>
          <a:xfrm>
            <a:off x="7932420" y="1639813"/>
            <a:ext cx="4186765" cy="4117869"/>
          </a:xfrm>
          <a:prstGeom prst="rect">
            <a:avLst/>
          </a:prstGeom>
          <a:ln w="6350">
            <a:noFill/>
            <a:miter lim="800000"/>
          </a:ln>
        </p:spPr>
        <p:txBody>
          <a:bodyPr vert="horz" wrap="none" lIns="0" tIns="0" rIns="0" bIns="0" rtlCol="0" anchor="ctr">
            <a:noAutofit/>
          </a:bodyPr>
          <a:lstStyle/>
          <a:p>
            <a:pPr algn="ctr">
              <a:spcBef>
                <a:spcPts val="300"/>
              </a:spcBef>
              <a:spcAft>
                <a:spcPts val="300"/>
              </a:spcAft>
              <a:buNone/>
            </a:pPr>
            <a:r>
              <a:rPr lang="en-US" sz="1600" b="1" dirty="0">
                <a:solidFill>
                  <a:schemeClr val="accent2">
                    <a:lumMod val="75000"/>
                  </a:schemeClr>
                </a:solidFill>
              </a:rPr>
              <a:t>Mitigating challenges in legacy apps</a:t>
            </a:r>
          </a:p>
          <a:p>
            <a:pPr marL="285750" indent="-285750" algn="l">
              <a:spcBef>
                <a:spcPts val="300"/>
              </a:spcBef>
              <a:spcAft>
                <a:spcPts val="300"/>
              </a:spcAft>
              <a:buFont typeface="Arial" panose="020B0604020202020204" pitchFamily="34" charset="0"/>
              <a:buChar char="•"/>
            </a:pPr>
            <a:r>
              <a:rPr lang="en-US" sz="1400" dirty="0"/>
              <a:t>Migrating app code and other dependencies at to </a:t>
            </a:r>
          </a:p>
          <a:p>
            <a:r>
              <a:rPr lang="en-US" sz="1400" dirty="0"/>
              <a:t>one place in ADO. Eliminated the dependency of </a:t>
            </a:r>
          </a:p>
          <a:p>
            <a:r>
              <a:rPr lang="en-US" sz="1400" dirty="0"/>
              <a:t>DEV server during build.</a:t>
            </a:r>
          </a:p>
          <a:p>
            <a:endParaRPr lang="en-US" sz="1400" dirty="0"/>
          </a:p>
          <a:p>
            <a:pPr marL="171450" indent="-171450">
              <a:buFont typeface="Arial" panose="020B0604020202020204" pitchFamily="34" charset="0"/>
              <a:buChar char="•"/>
            </a:pPr>
            <a:r>
              <a:rPr lang="en-US" sz="1400" dirty="0"/>
              <a:t> Maintaining and versioning of config files are now </a:t>
            </a:r>
          </a:p>
          <a:p>
            <a:r>
              <a:rPr lang="en-US" sz="1400" dirty="0"/>
              <a:t>easy with GIT support. Redundancy and overhead is </a:t>
            </a:r>
          </a:p>
          <a:p>
            <a:r>
              <a:rPr lang="en-US" sz="1400" dirty="0"/>
              <a:t>reduced.</a:t>
            </a:r>
          </a:p>
          <a:p>
            <a:endParaRPr lang="en-US" sz="1400" dirty="0"/>
          </a:p>
          <a:p>
            <a:pPr marL="171450" indent="-171450">
              <a:buFont typeface="Arial" panose="020B0604020202020204" pitchFamily="34" charset="0"/>
              <a:buChar char="•"/>
            </a:pPr>
            <a:r>
              <a:rPr lang="en-US" sz="1400" dirty="0"/>
              <a:t>Build process was automated using ADO build </a:t>
            </a:r>
          </a:p>
          <a:p>
            <a:r>
              <a:rPr lang="en-US" sz="1400" dirty="0"/>
              <a:t>agents, reducing the waste and downtime of the </a:t>
            </a:r>
          </a:p>
          <a:p>
            <a:r>
              <a:rPr lang="en-US" sz="1400" dirty="0"/>
              <a:t>applications. Need to rebuild unmodified apps is </a:t>
            </a:r>
          </a:p>
          <a:p>
            <a:r>
              <a:rPr lang="en-US" sz="1400" dirty="0"/>
              <a:t>eliminated by reuse of artifacts from previous build.</a:t>
            </a:r>
          </a:p>
          <a:p>
            <a:endParaRPr lang="en-US" sz="1400" dirty="0"/>
          </a:p>
          <a:p>
            <a:pPr marL="171450" indent="-171450">
              <a:buFont typeface="Arial" panose="020B0604020202020204" pitchFamily="34" charset="0"/>
              <a:buChar char="•"/>
            </a:pPr>
            <a:r>
              <a:rPr lang="en-US" sz="1400" dirty="0"/>
              <a:t>Configuration changes (like DB credentials, </a:t>
            </a:r>
          </a:p>
          <a:p>
            <a:r>
              <a:rPr lang="en-US" sz="1400" dirty="0"/>
              <a:t>WSSO config changes </a:t>
            </a:r>
            <a:r>
              <a:rPr lang="en-US" sz="1400" dirty="0" err="1"/>
              <a:t>etc</a:t>
            </a:r>
            <a:r>
              <a:rPr lang="en-US" sz="1400" dirty="0"/>
              <a:t>) are implemented by </a:t>
            </a:r>
          </a:p>
          <a:p>
            <a:r>
              <a:rPr lang="en-US" sz="1400" dirty="0"/>
              <a:t>server restarts than build and deploy.</a:t>
            </a:r>
          </a:p>
          <a:p>
            <a:endParaRPr lang="en-US" sz="1400" dirty="0"/>
          </a:p>
          <a:p>
            <a:pPr marL="285750" indent="-285750">
              <a:buFont typeface="Arial" panose="020B0604020202020204" pitchFamily="34" charset="0"/>
              <a:buChar char="•"/>
            </a:pPr>
            <a:r>
              <a:rPr lang="en-US" sz="1400" dirty="0"/>
              <a:t>“</a:t>
            </a:r>
            <a:r>
              <a:rPr lang="en-US" sz="1400" i="1" dirty="0"/>
              <a:t>Build Once; Deploy Anywhere</a:t>
            </a:r>
            <a:r>
              <a:rPr lang="en-US" sz="1400" dirty="0"/>
              <a:t>” strategy adopted </a:t>
            </a:r>
          </a:p>
          <a:p>
            <a:r>
              <a:rPr lang="en-US" sz="1400" dirty="0"/>
              <a:t>with the help of CI-CD implementation.</a:t>
            </a:r>
          </a:p>
          <a:p>
            <a:r>
              <a:rPr lang="en-US" sz="1200" dirty="0"/>
              <a:t>     </a:t>
            </a:r>
          </a:p>
        </p:txBody>
      </p:sp>
      <p:pic>
        <p:nvPicPr>
          <p:cNvPr id="7" name="Picture 6">
            <a:extLst>
              <a:ext uri="{FF2B5EF4-FFF2-40B4-BE49-F238E27FC236}">
                <a16:creationId xmlns:a16="http://schemas.microsoft.com/office/drawing/2014/main" id="{71992B5D-240C-430C-9D9C-34D2F6928EB8}"/>
              </a:ext>
            </a:extLst>
          </p:cNvPr>
          <p:cNvPicPr>
            <a:picLocks noChangeAspect="1"/>
          </p:cNvPicPr>
          <p:nvPr/>
        </p:nvPicPr>
        <p:blipFill>
          <a:blip r:embed="rId2"/>
          <a:stretch>
            <a:fillRect/>
          </a:stretch>
        </p:blipFill>
        <p:spPr>
          <a:xfrm>
            <a:off x="-19664" y="1639813"/>
            <a:ext cx="7952084" cy="4301151"/>
          </a:xfrm>
          <a:prstGeom prst="rect">
            <a:avLst/>
          </a:prstGeom>
        </p:spPr>
      </p:pic>
    </p:spTree>
    <p:extLst>
      <p:ext uri="{BB962C8B-B14F-4D97-AF65-F5344CB8AC3E}">
        <p14:creationId xmlns:p14="http://schemas.microsoft.com/office/powerpoint/2010/main" val="2082821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2023</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80000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184270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15738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4385816"/>
          </a:xfrm>
        </p:spPr>
        <p:txBody>
          <a:bodyPr/>
          <a:lstStyle/>
          <a:p>
            <a:pPr algn="l"/>
            <a:endParaRPr lang="en-US" dirty="0"/>
          </a:p>
          <a:p>
            <a:pPr marL="457200" indent="-457200" algn="l">
              <a:buAutoNum type="arabicParenR"/>
            </a:pPr>
            <a:r>
              <a:rPr lang="en-US" dirty="0">
                <a:hlinkClick r:id="rId2" action="ppaction://hlinksldjump"/>
              </a:rPr>
              <a:t>Vision</a:t>
            </a:r>
            <a:endParaRPr lang="en-US" dirty="0"/>
          </a:p>
          <a:p>
            <a:pPr marL="457200" indent="-457200" algn="l">
              <a:buAutoNum type="arabicParenR"/>
            </a:pPr>
            <a:r>
              <a:rPr lang="en-US" dirty="0">
                <a:hlinkClick r:id="rId3" action="ppaction://hlinksldjump"/>
              </a:rPr>
              <a:t>2023 DevSecOps Progress</a:t>
            </a:r>
            <a:endParaRPr lang="en-US" dirty="0"/>
          </a:p>
          <a:p>
            <a:pPr marL="457200" indent="-457200" algn="l">
              <a:buFont typeface="Segoe UI" panose="020B0502040204020203" pitchFamily="34" charset="0"/>
              <a:buAutoNum type="arabicParenR"/>
            </a:pPr>
            <a:r>
              <a:rPr lang="en-US" dirty="0">
                <a:hlinkClick r:id="rId4" action="ppaction://hlinksldjump"/>
              </a:rPr>
              <a:t>DSO Status per director</a:t>
            </a:r>
            <a:endParaRPr lang="en-US" dirty="0"/>
          </a:p>
          <a:p>
            <a:pPr marL="457200" indent="-457200" algn="l">
              <a:buAutoNum type="arabicParenR"/>
            </a:pPr>
            <a:r>
              <a:rPr lang="en-US" dirty="0">
                <a:hlinkClick r:id="rId5" action="ppaction://hlinksldjump"/>
              </a:rPr>
              <a:t>Case Study for Success Story</a:t>
            </a:r>
            <a:endParaRPr lang="en-US" dirty="0"/>
          </a:p>
          <a:p>
            <a:pPr marL="457200" indent="-457200" algn="l">
              <a:buAutoNum type="arabicParenR"/>
            </a:pPr>
            <a:r>
              <a:rPr lang="en-US" dirty="0">
                <a:hlinkClick r:id="rId6" action="ppaction://hlinksldjump"/>
              </a:rPr>
              <a:t>Automation Progress</a:t>
            </a:r>
            <a:endParaRPr lang="en-US" dirty="0"/>
          </a:p>
          <a:p>
            <a:pPr marL="457200" indent="-457200" algn="l">
              <a:buAutoNum type="arabicParenR"/>
            </a:pPr>
            <a:r>
              <a:rPr lang="en-US" dirty="0">
                <a:hlinkClick r:id="rId7"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- 2023</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85529"/>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80k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184k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highlight>
                  <a:srgbClr val="FFFF00"/>
                </a:highlight>
                <a:uLnTx/>
                <a:uFillTx/>
                <a:latin typeface="Arial"/>
                <a:ea typeface="+mn-ea"/>
                <a:cs typeface="+mn-cs"/>
              </a:rPr>
              <a:t>184270</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3A28E72-8D7D-4D32-A3CA-1ED691043D56}"/>
              </a:ext>
            </a:extLst>
          </p:cNvPr>
          <p:cNvPicPr>
            <a:picLocks noChangeAspect="1"/>
          </p:cNvPicPr>
          <p:nvPr/>
        </p:nvPicPr>
        <p:blipFill>
          <a:blip r:embed="rId3"/>
          <a:stretch>
            <a:fillRect/>
          </a:stretch>
        </p:blipFill>
        <p:spPr>
          <a:xfrm>
            <a:off x="232083" y="3026542"/>
            <a:ext cx="2715562" cy="3060061"/>
          </a:xfrm>
          <a:prstGeom prst="rect">
            <a:avLst/>
          </a:prstGeom>
          <a:ln w="19050">
            <a:solidFill>
              <a:srgbClr val="92D050"/>
            </a:solidFill>
          </a:ln>
        </p:spPr>
      </p:pic>
      <p:pic>
        <p:nvPicPr>
          <p:cNvPr id="10" name="Picture 9">
            <a:extLst>
              <a:ext uri="{FF2B5EF4-FFF2-40B4-BE49-F238E27FC236}">
                <a16:creationId xmlns:a16="http://schemas.microsoft.com/office/drawing/2014/main" id="{87E4910D-9339-426E-BFBF-95408E060A5B}"/>
              </a:ext>
            </a:extLst>
          </p:cNvPr>
          <p:cNvPicPr>
            <a:picLocks noChangeAspect="1"/>
          </p:cNvPicPr>
          <p:nvPr/>
        </p:nvPicPr>
        <p:blipFill>
          <a:blip r:embed="rId4"/>
          <a:stretch>
            <a:fillRect/>
          </a:stretch>
        </p:blipFill>
        <p:spPr>
          <a:xfrm>
            <a:off x="3263166" y="3031180"/>
            <a:ext cx="2745720" cy="3052266"/>
          </a:xfrm>
          <a:prstGeom prst="rect">
            <a:avLst/>
          </a:prstGeom>
          <a:ln w="19050">
            <a:solidFill>
              <a:srgbClr val="92D050"/>
            </a:solidFill>
          </a:ln>
        </p:spPr>
      </p:pic>
      <p:pic>
        <p:nvPicPr>
          <p:cNvPr id="11" name="Picture 10">
            <a:extLst>
              <a:ext uri="{FF2B5EF4-FFF2-40B4-BE49-F238E27FC236}">
                <a16:creationId xmlns:a16="http://schemas.microsoft.com/office/drawing/2014/main" id="{442D584B-BC23-4765-AAA1-240BF2D0051D}"/>
              </a:ext>
            </a:extLst>
          </p:cNvPr>
          <p:cNvPicPr>
            <a:picLocks noChangeAspect="1"/>
          </p:cNvPicPr>
          <p:nvPr/>
        </p:nvPicPr>
        <p:blipFill>
          <a:blip r:embed="rId5"/>
          <a:stretch>
            <a:fillRect/>
          </a:stretch>
        </p:blipFill>
        <p:spPr>
          <a:xfrm>
            <a:off x="6350527" y="3023374"/>
            <a:ext cx="2640472" cy="3060066"/>
          </a:xfrm>
          <a:prstGeom prst="rect">
            <a:avLst/>
          </a:prstGeom>
          <a:ln w="19050">
            <a:solidFill>
              <a:srgbClr val="92D050"/>
            </a:solidFill>
          </a:ln>
        </p:spPr>
      </p:pic>
      <p:pic>
        <p:nvPicPr>
          <p:cNvPr id="13" name="Picture 12">
            <a:extLst>
              <a:ext uri="{FF2B5EF4-FFF2-40B4-BE49-F238E27FC236}">
                <a16:creationId xmlns:a16="http://schemas.microsoft.com/office/drawing/2014/main" id="{36F6D4BC-DBB3-4E0B-B17A-382DFF1BD3C5}"/>
              </a:ext>
            </a:extLst>
          </p:cNvPr>
          <p:cNvPicPr>
            <a:picLocks noChangeAspect="1"/>
          </p:cNvPicPr>
          <p:nvPr/>
        </p:nvPicPr>
        <p:blipFill>
          <a:blip r:embed="rId6"/>
          <a:stretch>
            <a:fillRect/>
          </a:stretch>
        </p:blipFill>
        <p:spPr>
          <a:xfrm>
            <a:off x="9332640" y="3023375"/>
            <a:ext cx="2574734" cy="3060066"/>
          </a:xfrm>
          <a:prstGeom prst="rect">
            <a:avLst/>
          </a:prstGeom>
          <a:ln w="19050">
            <a:solidFill>
              <a:srgbClr val="92D050"/>
            </a:solidFill>
          </a:ln>
        </p:spPr>
      </p:pic>
    </p:spTree>
    <p:extLst>
      <p:ext uri="{BB962C8B-B14F-4D97-AF65-F5344CB8AC3E}">
        <p14:creationId xmlns:p14="http://schemas.microsoft.com/office/powerpoint/2010/main" val="1249543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DB6D-A602-486E-ACA6-0507E5B8AF06}"/>
              </a:ext>
            </a:extLst>
          </p:cNvPr>
          <p:cNvSpPr>
            <a:spLocks noGrp="1"/>
          </p:cNvSpPr>
          <p:nvPr>
            <p:ph type="title"/>
          </p:nvPr>
        </p:nvSpPr>
        <p:spPr/>
        <p:txBody>
          <a:bodyPr/>
          <a:lstStyle/>
          <a:p>
            <a:r>
              <a:rPr lang="en-US" dirty="0"/>
              <a:t>Success STORIES</a:t>
            </a:r>
          </a:p>
        </p:txBody>
      </p:sp>
      <p:sp>
        <p:nvSpPr>
          <p:cNvPr id="3" name="TextBox 2">
            <a:extLst>
              <a:ext uri="{FF2B5EF4-FFF2-40B4-BE49-F238E27FC236}">
                <a16:creationId xmlns:a16="http://schemas.microsoft.com/office/drawing/2014/main" id="{0D415867-DADF-4F01-BCAF-E308C66F71DA}"/>
              </a:ext>
            </a:extLst>
          </p:cNvPr>
          <p:cNvSpPr txBox="1"/>
          <p:nvPr/>
        </p:nvSpPr>
        <p:spPr>
          <a:xfrm>
            <a:off x="581891" y="1597891"/>
            <a:ext cx="11009745" cy="3805382"/>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BAM Project</a:t>
            </a:r>
            <a:r>
              <a:rPr kumimoji="0" lang="en-US" sz="1400" b="0" i="0" u="none" strike="noStrike" kern="1200" cap="none" spc="0" normalizeH="0" baseline="0" noProof="0" dirty="0">
                <a:ln>
                  <a:noFill/>
                </a:ln>
                <a:solidFill>
                  <a:srgbClr val="000000"/>
                </a:solidFill>
                <a:effectLst/>
                <a:uLnTx/>
                <a:uFillTx/>
                <a:latin typeface="Arial"/>
                <a:ea typeface="+mn-ea"/>
                <a:cs typeface="+mn-cs"/>
              </a:rPr>
              <a:t>: Use of Azure Virtual Machines to deliver agile computing solutions - utilizing Enterprise Cloud Solutions virtual machines to facilitate high priority additive manufacturing work on BDS and Intelligence Center assignments. These requirements would previously be fulfilled by ordering high-cost hardware or upgrades which usually took weeks to arrive after a lengthy approval process. Our team has the autonomy and capability to deploy right-sized virtual machines same-day with the correct amount of processing power targeted to each specific use case. Once the assignments are completed, we can downsize or suspend the virtual machine to save on hosting costs.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BAM IT leveraged an existing system (CAS-MFT) to fully automate large BAM data file transfer from external suppliers/partners/customers into the Data Library and Digital Thread.  Data can now be transferred in HOURS instead of WEEKS.  External entities drag and drop their data into Boeing’s CAS-MFT secure drop box , and the BAM data is ingested automatically into the Data Library for inclusion in the BAM Digital Thread.  BAM is more likely to collect external data given the streamlined process, and the data is available sooner for analysis and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Modernize BAM data collection: This data connectivity is used by which eliminated downtime, enabled labor efficiency, and enables faster access to data for follow on analysis (e.g. for machine qualification and certification).  Benefits include:  elimination of manual data retrieval (~$1.4M over 3 years); internal wait time reduction for data (~3-7 days to ~2 </a:t>
            </a:r>
            <a:r>
              <a:rPr kumimoji="0" lang="en-US" sz="1400" b="0" i="0" u="none" strike="noStrike" kern="1200" cap="none" spc="0" normalizeH="0" baseline="0" noProof="0" dirty="0" err="1">
                <a:ln>
                  <a:noFill/>
                </a:ln>
                <a:solidFill>
                  <a:srgbClr val="000000"/>
                </a:solidFill>
                <a:effectLst/>
                <a:uLnTx/>
                <a:uFillTx/>
                <a:latin typeface="Arial"/>
                <a:ea typeface="+mn-ea"/>
                <a:cs typeface="+mn-cs"/>
              </a:rPr>
              <a:t>hrs</a:t>
            </a:r>
            <a:r>
              <a:rPr kumimoji="0" lang="en-US" sz="1400" b="0" i="0" u="none" strike="noStrike" kern="1200" cap="none" spc="0" normalizeH="0" baseline="0" noProof="0" dirty="0">
                <a:ln>
                  <a:noFill/>
                </a:ln>
                <a:solidFill>
                  <a:srgbClr val="000000"/>
                </a:solidFill>
                <a:effectLst/>
                <a:uLnTx/>
                <a:uFillTx/>
                <a:latin typeface="Arial"/>
                <a:ea typeface="+mn-ea"/>
                <a:cs typeface="+mn-cs"/>
              </a:rPr>
              <a:t>, 95% reduction); external wait time reduction for data (~87%); machine down time avoidance from data overload (86% improvement)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14556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5909310"/>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907198694"/>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9510"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1985195497"/>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2802023">
                  <a:extLst>
                    <a:ext uri="{9D8B030D-6E8A-4147-A177-3AD203B41FA5}">
                      <a16:colId xmlns:a16="http://schemas.microsoft.com/office/drawing/2014/main" val="197751461"/>
                    </a:ext>
                  </a:extLst>
                </a:gridCol>
                <a:gridCol w="3730980">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Ammata, Sudhakar</a:t>
                      </a:r>
                    </a:p>
                    <a:p>
                      <a:pPr marL="228600" indent="-228600">
                        <a:buFont typeface="+mj-lt"/>
                        <a:buAutoNum type="arabicPeriod"/>
                      </a:pPr>
                      <a:r>
                        <a:rPr lang="en-US" sz="900" kern="1200" dirty="0">
                          <a:solidFill>
                            <a:schemeClr val="dk1"/>
                          </a:solidFill>
                          <a:effectLst/>
                          <a:latin typeface="+mn-lt"/>
                          <a:ea typeface="+mn-ea"/>
                          <a:cs typeface="+mn-cs"/>
                        </a:rPr>
                        <a:t>Bakhedi, Bharati Bahubali</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Ghosh, Saikat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Gundupalli, Rajesh Reddy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Karri, Ram Sai </a:t>
                      </a:r>
                    </a:p>
                    <a:p>
                      <a:pPr marL="228600" indent="-228600">
                        <a:buFont typeface="+mj-lt"/>
                        <a:buAutoNum type="arabicPeriod"/>
                      </a:pPr>
                      <a:r>
                        <a:rPr lang="en-US" sz="900" kern="1200" dirty="0">
                          <a:solidFill>
                            <a:schemeClr val="dk1"/>
                          </a:solidFill>
                          <a:effectLst/>
                          <a:latin typeface="+mn-lt"/>
                          <a:ea typeface="+mn-ea"/>
                          <a:cs typeface="+mn-cs"/>
                        </a:rPr>
                        <a:t>K-R, Rahul </a:t>
                      </a:r>
                    </a:p>
                    <a:p>
                      <a:pPr marL="228600" indent="-228600">
                        <a:buFont typeface="+mj-lt"/>
                        <a:buAutoNum type="arabicPeriod"/>
                      </a:pPr>
                      <a:r>
                        <a:rPr lang="en-US" sz="900" kern="1200" dirty="0">
                          <a:solidFill>
                            <a:schemeClr val="dk1"/>
                          </a:solidFill>
                          <a:effectLst/>
                          <a:latin typeface="+mn-lt"/>
                          <a:ea typeface="+mn-ea"/>
                          <a:cs typeface="+mn-cs"/>
                        </a:rPr>
                        <a:t>Kuriakose, Tintu M </a:t>
                      </a:r>
                    </a:p>
                    <a:p>
                      <a:pPr marL="228600" indent="-228600">
                        <a:buFont typeface="+mj-lt"/>
                        <a:buAutoNum type="arabicPeriod"/>
                      </a:pPr>
                      <a:r>
                        <a:rPr lang="en-US" sz="900" kern="1200" dirty="0">
                          <a:solidFill>
                            <a:schemeClr val="dk1"/>
                          </a:solidFill>
                          <a:effectLst/>
                          <a:latin typeface="+mn-lt"/>
                          <a:ea typeface="+mn-ea"/>
                          <a:cs typeface="+mn-cs"/>
                        </a:rPr>
                        <a:t>Kurian, Abhijith </a:t>
                      </a:r>
                    </a:p>
                    <a:p>
                      <a:pPr marL="228600" indent="-228600">
                        <a:buFont typeface="+mj-lt"/>
                        <a:buAutoNum type="arabicPeriod"/>
                      </a:pPr>
                      <a:r>
                        <a:rPr lang="en-US" sz="900" kern="1200" dirty="0">
                          <a:solidFill>
                            <a:schemeClr val="dk1"/>
                          </a:solidFill>
                          <a:effectLst/>
                          <a:latin typeface="+mn-lt"/>
                          <a:ea typeface="+mn-ea"/>
                          <a:cs typeface="+mn-cs"/>
                        </a:rPr>
                        <a:t>Kuruba Chandra Kumar </a:t>
                      </a:r>
                    </a:p>
                    <a:p>
                      <a:pPr marL="228600" indent="-228600">
                        <a:buFont typeface="+mj-lt"/>
                        <a:buAutoNum type="arabicPeriod"/>
                      </a:pPr>
                      <a:r>
                        <a:rPr lang="en-US" sz="900" kern="1200" dirty="0">
                          <a:solidFill>
                            <a:schemeClr val="dk1"/>
                          </a:solidFill>
                          <a:effectLst/>
                          <a:latin typeface="+mn-lt"/>
                          <a:ea typeface="+mn-ea"/>
                          <a:cs typeface="+mn-cs"/>
                        </a:rPr>
                        <a:t>Mistry, Ashok </a:t>
                      </a:r>
                    </a:p>
                    <a:p>
                      <a:pPr marL="228600" indent="-228600">
                        <a:buFont typeface="+mj-lt"/>
                        <a:buAutoNum type="arabicPeriod"/>
                      </a:pPr>
                      <a:r>
                        <a:rPr lang="en-US" sz="900" kern="1200" dirty="0">
                          <a:solidFill>
                            <a:schemeClr val="dk1"/>
                          </a:solidFill>
                          <a:effectLst/>
                          <a:latin typeface="+mn-lt"/>
                          <a:ea typeface="+mn-ea"/>
                          <a:cs typeface="+mn-cs"/>
                        </a:rPr>
                        <a:t>Nagaraju, Ganesh </a:t>
                      </a:r>
                    </a:p>
                    <a:p>
                      <a:pPr marL="228600" indent="-228600">
                        <a:buFont typeface="+mj-lt"/>
                        <a:buAutoNum type="arabicPeriod"/>
                      </a:pPr>
                      <a:r>
                        <a:rPr lang="en-US" sz="900" kern="1200" dirty="0">
                          <a:solidFill>
                            <a:schemeClr val="dk1"/>
                          </a:solidFill>
                          <a:effectLst/>
                          <a:latin typeface="+mn-lt"/>
                          <a:ea typeface="+mn-ea"/>
                          <a:cs typeface="+mn-cs"/>
                        </a:rPr>
                        <a:t>Nagziriya, Anshika </a:t>
                      </a:r>
                    </a:p>
                    <a:p>
                      <a:pPr marL="228600" indent="-228600">
                        <a:buFont typeface="+mj-lt"/>
                        <a:buAutoNum type="arabicPeriod"/>
                      </a:pPr>
                      <a:r>
                        <a:rPr lang="en-US" sz="900" kern="1200" dirty="0">
                          <a:solidFill>
                            <a:schemeClr val="dk1"/>
                          </a:solidFill>
                          <a:effectLst/>
                          <a:latin typeface="+mn-lt"/>
                          <a:ea typeface="+mn-ea"/>
                          <a:cs typeface="+mn-cs"/>
                        </a:rPr>
                        <a:t>Nair, Aathira Manikandan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Abhishek Kumar</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Reddy, V Sanjeev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Sawant, Swapnil Ravindra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228600" indent="-228600">
                        <a:buFont typeface="+mj-lt"/>
                        <a:buAutoNum type="arabicPeriod"/>
                      </a:pPr>
                      <a:r>
                        <a:rPr lang="en-US" sz="900" kern="1200" dirty="0">
                          <a:solidFill>
                            <a:schemeClr val="dk1"/>
                          </a:solidFill>
                          <a:effectLst/>
                          <a:latin typeface="+mn-lt"/>
                          <a:ea typeface="+mn-ea"/>
                          <a:cs typeface="+mn-cs"/>
                        </a:rPr>
                        <a:t>Vinukonda, Basha </a:t>
                      </a:r>
                    </a:p>
                    <a:p>
                      <a:pPr marL="228600" indent="-228600">
                        <a:buFont typeface="+mj-lt"/>
                        <a:buAutoNum type="arabicPeriod"/>
                      </a:pPr>
                      <a:r>
                        <a:rPr lang="en-US" sz="900" kern="1200" dirty="0">
                          <a:solidFill>
                            <a:schemeClr val="dk1"/>
                          </a:solidFill>
                          <a:effectLst/>
                          <a:latin typeface="+mn-lt"/>
                          <a:ea typeface="+mn-ea"/>
                          <a:cs typeface="+mn-cs"/>
                        </a:rPr>
                        <a:t>Jayanta Mondal</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Arun Prakash Jeyaprakash</a:t>
                      </a:r>
                    </a:p>
                    <a:p>
                      <a:pPr marL="228600" indent="-228600">
                        <a:buFont typeface="+mj-lt"/>
                        <a:buAutoNum type="arabicPeriod"/>
                      </a:pPr>
                      <a:r>
                        <a:rPr lang="en-US" sz="1000" dirty="0"/>
                        <a:t>Anandapadmanabhan Gopalakrishnan</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Look Ahead Strategy</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nvPr>
        </p:nvGraphicFramePr>
        <p:xfrm>
          <a:off x="-345440" y="9835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6" name="Rectangle 5">
            <a:extLst>
              <a:ext uri="{FF2B5EF4-FFF2-40B4-BE49-F238E27FC236}">
                <a16:creationId xmlns:a16="http://schemas.microsoft.com/office/drawing/2014/main" id="{3C9D2D41-D805-4D59-B3EB-779D3EB1B55B}"/>
              </a:ext>
            </a:extLst>
          </p:cNvPr>
          <p:cNvSpPr/>
          <p:nvPr/>
        </p:nvSpPr>
        <p:spPr>
          <a:xfrm>
            <a:off x="7183119" y="1345717"/>
            <a:ext cx="4409440" cy="351954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spcBef>
                <a:spcPts val="300"/>
              </a:spcBef>
              <a:spcAft>
                <a:spcPts val="300"/>
              </a:spcAft>
              <a:buFont typeface="Arial" panose="020B0604020202020204" pitchFamily="34" charset="0"/>
              <a:buChar char="•"/>
            </a:pPr>
            <a:r>
              <a:rPr lang="en-US" sz="2400" dirty="0">
                <a:solidFill>
                  <a:schemeClr val="accent1"/>
                </a:solidFill>
              </a:rPr>
              <a:t>Look product at holistically and bring maturity and efficiency</a:t>
            </a:r>
          </a:p>
          <a:p>
            <a:pPr marL="342900" indent="-342900">
              <a:spcBef>
                <a:spcPts val="300"/>
              </a:spcBef>
              <a:spcAft>
                <a:spcPts val="300"/>
              </a:spcAft>
              <a:buFont typeface="Arial" panose="020B0604020202020204" pitchFamily="34" charset="0"/>
              <a:buChar char="•"/>
            </a:pPr>
            <a:r>
              <a:rPr lang="en-US" sz="2400" dirty="0">
                <a:solidFill>
                  <a:schemeClr val="accent1"/>
                </a:solidFill>
              </a:rPr>
              <a:t>Identify problem statement in product capabilities</a:t>
            </a:r>
          </a:p>
          <a:p>
            <a:pPr marL="342900" indent="-342900">
              <a:spcBef>
                <a:spcPts val="300"/>
              </a:spcBef>
              <a:spcAft>
                <a:spcPts val="300"/>
              </a:spcAft>
              <a:buFont typeface="Arial" panose="020B0604020202020204" pitchFamily="34" charset="0"/>
              <a:buChar char="•"/>
            </a:pPr>
            <a:r>
              <a:rPr lang="en-US" sz="2400" dirty="0">
                <a:solidFill>
                  <a:schemeClr val="accent1"/>
                </a:solidFill>
              </a:rPr>
              <a:t>Leverage </a:t>
            </a:r>
            <a:r>
              <a:rPr lang="en-US" sz="2400" dirty="0" err="1">
                <a:solidFill>
                  <a:schemeClr val="accent1"/>
                </a:solidFill>
              </a:rPr>
              <a:t>DevSecOps</a:t>
            </a:r>
            <a:r>
              <a:rPr lang="en-US" sz="2400" dirty="0">
                <a:solidFill>
                  <a:schemeClr val="accent1"/>
                </a:solidFill>
              </a:rPr>
              <a:t> and Automation best practices for solving problem </a:t>
            </a:r>
          </a:p>
        </p:txBody>
      </p:sp>
      <p:sp>
        <p:nvSpPr>
          <p:cNvPr id="7" name="Rectangle 6">
            <a:extLst>
              <a:ext uri="{FF2B5EF4-FFF2-40B4-BE49-F238E27FC236}">
                <a16:creationId xmlns:a16="http://schemas.microsoft.com/office/drawing/2014/main" id="{5D75678C-94A3-4E42-BFC2-8DC5ED8AF434}"/>
              </a:ext>
            </a:extLst>
          </p:cNvPr>
          <p:cNvSpPr/>
          <p:nvPr/>
        </p:nvSpPr>
        <p:spPr>
          <a:xfrm>
            <a:off x="7160577" y="789698"/>
            <a:ext cx="4431982"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Key Objectives</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Tree>
    <p:extLst>
      <p:ext uri="{BB962C8B-B14F-4D97-AF65-F5344CB8AC3E}">
        <p14:creationId xmlns:p14="http://schemas.microsoft.com/office/powerpoint/2010/main" val="2571484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NOV 2023)</a:t>
            </a:r>
          </a:p>
        </p:txBody>
      </p:sp>
    </p:spTree>
    <p:extLst>
      <p:ext uri="{BB962C8B-B14F-4D97-AF65-F5344CB8AC3E}">
        <p14:creationId xmlns:p14="http://schemas.microsoft.com/office/powerpoint/2010/main" val="121680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75E8-6674-4C1A-8282-05D2C1CDD2EC}"/>
              </a:ext>
            </a:extLst>
          </p:cNvPr>
          <p:cNvSpPr>
            <a:spLocks noGrp="1"/>
          </p:cNvSpPr>
          <p:nvPr>
            <p:ph type="title"/>
          </p:nvPr>
        </p:nvSpPr>
        <p:spPr>
          <a:xfrm>
            <a:off x="520700" y="246621"/>
            <a:ext cx="11150600" cy="660098"/>
          </a:xfrm>
        </p:spPr>
        <p:txBody>
          <a:bodyPr/>
          <a:lstStyle/>
          <a:p>
            <a:r>
              <a:rPr lang="en-US" dirty="0"/>
              <a:t>               		RE-</a:t>
            </a:r>
            <a:r>
              <a:rPr lang="en-US" dirty="0" err="1"/>
              <a:t>AssessMENT</a:t>
            </a:r>
            <a:r>
              <a:rPr lang="en-US" dirty="0"/>
              <a:t> STATUS</a:t>
            </a:r>
          </a:p>
        </p:txBody>
      </p:sp>
      <p:graphicFrame>
        <p:nvGraphicFramePr>
          <p:cNvPr id="3" name="Chart 2">
            <a:extLst>
              <a:ext uri="{FF2B5EF4-FFF2-40B4-BE49-F238E27FC236}">
                <a16:creationId xmlns:a16="http://schemas.microsoft.com/office/drawing/2014/main" id="{2938183C-3883-483B-9EEC-D85CC2CFA38C}"/>
              </a:ext>
            </a:extLst>
          </p:cNvPr>
          <p:cNvGraphicFramePr/>
          <p:nvPr>
            <p:extLst>
              <p:ext uri="{D42A27DB-BD31-4B8C-83A1-F6EECF244321}">
                <p14:modId xmlns:p14="http://schemas.microsoft.com/office/powerpoint/2010/main" val="4173429443"/>
              </p:ext>
            </p:extLst>
          </p:nvPr>
        </p:nvGraphicFramePr>
        <p:xfrm>
          <a:off x="1073212" y="906719"/>
          <a:ext cx="6304132" cy="39154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4D81891-DB2E-4163-8C3E-CA457D930DAE}"/>
              </a:ext>
            </a:extLst>
          </p:cNvPr>
          <p:cNvGraphicFramePr/>
          <p:nvPr>
            <p:extLst>
              <p:ext uri="{D42A27DB-BD31-4B8C-83A1-F6EECF244321}">
                <p14:modId xmlns:p14="http://schemas.microsoft.com/office/powerpoint/2010/main" val="2563605684"/>
              </p:ext>
            </p:extLst>
          </p:nvPr>
        </p:nvGraphicFramePr>
        <p:xfrm>
          <a:off x="4978400" y="1218595"/>
          <a:ext cx="6572376" cy="3603539"/>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5F9B8689-CD6B-4221-AC94-6771129AD96A}"/>
              </a:ext>
            </a:extLst>
          </p:cNvPr>
          <p:cNvPicPr>
            <a:picLocks noChangeAspect="1"/>
          </p:cNvPicPr>
          <p:nvPr/>
        </p:nvPicPr>
        <p:blipFill>
          <a:blip r:embed="rId4"/>
          <a:stretch>
            <a:fillRect/>
          </a:stretch>
        </p:blipFill>
        <p:spPr>
          <a:xfrm>
            <a:off x="3624262" y="4374459"/>
            <a:ext cx="6162675" cy="447675"/>
          </a:xfrm>
          <a:prstGeom prst="rect">
            <a:avLst/>
          </a:prstGeom>
        </p:spPr>
      </p:pic>
      <p:sp>
        <p:nvSpPr>
          <p:cNvPr id="16" name="Rectangle 15">
            <a:extLst>
              <a:ext uri="{FF2B5EF4-FFF2-40B4-BE49-F238E27FC236}">
                <a16:creationId xmlns:a16="http://schemas.microsoft.com/office/drawing/2014/main" id="{89B979DB-BB94-47AC-86A8-EEB9596B7A6D}"/>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7" name="Rectangle 16">
            <a:extLst>
              <a:ext uri="{FF2B5EF4-FFF2-40B4-BE49-F238E27FC236}">
                <a16:creationId xmlns:a16="http://schemas.microsoft.com/office/drawing/2014/main" id="{9AA26F8C-AE48-4B6C-B05B-ABB8B17FDCC0}"/>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8" name="Rectangle 17">
            <a:extLst>
              <a:ext uri="{FF2B5EF4-FFF2-40B4-BE49-F238E27FC236}">
                <a16:creationId xmlns:a16="http://schemas.microsoft.com/office/drawing/2014/main" id="{A5AC4817-8B8D-4484-A2F2-531CD6D55EB8}"/>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9" name="TextBox 18">
            <a:extLst>
              <a:ext uri="{FF2B5EF4-FFF2-40B4-BE49-F238E27FC236}">
                <a16:creationId xmlns:a16="http://schemas.microsoft.com/office/drawing/2014/main" id="{0DFBD1DF-B48C-44B4-A1CF-B487B8CE036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20" name="TextBox 19">
            <a:extLst>
              <a:ext uri="{FF2B5EF4-FFF2-40B4-BE49-F238E27FC236}">
                <a16:creationId xmlns:a16="http://schemas.microsoft.com/office/drawing/2014/main" id="{3B536B0D-0217-44E9-A4FF-FDBF3932566E}"/>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21" name="TextBox 20">
            <a:extLst>
              <a:ext uri="{FF2B5EF4-FFF2-40B4-BE49-F238E27FC236}">
                <a16:creationId xmlns:a16="http://schemas.microsoft.com/office/drawing/2014/main" id="{D62E88E4-D669-44D4-B4AC-6EFC4EC7166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22" name="Rectangle 21">
            <a:extLst>
              <a:ext uri="{FF2B5EF4-FFF2-40B4-BE49-F238E27FC236}">
                <a16:creationId xmlns:a16="http://schemas.microsoft.com/office/drawing/2014/main" id="{533ABF68-BA75-48F7-8FE1-3FE2E8A8498A}"/>
              </a:ext>
            </a:extLst>
          </p:cNvPr>
          <p:cNvSpPr/>
          <p:nvPr/>
        </p:nvSpPr>
        <p:spPr>
          <a:xfrm>
            <a:off x="3236922" y="1303243"/>
            <a:ext cx="253346" cy="2635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Rectangle 22">
            <a:extLst>
              <a:ext uri="{FF2B5EF4-FFF2-40B4-BE49-F238E27FC236}">
                <a16:creationId xmlns:a16="http://schemas.microsoft.com/office/drawing/2014/main" id="{8C7A0521-53AC-420F-BACF-CB059FD86CD5}"/>
              </a:ext>
            </a:extLst>
          </p:cNvPr>
          <p:cNvSpPr/>
          <p:nvPr/>
        </p:nvSpPr>
        <p:spPr>
          <a:xfrm>
            <a:off x="8865476" y="1325109"/>
            <a:ext cx="253346" cy="2635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38648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6D5A-6292-4B58-B1BC-CEFE09DAA5E4}"/>
              </a:ext>
            </a:extLst>
          </p:cNvPr>
          <p:cNvSpPr>
            <a:spLocks noGrp="1"/>
          </p:cNvSpPr>
          <p:nvPr>
            <p:ph type="title"/>
          </p:nvPr>
        </p:nvSpPr>
        <p:spPr>
          <a:xfrm>
            <a:off x="165742" y="272359"/>
            <a:ext cx="11150600" cy="920336"/>
          </a:xfrm>
        </p:spPr>
        <p:txBody>
          <a:bodyPr/>
          <a:lstStyle/>
          <a:p>
            <a:r>
              <a:rPr lang="en-US" dirty="0"/>
              <a:t>Vision</a:t>
            </a:r>
          </a:p>
        </p:txBody>
      </p:sp>
      <p:sp>
        <p:nvSpPr>
          <p:cNvPr id="4" name="Rectangle 3">
            <a:extLst>
              <a:ext uri="{FF2B5EF4-FFF2-40B4-BE49-F238E27FC236}">
                <a16:creationId xmlns:a16="http://schemas.microsoft.com/office/drawing/2014/main" id="{30E296B2-73A9-4546-A6A8-EEA7632EC61C}"/>
              </a:ext>
            </a:extLst>
          </p:cNvPr>
          <p:cNvSpPr/>
          <p:nvPr/>
        </p:nvSpPr>
        <p:spPr>
          <a:xfrm>
            <a:off x="1235785" y="1964726"/>
            <a:ext cx="8637788" cy="369332"/>
          </a:xfrm>
          <a:prstGeom prst="rect">
            <a:avLst/>
          </a:prstGeom>
        </p:spPr>
        <p:txBody>
          <a:bodyPr wrap="square">
            <a:spAutoFit/>
          </a:bodyPr>
          <a:lstStyle/>
          <a:p>
            <a:r>
              <a:rPr lang="en-US" b="1" dirty="0"/>
              <a:t>Implement Lean practices through DSO maturity coverage and IT Automation.</a:t>
            </a:r>
            <a:endParaRPr lang="en-US" dirty="0"/>
          </a:p>
        </p:txBody>
      </p:sp>
      <p:pic>
        <p:nvPicPr>
          <p:cNvPr id="19458" name="Picture 2" descr="https://insite.web.boeing.com/culture/pi/1550387-53893-125w.jpg">
            <a:extLst>
              <a:ext uri="{FF2B5EF4-FFF2-40B4-BE49-F238E27FC236}">
                <a16:creationId xmlns:a16="http://schemas.microsoft.com/office/drawing/2014/main" id="{80C2CD95-520B-4181-8DE8-F38C11952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526" y="246621"/>
            <a:ext cx="1190625" cy="1666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C21F8C-F059-484C-B21B-B25FAD635FB4}"/>
              </a:ext>
            </a:extLst>
          </p:cNvPr>
          <p:cNvSpPr/>
          <p:nvPr/>
        </p:nvSpPr>
        <p:spPr>
          <a:xfrm>
            <a:off x="1235785" y="2971800"/>
            <a:ext cx="8637789" cy="1200329"/>
          </a:xfrm>
          <a:prstGeom prst="rect">
            <a:avLst/>
          </a:prstGeom>
        </p:spPr>
        <p:txBody>
          <a:bodyPr wrap="square">
            <a:spAutoFit/>
          </a:bodyPr>
          <a:lstStyle/>
          <a:p>
            <a:r>
              <a:rPr lang="en-US" b="1" dirty="0">
                <a:solidFill>
                  <a:srgbClr val="212529"/>
                </a:solidFill>
                <a:latin typeface="Arial" panose="020B0604020202020204" pitchFamily="34" charset="0"/>
              </a:rPr>
              <a:t>Increased operating speed and flexibility, release-on-demand, and first-time quality of secure-by-design applications.</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pic>
        <p:nvPicPr>
          <p:cNvPr id="7" name="Graphic 6" descr="Bar graph with upward trend">
            <a:extLst>
              <a:ext uri="{FF2B5EF4-FFF2-40B4-BE49-F238E27FC236}">
                <a16:creationId xmlns:a16="http://schemas.microsoft.com/office/drawing/2014/main" id="{73E13213-52E0-4DC0-A53C-A024BFB2C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2477" y="2884251"/>
            <a:ext cx="914400" cy="914400"/>
          </a:xfrm>
          <a:prstGeom prst="rect">
            <a:avLst/>
          </a:prstGeom>
        </p:spPr>
      </p:pic>
      <p:pic>
        <p:nvPicPr>
          <p:cNvPr id="9" name="Graphic 8" descr="Bullseye">
            <a:extLst>
              <a:ext uri="{FF2B5EF4-FFF2-40B4-BE49-F238E27FC236}">
                <a16:creationId xmlns:a16="http://schemas.microsoft.com/office/drawing/2014/main" id="{07575156-ED5C-4CB6-B496-7516F29E62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477" y="1724815"/>
            <a:ext cx="914400" cy="914400"/>
          </a:xfrm>
          <a:prstGeom prst="rect">
            <a:avLst/>
          </a:prstGeom>
        </p:spPr>
      </p:pic>
      <p:pic>
        <p:nvPicPr>
          <p:cNvPr id="13" name="Graphic 12" descr="Gauge">
            <a:extLst>
              <a:ext uri="{FF2B5EF4-FFF2-40B4-BE49-F238E27FC236}">
                <a16:creationId xmlns:a16="http://schemas.microsoft.com/office/drawing/2014/main" id="{1DABB08A-5F78-4B8D-8A96-E5340D7023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032" y="3942555"/>
            <a:ext cx="914400" cy="914400"/>
          </a:xfrm>
          <a:prstGeom prst="rect">
            <a:avLst/>
          </a:prstGeom>
        </p:spPr>
      </p:pic>
      <p:sp>
        <p:nvSpPr>
          <p:cNvPr id="15" name="Rectangle 14">
            <a:extLst>
              <a:ext uri="{FF2B5EF4-FFF2-40B4-BE49-F238E27FC236}">
                <a16:creationId xmlns:a16="http://schemas.microsoft.com/office/drawing/2014/main" id="{9466F3F4-EE26-4D8B-96F5-847DA11DD47D}"/>
              </a:ext>
            </a:extLst>
          </p:cNvPr>
          <p:cNvSpPr/>
          <p:nvPr/>
        </p:nvSpPr>
        <p:spPr>
          <a:xfrm>
            <a:off x="1333061" y="4218780"/>
            <a:ext cx="10697183" cy="923330"/>
          </a:xfrm>
          <a:prstGeom prst="rect">
            <a:avLst/>
          </a:prstGeom>
        </p:spPr>
        <p:txBody>
          <a:bodyPr wrap="square">
            <a:spAutoFit/>
          </a:bodyPr>
          <a:lstStyle/>
          <a:p>
            <a:r>
              <a:rPr lang="en-US" b="1" dirty="0">
                <a:solidFill>
                  <a:srgbClr val="212529"/>
                </a:solidFill>
                <a:latin typeface="Arial" panose="020B0604020202020204" pitchFamily="34" charset="0"/>
              </a:rPr>
              <a:t>Reduced hours and improved efficiency through automation </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spTree>
    <p:extLst>
      <p:ext uri="{BB962C8B-B14F-4D97-AF65-F5344CB8AC3E}">
        <p14:creationId xmlns:p14="http://schemas.microsoft.com/office/powerpoint/2010/main" val="1814250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2A94-C451-4562-8FA2-04FF9C92D065}"/>
              </a:ext>
            </a:extLst>
          </p:cNvPr>
          <p:cNvSpPr>
            <a:spLocks noGrp="1"/>
          </p:cNvSpPr>
          <p:nvPr>
            <p:ph type="title"/>
          </p:nvPr>
        </p:nvSpPr>
        <p:spPr>
          <a:xfrm>
            <a:off x="515938" y="246621"/>
            <a:ext cx="11150600" cy="686252"/>
          </a:xfrm>
        </p:spPr>
        <p:txBody>
          <a:bodyPr/>
          <a:lstStyle/>
          <a:p>
            <a:r>
              <a:rPr lang="en-US" dirty="0"/>
              <a:t>			RE-</a:t>
            </a:r>
            <a:r>
              <a:rPr lang="en-US" dirty="0" err="1"/>
              <a:t>AssessMENT</a:t>
            </a:r>
            <a:r>
              <a:rPr lang="en-US" dirty="0"/>
              <a:t> STATUS</a:t>
            </a:r>
          </a:p>
        </p:txBody>
      </p:sp>
      <p:graphicFrame>
        <p:nvGraphicFramePr>
          <p:cNvPr id="3" name="Chart 2">
            <a:extLst>
              <a:ext uri="{FF2B5EF4-FFF2-40B4-BE49-F238E27FC236}">
                <a16:creationId xmlns:a16="http://schemas.microsoft.com/office/drawing/2014/main" id="{891AB013-5A60-4CE5-91A4-69BFAA77C6D6}"/>
              </a:ext>
            </a:extLst>
          </p:cNvPr>
          <p:cNvGraphicFramePr/>
          <p:nvPr>
            <p:extLst>
              <p:ext uri="{D42A27DB-BD31-4B8C-83A1-F6EECF244321}">
                <p14:modId xmlns:p14="http://schemas.microsoft.com/office/powerpoint/2010/main" val="1409353470"/>
              </p:ext>
            </p:extLst>
          </p:nvPr>
        </p:nvGraphicFramePr>
        <p:xfrm>
          <a:off x="175491" y="1187952"/>
          <a:ext cx="5920509" cy="3693003"/>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516BC6DB-A391-4B44-AD44-BDAA2A4A183C}"/>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Rectangle 4">
            <a:extLst>
              <a:ext uri="{FF2B5EF4-FFF2-40B4-BE49-F238E27FC236}">
                <a16:creationId xmlns:a16="http://schemas.microsoft.com/office/drawing/2014/main" id="{5BBB3512-3E82-4352-A582-EE5621E141A5}"/>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 name="Rectangle 5">
            <a:extLst>
              <a:ext uri="{FF2B5EF4-FFF2-40B4-BE49-F238E27FC236}">
                <a16:creationId xmlns:a16="http://schemas.microsoft.com/office/drawing/2014/main" id="{1BD5321D-D326-4037-A873-A8B9E056308D}"/>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 name="TextBox 6">
            <a:extLst>
              <a:ext uri="{FF2B5EF4-FFF2-40B4-BE49-F238E27FC236}">
                <a16:creationId xmlns:a16="http://schemas.microsoft.com/office/drawing/2014/main" id="{33ACBE5C-9A36-4F65-8B82-D6FD9D4EAB91}"/>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8" name="TextBox 7">
            <a:extLst>
              <a:ext uri="{FF2B5EF4-FFF2-40B4-BE49-F238E27FC236}">
                <a16:creationId xmlns:a16="http://schemas.microsoft.com/office/drawing/2014/main" id="{2A527258-1F02-49FC-A4B5-501E4003F17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9" name="TextBox 8">
            <a:extLst>
              <a:ext uri="{FF2B5EF4-FFF2-40B4-BE49-F238E27FC236}">
                <a16:creationId xmlns:a16="http://schemas.microsoft.com/office/drawing/2014/main" id="{F1D22B61-0F4E-495F-8DA4-0F510874F7A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Tree>
    <p:extLst>
      <p:ext uri="{BB962C8B-B14F-4D97-AF65-F5344CB8AC3E}">
        <p14:creationId xmlns:p14="http://schemas.microsoft.com/office/powerpoint/2010/main" val="80270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ED16-930D-45E5-8932-E4596661740D}"/>
              </a:ext>
            </a:extLst>
          </p:cNvPr>
          <p:cNvSpPr>
            <a:spLocks noGrp="1"/>
          </p:cNvSpPr>
          <p:nvPr>
            <p:ph type="title"/>
          </p:nvPr>
        </p:nvSpPr>
        <p:spPr>
          <a:xfrm>
            <a:off x="363538" y="2603741"/>
            <a:ext cx="11150600" cy="920336"/>
          </a:xfrm>
        </p:spPr>
        <p:txBody>
          <a:bodyPr/>
          <a:lstStyle/>
          <a:p>
            <a:pPr algn="ctr"/>
            <a:r>
              <a:rPr lang="en-US" sz="4000" dirty="0"/>
              <a:t>2023 DevSecOps progress</a:t>
            </a:r>
          </a:p>
        </p:txBody>
      </p:sp>
    </p:spTree>
    <p:extLst>
      <p:ext uri="{BB962C8B-B14F-4D97-AF65-F5344CB8AC3E}">
        <p14:creationId xmlns:p14="http://schemas.microsoft.com/office/powerpoint/2010/main" val="313587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623712"/>
          </a:xfrm>
        </p:spPr>
        <p:txBody>
          <a:bodyPr/>
          <a:lstStyle/>
          <a:p>
            <a:r>
              <a:rPr lang="en-US" dirty="0">
                <a:solidFill>
                  <a:srgbClr val="002060"/>
                </a:solidFill>
                <a:latin typeface="Segoe UI" panose="020B0502040204020203" pitchFamily="34" charset="0"/>
                <a:cs typeface="Segoe UI" panose="020B0502040204020203" pitchFamily="34" charset="0"/>
              </a:rPr>
              <a:t>DevSecOps 2023</a:t>
            </a:r>
            <a:endParaRPr lang="en-US" dirty="0"/>
          </a:p>
        </p:txBody>
      </p:sp>
      <p:sp>
        <p:nvSpPr>
          <p:cNvPr id="3" name="TextBox 2">
            <a:extLst>
              <a:ext uri="{FF2B5EF4-FFF2-40B4-BE49-F238E27FC236}">
                <a16:creationId xmlns:a16="http://schemas.microsoft.com/office/drawing/2014/main" id="{D3568DE8-8C30-475C-96AF-2E7A3BEDAB71}"/>
              </a:ext>
            </a:extLst>
          </p:cNvPr>
          <p:cNvSpPr txBox="1"/>
          <p:nvPr/>
        </p:nvSpPr>
        <p:spPr>
          <a:xfrm>
            <a:off x="314314" y="1545815"/>
            <a:ext cx="11877686" cy="83099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Lean practices through DSO maturity coverage for </a:t>
            </a: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70% of High ROI products</a:t>
            </a: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endParaRPr>
          </a:p>
        </p:txBody>
      </p:sp>
      <p:sp>
        <p:nvSpPr>
          <p:cNvPr id="4" name="Title 5">
            <a:extLst>
              <a:ext uri="{FF2B5EF4-FFF2-40B4-BE49-F238E27FC236}">
                <a16:creationId xmlns:a16="http://schemas.microsoft.com/office/drawing/2014/main" id="{7DC60930-7FFB-4DA0-A22D-465C3A0A63CF}"/>
              </a:ext>
            </a:extLst>
          </p:cNvPr>
          <p:cNvSpPr txBox="1">
            <a:spLocks/>
          </p:cNvSpPr>
          <p:nvPr/>
        </p:nvSpPr>
        <p:spPr bwMode="auto">
          <a:xfrm>
            <a:off x="817615" y="1221309"/>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B59059CA-A34F-4F9C-BA0E-355EF05E1541}"/>
              </a:ext>
            </a:extLst>
          </p:cNvPr>
          <p:cNvSpPr>
            <a:spLocks noEditPoints="1"/>
          </p:cNvSpPr>
          <p:nvPr/>
        </p:nvSpPr>
        <p:spPr bwMode="auto">
          <a:xfrm>
            <a:off x="259427" y="120005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4346" descr="Icon of box and whisker chart. ">
            <a:extLst>
              <a:ext uri="{FF2B5EF4-FFF2-40B4-BE49-F238E27FC236}">
                <a16:creationId xmlns:a16="http://schemas.microsoft.com/office/drawing/2014/main" id="{5BB267A1-B8E3-445B-8C70-7047CFE07967}"/>
              </a:ext>
            </a:extLst>
          </p:cNvPr>
          <p:cNvSpPr>
            <a:spLocks noEditPoints="1"/>
          </p:cNvSpPr>
          <p:nvPr/>
        </p:nvSpPr>
        <p:spPr bwMode="auto">
          <a:xfrm>
            <a:off x="281832" y="2484021"/>
            <a:ext cx="345758" cy="3295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6">
            <a:extLst>
              <a:ext uri="{FF2B5EF4-FFF2-40B4-BE49-F238E27FC236}">
                <a16:creationId xmlns:a16="http://schemas.microsoft.com/office/drawing/2014/main" id="{2EF1000C-B926-403E-97EC-6F0B0F49EDFD}"/>
              </a:ext>
            </a:extLst>
          </p:cNvPr>
          <p:cNvSpPr txBox="1"/>
          <p:nvPr/>
        </p:nvSpPr>
        <p:spPr>
          <a:xfrm>
            <a:off x="454711" y="2988076"/>
            <a:ext cx="10801137" cy="341119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Complete DSO Assessments for new applications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280 apps (~30%)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Re-Assessments - </a:t>
            </a:r>
            <a:r>
              <a:rPr lang="en-US" sz="2400" b="1" dirty="0">
                <a:solidFill>
                  <a:srgbClr val="0070C0"/>
                </a:solidFill>
                <a:latin typeface="Arial"/>
              </a:rPr>
              <a:t>4</a:t>
            </a:r>
            <a:r>
              <a:rPr kumimoji="0" lang="en-US" sz="2400" b="1" i="0" u="none" strike="noStrike" kern="1200" cap="none" spc="0" normalizeH="0" baseline="0" noProof="0" dirty="0">
                <a:ln>
                  <a:noFill/>
                </a:ln>
                <a:solidFill>
                  <a:srgbClr val="0070C0"/>
                </a:solidFill>
                <a:effectLst/>
                <a:uLnTx/>
                <a:uFillTx/>
                <a:latin typeface="Arial"/>
                <a:ea typeface="+mn-ea"/>
                <a:cs typeface="+mn-cs"/>
              </a:rPr>
              <a:t>0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Implementation roadmap for 40% Applications -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200 (~20%)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Improved overall maturity to </a:t>
            </a:r>
            <a:r>
              <a:rPr kumimoji="0" lang="en-US" sz="2400" b="1" i="0" u="none" strike="noStrike" kern="1200" cap="none" spc="0" normalizeH="0" baseline="0" noProof="0" dirty="0">
                <a:ln>
                  <a:noFill/>
                </a:ln>
                <a:solidFill>
                  <a:srgbClr val="0070C0"/>
                </a:solidFill>
                <a:effectLst/>
                <a:uLnTx/>
                <a:uFillTx/>
                <a:latin typeface="Arial"/>
                <a:ea typeface="+mn-ea"/>
                <a:cs typeface="+mn-cs"/>
              </a:rPr>
              <a:t>3.0</a:t>
            </a:r>
            <a:r>
              <a:rPr kumimoji="0" lang="en-US" sz="2400" b="0" i="0" u="none" strike="noStrike" kern="1200" cap="none" spc="0" normalizeH="0" baseline="0" noProof="0" dirty="0">
                <a:ln>
                  <a:noFill/>
                </a:ln>
                <a:solidFill>
                  <a:srgbClr val="000000"/>
                </a:solidFill>
                <a:effectLst/>
                <a:uLnTx/>
                <a:uFillTx/>
                <a:latin typeface="Arial"/>
                <a:ea typeface="+mn-ea"/>
                <a:cs typeface="+mn-cs"/>
              </a:rPr>
              <a:t> from </a:t>
            </a:r>
            <a:r>
              <a:rPr kumimoji="0" lang="en-US" sz="2400" b="1" i="0" u="none" strike="noStrike" kern="1200" cap="none" spc="0" normalizeH="0" baseline="0" noProof="0" dirty="0">
                <a:ln>
                  <a:noFill/>
                </a:ln>
                <a:solidFill>
                  <a:srgbClr val="FFA200"/>
                </a:solidFill>
                <a:effectLst/>
                <a:uLnTx/>
                <a:uFillTx/>
                <a:latin typeface="Arial"/>
                <a:ea typeface="+mn-ea"/>
                <a:cs typeface="+mn-cs"/>
              </a:rPr>
              <a:t>2.8. </a:t>
            </a:r>
            <a:r>
              <a:rPr kumimoji="0" lang="en-US" sz="2400" b="0" i="0" u="none" strike="noStrike" kern="1200" cap="none" spc="0" normalizeH="0" baseline="0" noProof="0" dirty="0">
                <a:ln>
                  <a:noFill/>
                </a:ln>
                <a:solidFill>
                  <a:srgbClr val="000000"/>
                </a:solidFill>
                <a:effectLst/>
                <a:uLnTx/>
                <a:uFillTx/>
                <a:latin typeface="Arial"/>
                <a:ea typeface="+mn-ea"/>
                <a:cs typeface="+mn-cs"/>
              </a:rPr>
              <a:t>Focus on High ROI and business critical Applications.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ROI Calculation - </a:t>
            </a:r>
            <a:r>
              <a:rPr kumimoji="0" lang="en-US" sz="2400" b="0" i="0" u="none" strike="noStrike" kern="1200" cap="none" spc="0" normalizeH="0" baseline="0" noProof="0" dirty="0">
                <a:ln>
                  <a:noFill/>
                </a:ln>
                <a:solidFill>
                  <a:srgbClr val="0070C0"/>
                </a:solidFill>
                <a:effectLst/>
                <a:uLnTx/>
                <a:uFillTx/>
                <a:latin typeface="Arial"/>
                <a:ea typeface="+mn-ea"/>
                <a:cs typeface="+mn-cs"/>
              </a:rPr>
              <a:t>50 Apps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70C0"/>
              </a:solidFill>
              <a:effectLst/>
              <a:uLnTx/>
              <a:uFillTx/>
              <a:latin typeface="Arial"/>
              <a:ea typeface="+mn-ea"/>
              <a:cs typeface="+mn-cs"/>
            </a:endParaRPr>
          </a:p>
        </p:txBody>
      </p:sp>
      <p:sp>
        <p:nvSpPr>
          <p:cNvPr id="8" name="Title 5">
            <a:extLst>
              <a:ext uri="{FF2B5EF4-FFF2-40B4-BE49-F238E27FC236}">
                <a16:creationId xmlns:a16="http://schemas.microsoft.com/office/drawing/2014/main" id="{F9A39287-763B-46E2-A9FB-D1ECA24E2FCF}"/>
              </a:ext>
            </a:extLst>
          </p:cNvPr>
          <p:cNvSpPr txBox="1">
            <a:spLocks/>
          </p:cNvSpPr>
          <p:nvPr/>
        </p:nvSpPr>
        <p:spPr bwMode="auto">
          <a:xfrm>
            <a:off x="817615" y="2498348"/>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Target</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Tree>
    <p:extLst>
      <p:ext uri="{BB962C8B-B14F-4D97-AF65-F5344CB8AC3E}">
        <p14:creationId xmlns:p14="http://schemas.microsoft.com/office/powerpoint/2010/main" val="3499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3836621" y="114830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sp>
        <p:nvSpPr>
          <p:cNvPr id="14" name="Rectangle: Rounded Corners 13">
            <a:extLst>
              <a:ext uri="{FF2B5EF4-FFF2-40B4-BE49-F238E27FC236}">
                <a16:creationId xmlns:a16="http://schemas.microsoft.com/office/drawing/2014/main" id="{C79ACE31-C2C1-4BB2-A85C-60D9BF7510B0}"/>
              </a:ext>
            </a:extLst>
          </p:cNvPr>
          <p:cNvSpPr/>
          <p:nvPr/>
        </p:nvSpPr>
        <p:spPr>
          <a:xfrm>
            <a:off x="5977878" y="1129846"/>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Q2</a:t>
            </a:r>
          </a:p>
        </p:txBody>
      </p:sp>
      <p:cxnSp>
        <p:nvCxnSpPr>
          <p:cNvPr id="10" name="Straight Connector 9">
            <a:extLst>
              <a:ext uri="{FF2B5EF4-FFF2-40B4-BE49-F238E27FC236}">
                <a16:creationId xmlns:a16="http://schemas.microsoft.com/office/drawing/2014/main" id="{D95D8D93-A610-4F78-B37E-E0E9255B6E80}"/>
              </a:ext>
            </a:extLst>
          </p:cNvPr>
          <p:cNvCxnSpPr>
            <a:cxnSpLocks/>
          </p:cNvCxnSpPr>
          <p:nvPr/>
        </p:nvCxnSpPr>
        <p:spPr>
          <a:xfrm>
            <a:off x="5223644" y="1803673"/>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2950230" y="1956863"/>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780530" y="1173921"/>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2023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71534" y="1950544"/>
            <a:ext cx="2954038" cy="584775"/>
          </a:xfrm>
          <a:prstGeom prst="rect">
            <a:avLst/>
          </a:prstGeom>
        </p:spPr>
        <p:txBody>
          <a:bodyPr wrap="square">
            <a:spAutoFit/>
          </a:bodyPr>
          <a:lstStyle/>
          <a:p>
            <a:pPr lvl="0">
              <a:defRPr/>
            </a:pPr>
            <a:r>
              <a:rPr lang="en-US" sz="1600" dirty="0">
                <a:solidFill>
                  <a:srgbClr val="000000"/>
                </a:solidFill>
              </a:rPr>
              <a:t>Complete DSO Assessments for new applications </a:t>
            </a:r>
            <a:r>
              <a:rPr lang="en-US" sz="1600" b="1" dirty="0">
                <a:solidFill>
                  <a:srgbClr val="0070C0"/>
                </a:solidFill>
              </a:rPr>
              <a:t>120 Apps</a:t>
            </a:r>
            <a:endParaRPr lang="en-US" sz="1600"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81191" y="2862802"/>
            <a:ext cx="2965882" cy="1354217"/>
          </a:xfrm>
          <a:prstGeom prst="rect">
            <a:avLst/>
          </a:prstGeom>
        </p:spPr>
        <p:txBody>
          <a:bodyPr wrap="square">
            <a:spAutoFit/>
          </a:bodyPr>
          <a:lstStyle/>
          <a:p>
            <a:pPr>
              <a:defRPr/>
            </a:pPr>
            <a:r>
              <a:rPr lang="en-US" sz="1600" dirty="0">
                <a:solidFill>
                  <a:srgbClr val="000000"/>
                </a:solidFill>
              </a:rPr>
              <a:t>Implementation roadmap for Applications that have completed assessments- </a:t>
            </a:r>
            <a:r>
              <a:rPr lang="en-US" sz="1600"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58756" y="3999614"/>
            <a:ext cx="2786064" cy="1323439"/>
          </a:xfrm>
          <a:prstGeom prst="rect">
            <a:avLst/>
          </a:prstGeom>
        </p:spPr>
        <p:txBody>
          <a:bodyPr wrap="square">
            <a:spAutoFit/>
          </a:bodyPr>
          <a:lstStyle/>
          <a:p>
            <a:pPr>
              <a:defRPr/>
            </a:pPr>
            <a:r>
              <a:rPr lang="en-US" sz="1600" dirty="0">
                <a:solidFill>
                  <a:srgbClr val="000000"/>
                </a:solidFill>
              </a:rPr>
              <a:t>Roadmap implementation ,  Re-Assessment &amp; ROI calculation for 15% Apps with roadmap created:  - </a:t>
            </a:r>
            <a:r>
              <a:rPr lang="en-US" sz="1600" b="1" dirty="0">
                <a:solidFill>
                  <a:srgbClr val="0070C0"/>
                </a:solidFill>
              </a:rPr>
              <a:t>40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81191" y="5427913"/>
            <a:ext cx="2429322" cy="584775"/>
          </a:xfrm>
          <a:prstGeom prst="rect">
            <a:avLst/>
          </a:prstGeom>
        </p:spPr>
        <p:txBody>
          <a:bodyPr wrap="square">
            <a:spAutoFit/>
          </a:bodyPr>
          <a:lstStyle/>
          <a:p>
            <a:pPr lvl="0">
              <a:defRPr/>
            </a:pPr>
            <a:r>
              <a:rPr lang="en-US" sz="1600" dirty="0">
                <a:solidFill>
                  <a:srgbClr val="000000"/>
                </a:solidFill>
              </a:rPr>
              <a:t>Maturity improvement and maintain Score </a:t>
            </a:r>
            <a:r>
              <a:rPr lang="en-US" sz="1600" b="1" dirty="0">
                <a:solidFill>
                  <a:srgbClr val="0070C0"/>
                </a:solidFill>
              </a:rPr>
              <a:t>3.0+</a:t>
            </a:r>
            <a:r>
              <a:rPr lang="en-US" sz="1600"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3279654" y="2361394"/>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7" name="Rectangle 26">
            <a:extLst>
              <a:ext uri="{FF2B5EF4-FFF2-40B4-BE49-F238E27FC236}">
                <a16:creationId xmlns:a16="http://schemas.microsoft.com/office/drawing/2014/main" id="{AA5B1371-868D-4792-857B-8FC47B60DEB0}"/>
              </a:ext>
            </a:extLst>
          </p:cNvPr>
          <p:cNvSpPr/>
          <p:nvPr/>
        </p:nvSpPr>
        <p:spPr>
          <a:xfrm>
            <a:off x="6207804" y="2350472"/>
            <a:ext cx="1447704"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25 + 60 AMaaS</a:t>
            </a:r>
            <a:endParaRPr lang="en-US" sz="1400" dirty="0"/>
          </a:p>
        </p:txBody>
      </p:sp>
      <p:sp>
        <p:nvSpPr>
          <p:cNvPr id="29" name="Rectangle 28">
            <a:extLst>
              <a:ext uri="{FF2B5EF4-FFF2-40B4-BE49-F238E27FC236}">
                <a16:creationId xmlns:a16="http://schemas.microsoft.com/office/drawing/2014/main" id="{DA14FEBF-F0AA-45E8-B5C5-89B6FF5608CF}"/>
              </a:ext>
            </a:extLst>
          </p:cNvPr>
          <p:cNvSpPr/>
          <p:nvPr/>
        </p:nvSpPr>
        <p:spPr>
          <a:xfrm>
            <a:off x="3273360" y="3260277"/>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3" name="Rectangle 32">
            <a:extLst>
              <a:ext uri="{FF2B5EF4-FFF2-40B4-BE49-F238E27FC236}">
                <a16:creationId xmlns:a16="http://schemas.microsoft.com/office/drawing/2014/main" id="{0E8A0A40-41D0-4149-A76F-82ED594160C0}"/>
              </a:ext>
            </a:extLst>
          </p:cNvPr>
          <p:cNvSpPr/>
          <p:nvPr/>
        </p:nvSpPr>
        <p:spPr>
          <a:xfrm>
            <a:off x="7671595" y="2420483"/>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37" name="Rectangle 36">
            <a:extLst>
              <a:ext uri="{FF2B5EF4-FFF2-40B4-BE49-F238E27FC236}">
                <a16:creationId xmlns:a16="http://schemas.microsoft.com/office/drawing/2014/main" id="{31CE10EB-A36E-45E7-82B3-E4BF99E0E3E6}"/>
              </a:ext>
            </a:extLst>
          </p:cNvPr>
          <p:cNvSpPr/>
          <p:nvPr/>
        </p:nvSpPr>
        <p:spPr>
          <a:xfrm>
            <a:off x="3100693" y="333466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Rectangle 39">
            <a:extLst>
              <a:ext uri="{FF2B5EF4-FFF2-40B4-BE49-F238E27FC236}">
                <a16:creationId xmlns:a16="http://schemas.microsoft.com/office/drawing/2014/main" id="{6A86D83B-62AC-4264-870A-C306A94602B7}"/>
              </a:ext>
            </a:extLst>
          </p:cNvPr>
          <p:cNvSpPr/>
          <p:nvPr/>
        </p:nvSpPr>
        <p:spPr>
          <a:xfrm>
            <a:off x="7901295" y="3136491"/>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43" name="Rectangle 42">
            <a:extLst>
              <a:ext uri="{FF2B5EF4-FFF2-40B4-BE49-F238E27FC236}">
                <a16:creationId xmlns:a16="http://schemas.microsoft.com/office/drawing/2014/main" id="{5E8D0AC3-AB17-4083-AE71-9543BFBBB886}"/>
              </a:ext>
            </a:extLst>
          </p:cNvPr>
          <p:cNvSpPr/>
          <p:nvPr/>
        </p:nvSpPr>
        <p:spPr>
          <a:xfrm>
            <a:off x="3093883" y="4415827"/>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41BCE272-90EA-4F69-BBA1-A4449E2E0117}"/>
              </a:ext>
            </a:extLst>
          </p:cNvPr>
          <p:cNvSpPr/>
          <p:nvPr/>
        </p:nvSpPr>
        <p:spPr>
          <a:xfrm>
            <a:off x="4192536" y="4594673"/>
            <a:ext cx="1045307" cy="600164"/>
          </a:xfrm>
          <a:prstGeom prst="rect">
            <a:avLst/>
          </a:prstGeom>
        </p:spPr>
        <p:txBody>
          <a:bodyPr wrap="square">
            <a:spAutoFit/>
          </a:bodyPr>
          <a:lstStyle/>
          <a:p>
            <a:r>
              <a:rPr lang="en-US" sz="1100" dirty="0">
                <a:latin typeface="Calibri" panose="020F0502020204030204" pitchFamily="34" charset="0"/>
              </a:rPr>
              <a:t>*DSO Improvements pending</a:t>
            </a:r>
            <a:endParaRPr lang="en-US" sz="1100" dirty="0"/>
          </a:p>
        </p:txBody>
      </p:sp>
      <p:sp>
        <p:nvSpPr>
          <p:cNvPr id="47" name="Rectangle 46">
            <a:extLst>
              <a:ext uri="{FF2B5EF4-FFF2-40B4-BE49-F238E27FC236}">
                <a16:creationId xmlns:a16="http://schemas.microsoft.com/office/drawing/2014/main" id="{BB4B8199-5BBA-4326-A29D-3768791F2251}"/>
              </a:ext>
            </a:extLst>
          </p:cNvPr>
          <p:cNvSpPr/>
          <p:nvPr/>
        </p:nvSpPr>
        <p:spPr>
          <a:xfrm>
            <a:off x="3109697" y="555706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3283593" y="5510188"/>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a:t>
            </a:r>
            <a:endParaRPr lang="en-US" sz="1400" dirty="0"/>
          </a:p>
        </p:txBody>
      </p:sp>
      <p:sp>
        <p:nvSpPr>
          <p:cNvPr id="50" name="Rectangle 49">
            <a:extLst>
              <a:ext uri="{FF2B5EF4-FFF2-40B4-BE49-F238E27FC236}">
                <a16:creationId xmlns:a16="http://schemas.microsoft.com/office/drawing/2014/main" id="{022E3000-9DDD-4836-91CC-0BAE8D0BD19D}"/>
              </a:ext>
            </a:extLst>
          </p:cNvPr>
          <p:cNvSpPr/>
          <p:nvPr/>
        </p:nvSpPr>
        <p:spPr>
          <a:xfrm>
            <a:off x="5367322" y="556186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51" name="Rectangle 50">
            <a:extLst>
              <a:ext uri="{FF2B5EF4-FFF2-40B4-BE49-F238E27FC236}">
                <a16:creationId xmlns:a16="http://schemas.microsoft.com/office/drawing/2014/main" id="{D45FD05E-89E4-4E4F-9B2D-63952D66849A}"/>
              </a:ext>
            </a:extLst>
          </p:cNvPr>
          <p:cNvSpPr/>
          <p:nvPr/>
        </p:nvSpPr>
        <p:spPr>
          <a:xfrm>
            <a:off x="5536968" y="5498760"/>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a:t>
            </a:r>
            <a:endParaRPr lang="en-US" sz="14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3019965" y="1803673"/>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3989230" y="1803673"/>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68" name="Rectangle 67">
            <a:extLst>
              <a:ext uri="{FF2B5EF4-FFF2-40B4-BE49-F238E27FC236}">
                <a16:creationId xmlns:a16="http://schemas.microsoft.com/office/drawing/2014/main" id="{66732A25-9E85-4842-88BE-EAEA9F652C4F}"/>
              </a:ext>
            </a:extLst>
          </p:cNvPr>
          <p:cNvSpPr/>
          <p:nvPr/>
        </p:nvSpPr>
        <p:spPr>
          <a:xfrm>
            <a:off x="8970880" y="2334158"/>
            <a:ext cx="541780" cy="338554"/>
          </a:xfrm>
          <a:prstGeom prst="rect">
            <a:avLst/>
          </a:prstGeom>
        </p:spPr>
        <p:txBody>
          <a:bodyPr wrap="square">
            <a:spAutoFit/>
          </a:bodyPr>
          <a:lstStyle/>
          <a:p>
            <a:r>
              <a:rPr lang="en-US" sz="1600" dirty="0"/>
              <a:t>  8</a:t>
            </a:r>
          </a:p>
        </p:txBody>
      </p:sp>
      <p:sp>
        <p:nvSpPr>
          <p:cNvPr id="69" name="Rectangle 68">
            <a:extLst>
              <a:ext uri="{FF2B5EF4-FFF2-40B4-BE49-F238E27FC236}">
                <a16:creationId xmlns:a16="http://schemas.microsoft.com/office/drawing/2014/main" id="{8717EC03-FD89-441F-8377-D4F6029DDF77}"/>
              </a:ext>
            </a:extLst>
          </p:cNvPr>
          <p:cNvSpPr/>
          <p:nvPr/>
        </p:nvSpPr>
        <p:spPr>
          <a:xfrm>
            <a:off x="4272044" y="317708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28</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3281759" y="434426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4373144" y="4238154"/>
            <a:ext cx="396711"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0</a:t>
            </a:r>
            <a:endParaRPr lang="en-US" sz="1600" dirty="0"/>
          </a:p>
        </p:txBody>
      </p:sp>
      <p:sp>
        <p:nvSpPr>
          <p:cNvPr id="72" name="Rectangle 71">
            <a:extLst>
              <a:ext uri="{FF2B5EF4-FFF2-40B4-BE49-F238E27FC236}">
                <a16:creationId xmlns:a16="http://schemas.microsoft.com/office/drawing/2014/main" id="{F73AEFEF-7A91-4731-A918-6235671C34C8}"/>
              </a:ext>
            </a:extLst>
          </p:cNvPr>
          <p:cNvSpPr/>
          <p:nvPr/>
        </p:nvSpPr>
        <p:spPr>
          <a:xfrm>
            <a:off x="7917749" y="429927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73" name="Rectangle 72">
            <a:extLst>
              <a:ext uri="{FF2B5EF4-FFF2-40B4-BE49-F238E27FC236}">
                <a16:creationId xmlns:a16="http://schemas.microsoft.com/office/drawing/2014/main" id="{9494B571-009D-458E-9DA9-E2C91DC7BB8D}"/>
              </a:ext>
            </a:extLst>
          </p:cNvPr>
          <p:cNvSpPr/>
          <p:nvPr/>
        </p:nvSpPr>
        <p:spPr>
          <a:xfrm>
            <a:off x="9095830" y="4299416"/>
            <a:ext cx="601436" cy="338554"/>
          </a:xfrm>
          <a:prstGeom prst="rect">
            <a:avLst/>
          </a:prstGeom>
        </p:spPr>
        <p:txBody>
          <a:bodyPr wrap="square">
            <a:spAutoFit/>
          </a:bodyPr>
          <a:lstStyle/>
          <a:p>
            <a:r>
              <a:rPr lang="en-US" sz="1600" dirty="0">
                <a:latin typeface="Calibri" panose="020F0502020204030204" pitchFamily="34" charset="0"/>
              </a:rPr>
              <a:t>13</a:t>
            </a:r>
            <a:endParaRPr lang="en-US" sz="1600" dirty="0"/>
          </a:p>
        </p:txBody>
      </p:sp>
      <p:sp>
        <p:nvSpPr>
          <p:cNvPr id="75" name="Rectangle 74">
            <a:extLst>
              <a:ext uri="{FF2B5EF4-FFF2-40B4-BE49-F238E27FC236}">
                <a16:creationId xmlns:a16="http://schemas.microsoft.com/office/drawing/2014/main" id="{52B282D5-2608-4777-98D9-96510CF4BEBC}"/>
              </a:ext>
            </a:extLst>
          </p:cNvPr>
          <p:cNvSpPr/>
          <p:nvPr/>
        </p:nvSpPr>
        <p:spPr>
          <a:xfrm>
            <a:off x="6241048" y="3215642"/>
            <a:ext cx="1788937"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21 + 57 AMaaS</a:t>
            </a:r>
            <a:endParaRPr lang="en-US" sz="1400" dirty="0"/>
          </a:p>
        </p:txBody>
      </p:sp>
      <p:sp>
        <p:nvSpPr>
          <p:cNvPr id="76" name="Rectangle 75">
            <a:extLst>
              <a:ext uri="{FF2B5EF4-FFF2-40B4-BE49-F238E27FC236}">
                <a16:creationId xmlns:a16="http://schemas.microsoft.com/office/drawing/2014/main" id="{69B2EEFC-D949-45E9-8B3F-20DCDB01D8AD}"/>
              </a:ext>
            </a:extLst>
          </p:cNvPr>
          <p:cNvSpPr/>
          <p:nvPr/>
        </p:nvSpPr>
        <p:spPr>
          <a:xfrm>
            <a:off x="7889796" y="2324607"/>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52" name="Rectangle 51">
            <a:extLst>
              <a:ext uri="{FF2B5EF4-FFF2-40B4-BE49-F238E27FC236}">
                <a16:creationId xmlns:a16="http://schemas.microsoft.com/office/drawing/2014/main" id="{F2F28670-FB12-4AC7-B42E-3CCDA297063B}"/>
              </a:ext>
            </a:extLst>
          </p:cNvPr>
          <p:cNvSpPr/>
          <p:nvPr/>
        </p:nvSpPr>
        <p:spPr>
          <a:xfrm>
            <a:off x="5375399" y="242363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53" name="Rectangle 52">
            <a:extLst>
              <a:ext uri="{FF2B5EF4-FFF2-40B4-BE49-F238E27FC236}">
                <a16:creationId xmlns:a16="http://schemas.microsoft.com/office/drawing/2014/main" id="{CC465D71-7662-4BB0-ADB1-C2B067D1AF92}"/>
              </a:ext>
            </a:extLst>
          </p:cNvPr>
          <p:cNvSpPr/>
          <p:nvPr/>
        </p:nvSpPr>
        <p:spPr>
          <a:xfrm>
            <a:off x="5369970" y="3282846"/>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cxnSp>
        <p:nvCxnSpPr>
          <p:cNvPr id="54" name="Straight Connector 53">
            <a:extLst>
              <a:ext uri="{FF2B5EF4-FFF2-40B4-BE49-F238E27FC236}">
                <a16:creationId xmlns:a16="http://schemas.microsoft.com/office/drawing/2014/main" id="{351F09C9-9BF4-4F3F-AB3E-9A86DFE1F8D3}"/>
              </a:ext>
            </a:extLst>
          </p:cNvPr>
          <p:cNvCxnSpPr>
            <a:cxnSpLocks/>
          </p:cNvCxnSpPr>
          <p:nvPr/>
        </p:nvCxnSpPr>
        <p:spPr>
          <a:xfrm>
            <a:off x="7539484" y="1769423"/>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C500849-213B-43E3-AD35-DB7DC4661165}"/>
              </a:ext>
            </a:extLst>
          </p:cNvPr>
          <p:cNvSpPr/>
          <p:nvPr/>
        </p:nvSpPr>
        <p:spPr>
          <a:xfrm>
            <a:off x="8187820" y="1136867"/>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Q3</a:t>
            </a:r>
          </a:p>
        </p:txBody>
      </p:sp>
      <p:sp>
        <p:nvSpPr>
          <p:cNvPr id="61" name="Rectangle 60">
            <a:extLst>
              <a:ext uri="{FF2B5EF4-FFF2-40B4-BE49-F238E27FC236}">
                <a16:creationId xmlns:a16="http://schemas.microsoft.com/office/drawing/2014/main" id="{7D625205-602B-4A59-9304-46256F89E568}"/>
              </a:ext>
            </a:extLst>
          </p:cNvPr>
          <p:cNvSpPr/>
          <p:nvPr/>
        </p:nvSpPr>
        <p:spPr>
          <a:xfrm>
            <a:off x="5617193" y="2344406"/>
            <a:ext cx="494421" cy="307777"/>
          </a:xfrm>
          <a:prstGeom prst="rect">
            <a:avLst/>
          </a:prstGeom>
        </p:spPr>
        <p:txBody>
          <a:bodyPr wrap="square">
            <a:spAutoFit/>
          </a:bodyPr>
          <a:lstStyle/>
          <a:p>
            <a:r>
              <a:rPr lang="en-US" sz="1400" dirty="0">
                <a:latin typeface="Calibri" panose="020F0502020204030204" pitchFamily="34" charset="0"/>
              </a:rPr>
              <a:t>30</a:t>
            </a:r>
            <a:endParaRPr lang="en-US" sz="1400" dirty="0"/>
          </a:p>
        </p:txBody>
      </p:sp>
      <p:sp>
        <p:nvSpPr>
          <p:cNvPr id="62" name="Rectangle 61">
            <a:extLst>
              <a:ext uri="{FF2B5EF4-FFF2-40B4-BE49-F238E27FC236}">
                <a16:creationId xmlns:a16="http://schemas.microsoft.com/office/drawing/2014/main" id="{2A7BE73C-55F5-4C57-B0B7-E514CC5BCE8E}"/>
              </a:ext>
            </a:extLst>
          </p:cNvPr>
          <p:cNvSpPr/>
          <p:nvPr/>
        </p:nvSpPr>
        <p:spPr>
          <a:xfrm>
            <a:off x="3099455" y="244589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3" name="Rectangle 62">
            <a:extLst>
              <a:ext uri="{FF2B5EF4-FFF2-40B4-BE49-F238E27FC236}">
                <a16:creationId xmlns:a16="http://schemas.microsoft.com/office/drawing/2014/main" id="{8716D944-2567-4F72-B87E-678B84815F10}"/>
              </a:ext>
            </a:extLst>
          </p:cNvPr>
          <p:cNvSpPr/>
          <p:nvPr/>
        </p:nvSpPr>
        <p:spPr>
          <a:xfrm>
            <a:off x="7693270" y="3212578"/>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7" name="Rectangle 76">
            <a:extLst>
              <a:ext uri="{FF2B5EF4-FFF2-40B4-BE49-F238E27FC236}">
                <a16:creationId xmlns:a16="http://schemas.microsoft.com/office/drawing/2014/main" id="{F9DEAEFF-0064-48CB-98C4-34A979A95A2E}"/>
              </a:ext>
            </a:extLst>
          </p:cNvPr>
          <p:cNvSpPr/>
          <p:nvPr/>
        </p:nvSpPr>
        <p:spPr>
          <a:xfrm>
            <a:off x="5632459" y="3197848"/>
            <a:ext cx="390346"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30 </a:t>
            </a:r>
            <a:endParaRPr lang="en-US" sz="1400" dirty="0"/>
          </a:p>
        </p:txBody>
      </p:sp>
      <p:sp>
        <p:nvSpPr>
          <p:cNvPr id="78" name="Rectangle 77">
            <a:extLst>
              <a:ext uri="{FF2B5EF4-FFF2-40B4-BE49-F238E27FC236}">
                <a16:creationId xmlns:a16="http://schemas.microsoft.com/office/drawing/2014/main" id="{8A20C1A8-D6CE-4EC2-BDCD-EB47C03F7429}"/>
              </a:ext>
            </a:extLst>
          </p:cNvPr>
          <p:cNvSpPr/>
          <p:nvPr/>
        </p:nvSpPr>
        <p:spPr>
          <a:xfrm>
            <a:off x="5378071" y="4371996"/>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79" name="Rectangle 78">
            <a:extLst>
              <a:ext uri="{FF2B5EF4-FFF2-40B4-BE49-F238E27FC236}">
                <a16:creationId xmlns:a16="http://schemas.microsoft.com/office/drawing/2014/main" id="{45FA7F2A-25AF-405D-A153-CD3542E91182}"/>
              </a:ext>
            </a:extLst>
          </p:cNvPr>
          <p:cNvSpPr/>
          <p:nvPr/>
        </p:nvSpPr>
        <p:spPr>
          <a:xfrm>
            <a:off x="5650892" y="4273799"/>
            <a:ext cx="601436" cy="307777"/>
          </a:xfrm>
          <a:prstGeom prst="rect">
            <a:avLst/>
          </a:prstGeom>
        </p:spPr>
        <p:txBody>
          <a:bodyPr wrap="square">
            <a:spAutoFit/>
          </a:bodyPr>
          <a:lstStyle/>
          <a:p>
            <a:r>
              <a:rPr lang="en-US" sz="1400" dirty="0">
                <a:latin typeface="Calibri" panose="020F0502020204030204" pitchFamily="34" charset="0"/>
              </a:rPr>
              <a:t>10</a:t>
            </a:r>
            <a:endParaRPr lang="en-US" sz="1400" dirty="0"/>
          </a:p>
        </p:txBody>
      </p:sp>
      <p:sp>
        <p:nvSpPr>
          <p:cNvPr id="80" name="Rectangle 79">
            <a:extLst>
              <a:ext uri="{FF2B5EF4-FFF2-40B4-BE49-F238E27FC236}">
                <a16:creationId xmlns:a16="http://schemas.microsoft.com/office/drawing/2014/main" id="{0A8F1530-3233-4287-A652-512C6465BC19}"/>
              </a:ext>
            </a:extLst>
          </p:cNvPr>
          <p:cNvSpPr/>
          <p:nvPr/>
        </p:nvSpPr>
        <p:spPr>
          <a:xfrm>
            <a:off x="6676703" y="4290850"/>
            <a:ext cx="601436" cy="307777"/>
          </a:xfrm>
          <a:prstGeom prst="rect">
            <a:avLst/>
          </a:prstGeom>
        </p:spPr>
        <p:txBody>
          <a:bodyPr wrap="square">
            <a:spAutoFit/>
          </a:bodyPr>
          <a:lstStyle/>
          <a:p>
            <a:r>
              <a:rPr lang="en-US" sz="1400" dirty="0">
                <a:latin typeface="Calibri" panose="020F0502020204030204" pitchFamily="34" charset="0"/>
              </a:rPr>
              <a:t>4</a:t>
            </a:r>
            <a:endParaRPr lang="en-US" sz="1400" dirty="0"/>
          </a:p>
        </p:txBody>
      </p:sp>
      <p:sp>
        <p:nvSpPr>
          <p:cNvPr id="85" name="Rectangle 84">
            <a:extLst>
              <a:ext uri="{FF2B5EF4-FFF2-40B4-BE49-F238E27FC236}">
                <a16:creationId xmlns:a16="http://schemas.microsoft.com/office/drawing/2014/main" id="{55B910E1-6A62-4D18-8CA2-A1F3FA999B79}"/>
              </a:ext>
            </a:extLst>
          </p:cNvPr>
          <p:cNvSpPr/>
          <p:nvPr/>
        </p:nvSpPr>
        <p:spPr>
          <a:xfrm>
            <a:off x="7687040" y="4349667"/>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1" name="Rectangle 80">
            <a:extLst>
              <a:ext uri="{FF2B5EF4-FFF2-40B4-BE49-F238E27FC236}">
                <a16:creationId xmlns:a16="http://schemas.microsoft.com/office/drawing/2014/main" id="{3794F0E8-79A4-4AEF-8260-E1E71659D6C6}"/>
              </a:ext>
            </a:extLst>
          </p:cNvPr>
          <p:cNvSpPr/>
          <p:nvPr/>
        </p:nvSpPr>
        <p:spPr>
          <a:xfrm>
            <a:off x="4234614" y="2373064"/>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34</a:t>
            </a:r>
            <a:endParaRPr lang="en-US" sz="1600" dirty="0"/>
          </a:p>
        </p:txBody>
      </p:sp>
      <p:sp>
        <p:nvSpPr>
          <p:cNvPr id="82" name="Rectangle 81">
            <a:extLst>
              <a:ext uri="{FF2B5EF4-FFF2-40B4-BE49-F238E27FC236}">
                <a16:creationId xmlns:a16="http://schemas.microsoft.com/office/drawing/2014/main" id="{83D9829A-43AE-4AB2-8678-FD844A49F37B}"/>
              </a:ext>
            </a:extLst>
          </p:cNvPr>
          <p:cNvSpPr/>
          <p:nvPr/>
        </p:nvSpPr>
        <p:spPr>
          <a:xfrm>
            <a:off x="9009069" y="3141123"/>
            <a:ext cx="541780" cy="338554"/>
          </a:xfrm>
          <a:prstGeom prst="rect">
            <a:avLst/>
          </a:prstGeom>
        </p:spPr>
        <p:txBody>
          <a:bodyPr wrap="square">
            <a:spAutoFit/>
          </a:bodyPr>
          <a:lstStyle/>
          <a:p>
            <a:r>
              <a:rPr lang="en-US" sz="1600" dirty="0">
                <a:latin typeface="Calibri" panose="020F0502020204030204" pitchFamily="34" charset="0"/>
              </a:rPr>
              <a:t>  4</a:t>
            </a:r>
            <a:endParaRPr lang="en-US" sz="1600" dirty="0"/>
          </a:p>
        </p:txBody>
      </p:sp>
      <p:sp>
        <p:nvSpPr>
          <p:cNvPr id="83" name="Rectangle 82">
            <a:extLst>
              <a:ext uri="{FF2B5EF4-FFF2-40B4-BE49-F238E27FC236}">
                <a16:creationId xmlns:a16="http://schemas.microsoft.com/office/drawing/2014/main" id="{E358AB5D-0D12-4B21-A4F2-1AE631D16441}"/>
              </a:ext>
            </a:extLst>
          </p:cNvPr>
          <p:cNvSpPr/>
          <p:nvPr/>
        </p:nvSpPr>
        <p:spPr>
          <a:xfrm>
            <a:off x="7655508" y="5554016"/>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 name="Rectangle 2">
            <a:extLst>
              <a:ext uri="{FF2B5EF4-FFF2-40B4-BE49-F238E27FC236}">
                <a16:creationId xmlns:a16="http://schemas.microsoft.com/office/drawing/2014/main" id="{A9670A16-B165-40D4-8490-8C4528BC8EBF}"/>
              </a:ext>
            </a:extLst>
          </p:cNvPr>
          <p:cNvSpPr/>
          <p:nvPr/>
        </p:nvSpPr>
        <p:spPr>
          <a:xfrm>
            <a:off x="7785710" y="5430975"/>
            <a:ext cx="2030332"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Maturity Score 3.0 (Non-AMaaS)</a:t>
            </a:r>
          </a:p>
          <a:p>
            <a:r>
              <a:rPr lang="en-US" sz="1100" dirty="0">
                <a:latin typeface="Calibri" panose="020F0502020204030204" pitchFamily="34" charset="0"/>
              </a:rPr>
              <a:t>Overall Score with AMaaS 2.82</a:t>
            </a:r>
            <a:endParaRPr lang="en-US" sz="1100" dirty="0"/>
          </a:p>
        </p:txBody>
      </p:sp>
      <p:sp>
        <p:nvSpPr>
          <p:cNvPr id="86" name="Rectangle: Rounded Corners 85">
            <a:extLst>
              <a:ext uri="{FF2B5EF4-FFF2-40B4-BE49-F238E27FC236}">
                <a16:creationId xmlns:a16="http://schemas.microsoft.com/office/drawing/2014/main" id="{CF30CFA2-7EE5-48D0-B834-736FAC430DF4}"/>
              </a:ext>
            </a:extLst>
          </p:cNvPr>
          <p:cNvSpPr/>
          <p:nvPr/>
        </p:nvSpPr>
        <p:spPr>
          <a:xfrm>
            <a:off x="5314216" y="1820108"/>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87" name="Rectangle: Rounded Corners 86">
            <a:extLst>
              <a:ext uri="{FF2B5EF4-FFF2-40B4-BE49-F238E27FC236}">
                <a16:creationId xmlns:a16="http://schemas.microsoft.com/office/drawing/2014/main" id="{E4EC52BB-CF80-4F04-A26F-94352E4C117C}"/>
              </a:ext>
            </a:extLst>
          </p:cNvPr>
          <p:cNvSpPr/>
          <p:nvPr/>
        </p:nvSpPr>
        <p:spPr>
          <a:xfrm>
            <a:off x="6284597" y="1827707"/>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88" name="Rectangle: Rounded Corners 87">
            <a:extLst>
              <a:ext uri="{FF2B5EF4-FFF2-40B4-BE49-F238E27FC236}">
                <a16:creationId xmlns:a16="http://schemas.microsoft.com/office/drawing/2014/main" id="{645EE100-900C-4FB9-BD2F-8CBC0DFE1411}"/>
              </a:ext>
            </a:extLst>
          </p:cNvPr>
          <p:cNvSpPr/>
          <p:nvPr/>
        </p:nvSpPr>
        <p:spPr>
          <a:xfrm>
            <a:off x="7676923" y="1827707"/>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89" name="Rectangle: Rounded Corners 88">
            <a:extLst>
              <a:ext uri="{FF2B5EF4-FFF2-40B4-BE49-F238E27FC236}">
                <a16:creationId xmlns:a16="http://schemas.microsoft.com/office/drawing/2014/main" id="{C7357D7C-DD53-4EE8-BC71-7767851D9582}"/>
              </a:ext>
            </a:extLst>
          </p:cNvPr>
          <p:cNvSpPr/>
          <p:nvPr/>
        </p:nvSpPr>
        <p:spPr>
          <a:xfrm>
            <a:off x="8635911" y="1842613"/>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90" name="Rectangle: Rounded Corners 89">
            <a:extLst>
              <a:ext uri="{FF2B5EF4-FFF2-40B4-BE49-F238E27FC236}">
                <a16:creationId xmlns:a16="http://schemas.microsoft.com/office/drawing/2014/main" id="{DEB5C87B-36DA-4A39-9BB2-7F3D5FA79906}"/>
              </a:ext>
            </a:extLst>
          </p:cNvPr>
          <p:cNvSpPr/>
          <p:nvPr/>
        </p:nvSpPr>
        <p:spPr>
          <a:xfrm>
            <a:off x="9983220" y="1842613"/>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91" name="Rectangle: Rounded Corners 90">
            <a:extLst>
              <a:ext uri="{FF2B5EF4-FFF2-40B4-BE49-F238E27FC236}">
                <a16:creationId xmlns:a16="http://schemas.microsoft.com/office/drawing/2014/main" id="{FFD9BA90-EC1F-4B4D-B174-61773BE9C056}"/>
              </a:ext>
            </a:extLst>
          </p:cNvPr>
          <p:cNvSpPr/>
          <p:nvPr/>
        </p:nvSpPr>
        <p:spPr>
          <a:xfrm>
            <a:off x="10977127" y="1840718"/>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92" name="Rectangle: Rounded Corners 91">
            <a:extLst>
              <a:ext uri="{FF2B5EF4-FFF2-40B4-BE49-F238E27FC236}">
                <a16:creationId xmlns:a16="http://schemas.microsoft.com/office/drawing/2014/main" id="{CEE92290-428B-40BC-B567-377A1A630A63}"/>
              </a:ext>
            </a:extLst>
          </p:cNvPr>
          <p:cNvSpPr/>
          <p:nvPr/>
        </p:nvSpPr>
        <p:spPr>
          <a:xfrm>
            <a:off x="10537235" y="1137723"/>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Q4</a:t>
            </a:r>
          </a:p>
        </p:txBody>
      </p:sp>
      <p:cxnSp>
        <p:nvCxnSpPr>
          <p:cNvPr id="93" name="Straight Connector 92">
            <a:extLst>
              <a:ext uri="{FF2B5EF4-FFF2-40B4-BE49-F238E27FC236}">
                <a16:creationId xmlns:a16="http://schemas.microsoft.com/office/drawing/2014/main" id="{3C11A71D-14F7-4287-8CC5-FDA0A606F408}"/>
              </a:ext>
            </a:extLst>
          </p:cNvPr>
          <p:cNvCxnSpPr>
            <a:cxnSpLocks/>
          </p:cNvCxnSpPr>
          <p:nvPr/>
        </p:nvCxnSpPr>
        <p:spPr>
          <a:xfrm>
            <a:off x="9890951" y="1803673"/>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ACAF8395-B4D2-4849-8E66-7D545311F624}"/>
              </a:ext>
            </a:extLst>
          </p:cNvPr>
          <p:cNvSpPr/>
          <p:nvPr/>
        </p:nvSpPr>
        <p:spPr>
          <a:xfrm>
            <a:off x="10036566" y="241340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95" name="Rectangle 94">
            <a:extLst>
              <a:ext uri="{FF2B5EF4-FFF2-40B4-BE49-F238E27FC236}">
                <a16:creationId xmlns:a16="http://schemas.microsoft.com/office/drawing/2014/main" id="{10DB2657-1BA0-4158-AD74-3A3BC644091D}"/>
              </a:ext>
            </a:extLst>
          </p:cNvPr>
          <p:cNvSpPr/>
          <p:nvPr/>
        </p:nvSpPr>
        <p:spPr>
          <a:xfrm>
            <a:off x="10260002" y="3137889"/>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96" name="Rectangle 95">
            <a:extLst>
              <a:ext uri="{FF2B5EF4-FFF2-40B4-BE49-F238E27FC236}">
                <a16:creationId xmlns:a16="http://schemas.microsoft.com/office/drawing/2014/main" id="{3791F8A9-5BC6-48AD-8CBF-FBBF3757A497}"/>
              </a:ext>
            </a:extLst>
          </p:cNvPr>
          <p:cNvSpPr/>
          <p:nvPr/>
        </p:nvSpPr>
        <p:spPr>
          <a:xfrm>
            <a:off x="10205489" y="4290850"/>
            <a:ext cx="601436" cy="338554"/>
          </a:xfrm>
          <a:prstGeom prst="rect">
            <a:avLst/>
          </a:prstGeom>
        </p:spPr>
        <p:txBody>
          <a:bodyPr wrap="square">
            <a:spAutoFit/>
          </a:bodyPr>
          <a:lstStyle/>
          <a:p>
            <a:r>
              <a:rPr lang="en-US" sz="1600" dirty="0">
                <a:latin typeface="Calibri" panose="020F0502020204030204" pitchFamily="34" charset="0"/>
              </a:rPr>
              <a:t>20</a:t>
            </a:r>
            <a:endParaRPr lang="en-US" sz="1600" dirty="0"/>
          </a:p>
        </p:txBody>
      </p:sp>
      <p:sp>
        <p:nvSpPr>
          <p:cNvPr id="97" name="Rectangle 96">
            <a:extLst>
              <a:ext uri="{FF2B5EF4-FFF2-40B4-BE49-F238E27FC236}">
                <a16:creationId xmlns:a16="http://schemas.microsoft.com/office/drawing/2014/main" id="{FDDE85C2-3862-4846-9F14-B7EBC02A63D3}"/>
              </a:ext>
            </a:extLst>
          </p:cNvPr>
          <p:cNvSpPr/>
          <p:nvPr/>
        </p:nvSpPr>
        <p:spPr>
          <a:xfrm>
            <a:off x="10248503" y="2326005"/>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98" name="Rectangle 97">
            <a:extLst>
              <a:ext uri="{FF2B5EF4-FFF2-40B4-BE49-F238E27FC236}">
                <a16:creationId xmlns:a16="http://schemas.microsoft.com/office/drawing/2014/main" id="{0304BE1F-7F7F-4699-B922-3138AD6739FF}"/>
              </a:ext>
            </a:extLst>
          </p:cNvPr>
          <p:cNvSpPr/>
          <p:nvPr/>
        </p:nvSpPr>
        <p:spPr>
          <a:xfrm>
            <a:off x="10051977" y="321397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00" name="Rectangle 99">
            <a:extLst>
              <a:ext uri="{FF2B5EF4-FFF2-40B4-BE49-F238E27FC236}">
                <a16:creationId xmlns:a16="http://schemas.microsoft.com/office/drawing/2014/main" id="{90C2D7B9-BC22-41B0-8ABC-B84ED74009E5}"/>
              </a:ext>
            </a:extLst>
          </p:cNvPr>
          <p:cNvSpPr/>
          <p:nvPr/>
        </p:nvSpPr>
        <p:spPr>
          <a:xfrm>
            <a:off x="10047869" y="5525785"/>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01" name="Rectangle 100">
            <a:extLst>
              <a:ext uri="{FF2B5EF4-FFF2-40B4-BE49-F238E27FC236}">
                <a16:creationId xmlns:a16="http://schemas.microsoft.com/office/drawing/2014/main" id="{A4A311F9-04B3-4CBA-B3AB-84C637ADE8B6}"/>
              </a:ext>
            </a:extLst>
          </p:cNvPr>
          <p:cNvSpPr/>
          <p:nvPr/>
        </p:nvSpPr>
        <p:spPr>
          <a:xfrm>
            <a:off x="10204240" y="5483370"/>
            <a:ext cx="2038177"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Maturity Score 3.0 (Non-AMaaS)</a:t>
            </a:r>
          </a:p>
          <a:p>
            <a:r>
              <a:rPr lang="en-US" sz="1100" dirty="0">
                <a:latin typeface="Calibri" panose="020F0502020204030204" pitchFamily="34" charset="0"/>
              </a:rPr>
              <a:t>Overall Score with AMaaS 2.82</a:t>
            </a:r>
            <a:endParaRPr lang="en-US" sz="1100" dirty="0"/>
          </a:p>
        </p:txBody>
      </p:sp>
      <p:sp>
        <p:nvSpPr>
          <p:cNvPr id="4" name="Rectangle 3">
            <a:extLst>
              <a:ext uri="{FF2B5EF4-FFF2-40B4-BE49-F238E27FC236}">
                <a16:creationId xmlns:a16="http://schemas.microsoft.com/office/drawing/2014/main" id="{402B64E6-1B27-4207-B7A6-84F9E5EFF638}"/>
              </a:ext>
            </a:extLst>
          </p:cNvPr>
          <p:cNvSpPr/>
          <p:nvPr/>
        </p:nvSpPr>
        <p:spPr>
          <a:xfrm>
            <a:off x="11169890" y="3999614"/>
            <a:ext cx="475430" cy="646331"/>
          </a:xfrm>
          <a:prstGeom prst="rect">
            <a:avLst/>
          </a:prstGeom>
        </p:spPr>
        <p:txBody>
          <a:bodyPr wrap="square">
            <a:spAutoFit/>
          </a:bodyPr>
          <a:lstStyle/>
          <a:p>
            <a:r>
              <a:rPr lang="en-US" dirty="0"/>
              <a:t>  </a:t>
            </a:r>
          </a:p>
          <a:p>
            <a:r>
              <a:rPr lang="en-US" dirty="0"/>
              <a:t>15</a:t>
            </a:r>
          </a:p>
        </p:txBody>
      </p:sp>
      <p:sp>
        <p:nvSpPr>
          <p:cNvPr id="102" name="Rectangle 101">
            <a:extLst>
              <a:ext uri="{FF2B5EF4-FFF2-40B4-BE49-F238E27FC236}">
                <a16:creationId xmlns:a16="http://schemas.microsoft.com/office/drawing/2014/main" id="{6C17B8E1-B638-4324-8C52-41FE586A28D8}"/>
              </a:ext>
            </a:extLst>
          </p:cNvPr>
          <p:cNvSpPr/>
          <p:nvPr/>
        </p:nvSpPr>
        <p:spPr>
          <a:xfrm>
            <a:off x="11169889" y="2022628"/>
            <a:ext cx="520627" cy="646331"/>
          </a:xfrm>
          <a:prstGeom prst="rect">
            <a:avLst/>
          </a:prstGeom>
        </p:spPr>
        <p:txBody>
          <a:bodyPr wrap="square">
            <a:spAutoFit/>
          </a:bodyPr>
          <a:lstStyle/>
          <a:p>
            <a:r>
              <a:rPr lang="en-US" dirty="0"/>
              <a:t>  </a:t>
            </a:r>
          </a:p>
          <a:p>
            <a:r>
              <a:rPr lang="en-US" dirty="0"/>
              <a:t>21</a:t>
            </a:r>
          </a:p>
        </p:txBody>
      </p:sp>
      <p:sp>
        <p:nvSpPr>
          <p:cNvPr id="103" name="Rectangle 102">
            <a:extLst>
              <a:ext uri="{FF2B5EF4-FFF2-40B4-BE49-F238E27FC236}">
                <a16:creationId xmlns:a16="http://schemas.microsoft.com/office/drawing/2014/main" id="{D42A1CF3-CBEB-4541-AAEA-8C252F5DD214}"/>
              </a:ext>
            </a:extLst>
          </p:cNvPr>
          <p:cNvSpPr/>
          <p:nvPr/>
        </p:nvSpPr>
        <p:spPr>
          <a:xfrm>
            <a:off x="11180894" y="2827827"/>
            <a:ext cx="584532" cy="646331"/>
          </a:xfrm>
          <a:prstGeom prst="rect">
            <a:avLst/>
          </a:prstGeom>
        </p:spPr>
        <p:txBody>
          <a:bodyPr wrap="square">
            <a:spAutoFit/>
          </a:bodyPr>
          <a:lstStyle/>
          <a:p>
            <a:r>
              <a:rPr lang="en-US" dirty="0"/>
              <a:t>  </a:t>
            </a:r>
          </a:p>
          <a:p>
            <a:r>
              <a:rPr lang="en-US" dirty="0"/>
              <a:t>13</a:t>
            </a:r>
          </a:p>
        </p:txBody>
      </p:sp>
      <p:sp>
        <p:nvSpPr>
          <p:cNvPr id="104" name="Rectangle 103">
            <a:extLst>
              <a:ext uri="{FF2B5EF4-FFF2-40B4-BE49-F238E27FC236}">
                <a16:creationId xmlns:a16="http://schemas.microsoft.com/office/drawing/2014/main" id="{A4E52AFF-77C4-4B53-AF9F-D9D301CC0C18}"/>
              </a:ext>
            </a:extLst>
          </p:cNvPr>
          <p:cNvSpPr/>
          <p:nvPr/>
        </p:nvSpPr>
        <p:spPr>
          <a:xfrm>
            <a:off x="10045827" y="4349667"/>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05" name="Rectangle 104">
            <a:extLst>
              <a:ext uri="{FF2B5EF4-FFF2-40B4-BE49-F238E27FC236}">
                <a16:creationId xmlns:a16="http://schemas.microsoft.com/office/drawing/2014/main" id="{020BE161-D760-49C4-87E5-B297CC3AC124}"/>
              </a:ext>
            </a:extLst>
          </p:cNvPr>
          <p:cNvSpPr/>
          <p:nvPr/>
        </p:nvSpPr>
        <p:spPr>
          <a:xfrm>
            <a:off x="10211851" y="4764738"/>
            <a:ext cx="1630939" cy="307777"/>
          </a:xfrm>
          <a:prstGeom prst="rect">
            <a:avLst/>
          </a:prstGeom>
        </p:spPr>
        <p:txBody>
          <a:bodyPr wrap="square">
            <a:spAutoFit/>
          </a:bodyPr>
          <a:lstStyle/>
          <a:p>
            <a:r>
              <a:rPr lang="en-US" sz="1400" b="1" dirty="0">
                <a:latin typeface="Calibri" panose="020F0502020204030204" pitchFamily="34" charset="0"/>
              </a:rPr>
              <a:t>**Q4- QBR Focus**</a:t>
            </a:r>
            <a:endParaRPr lang="en-US" sz="1400" b="1" dirty="0"/>
          </a:p>
        </p:txBody>
      </p:sp>
    </p:spTree>
    <p:extLst>
      <p:ext uri="{BB962C8B-B14F-4D97-AF65-F5344CB8AC3E}">
        <p14:creationId xmlns:p14="http://schemas.microsoft.com/office/powerpoint/2010/main" val="212287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9042-E582-4CA3-8418-2EAD40D01CBA}"/>
              </a:ext>
            </a:extLst>
          </p:cNvPr>
          <p:cNvSpPr>
            <a:spLocks noGrp="1"/>
          </p:cNvSpPr>
          <p:nvPr>
            <p:ph type="title"/>
          </p:nvPr>
        </p:nvSpPr>
        <p:spPr>
          <a:xfrm>
            <a:off x="515938" y="246621"/>
            <a:ext cx="11150600" cy="498097"/>
          </a:xfrm>
        </p:spPr>
        <p:txBody>
          <a:bodyPr/>
          <a:lstStyle/>
          <a:p>
            <a:r>
              <a:rPr lang="en-US" dirty="0"/>
              <a:t>Assessment progress</a:t>
            </a:r>
          </a:p>
        </p:txBody>
      </p:sp>
      <p:pic>
        <p:nvPicPr>
          <p:cNvPr id="7" name="Picture 6">
            <a:extLst>
              <a:ext uri="{FF2B5EF4-FFF2-40B4-BE49-F238E27FC236}">
                <a16:creationId xmlns:a16="http://schemas.microsoft.com/office/drawing/2014/main" id="{38B998A4-AFF1-4E1C-9FAA-6F239A39112A}"/>
              </a:ext>
            </a:extLst>
          </p:cNvPr>
          <p:cNvPicPr>
            <a:picLocks noChangeAspect="1"/>
          </p:cNvPicPr>
          <p:nvPr/>
        </p:nvPicPr>
        <p:blipFill>
          <a:blip r:embed="rId2"/>
          <a:stretch>
            <a:fillRect/>
          </a:stretch>
        </p:blipFill>
        <p:spPr>
          <a:xfrm>
            <a:off x="7014771" y="246621"/>
            <a:ext cx="4723855" cy="2271496"/>
          </a:xfrm>
          <a:prstGeom prst="rect">
            <a:avLst/>
          </a:prstGeom>
        </p:spPr>
      </p:pic>
      <p:pic>
        <p:nvPicPr>
          <p:cNvPr id="5" name="Picture 4">
            <a:extLst>
              <a:ext uri="{FF2B5EF4-FFF2-40B4-BE49-F238E27FC236}">
                <a16:creationId xmlns:a16="http://schemas.microsoft.com/office/drawing/2014/main" id="{47DEF36C-B7AA-4B5A-889F-A05E5026B9D6}"/>
              </a:ext>
            </a:extLst>
          </p:cNvPr>
          <p:cNvPicPr>
            <a:picLocks noChangeAspect="1"/>
          </p:cNvPicPr>
          <p:nvPr/>
        </p:nvPicPr>
        <p:blipFill>
          <a:blip r:embed="rId3"/>
          <a:stretch>
            <a:fillRect/>
          </a:stretch>
        </p:blipFill>
        <p:spPr>
          <a:xfrm>
            <a:off x="515938" y="1011895"/>
            <a:ext cx="5431123" cy="5068394"/>
          </a:xfrm>
          <a:prstGeom prst="rect">
            <a:avLst/>
          </a:prstGeom>
        </p:spPr>
      </p:pic>
      <p:pic>
        <p:nvPicPr>
          <p:cNvPr id="6" name="Picture 5">
            <a:extLst>
              <a:ext uri="{FF2B5EF4-FFF2-40B4-BE49-F238E27FC236}">
                <a16:creationId xmlns:a16="http://schemas.microsoft.com/office/drawing/2014/main" id="{EBA825B9-C100-4148-8657-3511FCEE97C5}"/>
              </a:ext>
            </a:extLst>
          </p:cNvPr>
          <p:cNvPicPr>
            <a:picLocks noChangeAspect="1"/>
          </p:cNvPicPr>
          <p:nvPr/>
        </p:nvPicPr>
        <p:blipFill rotWithShape="1">
          <a:blip r:embed="rId4"/>
          <a:srcRect t="-1279" b="13754"/>
          <a:stretch/>
        </p:blipFill>
        <p:spPr>
          <a:xfrm>
            <a:off x="6091238" y="2581416"/>
            <a:ext cx="5964266" cy="3866517"/>
          </a:xfrm>
          <a:prstGeom prst="rect">
            <a:avLst/>
          </a:prstGeom>
        </p:spPr>
      </p:pic>
    </p:spTree>
    <p:extLst>
      <p:ext uri="{BB962C8B-B14F-4D97-AF65-F5344CB8AC3E}">
        <p14:creationId xmlns:p14="http://schemas.microsoft.com/office/powerpoint/2010/main" val="13259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7F6A-7810-43A5-9DB6-9E9ACE72CDD9}"/>
              </a:ext>
            </a:extLst>
          </p:cNvPr>
          <p:cNvSpPr>
            <a:spLocks noGrp="1"/>
          </p:cNvSpPr>
          <p:nvPr>
            <p:ph type="title"/>
          </p:nvPr>
        </p:nvSpPr>
        <p:spPr/>
        <p:txBody>
          <a:bodyPr/>
          <a:lstStyle/>
          <a:p>
            <a:r>
              <a:rPr lang="en-US" sz="1800" dirty="0"/>
              <a:t> </a:t>
            </a:r>
            <a:r>
              <a:rPr lang="en-US" dirty="0"/>
              <a:t>Look</a:t>
            </a:r>
            <a:r>
              <a:rPr lang="en-US" dirty="0">
                <a:solidFill>
                  <a:schemeClr val="accent2">
                    <a:lumMod val="50000"/>
                  </a:schemeClr>
                </a:solidFill>
                <a:latin typeface="SourceSansPro"/>
              </a:rPr>
              <a:t> </a:t>
            </a:r>
            <a:r>
              <a:rPr lang="en-US" dirty="0"/>
              <a:t>Ahead</a:t>
            </a:r>
          </a:p>
        </p:txBody>
      </p:sp>
      <p:sp>
        <p:nvSpPr>
          <p:cNvPr id="3" name="TextBox 2">
            <a:extLst>
              <a:ext uri="{FF2B5EF4-FFF2-40B4-BE49-F238E27FC236}">
                <a16:creationId xmlns:a16="http://schemas.microsoft.com/office/drawing/2014/main" id="{0F711AF2-8D2C-44D7-A597-61B81CDAA314}"/>
              </a:ext>
            </a:extLst>
          </p:cNvPr>
          <p:cNvSpPr txBox="1"/>
          <p:nvPr/>
        </p:nvSpPr>
        <p:spPr>
          <a:xfrm>
            <a:off x="228907" y="1570195"/>
            <a:ext cx="11437631" cy="5745006"/>
          </a:xfrm>
          <a:prstGeom prst="rect">
            <a:avLst/>
          </a:prstGeom>
          <a:ln w="6350">
            <a:noFill/>
            <a:miter lim="800000"/>
          </a:ln>
        </p:spPr>
        <p:txBody>
          <a:bodyPr vert="horz" wrap="none" lIns="0" tIns="0" rIns="0" bIns="0" rtlCol="0">
            <a:noAutofit/>
          </a:bodyPr>
          <a:lstStyle/>
          <a:p>
            <a:pPr marL="285750" indent="-285750">
              <a:spcBef>
                <a:spcPts val="300"/>
              </a:spcBef>
              <a:spcAft>
                <a:spcPts val="300"/>
              </a:spcAft>
              <a:buFont typeface="Arial" panose="020B0604020202020204" pitchFamily="34" charset="0"/>
              <a:buChar char="•"/>
            </a:pPr>
            <a:r>
              <a:rPr lang="en-US" sz="2400" dirty="0">
                <a:solidFill>
                  <a:srgbClr val="2E2E2E"/>
                </a:solidFill>
                <a:latin typeface="SourceSansPro"/>
              </a:rPr>
              <a:t>Prioritize the application list for 2024 and initiate assessment for all the applications.</a:t>
            </a:r>
          </a:p>
          <a:p>
            <a:pPr marL="171450" indent="-171450">
              <a:spcBef>
                <a:spcPts val="300"/>
              </a:spcBef>
              <a:spcAft>
                <a:spcPts val="300"/>
              </a:spcAft>
              <a:buFont typeface="Arial" panose="020B0604020202020204" pitchFamily="34" charset="0"/>
              <a:buChar char="•"/>
            </a:pPr>
            <a:r>
              <a:rPr lang="en-US" sz="2400" dirty="0">
                <a:solidFill>
                  <a:srgbClr val="2E2E2E"/>
                </a:solidFill>
                <a:latin typeface="SourceSansPro"/>
              </a:rPr>
              <a:t> Working on strategy and best practices of DevSecOps for  supporting Tech Debt </a:t>
            </a:r>
          </a:p>
          <a:p>
            <a:pPr>
              <a:spcBef>
                <a:spcPts val="300"/>
              </a:spcBef>
              <a:spcAft>
                <a:spcPts val="300"/>
              </a:spcAft>
            </a:pPr>
            <a:r>
              <a:rPr lang="en-US" sz="2400" dirty="0">
                <a:solidFill>
                  <a:srgbClr val="2E2E2E"/>
                </a:solidFill>
                <a:latin typeface="SourceSansPro"/>
              </a:rPr>
              <a:t>      and Compliance.</a:t>
            </a:r>
          </a:p>
          <a:p>
            <a:pPr marL="171450" indent="-171450">
              <a:spcBef>
                <a:spcPts val="300"/>
              </a:spcBef>
              <a:spcAft>
                <a:spcPts val="300"/>
              </a:spcAft>
              <a:buFont typeface="Arial" panose="020B0604020202020204" pitchFamily="34" charset="0"/>
              <a:buChar char="•"/>
            </a:pPr>
            <a:r>
              <a:rPr lang="en-US" sz="2400" dirty="0">
                <a:solidFill>
                  <a:srgbClr val="2E2E2E"/>
                </a:solidFill>
                <a:latin typeface="SourceSansPro"/>
              </a:rPr>
              <a:t> Focus on re-assessment  for improved DevSecOps maturity and automations  savings.  </a:t>
            </a:r>
          </a:p>
          <a:p>
            <a:pPr marL="171450" indent="-171450">
              <a:spcBef>
                <a:spcPts val="300"/>
              </a:spcBef>
              <a:spcAft>
                <a:spcPts val="300"/>
              </a:spcAft>
              <a:buFont typeface="Arial" panose="020B0604020202020204" pitchFamily="34" charset="0"/>
              <a:buChar char="•"/>
            </a:pPr>
            <a:r>
              <a:rPr lang="en-US" sz="2400" dirty="0">
                <a:solidFill>
                  <a:srgbClr val="2E2E2E"/>
                </a:solidFill>
                <a:latin typeface="SourceSansPro"/>
              </a:rPr>
              <a:t> Bringing success stories, case study and training for application teams.</a:t>
            </a:r>
          </a:p>
          <a:p>
            <a:pPr marL="171450" indent="-171450">
              <a:spcBef>
                <a:spcPts val="300"/>
              </a:spcBef>
              <a:spcAft>
                <a:spcPts val="300"/>
              </a:spcAft>
              <a:buFont typeface="Arial" panose="020B0604020202020204" pitchFamily="34" charset="0"/>
              <a:buChar char="•"/>
            </a:pPr>
            <a:r>
              <a:rPr lang="en-US" sz="2400" dirty="0">
                <a:solidFill>
                  <a:srgbClr val="2E2E2E"/>
                </a:solidFill>
                <a:latin typeface="SourceSansPro"/>
              </a:rPr>
              <a:t> Tableau dashboard rollout with integrated view from Infocenter and GSEP.</a:t>
            </a:r>
          </a:p>
          <a:p>
            <a:pPr marL="171450" indent="-171450">
              <a:spcBef>
                <a:spcPts val="300"/>
              </a:spcBef>
              <a:spcAft>
                <a:spcPts val="300"/>
              </a:spcAft>
              <a:buFont typeface="Arial" panose="020B0604020202020204" pitchFamily="34" charset="0"/>
              <a:buChar char="•"/>
            </a:pPr>
            <a:r>
              <a:rPr lang="en-US" sz="2400" dirty="0">
                <a:solidFill>
                  <a:srgbClr val="2E2E2E"/>
                </a:solidFill>
                <a:latin typeface="SourceSansPro"/>
              </a:rPr>
              <a:t> Continued lunch and learn sessions</a:t>
            </a:r>
          </a:p>
        </p:txBody>
      </p:sp>
    </p:spTree>
    <p:extLst>
      <p:ext uri="{BB962C8B-B14F-4D97-AF65-F5344CB8AC3E}">
        <p14:creationId xmlns:p14="http://schemas.microsoft.com/office/powerpoint/2010/main" val="226124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2791639128"/>
              </p:ext>
            </p:extLst>
          </p:nvPr>
        </p:nvGraphicFramePr>
        <p:xfrm>
          <a:off x="89452" y="1167232"/>
          <a:ext cx="3376719" cy="391541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graphicFrame>
        <p:nvGraphicFramePr>
          <p:cNvPr id="7" name="Chart 6">
            <a:extLst>
              <a:ext uri="{FF2B5EF4-FFF2-40B4-BE49-F238E27FC236}">
                <a16:creationId xmlns:a16="http://schemas.microsoft.com/office/drawing/2014/main" id="{B56BC5B2-BD9D-472C-ADE3-D3F5A338CEC9}"/>
              </a:ext>
            </a:extLst>
          </p:cNvPr>
          <p:cNvGraphicFramePr/>
          <p:nvPr>
            <p:extLst>
              <p:ext uri="{D42A27DB-BD31-4B8C-83A1-F6EECF244321}">
                <p14:modId xmlns:p14="http://schemas.microsoft.com/office/powerpoint/2010/main" val="2013768474"/>
              </p:ext>
            </p:extLst>
          </p:nvPr>
        </p:nvGraphicFramePr>
        <p:xfrm>
          <a:off x="203200" y="977741"/>
          <a:ext cx="6889327" cy="391541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C4FB20D-541E-4082-91D6-2F03B0FD2978}"/>
              </a:ext>
            </a:extLst>
          </p:cNvPr>
          <p:cNvSpPr txBox="1"/>
          <p:nvPr/>
        </p:nvSpPr>
        <p:spPr>
          <a:xfrm>
            <a:off x="1509204" y="312494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65</a:t>
            </a:r>
          </a:p>
        </p:txBody>
      </p:sp>
      <p:sp>
        <p:nvSpPr>
          <p:cNvPr id="9" name="TextBox 8">
            <a:extLst>
              <a:ext uri="{FF2B5EF4-FFF2-40B4-BE49-F238E27FC236}">
                <a16:creationId xmlns:a16="http://schemas.microsoft.com/office/drawing/2014/main" id="{5E4FD26C-CDB8-4D2B-8F61-99650B1BEC62}"/>
              </a:ext>
            </a:extLst>
          </p:cNvPr>
          <p:cNvSpPr txBox="1"/>
          <p:nvPr/>
        </p:nvSpPr>
        <p:spPr>
          <a:xfrm>
            <a:off x="3703425" y="5404744"/>
            <a:ext cx="4989443" cy="54045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Reassessment target for 2023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ext uri="{D42A27DB-BD31-4B8C-83A1-F6EECF244321}">
                <p14:modId xmlns:p14="http://schemas.microsoft.com/office/powerpoint/2010/main" val="216797640"/>
              </p:ext>
            </p:extLst>
          </p:nvPr>
        </p:nvGraphicFramePr>
        <p:xfrm>
          <a:off x="7092527" y="1079305"/>
          <a:ext cx="5010021" cy="3915415"/>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9" name="Rectangle 18">
            <a:extLst>
              <a:ext uri="{FF2B5EF4-FFF2-40B4-BE49-F238E27FC236}">
                <a16:creationId xmlns:a16="http://schemas.microsoft.com/office/drawing/2014/main" id="{0B152FCF-5C34-476F-A6AA-4FBDDE3CB073}"/>
              </a:ext>
            </a:extLst>
          </p:cNvPr>
          <p:cNvSpPr/>
          <p:nvPr/>
        </p:nvSpPr>
        <p:spPr>
          <a:xfrm>
            <a:off x="659977" y="1504200"/>
            <a:ext cx="253346" cy="2635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7" name="Rectangle 16">
            <a:extLst>
              <a:ext uri="{FF2B5EF4-FFF2-40B4-BE49-F238E27FC236}">
                <a16:creationId xmlns:a16="http://schemas.microsoft.com/office/drawing/2014/main" id="{9CBBC380-2DFC-42C5-AF9E-2C16FFF74ECF}"/>
              </a:ext>
            </a:extLst>
          </p:cNvPr>
          <p:cNvSpPr/>
          <p:nvPr/>
        </p:nvSpPr>
        <p:spPr>
          <a:xfrm>
            <a:off x="4218263" y="1504200"/>
            <a:ext cx="259272" cy="257445"/>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17766725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B39F72-E109-4DC6-8649-D2A538E61541}">
  <ds:schemaRef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e5f5a6fe-4a1b-4af0-bdf3-973ca2ac5c9b"/>
    <ds:schemaRef ds:uri="http://www.w3.org/XML/1998/namespace"/>
    <ds:schemaRef ds:uri="http://purl.org/dc/elements/1.1/"/>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10580</TotalTime>
  <Words>1946</Words>
  <Application>Microsoft Office PowerPoint</Application>
  <PresentationFormat>Widescreen</PresentationFormat>
  <Paragraphs>438</Paragraphs>
  <Slides>30</Slides>
  <Notes>5</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3</vt:i4>
      </vt:variant>
      <vt:variant>
        <vt:lpstr>Slide Titles</vt:lpstr>
      </vt:variant>
      <vt:variant>
        <vt:i4>30</vt:i4>
      </vt:variant>
    </vt:vector>
  </HeadingPairs>
  <TitlesOfParts>
    <vt:vector size="47" baseType="lpstr">
      <vt:lpstr>ＭＳ Ｐゴシック</vt:lpstr>
      <vt:lpstr>-apple-system</vt:lpstr>
      <vt:lpstr>Arial</vt:lpstr>
      <vt:lpstr>Calibri</vt:lpstr>
      <vt:lpstr>Courier New</vt:lpstr>
      <vt:lpstr>Georgia</vt:lpstr>
      <vt:lpstr>Segoe UI</vt:lpstr>
      <vt:lpstr>SourceSansPro</vt:lpstr>
      <vt:lpstr>Symbol</vt:lpstr>
      <vt:lpstr>Times New Roman</vt:lpstr>
      <vt:lpstr>Wingdings</vt:lpstr>
      <vt:lpstr>1_EO&amp;T Slide Master</vt:lpstr>
      <vt:lpstr>1_White</vt:lpstr>
      <vt:lpstr>EO&amp;T Slide Master</vt:lpstr>
      <vt:lpstr>think-cell Slide</vt:lpstr>
      <vt:lpstr>Worksheet</vt:lpstr>
      <vt:lpstr>Acrobat Document</vt:lpstr>
      <vt:lpstr>DevSecOps &amp; Automation – EP&amp;S    Monthly Report Out - November 2023</vt:lpstr>
      <vt:lpstr> CONTENTS</vt:lpstr>
      <vt:lpstr>Vision</vt:lpstr>
      <vt:lpstr>2023 DevSecOps progress</vt:lpstr>
      <vt:lpstr>DevSecOps 2023</vt:lpstr>
      <vt:lpstr>Progress</vt:lpstr>
      <vt:lpstr>Assessment progress</vt:lpstr>
      <vt:lpstr> Look Ahead</vt:lpstr>
      <vt:lpstr>Engineering Products(Jennifer) </vt:lpstr>
      <vt:lpstr>Engineering Products (Tatum) </vt:lpstr>
      <vt:lpstr>Engineering Products (Buba) </vt:lpstr>
      <vt:lpstr>Engineering Products (Jeff) </vt:lpstr>
      <vt:lpstr>                              HELP REQUIRED </vt:lpstr>
      <vt:lpstr>                    CASE STUDY For SUCCESS STORY</vt:lpstr>
      <vt:lpstr>Savings identified after reassessment 2023 </vt:lpstr>
      <vt:lpstr> DSO improvement case study using vsm(Value stream mapping)</vt:lpstr>
      <vt:lpstr> DSO improvement case study using vsm (Value stream mapping)</vt:lpstr>
      <vt:lpstr>AUTOMATION PROGRESS</vt:lpstr>
      <vt:lpstr>Automation 2023</vt:lpstr>
      <vt:lpstr>Automation Status - 2023</vt:lpstr>
      <vt:lpstr>Success STORIES</vt:lpstr>
      <vt:lpstr>Training and references</vt:lpstr>
      <vt:lpstr>                          Training and support</vt:lpstr>
      <vt:lpstr>Assessment Process</vt:lpstr>
      <vt:lpstr>Contact us</vt:lpstr>
      <vt:lpstr>Look Ahead Strategy</vt:lpstr>
      <vt:lpstr>            DSO STATUS PER DIRECTOR( till NOV 2023)</vt:lpstr>
      <vt:lpstr>Thank You</vt:lpstr>
      <vt:lpstr>                 RE-AssessMENT STATUS</vt:lpstr>
      <vt:lpstr>   RE-AssessMENT STATUS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640</cp:revision>
  <dcterms:created xsi:type="dcterms:W3CDTF">2022-04-18T05:47:46Z</dcterms:created>
  <dcterms:modified xsi:type="dcterms:W3CDTF">2023-12-19T09:46:35Z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