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21"/>
  </p:notesMasterIdLst>
  <p:sldIdLst>
    <p:sldId id="259" r:id="rId7"/>
    <p:sldId id="283" r:id="rId8"/>
    <p:sldId id="284" r:id="rId9"/>
    <p:sldId id="288" r:id="rId10"/>
    <p:sldId id="293" r:id="rId11"/>
    <p:sldId id="291" r:id="rId12"/>
    <p:sldId id="292" r:id="rId13"/>
    <p:sldId id="280" r:id="rId14"/>
    <p:sldId id="296" r:id="rId15"/>
    <p:sldId id="289" r:id="rId16"/>
    <p:sldId id="281" r:id="rId17"/>
    <p:sldId id="294" r:id="rId18"/>
    <p:sldId id="2147473618" r:id="rId19"/>
    <p:sldId id="214747361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83"/>
            <p14:sldId id="284"/>
            <p14:sldId id="288"/>
            <p14:sldId id="293"/>
            <p14:sldId id="291"/>
            <p14:sldId id="292"/>
            <p14:sldId id="280"/>
            <p14:sldId id="296"/>
            <p14:sldId id="289"/>
            <p14:sldId id="281"/>
            <p14:sldId id="294"/>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268" autoAdjust="0"/>
  </p:normalViewPr>
  <p:slideViewPr>
    <p:cSldViewPr snapToGrid="0">
      <p:cViewPr varScale="1">
        <p:scale>
          <a:sx n="86" d="100"/>
          <a:sy n="86" d="100"/>
        </p:scale>
        <p:origin x="715"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27"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51"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75"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99"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23"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47"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71"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95"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19"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43"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fld id="{3630F990-F810-48BC-8912-4FB7E0C110A4}" type="slidenum">
              <a:rPr lang="en-US" smtClean="0"/>
              <a:t>‹#›</a:t>
            </a:fld>
            <a:endParaRPr lang="en-US"/>
          </a:p>
        </p:txBody>
      </p:sp>
      <p:sp>
        <p:nvSpPr>
          <p:cNvPr id="7" name="Content Placeholder 5"/>
          <p:cNvSpPr>
            <a:spLocks noGrp="1"/>
          </p:cNvSpPr>
          <p:nvPr>
            <p:ph sz="quarter" idx="13"/>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6904870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12/15/2023</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12/15/2023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12/15/2023</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83"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07"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31"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55"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79"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03"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114.xml"/><Relationship Id="rId34" Type="http://schemas.openxmlformats.org/officeDocument/2006/relationships/tags" Target="../tags/tag11.xml"/><Relationship Id="rId42" Type="http://schemas.openxmlformats.org/officeDocument/2006/relationships/tags" Target="../tags/tag19.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6.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image" Target="../media/image3.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vmlDrawing" Target="../drawings/vmlDrawing1.vml"/><Relationship Id="rId28" Type="http://schemas.openxmlformats.org/officeDocument/2006/relationships/tags" Target="../tags/tag5.xml"/><Relationship Id="rId36" Type="http://schemas.openxmlformats.org/officeDocument/2006/relationships/tags" Target="../tags/tag13.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8.xml"/><Relationship Id="rId44" Type="http://schemas.openxmlformats.org/officeDocument/2006/relationships/oleObject" Target="../embeddings/oleObject1.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image" Target="../media/image4.png"/><Relationship Id="rId20" Type="http://schemas.openxmlformats.org/officeDocument/2006/relationships/slideLayout" Target="../slideLayouts/slideLayout113.xml"/><Relationship Id="rId41"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9" name="think-cell Slide" r:id="rId44" imgW="413" imgH="416" progId="TCLayout.ActiveDocument.1">
                  <p:embed/>
                </p:oleObj>
              </mc:Choice>
              <mc:Fallback>
                <p:oleObj name="think-cell Slide" r:id="rId44"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5"/>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6"/>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9"/>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0"/>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1"/>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1"/>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2"/>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7"/>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3"/>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5"/>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8" r:id="rId20"/>
    <p:sldLayoutId id="2147483824"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12/15/2023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4.xml"/><Relationship Id="rId5" Type="http://schemas.openxmlformats.org/officeDocument/2006/relationships/image" Target="../media/image24.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8" Type="http://schemas.openxmlformats.org/officeDocument/2006/relationships/hyperlink" Target="mailto:sathwik.pancheti@boeing.com" TargetMode="External"/><Relationship Id="rId13" Type="http://schemas.openxmlformats.org/officeDocument/2006/relationships/hyperlink" Target="mailto:sumit.dutta@boeing.com" TargetMode="External"/><Relationship Id="rId3" Type="http://schemas.openxmlformats.org/officeDocument/2006/relationships/hyperlink" Target="mailto:nehaaditya.vikram@boeing.com" TargetMode="External"/><Relationship Id="rId7" Type="http://schemas.openxmlformats.org/officeDocument/2006/relationships/hyperlink" Target="mailto:abhishek.k.singh@boeing.com" TargetMode="External"/><Relationship Id="rId12" Type="http://schemas.openxmlformats.org/officeDocument/2006/relationships/hyperlink" Target="mailto:DL-FTSFTCSIndia@exchange.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3.xml"/><Relationship Id="rId6" Type="http://schemas.openxmlformats.org/officeDocument/2006/relationships/hyperlink" Target="mailto:niranjana.pati2@boeing.com" TargetMode="External"/><Relationship Id="rId11" Type="http://schemas.openxmlformats.org/officeDocument/2006/relationships/hyperlink" Target="mailto:preeti.chavan@boeing.com" TargetMode="External"/><Relationship Id="rId5" Type="http://schemas.openxmlformats.org/officeDocument/2006/relationships/hyperlink" Target="mailto:govindaraju.s.ganiger@boeing.com" TargetMode="External"/><Relationship Id="rId10" Type="http://schemas.openxmlformats.org/officeDocument/2006/relationships/hyperlink" Target="mailto:Mercy.P.P-R@boeing.com" TargetMode="External"/><Relationship Id="rId4" Type="http://schemas.openxmlformats.org/officeDocument/2006/relationships/hyperlink" Target="mailto:ChandranJeyaram.Neminathan@boeing.com" TargetMode="External"/><Relationship Id="rId9" Type="http://schemas.openxmlformats.org/officeDocument/2006/relationships/hyperlink" Target="mailto:prabhjyot.siddhu@boeing.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4.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568360"/>
            <a:ext cx="10363200" cy="710964"/>
          </a:xfrm>
        </p:spPr>
        <p:txBody>
          <a:bodyPr/>
          <a:lstStyle/>
          <a:p>
            <a:r>
              <a:rPr lang="en-US" dirty="0"/>
              <a:t>FTCS Automated Pipeline</a:t>
            </a:r>
            <a:endParaRPr lang="en-US" sz="2400" dirty="0"/>
          </a:p>
        </p:txBody>
      </p:sp>
      <p:sp>
        <p:nvSpPr>
          <p:cNvPr id="2" name="Rectangle 1">
            <a:extLst>
              <a:ext uri="{FF2B5EF4-FFF2-40B4-BE49-F238E27FC236}">
                <a16:creationId xmlns:a16="http://schemas.microsoft.com/office/drawing/2014/main" id="{456F5DA5-2B91-443D-A4F6-24F08B1EAA78}"/>
              </a:ext>
            </a:extLst>
          </p:cNvPr>
          <p:cNvSpPr/>
          <p:nvPr/>
        </p:nvSpPr>
        <p:spPr>
          <a:xfrm>
            <a:off x="9392576" y="4675391"/>
            <a:ext cx="2423604" cy="1754326"/>
          </a:xfrm>
          <a:prstGeom prst="rect">
            <a:avLst/>
          </a:prstGeom>
        </p:spPr>
        <p:txBody>
          <a:bodyPr wrap="square">
            <a:spAutoFit/>
          </a:bodyPr>
          <a:lstStyle/>
          <a:p>
            <a:r>
              <a:rPr lang="en-US" dirty="0">
                <a:solidFill>
                  <a:srgbClr val="EEE8C5"/>
                </a:solidFill>
              </a:rPr>
              <a:t>	 Sathwik</a:t>
            </a:r>
          </a:p>
          <a:p>
            <a:r>
              <a:rPr lang="en-US" dirty="0">
                <a:solidFill>
                  <a:srgbClr val="EEE8C5"/>
                </a:solidFill>
              </a:rPr>
              <a:t>	 Niranjan</a:t>
            </a:r>
          </a:p>
          <a:p>
            <a:r>
              <a:rPr lang="en-US" dirty="0">
                <a:solidFill>
                  <a:srgbClr val="EEE8C5"/>
                </a:solidFill>
              </a:rPr>
              <a:t>	 Prabhjyot</a:t>
            </a:r>
          </a:p>
          <a:p>
            <a:r>
              <a:rPr lang="en-US" dirty="0">
                <a:solidFill>
                  <a:srgbClr val="EEE8C5"/>
                </a:solidFill>
              </a:rPr>
              <a:t>	 Sumit</a:t>
            </a:r>
          </a:p>
          <a:p>
            <a:r>
              <a:rPr lang="en-US" dirty="0">
                <a:solidFill>
                  <a:srgbClr val="EEE8C5"/>
                </a:solidFill>
              </a:rPr>
              <a:t>	 Abhishek k</a:t>
            </a:r>
          </a:p>
          <a:p>
            <a:r>
              <a:rPr lang="en-US" dirty="0">
                <a:solidFill>
                  <a:srgbClr val="EEE8C5"/>
                </a:solidFill>
              </a:rPr>
              <a:t>	 Chandran</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E53A6-CF88-46EC-B23A-57ED268B7D1F}"/>
              </a:ext>
            </a:extLst>
          </p:cNvPr>
          <p:cNvSpPr>
            <a:spLocks noGrp="1"/>
          </p:cNvSpPr>
          <p:nvPr>
            <p:ph type="title"/>
          </p:nvPr>
        </p:nvSpPr>
        <p:spPr/>
        <p:txBody>
          <a:bodyPr/>
          <a:lstStyle/>
          <a:p>
            <a:r>
              <a:rPr lang="en-US" dirty="0"/>
              <a:t>Pipeline for Configuration files</a:t>
            </a:r>
          </a:p>
        </p:txBody>
      </p:sp>
      <p:pic>
        <p:nvPicPr>
          <p:cNvPr id="5" name="Picture 6" descr="Server png images | PNGEgg">
            <a:extLst>
              <a:ext uri="{FF2B5EF4-FFF2-40B4-BE49-F238E27FC236}">
                <a16:creationId xmlns:a16="http://schemas.microsoft.com/office/drawing/2014/main" id="{7075B5F2-083A-4B66-9BC3-B34B25CBCF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36751" y="2034073"/>
            <a:ext cx="1481912" cy="16608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Microsoft Azure | JFrog">
            <a:extLst>
              <a:ext uri="{FF2B5EF4-FFF2-40B4-BE49-F238E27FC236}">
                <a16:creationId xmlns:a16="http://schemas.microsoft.com/office/drawing/2014/main" id="{8FE6A1D0-B689-4429-B9EC-EFA827F2A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930" y="1936252"/>
            <a:ext cx="1798597" cy="18690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6C77150-6A2C-4FB6-8767-BB85CF736F25}"/>
              </a:ext>
            </a:extLst>
          </p:cNvPr>
          <p:cNvPicPr>
            <a:picLocks noChangeAspect="1"/>
          </p:cNvPicPr>
          <p:nvPr/>
        </p:nvPicPr>
        <p:blipFill>
          <a:blip r:embed="rId4"/>
          <a:stretch>
            <a:fillRect/>
          </a:stretch>
        </p:blipFill>
        <p:spPr>
          <a:xfrm>
            <a:off x="3773550" y="2253084"/>
            <a:ext cx="1516907" cy="1516907"/>
          </a:xfrm>
          <a:prstGeom prst="rect">
            <a:avLst/>
          </a:prstGeom>
        </p:spPr>
      </p:pic>
      <p:cxnSp>
        <p:nvCxnSpPr>
          <p:cNvPr id="11" name="Connector: Elbow 10">
            <a:extLst>
              <a:ext uri="{FF2B5EF4-FFF2-40B4-BE49-F238E27FC236}">
                <a16:creationId xmlns:a16="http://schemas.microsoft.com/office/drawing/2014/main" id="{75628C83-1BC9-45BC-9079-7942DF707277}"/>
              </a:ext>
            </a:extLst>
          </p:cNvPr>
          <p:cNvCxnSpPr>
            <a:stCxn id="7" idx="3"/>
          </p:cNvCxnSpPr>
          <p:nvPr/>
        </p:nvCxnSpPr>
        <p:spPr>
          <a:xfrm flipV="1">
            <a:off x="5290457" y="3011537"/>
            <a:ext cx="151155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FB25D5E-D8FD-45A1-A99B-315C9F8D438B}"/>
              </a:ext>
            </a:extLst>
          </p:cNvPr>
          <p:cNvSpPr txBox="1"/>
          <p:nvPr/>
        </p:nvSpPr>
        <p:spPr>
          <a:xfrm>
            <a:off x="662474" y="1531718"/>
            <a:ext cx="1441374" cy="369332"/>
          </a:xfrm>
          <a:prstGeom prst="rect">
            <a:avLst/>
          </a:prstGeom>
          <a:noFill/>
        </p:spPr>
        <p:txBody>
          <a:bodyPr wrap="square" rtlCol="0">
            <a:spAutoFit/>
          </a:bodyPr>
          <a:lstStyle/>
          <a:p>
            <a:r>
              <a:rPr lang="en-US" b="1" dirty="0"/>
              <a:t>ADO Repo</a:t>
            </a:r>
          </a:p>
        </p:txBody>
      </p:sp>
      <p:sp>
        <p:nvSpPr>
          <p:cNvPr id="27" name="TextBox 26">
            <a:extLst>
              <a:ext uri="{FF2B5EF4-FFF2-40B4-BE49-F238E27FC236}">
                <a16:creationId xmlns:a16="http://schemas.microsoft.com/office/drawing/2014/main" id="{784C122A-5C3F-4D65-8F9F-7C2C21924959}"/>
              </a:ext>
            </a:extLst>
          </p:cNvPr>
          <p:cNvSpPr txBox="1"/>
          <p:nvPr/>
        </p:nvSpPr>
        <p:spPr>
          <a:xfrm>
            <a:off x="3773550" y="1513934"/>
            <a:ext cx="1582221" cy="369332"/>
          </a:xfrm>
          <a:prstGeom prst="rect">
            <a:avLst/>
          </a:prstGeom>
          <a:noFill/>
        </p:spPr>
        <p:txBody>
          <a:bodyPr wrap="square" rtlCol="0">
            <a:spAutoFit/>
          </a:bodyPr>
          <a:lstStyle/>
          <a:p>
            <a:r>
              <a:rPr lang="en-US" b="1" dirty="0"/>
              <a:t>ADO Agent</a:t>
            </a:r>
          </a:p>
        </p:txBody>
      </p:sp>
      <p:sp>
        <p:nvSpPr>
          <p:cNvPr id="28" name="TextBox 27">
            <a:extLst>
              <a:ext uri="{FF2B5EF4-FFF2-40B4-BE49-F238E27FC236}">
                <a16:creationId xmlns:a16="http://schemas.microsoft.com/office/drawing/2014/main" id="{F8A46D78-C590-4B40-BF52-DD93145292E8}"/>
              </a:ext>
            </a:extLst>
          </p:cNvPr>
          <p:cNvSpPr txBox="1"/>
          <p:nvPr/>
        </p:nvSpPr>
        <p:spPr>
          <a:xfrm>
            <a:off x="6510994" y="1533236"/>
            <a:ext cx="1989193" cy="369332"/>
          </a:xfrm>
          <a:prstGeom prst="rect">
            <a:avLst/>
          </a:prstGeom>
          <a:noFill/>
        </p:spPr>
        <p:txBody>
          <a:bodyPr wrap="square" rtlCol="0">
            <a:spAutoFit/>
          </a:bodyPr>
          <a:lstStyle/>
          <a:p>
            <a:r>
              <a:rPr lang="en-US" b="1" dirty="0"/>
              <a:t>Build Artifactory</a:t>
            </a:r>
          </a:p>
        </p:txBody>
      </p:sp>
      <p:sp>
        <p:nvSpPr>
          <p:cNvPr id="29" name="TextBox 28">
            <a:extLst>
              <a:ext uri="{FF2B5EF4-FFF2-40B4-BE49-F238E27FC236}">
                <a16:creationId xmlns:a16="http://schemas.microsoft.com/office/drawing/2014/main" id="{41F14D74-38D3-461F-8F56-99B7768FCC76}"/>
              </a:ext>
            </a:extLst>
          </p:cNvPr>
          <p:cNvSpPr txBox="1"/>
          <p:nvPr/>
        </p:nvSpPr>
        <p:spPr>
          <a:xfrm>
            <a:off x="9636751" y="1513934"/>
            <a:ext cx="1892775" cy="369332"/>
          </a:xfrm>
          <a:prstGeom prst="rect">
            <a:avLst/>
          </a:prstGeom>
          <a:noFill/>
        </p:spPr>
        <p:txBody>
          <a:bodyPr wrap="square" rtlCol="0">
            <a:spAutoFit/>
          </a:bodyPr>
          <a:lstStyle/>
          <a:p>
            <a:r>
              <a:rPr lang="en-US" b="1" dirty="0"/>
              <a:t>App Server</a:t>
            </a:r>
          </a:p>
        </p:txBody>
      </p:sp>
      <p:sp>
        <p:nvSpPr>
          <p:cNvPr id="30" name="TextBox 29">
            <a:extLst>
              <a:ext uri="{FF2B5EF4-FFF2-40B4-BE49-F238E27FC236}">
                <a16:creationId xmlns:a16="http://schemas.microsoft.com/office/drawing/2014/main" id="{04810EC3-0D25-4D08-8C94-924C2083649B}"/>
              </a:ext>
            </a:extLst>
          </p:cNvPr>
          <p:cNvSpPr txBox="1"/>
          <p:nvPr/>
        </p:nvSpPr>
        <p:spPr>
          <a:xfrm>
            <a:off x="373224" y="4189445"/>
            <a:ext cx="2248678" cy="954107"/>
          </a:xfrm>
          <a:prstGeom prst="rect">
            <a:avLst/>
          </a:prstGeom>
          <a:noFill/>
        </p:spPr>
        <p:txBody>
          <a:bodyPr wrap="square" rtlCol="0">
            <a:spAutoFit/>
          </a:bodyPr>
          <a:lstStyle/>
          <a:p>
            <a:r>
              <a:rPr lang="en-US" sz="1400" b="1" dirty="0"/>
              <a:t>Config files</a:t>
            </a:r>
          </a:p>
          <a:p>
            <a:pPr marL="285750" indent="-285750">
              <a:buFont typeface="Arial" panose="020B0604020202020204" pitchFamily="34" charset="0"/>
              <a:buChar char="•"/>
            </a:pPr>
            <a:r>
              <a:rPr lang="en-US" sz="1400" dirty="0"/>
              <a:t>Properties</a:t>
            </a:r>
          </a:p>
          <a:p>
            <a:pPr marL="285750" indent="-285750">
              <a:buFont typeface="Arial" panose="020B0604020202020204" pitchFamily="34" charset="0"/>
              <a:buChar char="•"/>
            </a:pPr>
            <a:r>
              <a:rPr lang="en-US" sz="1400" dirty="0"/>
              <a:t>Certificates</a:t>
            </a:r>
          </a:p>
          <a:p>
            <a:pPr marL="285750" indent="-285750">
              <a:buFont typeface="Arial" panose="020B0604020202020204" pitchFamily="34" charset="0"/>
              <a:buChar char="•"/>
            </a:pPr>
            <a:r>
              <a:rPr lang="en-US" sz="1400" dirty="0"/>
              <a:t>Libraries </a:t>
            </a:r>
            <a:r>
              <a:rPr lang="en-US" sz="1400" dirty="0" err="1"/>
              <a:t>etc</a:t>
            </a:r>
            <a:endParaRPr lang="en-US" sz="1400" dirty="0"/>
          </a:p>
        </p:txBody>
      </p:sp>
      <p:sp>
        <p:nvSpPr>
          <p:cNvPr id="31" name="TextBox 30">
            <a:extLst>
              <a:ext uri="{FF2B5EF4-FFF2-40B4-BE49-F238E27FC236}">
                <a16:creationId xmlns:a16="http://schemas.microsoft.com/office/drawing/2014/main" id="{706F3039-0BE2-4516-8F5A-623B2AF3A20E}"/>
              </a:ext>
            </a:extLst>
          </p:cNvPr>
          <p:cNvSpPr txBox="1"/>
          <p:nvPr/>
        </p:nvSpPr>
        <p:spPr>
          <a:xfrm>
            <a:off x="3326225" y="4189444"/>
            <a:ext cx="2519264" cy="523220"/>
          </a:xfrm>
          <a:prstGeom prst="rect">
            <a:avLst/>
          </a:prstGeom>
          <a:noFill/>
        </p:spPr>
        <p:txBody>
          <a:bodyPr wrap="square" rtlCol="0">
            <a:spAutoFit/>
          </a:bodyPr>
          <a:lstStyle/>
          <a:p>
            <a:pPr algn="ctr"/>
            <a:r>
              <a:rPr lang="en-US" sz="1400" dirty="0"/>
              <a:t>Builds the Repo</a:t>
            </a:r>
          </a:p>
          <a:p>
            <a:pPr algn="ctr"/>
            <a:r>
              <a:rPr lang="en-US" sz="1400" dirty="0"/>
              <a:t>Artifacts are generated</a:t>
            </a:r>
          </a:p>
        </p:txBody>
      </p:sp>
      <p:sp>
        <p:nvSpPr>
          <p:cNvPr id="32" name="TextBox 31">
            <a:extLst>
              <a:ext uri="{FF2B5EF4-FFF2-40B4-BE49-F238E27FC236}">
                <a16:creationId xmlns:a16="http://schemas.microsoft.com/office/drawing/2014/main" id="{58E637BE-7B12-4D28-AFB6-B5D90F3762CA}"/>
              </a:ext>
            </a:extLst>
          </p:cNvPr>
          <p:cNvSpPr txBox="1"/>
          <p:nvPr/>
        </p:nvSpPr>
        <p:spPr>
          <a:xfrm>
            <a:off x="6353079" y="4205423"/>
            <a:ext cx="2677886" cy="307777"/>
          </a:xfrm>
          <a:prstGeom prst="rect">
            <a:avLst/>
          </a:prstGeom>
          <a:noFill/>
        </p:spPr>
        <p:txBody>
          <a:bodyPr wrap="square" rtlCol="0">
            <a:spAutoFit/>
          </a:bodyPr>
          <a:lstStyle/>
          <a:p>
            <a:pPr algn="ctr"/>
            <a:r>
              <a:rPr lang="en-US" sz="1400" dirty="0"/>
              <a:t>Artifacts are stored here</a:t>
            </a:r>
          </a:p>
        </p:txBody>
      </p:sp>
      <p:sp>
        <p:nvSpPr>
          <p:cNvPr id="33" name="TextBox 32">
            <a:extLst>
              <a:ext uri="{FF2B5EF4-FFF2-40B4-BE49-F238E27FC236}">
                <a16:creationId xmlns:a16="http://schemas.microsoft.com/office/drawing/2014/main" id="{837D95AE-6B82-4650-A3CE-B821FFEADC1D}"/>
              </a:ext>
            </a:extLst>
          </p:cNvPr>
          <p:cNvSpPr txBox="1"/>
          <p:nvPr/>
        </p:nvSpPr>
        <p:spPr>
          <a:xfrm>
            <a:off x="9125535" y="4198336"/>
            <a:ext cx="2519264" cy="307777"/>
          </a:xfrm>
          <a:prstGeom prst="rect">
            <a:avLst/>
          </a:prstGeom>
          <a:noFill/>
        </p:spPr>
        <p:txBody>
          <a:bodyPr wrap="square" rtlCol="0">
            <a:spAutoFit/>
          </a:bodyPr>
          <a:lstStyle/>
          <a:p>
            <a:pPr algn="ctr"/>
            <a:r>
              <a:rPr lang="en-US" sz="1400" dirty="0"/>
              <a:t>Server restart</a:t>
            </a:r>
          </a:p>
        </p:txBody>
      </p:sp>
      <p:cxnSp>
        <p:nvCxnSpPr>
          <p:cNvPr id="41" name="Straight Arrow Connector 40">
            <a:extLst>
              <a:ext uri="{FF2B5EF4-FFF2-40B4-BE49-F238E27FC236}">
                <a16:creationId xmlns:a16="http://schemas.microsoft.com/office/drawing/2014/main" id="{ED14904E-2E56-4494-8CFB-38C244E68F22}"/>
              </a:ext>
            </a:extLst>
          </p:cNvPr>
          <p:cNvCxnSpPr/>
          <p:nvPr/>
        </p:nvCxnSpPr>
        <p:spPr>
          <a:xfrm>
            <a:off x="8341567" y="3011537"/>
            <a:ext cx="1295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Git Credential ManagerによるGitクライアント認証の統合 - bluebird">
            <a:extLst>
              <a:ext uri="{FF2B5EF4-FFF2-40B4-BE49-F238E27FC236}">
                <a16:creationId xmlns:a16="http://schemas.microsoft.com/office/drawing/2014/main" id="{430D1655-976D-4BE3-8A5C-7624AD0D41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074" y="2225131"/>
            <a:ext cx="1580125" cy="1580125"/>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3CC51FB-5604-4C64-88C7-C5C585017C0B}"/>
              </a:ext>
            </a:extLst>
          </p:cNvPr>
          <p:cNvCxnSpPr>
            <a:cxnSpLocks/>
            <a:stCxn id="2050" idx="3"/>
            <a:endCxn id="7" idx="1"/>
          </p:cNvCxnSpPr>
          <p:nvPr/>
        </p:nvCxnSpPr>
        <p:spPr>
          <a:xfrm flipV="1">
            <a:off x="2043199" y="3011538"/>
            <a:ext cx="1730351" cy="3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74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C5155-0D3B-41B2-B88E-3E3075612FA6}"/>
              </a:ext>
            </a:extLst>
          </p:cNvPr>
          <p:cNvSpPr txBox="1"/>
          <p:nvPr/>
        </p:nvSpPr>
        <p:spPr>
          <a:xfrm flipH="1">
            <a:off x="1723059" y="1582340"/>
            <a:ext cx="10359449" cy="3693319"/>
          </a:xfrm>
          <a:prstGeom prst="rect">
            <a:avLst/>
          </a:prstGeom>
          <a:noFill/>
        </p:spPr>
        <p:txBody>
          <a:bodyPr wrap="square" rtlCol="0">
            <a:spAutoFit/>
          </a:bodyPr>
          <a:lstStyle/>
          <a:p>
            <a:r>
              <a:rPr lang="en-US" dirty="0"/>
              <a:t>Configuration management is the automated process to manage all the configurations of different environments like </a:t>
            </a:r>
            <a:r>
              <a:rPr lang="en-US" b="1" dirty="0"/>
              <a:t>Dev, QA, and Production</a:t>
            </a:r>
            <a:r>
              <a:rPr lang="en-US" dirty="0"/>
              <a:t>.</a:t>
            </a:r>
          </a:p>
          <a:p>
            <a:endParaRPr lang="en-US" dirty="0"/>
          </a:p>
          <a:p>
            <a:r>
              <a:rPr lang="en-US" b="1" dirty="0"/>
              <a:t>Advantages:</a:t>
            </a:r>
          </a:p>
          <a:p>
            <a:endParaRPr lang="en-US" dirty="0"/>
          </a:p>
          <a:p>
            <a:pPr marL="285750" indent="-285750">
              <a:buFont typeface="Wingdings" panose="05000000000000000000" pitchFamily="2" charset="2"/>
              <a:buChar char="ü"/>
            </a:pPr>
            <a:r>
              <a:rPr lang="en-US" dirty="0"/>
              <a:t>Externalized</a:t>
            </a:r>
          </a:p>
          <a:p>
            <a:pPr marL="285750" indent="-285750">
              <a:buFont typeface="Wingdings" panose="05000000000000000000" pitchFamily="2" charset="2"/>
              <a:buChar char="ü"/>
            </a:pPr>
            <a:r>
              <a:rPr lang="en-US" dirty="0"/>
              <a:t>Configurations are Version controlled</a:t>
            </a:r>
          </a:p>
          <a:p>
            <a:pPr marL="285750" indent="-285750">
              <a:buFont typeface="Wingdings" panose="05000000000000000000" pitchFamily="2" charset="2"/>
              <a:buChar char="ü"/>
            </a:pPr>
            <a:r>
              <a:rPr lang="en-US" dirty="0"/>
              <a:t>Automated and standardized</a:t>
            </a:r>
          </a:p>
          <a:p>
            <a:pPr marL="285750" indent="-285750">
              <a:buFont typeface="Wingdings" panose="05000000000000000000" pitchFamily="2" charset="2"/>
              <a:buChar char="ü"/>
            </a:pPr>
            <a:r>
              <a:rPr lang="en-US" dirty="0"/>
              <a:t>Increased efficiency</a:t>
            </a:r>
          </a:p>
          <a:p>
            <a:pPr marL="285750" indent="-285750">
              <a:buFont typeface="Wingdings" panose="05000000000000000000" pitchFamily="2" charset="2"/>
              <a:buChar char="ü"/>
            </a:pPr>
            <a:r>
              <a:rPr lang="en-US" dirty="0"/>
              <a:t>Reduced application down time</a:t>
            </a:r>
          </a:p>
          <a:p>
            <a:pPr marL="285750" indent="-285750">
              <a:buFont typeface="Wingdings" panose="05000000000000000000" pitchFamily="2" charset="2"/>
              <a:buChar char="ü"/>
            </a:pPr>
            <a:r>
              <a:rPr lang="en-US" dirty="0"/>
              <a:t>Consistent</a:t>
            </a:r>
          </a:p>
          <a:p>
            <a:pPr marL="285750" indent="-285750">
              <a:buFont typeface="Wingdings" panose="05000000000000000000" pitchFamily="2" charset="2"/>
              <a:buChar char="ü"/>
            </a:pPr>
            <a:r>
              <a:rPr lang="en-US" dirty="0"/>
              <a:t>Efficient Management of sensitive information.</a:t>
            </a:r>
          </a:p>
          <a:p>
            <a:pPr marL="285750" indent="-285750">
              <a:buFont typeface="Wingdings" panose="05000000000000000000" pitchFamily="2" charset="2"/>
              <a:buChar char="ü"/>
            </a:pPr>
            <a:endParaRPr lang="en-US" dirty="0"/>
          </a:p>
        </p:txBody>
      </p:sp>
      <p:sp>
        <p:nvSpPr>
          <p:cNvPr id="6" name="TextBox 5">
            <a:extLst>
              <a:ext uri="{FF2B5EF4-FFF2-40B4-BE49-F238E27FC236}">
                <a16:creationId xmlns:a16="http://schemas.microsoft.com/office/drawing/2014/main" id="{5DD1AF72-207B-4B05-A8A1-9608FDF3DD74}"/>
              </a:ext>
            </a:extLst>
          </p:cNvPr>
          <p:cNvSpPr txBox="1"/>
          <p:nvPr/>
        </p:nvSpPr>
        <p:spPr>
          <a:xfrm>
            <a:off x="745724" y="541538"/>
            <a:ext cx="4909352" cy="621437"/>
          </a:xfrm>
          <a:prstGeom prst="rect">
            <a:avLst/>
          </a:prstGeom>
          <a:ln w="6350">
            <a:noFill/>
            <a:miter lim="800000"/>
          </a:ln>
        </p:spPr>
        <p:txBody>
          <a:bodyPr vert="horz" wrap="square" lIns="0" tIns="0" rIns="0" bIns="0" rtlCol="0">
            <a:noAutofit/>
          </a:bodyPr>
          <a:lstStyle/>
          <a:p>
            <a:pPr>
              <a:spcBef>
                <a:spcPts val="300"/>
              </a:spcBef>
              <a:spcAft>
                <a:spcPts val="300"/>
              </a:spcAft>
            </a:pPr>
            <a:r>
              <a:rPr lang="en-US" sz="2500" dirty="0">
                <a:ln w="6350" cap="flat">
                  <a:noFill/>
                  <a:miter lim="800000"/>
                </a:ln>
                <a:solidFill>
                  <a:schemeClr val="accent1"/>
                </a:solidFill>
                <a:latin typeface="+mj-lt"/>
                <a:ea typeface="+mj-ea"/>
                <a:cs typeface="+mj-cs"/>
              </a:rPr>
              <a:t>Key</a:t>
            </a:r>
            <a:r>
              <a:rPr lang="en-US" sz="1600" dirty="0"/>
              <a:t> </a:t>
            </a:r>
            <a:r>
              <a:rPr lang="en-US" sz="2500" dirty="0">
                <a:ln w="6350" cap="flat">
                  <a:noFill/>
                  <a:miter lim="800000"/>
                </a:ln>
                <a:solidFill>
                  <a:schemeClr val="accent1"/>
                </a:solidFill>
                <a:latin typeface="+mj-lt"/>
                <a:ea typeface="+mj-ea"/>
                <a:cs typeface="+mj-cs"/>
              </a:rPr>
              <a:t>Benefits:</a:t>
            </a:r>
          </a:p>
        </p:txBody>
      </p:sp>
    </p:spTree>
    <p:extLst>
      <p:ext uri="{BB962C8B-B14F-4D97-AF65-F5344CB8AC3E}">
        <p14:creationId xmlns:p14="http://schemas.microsoft.com/office/powerpoint/2010/main" val="2788072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BF601-7FFC-46FC-B499-6E92E488A32F}"/>
              </a:ext>
            </a:extLst>
          </p:cNvPr>
          <p:cNvSpPr>
            <a:spLocks noGrp="1"/>
          </p:cNvSpPr>
          <p:nvPr>
            <p:ph type="title"/>
          </p:nvPr>
        </p:nvSpPr>
        <p:spPr/>
        <p:txBody>
          <a:bodyPr/>
          <a:lstStyle/>
          <a:p>
            <a:r>
              <a:rPr lang="en-US" dirty="0"/>
              <a:t>DevSecOps Success Story</a:t>
            </a:r>
          </a:p>
        </p:txBody>
      </p:sp>
      <p:sp>
        <p:nvSpPr>
          <p:cNvPr id="3" name="Content Placeholder 2">
            <a:extLst>
              <a:ext uri="{FF2B5EF4-FFF2-40B4-BE49-F238E27FC236}">
                <a16:creationId xmlns:a16="http://schemas.microsoft.com/office/drawing/2014/main" id="{519D7BFB-85AE-4E0A-933F-C8464CB30752}"/>
              </a:ext>
            </a:extLst>
          </p:cNvPr>
          <p:cNvSpPr>
            <a:spLocks noGrp="1"/>
          </p:cNvSpPr>
          <p:nvPr>
            <p:ph sz="quarter" idx="13"/>
          </p:nvPr>
        </p:nvSpPr>
        <p:spPr>
          <a:xfrm>
            <a:off x="438963" y="1459630"/>
            <a:ext cx="11314074" cy="4016484"/>
          </a:xfrm>
        </p:spPr>
        <p:txBody>
          <a:bodyPr/>
          <a:lstStyle/>
          <a:p>
            <a:pPr marL="285750" indent="-285750">
              <a:buFont typeface="Wingdings" panose="05000000000000000000" pitchFamily="2" charset="2"/>
              <a:buChar char="v"/>
            </a:pPr>
            <a:endParaRPr lang="en-US" sz="1800" dirty="0">
              <a:cs typeface="+mn-cs"/>
            </a:endParaRPr>
          </a:p>
          <a:p>
            <a:pPr marL="285750" indent="-285750">
              <a:buFont typeface="Wingdings" panose="05000000000000000000" pitchFamily="2" charset="2"/>
              <a:buChar char="v"/>
            </a:pPr>
            <a:endParaRPr lang="en-US" sz="1800" dirty="0">
              <a:cs typeface="+mn-cs"/>
            </a:endParaRPr>
          </a:p>
          <a:p>
            <a:pPr marL="285750" indent="-285750">
              <a:buFont typeface="Wingdings" panose="05000000000000000000" pitchFamily="2" charset="2"/>
              <a:buChar char="v"/>
            </a:pPr>
            <a:endParaRPr lang="en-US" sz="1800" dirty="0">
              <a:cs typeface="+mn-cs"/>
            </a:endParaRPr>
          </a:p>
          <a:p>
            <a:pPr marL="285750" indent="-285750">
              <a:buFont typeface="Wingdings" panose="05000000000000000000" pitchFamily="2" charset="2"/>
              <a:buChar char="v"/>
            </a:pPr>
            <a:endParaRPr lang="en-US" sz="1800" dirty="0">
              <a:cs typeface="+mn-cs"/>
            </a:endParaRPr>
          </a:p>
          <a:p>
            <a:pPr>
              <a:buNone/>
            </a:pPr>
            <a:endParaRPr lang="en-US" sz="1800" dirty="0">
              <a:cs typeface="+mn-cs"/>
            </a:endParaRPr>
          </a:p>
          <a:p>
            <a:pPr marL="285750" indent="-285750">
              <a:buFont typeface="Wingdings" panose="05000000000000000000" pitchFamily="2" charset="2"/>
              <a:buChar char="v"/>
            </a:pPr>
            <a:r>
              <a:rPr lang="en-US" sz="1800" dirty="0">
                <a:cs typeface="+mn-cs"/>
              </a:rPr>
              <a:t>After automating the CI/CD process the DSO maturity have improved from 34% to 46% and in turn made a significant savings of ~900 hours/year.</a:t>
            </a:r>
          </a:p>
          <a:p>
            <a:pPr>
              <a:buNone/>
            </a:pPr>
            <a:endParaRPr lang="en-US" sz="1800" dirty="0">
              <a:cs typeface="+mn-cs"/>
            </a:endParaRPr>
          </a:p>
          <a:p>
            <a:pPr marL="285750" indent="-285750">
              <a:buFont typeface="Wingdings" panose="05000000000000000000" pitchFamily="2" charset="2"/>
              <a:buChar char="v"/>
            </a:pPr>
            <a:r>
              <a:rPr lang="en-US" sz="1800" dirty="0">
                <a:cs typeface="+mn-cs"/>
              </a:rPr>
              <a:t>The success story is selected and published in DSO and automation monthly newsletter and shared among Engineering &amp; Product Support division in May,2023.   </a:t>
            </a:r>
          </a:p>
          <a:p>
            <a:pPr>
              <a:buNone/>
            </a:pPr>
            <a:endParaRPr lang="en-US" sz="1800" dirty="0">
              <a:cs typeface="+mn-cs"/>
            </a:endParaRPr>
          </a:p>
          <a:p>
            <a:pPr marL="285750" indent="-285750">
              <a:buFont typeface="Wingdings" panose="05000000000000000000" pitchFamily="2" charset="2"/>
              <a:buChar char="v"/>
            </a:pPr>
            <a:r>
              <a:rPr lang="en-US" sz="1800" dirty="0">
                <a:cs typeface="+mn-cs"/>
              </a:rPr>
              <a:t>Also published the DSO improvement Case study in the newsletter in October,2023.</a:t>
            </a:r>
          </a:p>
        </p:txBody>
      </p:sp>
      <p:sp>
        <p:nvSpPr>
          <p:cNvPr id="5" name="Rectangle: Rounded Corners 4">
            <a:extLst>
              <a:ext uri="{FF2B5EF4-FFF2-40B4-BE49-F238E27FC236}">
                <a16:creationId xmlns:a16="http://schemas.microsoft.com/office/drawing/2014/main" id="{B45EC8D9-2101-40E0-8628-452632CE99C3}"/>
              </a:ext>
            </a:extLst>
          </p:cNvPr>
          <p:cNvSpPr/>
          <p:nvPr/>
        </p:nvSpPr>
        <p:spPr>
          <a:xfrm>
            <a:off x="3795086" y="1312104"/>
            <a:ext cx="4402382" cy="1679153"/>
          </a:xfrm>
          <a:prstGeom prst="roundRect">
            <a:avLst>
              <a:gd name="adj" fmla="val 10000"/>
            </a:avLst>
          </a:prstGeom>
          <a:blipFill dpi="0" rotWithShape="1">
            <a:blip r:embed="rId2"/>
            <a:srcRect/>
            <a:stretch>
              <a:fillRect t="-1062" b="-1062"/>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081758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1316098545"/>
              </p:ext>
            </p:extLst>
          </p:nvPr>
        </p:nvGraphicFramePr>
        <p:xfrm>
          <a:off x="568171" y="877558"/>
          <a:ext cx="10697209" cy="4937760"/>
        </p:xfrm>
        <a:graphic>
          <a:graphicData uri="http://schemas.openxmlformats.org/drawingml/2006/table">
            <a:tbl>
              <a:tblPr firstRow="1" bandRow="1">
                <a:tableStyleId>{5C22544A-7EE6-4342-B048-85BDC9FD1C3A}</a:tableStyleId>
              </a:tblPr>
              <a:tblGrid>
                <a:gridCol w="1580225">
                  <a:extLst>
                    <a:ext uri="{9D8B030D-6E8A-4147-A177-3AD203B41FA5}">
                      <a16:colId xmlns:a16="http://schemas.microsoft.com/office/drawing/2014/main" val="3597689954"/>
                    </a:ext>
                  </a:extLst>
                </a:gridCol>
                <a:gridCol w="2885133">
                  <a:extLst>
                    <a:ext uri="{9D8B030D-6E8A-4147-A177-3AD203B41FA5}">
                      <a16:colId xmlns:a16="http://schemas.microsoft.com/office/drawing/2014/main" val="1253331438"/>
                    </a:ext>
                  </a:extLst>
                </a:gridCol>
                <a:gridCol w="3297580">
                  <a:extLst>
                    <a:ext uri="{9D8B030D-6E8A-4147-A177-3AD203B41FA5}">
                      <a16:colId xmlns:a16="http://schemas.microsoft.com/office/drawing/2014/main" val="197751461"/>
                    </a:ext>
                  </a:extLst>
                </a:gridCol>
                <a:gridCol w="2934271">
                  <a:extLst>
                    <a:ext uri="{9D8B030D-6E8A-4147-A177-3AD203B41FA5}">
                      <a16:colId xmlns:a16="http://schemas.microsoft.com/office/drawing/2014/main" val="1621683907"/>
                    </a:ext>
                  </a:extLst>
                </a:gridCol>
              </a:tblGrid>
              <a:tr h="619083">
                <a:tc>
                  <a:txBody>
                    <a:bodyPr/>
                    <a:lstStyle/>
                    <a:p>
                      <a:pPr algn="ctr"/>
                      <a:r>
                        <a:rPr lang="en-US" dirty="0"/>
                        <a:t>Application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Project Management</a:t>
                      </a:r>
                    </a:p>
                    <a:p>
                      <a:pPr algn="ctr"/>
                      <a:endParaRPr lang="en-US" dirty="0"/>
                    </a:p>
                  </a:txBody>
                  <a:tcPr/>
                </a:tc>
                <a:tc>
                  <a:txBody>
                    <a:bodyPr/>
                    <a:lstStyle/>
                    <a:p>
                      <a:pPr algn="ctr"/>
                      <a:r>
                        <a:rPr lang="en-US" dirty="0"/>
                        <a:t>Core Team Focal</a:t>
                      </a:r>
                    </a:p>
                  </a:txBody>
                  <a:tcPr/>
                </a:tc>
                <a:tc>
                  <a:txBody>
                    <a:bodyPr/>
                    <a:lstStyle/>
                    <a:p>
                      <a:pPr algn="ctr"/>
                      <a:r>
                        <a:rPr lang="en-US" dirty="0"/>
                        <a:t> Architect Support</a:t>
                      </a:r>
                    </a:p>
                  </a:txBody>
                  <a:tcPr/>
                </a:tc>
                <a:extLst>
                  <a:ext uri="{0D108BD9-81ED-4DB2-BD59-A6C34878D82A}">
                    <a16:rowId xmlns:a16="http://schemas.microsoft.com/office/drawing/2014/main" val="2933335979"/>
                  </a:ext>
                </a:extLst>
              </a:tr>
              <a:tr h="3812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FTCS/MIST </a:t>
                      </a:r>
                    </a:p>
                    <a:p>
                      <a:pPr algn="ctr"/>
                      <a:endParaRPr lang="en-US" sz="1200" b="1" dirty="0"/>
                    </a:p>
                  </a:txBody>
                  <a:tcPr/>
                </a:tc>
                <a:tc>
                  <a:txBody>
                    <a:bodyPr/>
                    <a:lstStyle/>
                    <a:p>
                      <a:pPr marL="0" indent="0" algn="ctr">
                        <a:buNone/>
                      </a:pPr>
                      <a:r>
                        <a:rPr lang="de-DE" sz="1200" b="1" dirty="0"/>
                        <a:t>Singh, Abhishek </a:t>
                      </a:r>
                      <a:r>
                        <a:rPr lang="de-DE" sz="1200" b="1" dirty="0">
                          <a:hlinkClick r:id="rId2"/>
                        </a:rPr>
                        <a:t>abhishek.singh5@boeing.com</a:t>
                      </a:r>
                      <a:endParaRPr lang="de-DE" sz="1200" b="1" dirty="0"/>
                    </a:p>
                    <a:p>
                      <a:pPr marL="0" indent="0" algn="ctr">
                        <a:buNone/>
                      </a:pPr>
                      <a:endParaRPr lang="de-DE" sz="1200" b="1" dirty="0"/>
                    </a:p>
                    <a:p>
                      <a:pPr marL="0" indent="0" algn="ctr">
                        <a:buNone/>
                      </a:pPr>
                      <a:r>
                        <a:rPr lang="en-US" sz="1200" b="1" dirty="0"/>
                        <a:t>Vikram, Neha Aditya </a:t>
                      </a:r>
                      <a:r>
                        <a:rPr lang="en-US" sz="1200" b="1" dirty="0">
                          <a:hlinkClick r:id="rId3"/>
                        </a:rPr>
                        <a:t>nehaaditya.vikram@boeing.com</a:t>
                      </a:r>
                      <a:endParaRPr lang="en-US" sz="1200" b="1" dirty="0"/>
                    </a:p>
                    <a:p>
                      <a:pPr marL="0" indent="0" algn="ctr">
                        <a:buNone/>
                      </a:pPr>
                      <a:endParaRPr lang="en-US" sz="1200" b="1" dirty="0"/>
                    </a:p>
                    <a:p>
                      <a:pPr marL="0" indent="0" algn="ctr">
                        <a:buNone/>
                      </a:pPr>
                      <a:r>
                        <a:rPr lang="en-US" sz="1200" b="1" dirty="0"/>
                        <a:t>Neminathan, Chandran Jeyaram </a:t>
                      </a:r>
                      <a:r>
                        <a:rPr lang="en-US" sz="1200" b="1" dirty="0">
                          <a:hlinkClick r:id="rId4"/>
                        </a:rPr>
                        <a:t>ChandranJeyaram.Neminathan@boeing.com</a:t>
                      </a:r>
                      <a:endParaRPr lang="en-US" sz="1200" b="1" dirty="0"/>
                    </a:p>
                    <a:p>
                      <a:pPr marL="0" indent="0" algn="ctr">
                        <a:buNone/>
                      </a:pPr>
                      <a:endParaRPr lang="en-US" sz="1200" b="1" dirty="0"/>
                    </a:p>
                    <a:p>
                      <a:pPr marL="0" indent="0" algn="ctr">
                        <a:buNone/>
                      </a:pPr>
                      <a:r>
                        <a:rPr lang="pt-BR" sz="1200" b="1" dirty="0"/>
                        <a:t>Ganiger, Govindaraju S </a:t>
                      </a:r>
                      <a:r>
                        <a:rPr lang="pt-BR" sz="1200" b="1" dirty="0">
                          <a:hlinkClick r:id="rId5"/>
                        </a:rPr>
                        <a:t>govindaraju.s.ganiger@boeing.com</a:t>
                      </a:r>
                      <a:endParaRPr lang="pt-BR" sz="1200" b="1" dirty="0"/>
                    </a:p>
                    <a:p>
                      <a:pPr marL="0" indent="0" algn="ctr">
                        <a:buNone/>
                      </a:pPr>
                      <a:endParaRPr lang="en-US" sz="1200" b="1" dirty="0"/>
                    </a:p>
                  </a:txBody>
                  <a:tcPr/>
                </a:tc>
                <a:tc>
                  <a:txBody>
                    <a:bodyPr/>
                    <a:lstStyle/>
                    <a:p>
                      <a:pPr marL="0" indent="0" algn="ctr">
                        <a:buFont typeface="+mj-lt"/>
                        <a:buNone/>
                      </a:pPr>
                      <a:r>
                        <a:rPr lang="fi-FI" sz="1200" b="1" dirty="0"/>
                        <a:t>Pati, Niranjana </a:t>
                      </a:r>
                      <a:r>
                        <a:rPr lang="fi-FI" sz="1200" b="1" dirty="0">
                          <a:hlinkClick r:id="rId6"/>
                        </a:rPr>
                        <a:t>niranjana.pati2@boeing.com</a:t>
                      </a:r>
                      <a:endParaRPr lang="fi-FI" sz="1200" b="1" dirty="0"/>
                    </a:p>
                    <a:p>
                      <a:pPr marL="0" indent="0" algn="ctr">
                        <a:buFont typeface="+mj-lt"/>
                        <a:buNone/>
                      </a:pPr>
                      <a:endParaRPr lang="en-US" sz="1200" b="1" dirty="0"/>
                    </a:p>
                    <a:p>
                      <a:pPr marL="0" indent="0" algn="ctr">
                        <a:buFont typeface="+mj-lt"/>
                        <a:buNone/>
                      </a:pPr>
                      <a:r>
                        <a:rPr lang="de-DE" sz="1200" b="1" dirty="0"/>
                        <a:t>Singh, Abhishek K </a:t>
                      </a:r>
                      <a:r>
                        <a:rPr lang="de-DE" sz="1200" b="1" dirty="0">
                          <a:hlinkClick r:id="rId7"/>
                        </a:rPr>
                        <a:t>abhishek.k.singh@boeing.com</a:t>
                      </a:r>
                      <a:endParaRPr lang="de-DE" sz="1200" b="1" dirty="0"/>
                    </a:p>
                    <a:p>
                      <a:pPr marL="0" indent="0" algn="ctr">
                        <a:buFont typeface="+mj-lt"/>
                        <a:buNone/>
                      </a:pPr>
                      <a:endParaRPr lang="en-US" sz="1200" b="1" dirty="0"/>
                    </a:p>
                    <a:p>
                      <a:pPr marL="0" indent="0" algn="ctr">
                        <a:buFont typeface="+mj-lt"/>
                        <a:buNone/>
                      </a:pPr>
                      <a:r>
                        <a:rPr lang="en-US" sz="1200" b="1" dirty="0"/>
                        <a:t>Pancheti, Sathwik </a:t>
                      </a:r>
                      <a:r>
                        <a:rPr lang="en-US" sz="1200" b="1" dirty="0">
                          <a:hlinkClick r:id="rId8"/>
                        </a:rPr>
                        <a:t>sathwik.pancheti@boeing.com</a:t>
                      </a:r>
                      <a:endParaRPr lang="en-US" sz="1200" b="1" dirty="0"/>
                    </a:p>
                    <a:p>
                      <a:pPr marL="0" indent="0" algn="ctr">
                        <a:buFont typeface="+mj-lt"/>
                        <a:buNone/>
                      </a:pPr>
                      <a:endParaRPr lang="en-US" sz="1200" b="1" dirty="0"/>
                    </a:p>
                    <a:p>
                      <a:pPr marL="0" indent="0" algn="ctr">
                        <a:buFont typeface="+mj-lt"/>
                        <a:buNone/>
                      </a:pPr>
                      <a:r>
                        <a:rPr lang="en-US" sz="1200" b="1" dirty="0"/>
                        <a:t>Siddhu, Prabhjyot </a:t>
                      </a:r>
                      <a:r>
                        <a:rPr lang="en-US" sz="1200" b="1" dirty="0">
                          <a:hlinkClick r:id="rId9"/>
                        </a:rPr>
                        <a:t>prabhjyot.siddhu@boeing.com</a:t>
                      </a:r>
                      <a:endParaRPr lang="en-US" sz="1200" b="1" dirty="0"/>
                    </a:p>
                    <a:p>
                      <a:pPr marL="0" indent="0" algn="ctr">
                        <a:buFont typeface="+mj-lt"/>
                        <a:buNone/>
                      </a:pPr>
                      <a:endParaRPr lang="en-US" sz="1200" b="1" dirty="0"/>
                    </a:p>
                    <a:p>
                      <a:pPr marL="0" indent="0" algn="ctr">
                        <a:buFont typeface="+mj-lt"/>
                        <a:buNone/>
                      </a:pPr>
                      <a:r>
                        <a:rPr lang="pt-BR" sz="1200" b="1" dirty="0"/>
                        <a:t>P-R, Mercy P                                  </a:t>
                      </a:r>
                      <a:r>
                        <a:rPr lang="pt-BR" sz="1200" b="1" dirty="0">
                          <a:hlinkClick r:id="rId10"/>
                        </a:rPr>
                        <a:t>Mercy.P.P-R@boeing.com</a:t>
                      </a:r>
                      <a:endParaRPr lang="pt-BR" sz="1200" b="1" dirty="0"/>
                    </a:p>
                    <a:p>
                      <a:pPr marL="0" indent="0" algn="ctr">
                        <a:buFont typeface="+mj-lt"/>
                        <a:buNone/>
                      </a:pPr>
                      <a:endParaRPr lang="en-US" sz="1000" dirty="0"/>
                    </a:p>
                    <a:p>
                      <a:pPr marL="0" indent="0" algn="ctr">
                        <a:buFont typeface="+mj-lt"/>
                        <a:buNone/>
                      </a:pPr>
                      <a:r>
                        <a:rPr lang="fi-FI" sz="1200" b="1" dirty="0"/>
                        <a:t>Chavan, Preeti   </a:t>
                      </a:r>
                      <a:r>
                        <a:rPr lang="fi-FI" sz="1200" b="1" dirty="0">
                          <a:hlinkClick r:id="rId11"/>
                        </a:rPr>
                        <a:t>preeti.chavan@boeing.com</a:t>
                      </a:r>
                      <a:endParaRPr lang="fi-FI" sz="1200" b="1" dirty="0"/>
                    </a:p>
                    <a:p>
                      <a:pPr marL="0" indent="0" algn="ctr">
                        <a:buFont typeface="+mj-lt"/>
                        <a:buNone/>
                      </a:pPr>
                      <a:endParaRPr lang="en-US" sz="1000" dirty="0"/>
                    </a:p>
                    <a:p>
                      <a:pPr marL="0" indent="0" algn="ctr">
                        <a:buFont typeface="+mj-lt"/>
                        <a:buNone/>
                      </a:pPr>
                      <a:endParaRPr lang="en-US" sz="1000" dirty="0"/>
                    </a:p>
                    <a:p>
                      <a:pPr marL="0" indent="0" algn="ctr">
                        <a:buFont typeface="+mj-lt"/>
                        <a:buNone/>
                      </a:pPr>
                      <a:endParaRPr lang="en-US" sz="1000" dirty="0"/>
                    </a:p>
                    <a:p>
                      <a:pPr marL="0" indent="0" algn="ctr">
                        <a:buFont typeface="+mj-lt"/>
                        <a:buNone/>
                      </a:pPr>
                      <a:endParaRPr lang="en-US" sz="1000" dirty="0"/>
                    </a:p>
                    <a:p>
                      <a:pPr marL="0" indent="0" algn="ctr">
                        <a:buFont typeface="+mj-lt"/>
                        <a:buNone/>
                      </a:pPr>
                      <a:r>
                        <a:rPr lang="en-US" sz="1200" b="1" dirty="0"/>
                        <a:t>DL FTS FTCS India </a:t>
                      </a:r>
                      <a:r>
                        <a:rPr lang="en-US" sz="1200" b="1" dirty="0">
                          <a:hlinkClick r:id="rId12"/>
                        </a:rPr>
                        <a:t>DL-FTSFTCSIndia@exchange.boeing.com</a:t>
                      </a:r>
                      <a:endParaRPr lang="en-US" sz="1200" b="1" dirty="0"/>
                    </a:p>
                    <a:p>
                      <a:pPr marL="0" indent="0" algn="ctr">
                        <a:buFont typeface="+mj-lt"/>
                        <a:buNone/>
                      </a:pPr>
                      <a:endParaRPr lang="en-US" sz="1000" b="1" dirty="0"/>
                    </a:p>
                  </a:txBody>
                  <a:tcPr/>
                </a:tc>
                <a:tc>
                  <a:txBody>
                    <a:bodyPr/>
                    <a:lstStyle/>
                    <a:p>
                      <a:pPr marL="0" indent="0" algn="ctr">
                        <a:buFont typeface="+mj-lt"/>
                        <a:buNone/>
                      </a:pPr>
                      <a:r>
                        <a:rPr lang="fi-FI" sz="1200" b="1" dirty="0"/>
                        <a:t>Dutta, Sumit </a:t>
                      </a:r>
                      <a:r>
                        <a:rPr lang="fi-FI" sz="1200" b="1" dirty="0">
                          <a:hlinkClick r:id="rId13"/>
                        </a:rPr>
                        <a:t>sumit.dutta@boeing.com</a:t>
                      </a:r>
                      <a:endParaRPr lang="fi-FI" sz="1200" b="1" dirty="0"/>
                    </a:p>
                    <a:p>
                      <a:pPr marL="0" indent="0" algn="ctr">
                        <a:buFont typeface="+mj-lt"/>
                        <a:buNone/>
                      </a:pPr>
                      <a:endParaRPr lang="en-US" sz="1000" dirty="0"/>
                    </a:p>
                    <a:p>
                      <a:pPr marL="0" indent="0" algn="ctr">
                        <a:buFont typeface="+mj-lt"/>
                        <a:buNone/>
                      </a:pPr>
                      <a:endParaRPr lang="en-US" sz="1000" dirty="0"/>
                    </a:p>
                  </a:txBody>
                  <a:tcPr/>
                </a:tc>
                <a:extLst>
                  <a:ext uri="{0D108BD9-81ED-4DB2-BD59-A6C34878D82A}">
                    <a16:rowId xmlns:a16="http://schemas.microsoft.com/office/drawing/2014/main" val="3918828972"/>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4548-E48A-4874-90CA-9A4D8E7552D6}"/>
              </a:ext>
            </a:extLst>
          </p:cNvPr>
          <p:cNvSpPr>
            <a:spLocks noGrp="1"/>
          </p:cNvSpPr>
          <p:nvPr>
            <p:ph type="title"/>
          </p:nvPr>
        </p:nvSpPr>
        <p:spPr>
          <a:xfrm>
            <a:off x="372497" y="73146"/>
            <a:ext cx="11150600" cy="516459"/>
          </a:xfrm>
        </p:spPr>
        <p:txBody>
          <a:bodyPr/>
          <a:lstStyle/>
          <a:p>
            <a:r>
              <a:rPr lang="en-US" sz="2500" b="0" dirty="0"/>
              <a:t>FTCS</a:t>
            </a:r>
            <a:r>
              <a:rPr lang="en-US" dirty="0"/>
              <a:t> </a:t>
            </a:r>
            <a:r>
              <a:rPr lang="en-US" sz="2500" b="0" dirty="0"/>
              <a:t>Value Stream Mapping (VSM)</a:t>
            </a:r>
          </a:p>
        </p:txBody>
      </p:sp>
      <p:sp>
        <p:nvSpPr>
          <p:cNvPr id="3" name="Rectangle 2">
            <a:extLst>
              <a:ext uri="{FF2B5EF4-FFF2-40B4-BE49-F238E27FC236}">
                <a16:creationId xmlns:a16="http://schemas.microsoft.com/office/drawing/2014/main" id="{099CB7B8-6F9B-4F9E-BDE0-F621321FC366}"/>
              </a:ext>
            </a:extLst>
          </p:cNvPr>
          <p:cNvSpPr/>
          <p:nvPr/>
        </p:nvSpPr>
        <p:spPr>
          <a:xfrm>
            <a:off x="276838" y="1061191"/>
            <a:ext cx="2659312" cy="473977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spc="50" dirty="0">
                <a:ln w="0"/>
                <a:solidFill>
                  <a:schemeClr val="bg2"/>
                </a:solidFill>
                <a:effectLst>
                  <a:innerShdw blurRad="63500" dist="50800" dir="13500000">
                    <a:srgbClr val="000000">
                      <a:alpha val="50000"/>
                    </a:srgbClr>
                  </a:innerShdw>
                </a:effectLst>
              </a:rPr>
              <a:t>Backlog Grooming</a:t>
            </a:r>
          </a:p>
        </p:txBody>
      </p:sp>
      <p:grpSp>
        <p:nvGrpSpPr>
          <p:cNvPr id="4" name="Group 3">
            <a:extLst>
              <a:ext uri="{FF2B5EF4-FFF2-40B4-BE49-F238E27FC236}">
                <a16:creationId xmlns:a16="http://schemas.microsoft.com/office/drawing/2014/main" id="{814EC028-592F-46FE-976B-5EEB0411E266}"/>
              </a:ext>
            </a:extLst>
          </p:cNvPr>
          <p:cNvGrpSpPr/>
          <p:nvPr/>
        </p:nvGrpSpPr>
        <p:grpSpPr>
          <a:xfrm>
            <a:off x="1080083" y="1785053"/>
            <a:ext cx="1052822" cy="746620"/>
            <a:chOff x="1080081" y="58723"/>
            <a:chExt cx="1052822" cy="746620"/>
          </a:xfrm>
        </p:grpSpPr>
        <p:sp>
          <p:nvSpPr>
            <p:cNvPr id="5" name="Rectangle 4">
              <a:extLst>
                <a:ext uri="{FF2B5EF4-FFF2-40B4-BE49-F238E27FC236}">
                  <a16:creationId xmlns:a16="http://schemas.microsoft.com/office/drawing/2014/main" id="{B66D48AE-C9D8-432D-973B-DD82D2613725}"/>
                </a:ext>
              </a:extLst>
            </p:cNvPr>
            <p:cNvSpPr/>
            <p:nvPr/>
          </p:nvSpPr>
          <p:spPr>
            <a:xfrm>
              <a:off x="1080082" y="58723"/>
              <a:ext cx="1052821" cy="7466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tx1"/>
                  </a:solidFill>
                </a:rPr>
                <a:t>Requirements</a:t>
              </a:r>
            </a:p>
          </p:txBody>
        </p:sp>
        <p:sp>
          <p:nvSpPr>
            <p:cNvPr id="6" name="Rectangle 5">
              <a:extLst>
                <a:ext uri="{FF2B5EF4-FFF2-40B4-BE49-F238E27FC236}">
                  <a16:creationId xmlns:a16="http://schemas.microsoft.com/office/drawing/2014/main" id="{2AC5824C-2B7D-4D6C-B9A1-B64C805A155A}"/>
                </a:ext>
              </a:extLst>
            </p:cNvPr>
            <p:cNvSpPr/>
            <p:nvPr/>
          </p:nvSpPr>
          <p:spPr>
            <a:xfrm>
              <a:off x="1080081" y="445412"/>
              <a:ext cx="338573"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Cycle Time</a:t>
              </a:r>
            </a:p>
          </p:txBody>
        </p:sp>
        <p:sp>
          <p:nvSpPr>
            <p:cNvPr id="7" name="Rectangle 6">
              <a:extLst>
                <a:ext uri="{FF2B5EF4-FFF2-40B4-BE49-F238E27FC236}">
                  <a16:creationId xmlns:a16="http://schemas.microsoft.com/office/drawing/2014/main" id="{5CE7EE56-EB05-4FC0-A634-73AF61172868}"/>
                </a:ext>
              </a:extLst>
            </p:cNvPr>
            <p:cNvSpPr/>
            <p:nvPr/>
          </p:nvSpPr>
          <p:spPr>
            <a:xfrm>
              <a:off x="1418655" y="445412"/>
              <a:ext cx="357124" cy="359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Touch Time</a:t>
              </a:r>
            </a:p>
          </p:txBody>
        </p:sp>
        <p:sp>
          <p:nvSpPr>
            <p:cNvPr id="8" name="Rectangle 7">
              <a:extLst>
                <a:ext uri="{FF2B5EF4-FFF2-40B4-BE49-F238E27FC236}">
                  <a16:creationId xmlns:a16="http://schemas.microsoft.com/office/drawing/2014/main" id="{2869B3D3-1029-4C43-B905-7AB5E16E107E}"/>
                </a:ext>
              </a:extLst>
            </p:cNvPr>
            <p:cNvSpPr/>
            <p:nvPr/>
          </p:nvSpPr>
          <p:spPr>
            <a:xfrm>
              <a:off x="1775779" y="445411"/>
              <a:ext cx="357124"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Lead Time</a:t>
              </a:r>
            </a:p>
          </p:txBody>
        </p:sp>
      </p:grpSp>
      <p:grpSp>
        <p:nvGrpSpPr>
          <p:cNvPr id="9" name="Group 8">
            <a:extLst>
              <a:ext uri="{FF2B5EF4-FFF2-40B4-BE49-F238E27FC236}">
                <a16:creationId xmlns:a16="http://schemas.microsoft.com/office/drawing/2014/main" id="{C9FFCC2D-5269-41C9-BB2D-9B3A681CA8FA}"/>
              </a:ext>
            </a:extLst>
          </p:cNvPr>
          <p:cNvGrpSpPr/>
          <p:nvPr/>
        </p:nvGrpSpPr>
        <p:grpSpPr>
          <a:xfrm>
            <a:off x="1070808" y="2917855"/>
            <a:ext cx="1052822" cy="746620"/>
            <a:chOff x="1080081" y="58723"/>
            <a:chExt cx="1052822" cy="746620"/>
          </a:xfrm>
        </p:grpSpPr>
        <p:sp>
          <p:nvSpPr>
            <p:cNvPr id="10" name="Rectangle 9">
              <a:extLst>
                <a:ext uri="{FF2B5EF4-FFF2-40B4-BE49-F238E27FC236}">
                  <a16:creationId xmlns:a16="http://schemas.microsoft.com/office/drawing/2014/main" id="{EE8616A5-760F-4335-B5E6-C0D96F2F27EF}"/>
                </a:ext>
              </a:extLst>
            </p:cNvPr>
            <p:cNvSpPr/>
            <p:nvPr/>
          </p:nvSpPr>
          <p:spPr>
            <a:xfrm>
              <a:off x="1080082" y="58723"/>
              <a:ext cx="1052821" cy="7466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tx1"/>
                  </a:solidFill>
                </a:rPr>
                <a:t>Prioritization</a:t>
              </a:r>
            </a:p>
          </p:txBody>
        </p:sp>
        <p:sp>
          <p:nvSpPr>
            <p:cNvPr id="11" name="Rectangle 10">
              <a:extLst>
                <a:ext uri="{FF2B5EF4-FFF2-40B4-BE49-F238E27FC236}">
                  <a16:creationId xmlns:a16="http://schemas.microsoft.com/office/drawing/2014/main" id="{20EA1CB5-18B4-4100-9999-E30DBB8E73D1}"/>
                </a:ext>
              </a:extLst>
            </p:cNvPr>
            <p:cNvSpPr/>
            <p:nvPr/>
          </p:nvSpPr>
          <p:spPr>
            <a:xfrm>
              <a:off x="1080081" y="445412"/>
              <a:ext cx="338573"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Cycle Time</a:t>
              </a:r>
            </a:p>
          </p:txBody>
        </p:sp>
        <p:sp>
          <p:nvSpPr>
            <p:cNvPr id="12" name="Rectangle 11">
              <a:extLst>
                <a:ext uri="{FF2B5EF4-FFF2-40B4-BE49-F238E27FC236}">
                  <a16:creationId xmlns:a16="http://schemas.microsoft.com/office/drawing/2014/main" id="{7BF2E996-C2C4-4F5F-A0CB-35D60F00A831}"/>
                </a:ext>
              </a:extLst>
            </p:cNvPr>
            <p:cNvSpPr/>
            <p:nvPr/>
          </p:nvSpPr>
          <p:spPr>
            <a:xfrm>
              <a:off x="1418655" y="445412"/>
              <a:ext cx="357124" cy="359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Touch Time</a:t>
              </a:r>
            </a:p>
          </p:txBody>
        </p:sp>
        <p:sp>
          <p:nvSpPr>
            <p:cNvPr id="13" name="Rectangle 12">
              <a:extLst>
                <a:ext uri="{FF2B5EF4-FFF2-40B4-BE49-F238E27FC236}">
                  <a16:creationId xmlns:a16="http://schemas.microsoft.com/office/drawing/2014/main" id="{6BEB77A1-3B96-40BE-8A74-C022A1A70AD8}"/>
                </a:ext>
              </a:extLst>
            </p:cNvPr>
            <p:cNvSpPr/>
            <p:nvPr/>
          </p:nvSpPr>
          <p:spPr>
            <a:xfrm>
              <a:off x="1775779" y="445411"/>
              <a:ext cx="357124"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Lead Time</a:t>
              </a:r>
            </a:p>
          </p:txBody>
        </p:sp>
      </p:grpSp>
      <p:sp>
        <p:nvSpPr>
          <p:cNvPr id="14" name="Rectangle 13">
            <a:extLst>
              <a:ext uri="{FF2B5EF4-FFF2-40B4-BE49-F238E27FC236}">
                <a16:creationId xmlns:a16="http://schemas.microsoft.com/office/drawing/2014/main" id="{38FCBE6D-DAE6-4C8A-93E9-115EFF100948}"/>
              </a:ext>
            </a:extLst>
          </p:cNvPr>
          <p:cNvSpPr/>
          <p:nvPr/>
        </p:nvSpPr>
        <p:spPr>
          <a:xfrm>
            <a:off x="3288485" y="1059110"/>
            <a:ext cx="2659312" cy="473977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spc="50" dirty="0">
                <a:ln w="0"/>
                <a:solidFill>
                  <a:schemeClr val="bg2"/>
                </a:solidFill>
                <a:effectLst>
                  <a:innerShdw blurRad="63500" dist="50800" dir="13500000">
                    <a:srgbClr val="000000">
                      <a:alpha val="50000"/>
                    </a:srgbClr>
                  </a:innerShdw>
                </a:effectLst>
              </a:rPr>
              <a:t>Development</a:t>
            </a:r>
          </a:p>
        </p:txBody>
      </p:sp>
      <p:grpSp>
        <p:nvGrpSpPr>
          <p:cNvPr id="16" name="Group 15">
            <a:extLst>
              <a:ext uri="{FF2B5EF4-FFF2-40B4-BE49-F238E27FC236}">
                <a16:creationId xmlns:a16="http://schemas.microsoft.com/office/drawing/2014/main" id="{F82B5D70-5A3E-424D-B39F-4F2A5DD77869}"/>
              </a:ext>
            </a:extLst>
          </p:cNvPr>
          <p:cNvGrpSpPr/>
          <p:nvPr/>
        </p:nvGrpSpPr>
        <p:grpSpPr>
          <a:xfrm>
            <a:off x="4073180" y="1784547"/>
            <a:ext cx="1052822" cy="746620"/>
            <a:chOff x="1080081" y="58723"/>
            <a:chExt cx="1052822" cy="746620"/>
          </a:xfrm>
        </p:grpSpPr>
        <p:sp>
          <p:nvSpPr>
            <p:cNvPr id="17" name="Rectangle 16">
              <a:extLst>
                <a:ext uri="{FF2B5EF4-FFF2-40B4-BE49-F238E27FC236}">
                  <a16:creationId xmlns:a16="http://schemas.microsoft.com/office/drawing/2014/main" id="{4224E47A-023C-4F90-A7B5-70F213904FDB}"/>
                </a:ext>
              </a:extLst>
            </p:cNvPr>
            <p:cNvSpPr/>
            <p:nvPr/>
          </p:nvSpPr>
          <p:spPr>
            <a:xfrm>
              <a:off x="1080082" y="58723"/>
              <a:ext cx="1052821" cy="7466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tx1"/>
                  </a:solidFill>
                </a:rPr>
                <a:t>Analysis</a:t>
              </a:r>
            </a:p>
          </p:txBody>
        </p:sp>
        <p:sp>
          <p:nvSpPr>
            <p:cNvPr id="18" name="Rectangle 17">
              <a:extLst>
                <a:ext uri="{FF2B5EF4-FFF2-40B4-BE49-F238E27FC236}">
                  <a16:creationId xmlns:a16="http://schemas.microsoft.com/office/drawing/2014/main" id="{44C57D29-8338-45B4-8692-C684ECDA69CF}"/>
                </a:ext>
              </a:extLst>
            </p:cNvPr>
            <p:cNvSpPr/>
            <p:nvPr/>
          </p:nvSpPr>
          <p:spPr>
            <a:xfrm>
              <a:off x="1080081" y="445412"/>
              <a:ext cx="338573"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Cycle Time</a:t>
              </a:r>
            </a:p>
          </p:txBody>
        </p:sp>
        <p:sp>
          <p:nvSpPr>
            <p:cNvPr id="19" name="Rectangle 18">
              <a:extLst>
                <a:ext uri="{FF2B5EF4-FFF2-40B4-BE49-F238E27FC236}">
                  <a16:creationId xmlns:a16="http://schemas.microsoft.com/office/drawing/2014/main" id="{0B137ACD-3D2C-443A-B40D-86A15409AB21}"/>
                </a:ext>
              </a:extLst>
            </p:cNvPr>
            <p:cNvSpPr/>
            <p:nvPr/>
          </p:nvSpPr>
          <p:spPr>
            <a:xfrm>
              <a:off x="1418655" y="445412"/>
              <a:ext cx="357124" cy="359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Touch Time</a:t>
              </a:r>
            </a:p>
          </p:txBody>
        </p:sp>
        <p:sp>
          <p:nvSpPr>
            <p:cNvPr id="20" name="Rectangle 19">
              <a:extLst>
                <a:ext uri="{FF2B5EF4-FFF2-40B4-BE49-F238E27FC236}">
                  <a16:creationId xmlns:a16="http://schemas.microsoft.com/office/drawing/2014/main" id="{FE70203C-C474-4F5B-A309-1C645639E3FE}"/>
                </a:ext>
              </a:extLst>
            </p:cNvPr>
            <p:cNvSpPr/>
            <p:nvPr/>
          </p:nvSpPr>
          <p:spPr>
            <a:xfrm>
              <a:off x="1775779" y="445411"/>
              <a:ext cx="357124"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Lead Time</a:t>
              </a:r>
            </a:p>
          </p:txBody>
        </p:sp>
      </p:grpSp>
      <p:grpSp>
        <p:nvGrpSpPr>
          <p:cNvPr id="21" name="Group 20">
            <a:extLst>
              <a:ext uri="{FF2B5EF4-FFF2-40B4-BE49-F238E27FC236}">
                <a16:creationId xmlns:a16="http://schemas.microsoft.com/office/drawing/2014/main" id="{A32C2847-7047-4094-8796-BE4B5BE1629C}"/>
              </a:ext>
            </a:extLst>
          </p:cNvPr>
          <p:cNvGrpSpPr/>
          <p:nvPr/>
        </p:nvGrpSpPr>
        <p:grpSpPr>
          <a:xfrm>
            <a:off x="4063905" y="3013848"/>
            <a:ext cx="1052822" cy="746620"/>
            <a:chOff x="1080081" y="58723"/>
            <a:chExt cx="1052822" cy="746620"/>
          </a:xfrm>
        </p:grpSpPr>
        <p:sp>
          <p:nvSpPr>
            <p:cNvPr id="22" name="Rectangle 21">
              <a:extLst>
                <a:ext uri="{FF2B5EF4-FFF2-40B4-BE49-F238E27FC236}">
                  <a16:creationId xmlns:a16="http://schemas.microsoft.com/office/drawing/2014/main" id="{E7287945-D5CE-4760-A4CF-A46BBE4ECEAF}"/>
                </a:ext>
              </a:extLst>
            </p:cNvPr>
            <p:cNvSpPr/>
            <p:nvPr/>
          </p:nvSpPr>
          <p:spPr>
            <a:xfrm>
              <a:off x="1080082" y="58723"/>
              <a:ext cx="1052821" cy="7466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tx1"/>
                  </a:solidFill>
                </a:rPr>
                <a:t>Development</a:t>
              </a:r>
            </a:p>
          </p:txBody>
        </p:sp>
        <p:sp>
          <p:nvSpPr>
            <p:cNvPr id="23" name="Rectangle 22">
              <a:extLst>
                <a:ext uri="{FF2B5EF4-FFF2-40B4-BE49-F238E27FC236}">
                  <a16:creationId xmlns:a16="http://schemas.microsoft.com/office/drawing/2014/main" id="{356537CA-6FEB-4044-9283-E76AB8F525E2}"/>
                </a:ext>
              </a:extLst>
            </p:cNvPr>
            <p:cNvSpPr/>
            <p:nvPr/>
          </p:nvSpPr>
          <p:spPr>
            <a:xfrm>
              <a:off x="1080081" y="445412"/>
              <a:ext cx="338573"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Cycle Time</a:t>
              </a:r>
            </a:p>
          </p:txBody>
        </p:sp>
        <p:sp>
          <p:nvSpPr>
            <p:cNvPr id="24" name="Rectangle 23">
              <a:extLst>
                <a:ext uri="{FF2B5EF4-FFF2-40B4-BE49-F238E27FC236}">
                  <a16:creationId xmlns:a16="http://schemas.microsoft.com/office/drawing/2014/main" id="{DB4FDCD7-E096-4D47-A752-5AA2B0EFF1DA}"/>
                </a:ext>
              </a:extLst>
            </p:cNvPr>
            <p:cNvSpPr/>
            <p:nvPr/>
          </p:nvSpPr>
          <p:spPr>
            <a:xfrm>
              <a:off x="1418655" y="445412"/>
              <a:ext cx="357124" cy="359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Touch Time</a:t>
              </a:r>
            </a:p>
          </p:txBody>
        </p:sp>
        <p:sp>
          <p:nvSpPr>
            <p:cNvPr id="25" name="Rectangle 24">
              <a:extLst>
                <a:ext uri="{FF2B5EF4-FFF2-40B4-BE49-F238E27FC236}">
                  <a16:creationId xmlns:a16="http://schemas.microsoft.com/office/drawing/2014/main" id="{FA486A39-D8AF-4BC2-BBD3-D96FD6E0D69F}"/>
                </a:ext>
              </a:extLst>
            </p:cNvPr>
            <p:cNvSpPr/>
            <p:nvPr/>
          </p:nvSpPr>
          <p:spPr>
            <a:xfrm>
              <a:off x="1775779" y="445411"/>
              <a:ext cx="357124"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Lead Time</a:t>
              </a:r>
            </a:p>
          </p:txBody>
        </p:sp>
      </p:grpSp>
      <p:grpSp>
        <p:nvGrpSpPr>
          <p:cNvPr id="26" name="Group 25">
            <a:extLst>
              <a:ext uri="{FF2B5EF4-FFF2-40B4-BE49-F238E27FC236}">
                <a16:creationId xmlns:a16="http://schemas.microsoft.com/office/drawing/2014/main" id="{B01BC814-7083-42E8-A864-40B744155443}"/>
              </a:ext>
            </a:extLst>
          </p:cNvPr>
          <p:cNvGrpSpPr/>
          <p:nvPr/>
        </p:nvGrpSpPr>
        <p:grpSpPr>
          <a:xfrm>
            <a:off x="4091730" y="4267203"/>
            <a:ext cx="1052822" cy="746620"/>
            <a:chOff x="1080081" y="58723"/>
            <a:chExt cx="1052822" cy="746620"/>
          </a:xfrm>
        </p:grpSpPr>
        <p:sp>
          <p:nvSpPr>
            <p:cNvPr id="27" name="Rectangle 26">
              <a:extLst>
                <a:ext uri="{FF2B5EF4-FFF2-40B4-BE49-F238E27FC236}">
                  <a16:creationId xmlns:a16="http://schemas.microsoft.com/office/drawing/2014/main" id="{FAFE5EA6-35ED-40FC-B86C-93510C5D730C}"/>
                </a:ext>
              </a:extLst>
            </p:cNvPr>
            <p:cNvSpPr/>
            <p:nvPr/>
          </p:nvSpPr>
          <p:spPr>
            <a:xfrm>
              <a:off x="1080082" y="58723"/>
              <a:ext cx="1052821" cy="7466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tx1"/>
                  </a:solidFill>
                </a:rPr>
                <a:t>DEV Testing</a:t>
              </a:r>
            </a:p>
          </p:txBody>
        </p:sp>
        <p:sp>
          <p:nvSpPr>
            <p:cNvPr id="28" name="Rectangle 27">
              <a:extLst>
                <a:ext uri="{FF2B5EF4-FFF2-40B4-BE49-F238E27FC236}">
                  <a16:creationId xmlns:a16="http://schemas.microsoft.com/office/drawing/2014/main" id="{0794C9FE-6B73-48A5-BC42-6EF363AFE8F7}"/>
                </a:ext>
              </a:extLst>
            </p:cNvPr>
            <p:cNvSpPr/>
            <p:nvPr/>
          </p:nvSpPr>
          <p:spPr>
            <a:xfrm>
              <a:off x="1080081" y="445412"/>
              <a:ext cx="338573"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Cycle Time</a:t>
              </a:r>
            </a:p>
          </p:txBody>
        </p:sp>
        <p:sp>
          <p:nvSpPr>
            <p:cNvPr id="29" name="Rectangle 28">
              <a:extLst>
                <a:ext uri="{FF2B5EF4-FFF2-40B4-BE49-F238E27FC236}">
                  <a16:creationId xmlns:a16="http://schemas.microsoft.com/office/drawing/2014/main" id="{C14FAB43-E06D-40A6-BC17-621302DE721D}"/>
                </a:ext>
              </a:extLst>
            </p:cNvPr>
            <p:cNvSpPr/>
            <p:nvPr/>
          </p:nvSpPr>
          <p:spPr>
            <a:xfrm>
              <a:off x="1418655" y="445412"/>
              <a:ext cx="357124" cy="359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Touch Time</a:t>
              </a:r>
            </a:p>
          </p:txBody>
        </p:sp>
        <p:sp>
          <p:nvSpPr>
            <p:cNvPr id="30" name="Rectangle 29">
              <a:extLst>
                <a:ext uri="{FF2B5EF4-FFF2-40B4-BE49-F238E27FC236}">
                  <a16:creationId xmlns:a16="http://schemas.microsoft.com/office/drawing/2014/main" id="{5F95A1E5-4B69-440C-A4BD-04A3B471E277}"/>
                </a:ext>
              </a:extLst>
            </p:cNvPr>
            <p:cNvSpPr/>
            <p:nvPr/>
          </p:nvSpPr>
          <p:spPr>
            <a:xfrm>
              <a:off x="1775779" y="445411"/>
              <a:ext cx="357124"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Lead Time</a:t>
              </a:r>
            </a:p>
          </p:txBody>
        </p:sp>
      </p:grpSp>
      <p:sp>
        <p:nvSpPr>
          <p:cNvPr id="31" name="Rectangle 30">
            <a:extLst>
              <a:ext uri="{FF2B5EF4-FFF2-40B4-BE49-F238E27FC236}">
                <a16:creationId xmlns:a16="http://schemas.microsoft.com/office/drawing/2014/main" id="{90E7FD9A-D9A3-441B-975C-3BDFA0A56408}"/>
              </a:ext>
            </a:extLst>
          </p:cNvPr>
          <p:cNvSpPr/>
          <p:nvPr/>
        </p:nvSpPr>
        <p:spPr>
          <a:xfrm>
            <a:off x="6300132" y="1059110"/>
            <a:ext cx="2659312" cy="473977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spc="50" dirty="0">
                <a:ln w="0"/>
                <a:solidFill>
                  <a:schemeClr val="bg2"/>
                </a:solidFill>
                <a:effectLst>
                  <a:innerShdw blurRad="63500" dist="50800" dir="13500000">
                    <a:srgbClr val="000000">
                      <a:alpha val="50000"/>
                    </a:srgbClr>
                  </a:innerShdw>
                </a:effectLst>
              </a:rPr>
              <a:t>Test</a:t>
            </a:r>
          </a:p>
        </p:txBody>
      </p:sp>
      <p:sp>
        <p:nvSpPr>
          <p:cNvPr id="32" name="Rectangle 31">
            <a:extLst>
              <a:ext uri="{FF2B5EF4-FFF2-40B4-BE49-F238E27FC236}">
                <a16:creationId xmlns:a16="http://schemas.microsoft.com/office/drawing/2014/main" id="{9E540655-EDB7-4F12-9D33-313F28DAE925}"/>
              </a:ext>
            </a:extLst>
          </p:cNvPr>
          <p:cNvSpPr/>
          <p:nvPr/>
        </p:nvSpPr>
        <p:spPr>
          <a:xfrm>
            <a:off x="9311779" y="1059110"/>
            <a:ext cx="2659312" cy="473977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spc="50" dirty="0">
                <a:ln w="0"/>
                <a:solidFill>
                  <a:schemeClr val="bg2"/>
                </a:solidFill>
                <a:effectLst>
                  <a:innerShdw blurRad="63500" dist="50800" dir="13500000">
                    <a:srgbClr val="000000">
                      <a:alpha val="50000"/>
                    </a:srgbClr>
                  </a:innerShdw>
                </a:effectLst>
              </a:rPr>
              <a:t>Deliver</a:t>
            </a:r>
          </a:p>
        </p:txBody>
      </p:sp>
      <p:grpSp>
        <p:nvGrpSpPr>
          <p:cNvPr id="33" name="Group 32">
            <a:extLst>
              <a:ext uri="{FF2B5EF4-FFF2-40B4-BE49-F238E27FC236}">
                <a16:creationId xmlns:a16="http://schemas.microsoft.com/office/drawing/2014/main" id="{D14800A0-00BC-488E-A233-86F91C40F9C7}"/>
              </a:ext>
            </a:extLst>
          </p:cNvPr>
          <p:cNvGrpSpPr/>
          <p:nvPr/>
        </p:nvGrpSpPr>
        <p:grpSpPr>
          <a:xfrm>
            <a:off x="7103377" y="1784547"/>
            <a:ext cx="1052822" cy="746620"/>
            <a:chOff x="1080081" y="58723"/>
            <a:chExt cx="1052822" cy="746620"/>
          </a:xfrm>
        </p:grpSpPr>
        <p:sp>
          <p:nvSpPr>
            <p:cNvPr id="34" name="Rectangle 33">
              <a:extLst>
                <a:ext uri="{FF2B5EF4-FFF2-40B4-BE49-F238E27FC236}">
                  <a16:creationId xmlns:a16="http://schemas.microsoft.com/office/drawing/2014/main" id="{7F15BC78-BE9B-468F-8274-FD69230A8C25}"/>
                </a:ext>
              </a:extLst>
            </p:cNvPr>
            <p:cNvSpPr/>
            <p:nvPr/>
          </p:nvSpPr>
          <p:spPr>
            <a:xfrm>
              <a:off x="1080082" y="58723"/>
              <a:ext cx="1052821" cy="7466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tx1"/>
                  </a:solidFill>
                </a:rPr>
                <a:t>Build</a:t>
              </a:r>
            </a:p>
          </p:txBody>
        </p:sp>
        <p:sp>
          <p:nvSpPr>
            <p:cNvPr id="35" name="Rectangle 34">
              <a:extLst>
                <a:ext uri="{FF2B5EF4-FFF2-40B4-BE49-F238E27FC236}">
                  <a16:creationId xmlns:a16="http://schemas.microsoft.com/office/drawing/2014/main" id="{E23606F4-7E95-4CED-9C31-DDACC0DCD722}"/>
                </a:ext>
              </a:extLst>
            </p:cNvPr>
            <p:cNvSpPr/>
            <p:nvPr/>
          </p:nvSpPr>
          <p:spPr>
            <a:xfrm>
              <a:off x="1080081" y="445412"/>
              <a:ext cx="338573"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Cycle Time</a:t>
              </a:r>
            </a:p>
          </p:txBody>
        </p:sp>
        <p:sp>
          <p:nvSpPr>
            <p:cNvPr id="36" name="Rectangle 35">
              <a:extLst>
                <a:ext uri="{FF2B5EF4-FFF2-40B4-BE49-F238E27FC236}">
                  <a16:creationId xmlns:a16="http://schemas.microsoft.com/office/drawing/2014/main" id="{2D100806-603F-48B6-A7AA-13B6A416DF6B}"/>
                </a:ext>
              </a:extLst>
            </p:cNvPr>
            <p:cNvSpPr/>
            <p:nvPr/>
          </p:nvSpPr>
          <p:spPr>
            <a:xfrm>
              <a:off x="1418655" y="445412"/>
              <a:ext cx="357124" cy="359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Touch Time</a:t>
              </a:r>
            </a:p>
          </p:txBody>
        </p:sp>
        <p:sp>
          <p:nvSpPr>
            <p:cNvPr id="37" name="Rectangle 36">
              <a:extLst>
                <a:ext uri="{FF2B5EF4-FFF2-40B4-BE49-F238E27FC236}">
                  <a16:creationId xmlns:a16="http://schemas.microsoft.com/office/drawing/2014/main" id="{52ED6559-138D-44E8-92B1-C7AD1038095F}"/>
                </a:ext>
              </a:extLst>
            </p:cNvPr>
            <p:cNvSpPr/>
            <p:nvPr/>
          </p:nvSpPr>
          <p:spPr>
            <a:xfrm>
              <a:off x="1775779" y="445411"/>
              <a:ext cx="357124"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Lead Time</a:t>
              </a:r>
            </a:p>
          </p:txBody>
        </p:sp>
      </p:grpSp>
      <p:grpSp>
        <p:nvGrpSpPr>
          <p:cNvPr id="39" name="Group 38">
            <a:extLst>
              <a:ext uri="{FF2B5EF4-FFF2-40B4-BE49-F238E27FC236}">
                <a16:creationId xmlns:a16="http://schemas.microsoft.com/office/drawing/2014/main" id="{BC520852-1B16-4F29-A777-88D68B852AE6}"/>
              </a:ext>
            </a:extLst>
          </p:cNvPr>
          <p:cNvGrpSpPr/>
          <p:nvPr/>
        </p:nvGrpSpPr>
        <p:grpSpPr>
          <a:xfrm>
            <a:off x="7103377" y="3005852"/>
            <a:ext cx="1052822" cy="746620"/>
            <a:chOff x="1080081" y="58723"/>
            <a:chExt cx="1052822" cy="746620"/>
          </a:xfrm>
        </p:grpSpPr>
        <p:sp>
          <p:nvSpPr>
            <p:cNvPr id="40" name="Rectangle 39">
              <a:extLst>
                <a:ext uri="{FF2B5EF4-FFF2-40B4-BE49-F238E27FC236}">
                  <a16:creationId xmlns:a16="http://schemas.microsoft.com/office/drawing/2014/main" id="{3CF0425D-4E45-430B-83B2-D2C6ED21DB19}"/>
                </a:ext>
              </a:extLst>
            </p:cNvPr>
            <p:cNvSpPr/>
            <p:nvPr/>
          </p:nvSpPr>
          <p:spPr>
            <a:xfrm>
              <a:off x="1080082" y="58723"/>
              <a:ext cx="1052821" cy="7466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err="1">
                  <a:solidFill>
                    <a:schemeClr val="tx1"/>
                  </a:solidFill>
                </a:rPr>
                <a:t>Coverity</a:t>
              </a:r>
              <a:r>
                <a:rPr lang="en-US" sz="1000" dirty="0">
                  <a:solidFill>
                    <a:schemeClr val="tx1"/>
                  </a:solidFill>
                </a:rPr>
                <a:t> Scans</a:t>
              </a:r>
            </a:p>
          </p:txBody>
        </p:sp>
        <p:sp>
          <p:nvSpPr>
            <p:cNvPr id="41" name="Rectangle 40">
              <a:extLst>
                <a:ext uri="{FF2B5EF4-FFF2-40B4-BE49-F238E27FC236}">
                  <a16:creationId xmlns:a16="http://schemas.microsoft.com/office/drawing/2014/main" id="{B7C0B471-D549-462A-8242-C3249AB500E8}"/>
                </a:ext>
              </a:extLst>
            </p:cNvPr>
            <p:cNvSpPr/>
            <p:nvPr/>
          </p:nvSpPr>
          <p:spPr>
            <a:xfrm>
              <a:off x="1080081" y="445412"/>
              <a:ext cx="338573"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Cycle Time</a:t>
              </a:r>
            </a:p>
          </p:txBody>
        </p:sp>
        <p:sp>
          <p:nvSpPr>
            <p:cNvPr id="42" name="Rectangle 41">
              <a:extLst>
                <a:ext uri="{FF2B5EF4-FFF2-40B4-BE49-F238E27FC236}">
                  <a16:creationId xmlns:a16="http://schemas.microsoft.com/office/drawing/2014/main" id="{FFD8A440-AE1B-45B7-BBA6-C51937ED4D8E}"/>
                </a:ext>
              </a:extLst>
            </p:cNvPr>
            <p:cNvSpPr/>
            <p:nvPr/>
          </p:nvSpPr>
          <p:spPr>
            <a:xfrm>
              <a:off x="1418655" y="445412"/>
              <a:ext cx="357124" cy="359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Touch Time</a:t>
              </a:r>
            </a:p>
          </p:txBody>
        </p:sp>
        <p:sp>
          <p:nvSpPr>
            <p:cNvPr id="43" name="Rectangle 42">
              <a:extLst>
                <a:ext uri="{FF2B5EF4-FFF2-40B4-BE49-F238E27FC236}">
                  <a16:creationId xmlns:a16="http://schemas.microsoft.com/office/drawing/2014/main" id="{01C52348-A91F-41CF-A15D-C07126A52DDB}"/>
                </a:ext>
              </a:extLst>
            </p:cNvPr>
            <p:cNvSpPr/>
            <p:nvPr/>
          </p:nvSpPr>
          <p:spPr>
            <a:xfrm>
              <a:off x="1775779" y="445411"/>
              <a:ext cx="357124"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Lead Time</a:t>
              </a:r>
            </a:p>
          </p:txBody>
        </p:sp>
      </p:grpSp>
      <p:grpSp>
        <p:nvGrpSpPr>
          <p:cNvPr id="44" name="Group 43">
            <a:extLst>
              <a:ext uri="{FF2B5EF4-FFF2-40B4-BE49-F238E27FC236}">
                <a16:creationId xmlns:a16="http://schemas.microsoft.com/office/drawing/2014/main" id="{8739E294-2A62-45FC-9B17-981A65E87EB0}"/>
              </a:ext>
            </a:extLst>
          </p:cNvPr>
          <p:cNvGrpSpPr/>
          <p:nvPr/>
        </p:nvGrpSpPr>
        <p:grpSpPr>
          <a:xfrm>
            <a:off x="7094102" y="4280581"/>
            <a:ext cx="1052822" cy="746620"/>
            <a:chOff x="1080081" y="58723"/>
            <a:chExt cx="1052822" cy="746620"/>
          </a:xfrm>
        </p:grpSpPr>
        <p:sp>
          <p:nvSpPr>
            <p:cNvPr id="45" name="Rectangle 44">
              <a:extLst>
                <a:ext uri="{FF2B5EF4-FFF2-40B4-BE49-F238E27FC236}">
                  <a16:creationId xmlns:a16="http://schemas.microsoft.com/office/drawing/2014/main" id="{E1E9DED2-D45F-497D-9F51-70A8F102E062}"/>
                </a:ext>
              </a:extLst>
            </p:cNvPr>
            <p:cNvSpPr/>
            <p:nvPr/>
          </p:nvSpPr>
          <p:spPr>
            <a:xfrm>
              <a:off x="1080082" y="58723"/>
              <a:ext cx="1052821" cy="7466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tx1"/>
                  </a:solidFill>
                </a:rPr>
                <a:t>QA Testing</a:t>
              </a:r>
            </a:p>
          </p:txBody>
        </p:sp>
        <p:sp>
          <p:nvSpPr>
            <p:cNvPr id="46" name="Rectangle 45">
              <a:extLst>
                <a:ext uri="{FF2B5EF4-FFF2-40B4-BE49-F238E27FC236}">
                  <a16:creationId xmlns:a16="http://schemas.microsoft.com/office/drawing/2014/main" id="{C9362A08-4646-44BA-9347-F14D3DFBF745}"/>
                </a:ext>
              </a:extLst>
            </p:cNvPr>
            <p:cNvSpPr/>
            <p:nvPr/>
          </p:nvSpPr>
          <p:spPr>
            <a:xfrm>
              <a:off x="1080081" y="445412"/>
              <a:ext cx="338573"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Cycle Time</a:t>
              </a:r>
            </a:p>
          </p:txBody>
        </p:sp>
        <p:sp>
          <p:nvSpPr>
            <p:cNvPr id="47" name="Rectangle 46">
              <a:extLst>
                <a:ext uri="{FF2B5EF4-FFF2-40B4-BE49-F238E27FC236}">
                  <a16:creationId xmlns:a16="http://schemas.microsoft.com/office/drawing/2014/main" id="{F2C0EB16-B1A3-46A7-930E-5B84F1B173C9}"/>
                </a:ext>
              </a:extLst>
            </p:cNvPr>
            <p:cNvSpPr/>
            <p:nvPr/>
          </p:nvSpPr>
          <p:spPr>
            <a:xfrm>
              <a:off x="1418655" y="445412"/>
              <a:ext cx="357124" cy="359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Touch Time</a:t>
              </a:r>
            </a:p>
          </p:txBody>
        </p:sp>
        <p:sp>
          <p:nvSpPr>
            <p:cNvPr id="48" name="Rectangle 47">
              <a:extLst>
                <a:ext uri="{FF2B5EF4-FFF2-40B4-BE49-F238E27FC236}">
                  <a16:creationId xmlns:a16="http://schemas.microsoft.com/office/drawing/2014/main" id="{8AC05AF6-75FD-4B34-8530-0E6275748873}"/>
                </a:ext>
              </a:extLst>
            </p:cNvPr>
            <p:cNvSpPr/>
            <p:nvPr/>
          </p:nvSpPr>
          <p:spPr>
            <a:xfrm>
              <a:off x="1775779" y="445411"/>
              <a:ext cx="357124"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Lead Time</a:t>
              </a:r>
            </a:p>
          </p:txBody>
        </p:sp>
      </p:grpSp>
      <p:grpSp>
        <p:nvGrpSpPr>
          <p:cNvPr id="49" name="Group 48">
            <a:extLst>
              <a:ext uri="{FF2B5EF4-FFF2-40B4-BE49-F238E27FC236}">
                <a16:creationId xmlns:a16="http://schemas.microsoft.com/office/drawing/2014/main" id="{9F2E3057-1548-47C9-B702-DE920C01FFC0}"/>
              </a:ext>
            </a:extLst>
          </p:cNvPr>
          <p:cNvGrpSpPr/>
          <p:nvPr/>
        </p:nvGrpSpPr>
        <p:grpSpPr>
          <a:xfrm>
            <a:off x="10116322" y="1784547"/>
            <a:ext cx="1052822" cy="746620"/>
            <a:chOff x="1080081" y="58723"/>
            <a:chExt cx="1052822" cy="746620"/>
          </a:xfrm>
        </p:grpSpPr>
        <p:sp>
          <p:nvSpPr>
            <p:cNvPr id="50" name="Rectangle 49">
              <a:extLst>
                <a:ext uri="{FF2B5EF4-FFF2-40B4-BE49-F238E27FC236}">
                  <a16:creationId xmlns:a16="http://schemas.microsoft.com/office/drawing/2014/main" id="{33D17875-1346-464E-BC84-B62A993DB5E4}"/>
                </a:ext>
              </a:extLst>
            </p:cNvPr>
            <p:cNvSpPr/>
            <p:nvPr/>
          </p:nvSpPr>
          <p:spPr>
            <a:xfrm>
              <a:off x="1080082" y="58723"/>
              <a:ext cx="1052821" cy="7466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tx1"/>
                  </a:solidFill>
                </a:rPr>
                <a:t>Promote</a:t>
              </a:r>
            </a:p>
          </p:txBody>
        </p:sp>
        <p:sp>
          <p:nvSpPr>
            <p:cNvPr id="51" name="Rectangle 50">
              <a:extLst>
                <a:ext uri="{FF2B5EF4-FFF2-40B4-BE49-F238E27FC236}">
                  <a16:creationId xmlns:a16="http://schemas.microsoft.com/office/drawing/2014/main" id="{88623E69-7498-4C68-AE71-4B9A4B2CB221}"/>
                </a:ext>
              </a:extLst>
            </p:cNvPr>
            <p:cNvSpPr/>
            <p:nvPr/>
          </p:nvSpPr>
          <p:spPr>
            <a:xfrm>
              <a:off x="1080081" y="445412"/>
              <a:ext cx="338573"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Cycle Time</a:t>
              </a:r>
            </a:p>
          </p:txBody>
        </p:sp>
        <p:sp>
          <p:nvSpPr>
            <p:cNvPr id="52" name="Rectangle 51">
              <a:extLst>
                <a:ext uri="{FF2B5EF4-FFF2-40B4-BE49-F238E27FC236}">
                  <a16:creationId xmlns:a16="http://schemas.microsoft.com/office/drawing/2014/main" id="{81ED70F4-F3A1-452C-BB6E-4AEC9F08D212}"/>
                </a:ext>
              </a:extLst>
            </p:cNvPr>
            <p:cNvSpPr/>
            <p:nvPr/>
          </p:nvSpPr>
          <p:spPr>
            <a:xfrm>
              <a:off x="1418655" y="445412"/>
              <a:ext cx="357124" cy="359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Touch Time</a:t>
              </a:r>
            </a:p>
          </p:txBody>
        </p:sp>
        <p:sp>
          <p:nvSpPr>
            <p:cNvPr id="53" name="Rectangle 52">
              <a:extLst>
                <a:ext uri="{FF2B5EF4-FFF2-40B4-BE49-F238E27FC236}">
                  <a16:creationId xmlns:a16="http://schemas.microsoft.com/office/drawing/2014/main" id="{BCA21AB0-4827-4540-A040-7B701B75AEBA}"/>
                </a:ext>
              </a:extLst>
            </p:cNvPr>
            <p:cNvSpPr/>
            <p:nvPr/>
          </p:nvSpPr>
          <p:spPr>
            <a:xfrm>
              <a:off x="1775779" y="445411"/>
              <a:ext cx="357124"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Lead Time</a:t>
              </a:r>
            </a:p>
          </p:txBody>
        </p:sp>
      </p:grpSp>
      <p:grpSp>
        <p:nvGrpSpPr>
          <p:cNvPr id="55" name="Group 54">
            <a:extLst>
              <a:ext uri="{FF2B5EF4-FFF2-40B4-BE49-F238E27FC236}">
                <a16:creationId xmlns:a16="http://schemas.microsoft.com/office/drawing/2014/main" id="{87D60B7E-E8CF-4560-BDC6-802425DFD9C4}"/>
              </a:ext>
            </a:extLst>
          </p:cNvPr>
          <p:cNvGrpSpPr/>
          <p:nvPr/>
        </p:nvGrpSpPr>
        <p:grpSpPr>
          <a:xfrm>
            <a:off x="10116321" y="3005851"/>
            <a:ext cx="1149441" cy="838179"/>
            <a:chOff x="1080081" y="58723"/>
            <a:chExt cx="1052822" cy="746620"/>
          </a:xfrm>
        </p:grpSpPr>
        <p:sp>
          <p:nvSpPr>
            <p:cNvPr id="56" name="Rectangle 55">
              <a:extLst>
                <a:ext uri="{FF2B5EF4-FFF2-40B4-BE49-F238E27FC236}">
                  <a16:creationId xmlns:a16="http://schemas.microsoft.com/office/drawing/2014/main" id="{1D4FD829-56BE-4B2E-8658-2B118F68A59B}"/>
                </a:ext>
              </a:extLst>
            </p:cNvPr>
            <p:cNvSpPr/>
            <p:nvPr/>
          </p:nvSpPr>
          <p:spPr>
            <a:xfrm>
              <a:off x="1080082" y="58723"/>
              <a:ext cx="1052821" cy="7466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tx1"/>
                  </a:solidFill>
                </a:rPr>
                <a:t>Source Code Prep</a:t>
              </a:r>
            </a:p>
          </p:txBody>
        </p:sp>
        <p:sp>
          <p:nvSpPr>
            <p:cNvPr id="57" name="Rectangle 56">
              <a:extLst>
                <a:ext uri="{FF2B5EF4-FFF2-40B4-BE49-F238E27FC236}">
                  <a16:creationId xmlns:a16="http://schemas.microsoft.com/office/drawing/2014/main" id="{FF605FA2-F4A0-45FC-938C-912C34B2899C}"/>
                </a:ext>
              </a:extLst>
            </p:cNvPr>
            <p:cNvSpPr/>
            <p:nvPr/>
          </p:nvSpPr>
          <p:spPr>
            <a:xfrm>
              <a:off x="1080081" y="445412"/>
              <a:ext cx="338573"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Cycle Time</a:t>
              </a:r>
            </a:p>
          </p:txBody>
        </p:sp>
        <p:sp>
          <p:nvSpPr>
            <p:cNvPr id="58" name="Rectangle 57">
              <a:extLst>
                <a:ext uri="{FF2B5EF4-FFF2-40B4-BE49-F238E27FC236}">
                  <a16:creationId xmlns:a16="http://schemas.microsoft.com/office/drawing/2014/main" id="{633FD4E1-C86A-4A36-B7A8-32019780B652}"/>
                </a:ext>
              </a:extLst>
            </p:cNvPr>
            <p:cNvSpPr/>
            <p:nvPr/>
          </p:nvSpPr>
          <p:spPr>
            <a:xfrm>
              <a:off x="1418655" y="445412"/>
              <a:ext cx="357124" cy="359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Touch Time</a:t>
              </a:r>
            </a:p>
          </p:txBody>
        </p:sp>
        <p:sp>
          <p:nvSpPr>
            <p:cNvPr id="59" name="Rectangle 58">
              <a:extLst>
                <a:ext uri="{FF2B5EF4-FFF2-40B4-BE49-F238E27FC236}">
                  <a16:creationId xmlns:a16="http://schemas.microsoft.com/office/drawing/2014/main" id="{69CAFFDE-696F-412C-A3D4-DD60FADC69EE}"/>
                </a:ext>
              </a:extLst>
            </p:cNvPr>
            <p:cNvSpPr/>
            <p:nvPr/>
          </p:nvSpPr>
          <p:spPr>
            <a:xfrm>
              <a:off x="1775779" y="445411"/>
              <a:ext cx="357124"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Lead Time</a:t>
              </a:r>
            </a:p>
          </p:txBody>
        </p:sp>
      </p:grpSp>
      <p:grpSp>
        <p:nvGrpSpPr>
          <p:cNvPr id="60" name="Group 59">
            <a:extLst>
              <a:ext uri="{FF2B5EF4-FFF2-40B4-BE49-F238E27FC236}">
                <a16:creationId xmlns:a16="http://schemas.microsoft.com/office/drawing/2014/main" id="{D709D524-9A2A-42FB-A4C6-6049CA6659F8}"/>
              </a:ext>
            </a:extLst>
          </p:cNvPr>
          <p:cNvGrpSpPr/>
          <p:nvPr/>
        </p:nvGrpSpPr>
        <p:grpSpPr>
          <a:xfrm>
            <a:off x="10107047" y="4280581"/>
            <a:ext cx="1114327" cy="850712"/>
            <a:chOff x="1080081" y="58723"/>
            <a:chExt cx="1052822" cy="746620"/>
          </a:xfrm>
        </p:grpSpPr>
        <p:sp>
          <p:nvSpPr>
            <p:cNvPr id="61" name="Rectangle 60">
              <a:extLst>
                <a:ext uri="{FF2B5EF4-FFF2-40B4-BE49-F238E27FC236}">
                  <a16:creationId xmlns:a16="http://schemas.microsoft.com/office/drawing/2014/main" id="{211DBD2D-D059-4D93-BF8A-487F074D0260}"/>
                </a:ext>
              </a:extLst>
            </p:cNvPr>
            <p:cNvSpPr/>
            <p:nvPr/>
          </p:nvSpPr>
          <p:spPr>
            <a:xfrm>
              <a:off x="1080082" y="58723"/>
              <a:ext cx="1052821" cy="7466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tx1"/>
                  </a:solidFill>
                </a:rPr>
                <a:t>Checklist Prep</a:t>
              </a:r>
            </a:p>
          </p:txBody>
        </p:sp>
        <p:sp>
          <p:nvSpPr>
            <p:cNvPr id="62" name="Rectangle 61">
              <a:extLst>
                <a:ext uri="{FF2B5EF4-FFF2-40B4-BE49-F238E27FC236}">
                  <a16:creationId xmlns:a16="http://schemas.microsoft.com/office/drawing/2014/main" id="{1542A43C-87AA-419B-B9BD-5FBF7954BF65}"/>
                </a:ext>
              </a:extLst>
            </p:cNvPr>
            <p:cNvSpPr/>
            <p:nvPr/>
          </p:nvSpPr>
          <p:spPr>
            <a:xfrm>
              <a:off x="1080081" y="445412"/>
              <a:ext cx="338573"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Cycle Time</a:t>
              </a:r>
            </a:p>
          </p:txBody>
        </p:sp>
        <p:sp>
          <p:nvSpPr>
            <p:cNvPr id="63" name="Rectangle 62">
              <a:extLst>
                <a:ext uri="{FF2B5EF4-FFF2-40B4-BE49-F238E27FC236}">
                  <a16:creationId xmlns:a16="http://schemas.microsoft.com/office/drawing/2014/main" id="{56C3A70A-8CAD-4D17-AD57-9E466C5BC297}"/>
                </a:ext>
              </a:extLst>
            </p:cNvPr>
            <p:cNvSpPr/>
            <p:nvPr/>
          </p:nvSpPr>
          <p:spPr>
            <a:xfrm>
              <a:off x="1413864" y="445412"/>
              <a:ext cx="371189" cy="359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Touch Time</a:t>
              </a:r>
            </a:p>
          </p:txBody>
        </p:sp>
        <p:sp>
          <p:nvSpPr>
            <p:cNvPr id="64" name="Rectangle 63">
              <a:extLst>
                <a:ext uri="{FF2B5EF4-FFF2-40B4-BE49-F238E27FC236}">
                  <a16:creationId xmlns:a16="http://schemas.microsoft.com/office/drawing/2014/main" id="{EF173419-3B07-4AFB-92EB-0FDF95DC2D56}"/>
                </a:ext>
              </a:extLst>
            </p:cNvPr>
            <p:cNvSpPr/>
            <p:nvPr/>
          </p:nvSpPr>
          <p:spPr>
            <a:xfrm>
              <a:off x="1775779" y="445411"/>
              <a:ext cx="357124" cy="359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500" dirty="0">
                  <a:solidFill>
                    <a:schemeClr val="tx1"/>
                  </a:solidFill>
                </a:rPr>
                <a:t>Lead Time</a:t>
              </a:r>
            </a:p>
          </p:txBody>
        </p:sp>
      </p:grpSp>
      <p:cxnSp>
        <p:nvCxnSpPr>
          <p:cNvPr id="65" name="Straight Arrow Connector 64">
            <a:extLst>
              <a:ext uri="{FF2B5EF4-FFF2-40B4-BE49-F238E27FC236}">
                <a16:creationId xmlns:a16="http://schemas.microsoft.com/office/drawing/2014/main" id="{11551CFB-5463-457F-9081-F6DAC483BD45}"/>
              </a:ext>
            </a:extLst>
          </p:cNvPr>
          <p:cNvCxnSpPr>
            <a:stCxn id="3" idx="3"/>
            <a:endCxn id="14" idx="1"/>
          </p:cNvCxnSpPr>
          <p:nvPr/>
        </p:nvCxnSpPr>
        <p:spPr>
          <a:xfrm flipV="1">
            <a:off x="2936150" y="3429000"/>
            <a:ext cx="352335" cy="2081"/>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A43109D-ECAE-481E-A9FE-4C64979F4BC3}"/>
              </a:ext>
            </a:extLst>
          </p:cNvPr>
          <p:cNvCxnSpPr>
            <a:stCxn id="14" idx="3"/>
            <a:endCxn id="31" idx="1"/>
          </p:cNvCxnSpPr>
          <p:nvPr/>
        </p:nvCxnSpPr>
        <p:spPr>
          <a:xfrm>
            <a:off x="5947797" y="3429000"/>
            <a:ext cx="352335" cy="0"/>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AA03BFE-B938-4600-9A00-1FF397BAAE89}"/>
              </a:ext>
            </a:extLst>
          </p:cNvPr>
          <p:cNvCxnSpPr>
            <a:stCxn id="31" idx="3"/>
            <a:endCxn id="32" idx="1"/>
          </p:cNvCxnSpPr>
          <p:nvPr/>
        </p:nvCxnSpPr>
        <p:spPr>
          <a:xfrm>
            <a:off x="8959444" y="3429000"/>
            <a:ext cx="352335" cy="0"/>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E01B9A4D-1970-414C-9BAE-E1460489DE57}"/>
              </a:ext>
            </a:extLst>
          </p:cNvPr>
          <p:cNvSpPr txBox="1"/>
          <p:nvPr/>
        </p:nvSpPr>
        <p:spPr>
          <a:xfrm>
            <a:off x="2945028" y="3187083"/>
            <a:ext cx="323212" cy="217364"/>
          </a:xfrm>
          <a:prstGeom prst="rect">
            <a:avLst/>
          </a:prstGeom>
          <a:ln w="6350">
            <a:noFill/>
            <a:miter lim="800000"/>
          </a:ln>
        </p:spPr>
        <p:txBody>
          <a:bodyPr vert="horz" wrap="square" lIns="0" tIns="0" rIns="0" bIns="0" rtlCol="0">
            <a:noAutofit/>
          </a:bodyPr>
          <a:lstStyle/>
          <a:p>
            <a:pPr algn="ctr">
              <a:spcBef>
                <a:spcPts val="300"/>
              </a:spcBef>
              <a:spcAft>
                <a:spcPts val="300"/>
              </a:spcAft>
              <a:buNone/>
            </a:pPr>
            <a:r>
              <a:rPr lang="en-US" sz="800" dirty="0"/>
              <a:t>Hand off</a:t>
            </a:r>
          </a:p>
        </p:txBody>
      </p:sp>
      <p:sp>
        <p:nvSpPr>
          <p:cNvPr id="81" name="TextBox 80">
            <a:extLst>
              <a:ext uri="{FF2B5EF4-FFF2-40B4-BE49-F238E27FC236}">
                <a16:creationId xmlns:a16="http://schemas.microsoft.com/office/drawing/2014/main" id="{508F6043-8572-49D7-ACFF-A7139E607350}"/>
              </a:ext>
            </a:extLst>
          </p:cNvPr>
          <p:cNvSpPr txBox="1"/>
          <p:nvPr/>
        </p:nvSpPr>
        <p:spPr>
          <a:xfrm>
            <a:off x="5947174" y="3179684"/>
            <a:ext cx="323212" cy="217364"/>
          </a:xfrm>
          <a:prstGeom prst="rect">
            <a:avLst/>
          </a:prstGeom>
          <a:ln w="6350">
            <a:noFill/>
            <a:miter lim="800000"/>
          </a:ln>
        </p:spPr>
        <p:txBody>
          <a:bodyPr vert="horz" wrap="square" lIns="0" tIns="0" rIns="0" bIns="0" rtlCol="0">
            <a:noAutofit/>
          </a:bodyPr>
          <a:lstStyle/>
          <a:p>
            <a:pPr algn="ctr">
              <a:spcBef>
                <a:spcPts val="300"/>
              </a:spcBef>
              <a:spcAft>
                <a:spcPts val="300"/>
              </a:spcAft>
              <a:buNone/>
            </a:pPr>
            <a:r>
              <a:rPr lang="en-US" sz="800" dirty="0"/>
              <a:t>Hand off</a:t>
            </a:r>
          </a:p>
        </p:txBody>
      </p:sp>
      <p:sp>
        <p:nvSpPr>
          <p:cNvPr id="82" name="TextBox 81">
            <a:extLst>
              <a:ext uri="{FF2B5EF4-FFF2-40B4-BE49-F238E27FC236}">
                <a16:creationId xmlns:a16="http://schemas.microsoft.com/office/drawing/2014/main" id="{1CE1C5AC-AEB1-45A6-9BB4-05EABDA4B2AA}"/>
              </a:ext>
            </a:extLst>
          </p:cNvPr>
          <p:cNvSpPr txBox="1"/>
          <p:nvPr/>
        </p:nvSpPr>
        <p:spPr>
          <a:xfrm>
            <a:off x="8956709" y="3188557"/>
            <a:ext cx="323212" cy="217364"/>
          </a:xfrm>
          <a:prstGeom prst="rect">
            <a:avLst/>
          </a:prstGeom>
          <a:ln w="6350">
            <a:noFill/>
            <a:miter lim="800000"/>
          </a:ln>
        </p:spPr>
        <p:txBody>
          <a:bodyPr vert="horz" wrap="square" lIns="0" tIns="0" rIns="0" bIns="0" rtlCol="0">
            <a:noAutofit/>
          </a:bodyPr>
          <a:lstStyle/>
          <a:p>
            <a:pPr algn="ctr">
              <a:spcBef>
                <a:spcPts val="300"/>
              </a:spcBef>
              <a:spcAft>
                <a:spcPts val="300"/>
              </a:spcAft>
              <a:buNone/>
            </a:pPr>
            <a:r>
              <a:rPr lang="en-US" sz="800" dirty="0"/>
              <a:t>Hand off</a:t>
            </a:r>
          </a:p>
        </p:txBody>
      </p:sp>
    </p:spTree>
    <p:extLst>
      <p:ext uri="{BB962C8B-B14F-4D97-AF65-F5344CB8AC3E}">
        <p14:creationId xmlns:p14="http://schemas.microsoft.com/office/powerpoint/2010/main" val="334742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56A5-F21A-46A3-987D-9E2BD1994C57}"/>
              </a:ext>
            </a:extLst>
          </p:cNvPr>
          <p:cNvSpPr>
            <a:spLocks noGrp="1"/>
          </p:cNvSpPr>
          <p:nvPr>
            <p:ph type="title"/>
          </p:nvPr>
        </p:nvSpPr>
        <p:spPr>
          <a:xfrm>
            <a:off x="445569" y="458731"/>
            <a:ext cx="11312241" cy="378565"/>
          </a:xfrm>
        </p:spPr>
        <p:txBody>
          <a:bodyPr/>
          <a:lstStyle/>
          <a:p>
            <a:r>
              <a:rPr lang="en-US" dirty="0"/>
              <a:t>Key Issues</a:t>
            </a:r>
          </a:p>
        </p:txBody>
      </p:sp>
      <p:sp>
        <p:nvSpPr>
          <p:cNvPr id="3" name="Content Placeholder 2">
            <a:extLst>
              <a:ext uri="{FF2B5EF4-FFF2-40B4-BE49-F238E27FC236}">
                <a16:creationId xmlns:a16="http://schemas.microsoft.com/office/drawing/2014/main" id="{7B648BCB-6377-49F0-913A-FDE48E4966C1}"/>
              </a:ext>
            </a:extLst>
          </p:cNvPr>
          <p:cNvSpPr>
            <a:spLocks noGrp="1"/>
          </p:cNvSpPr>
          <p:nvPr>
            <p:ph sz="quarter" idx="13"/>
          </p:nvPr>
        </p:nvSpPr>
        <p:spPr/>
        <p:txBody>
          <a:bodyPr/>
          <a:lstStyle/>
          <a:p>
            <a:pPr>
              <a:buNone/>
            </a:pPr>
            <a:endParaRPr lang="en-US" dirty="0"/>
          </a:p>
          <a:p>
            <a:pPr>
              <a:buNone/>
            </a:pPr>
            <a:endParaRPr lang="en-US" dirty="0"/>
          </a:p>
          <a:p>
            <a:pPr>
              <a:buNone/>
            </a:pPr>
            <a:endParaRPr lang="en-US" dirty="0"/>
          </a:p>
        </p:txBody>
      </p:sp>
      <p:sp>
        <p:nvSpPr>
          <p:cNvPr id="4" name="TextBox 3">
            <a:extLst>
              <a:ext uri="{FF2B5EF4-FFF2-40B4-BE49-F238E27FC236}">
                <a16:creationId xmlns:a16="http://schemas.microsoft.com/office/drawing/2014/main" id="{55979AD0-FF4E-4928-95B6-F44CD1A1BBCA}"/>
              </a:ext>
            </a:extLst>
          </p:cNvPr>
          <p:cNvSpPr txBox="1"/>
          <p:nvPr/>
        </p:nvSpPr>
        <p:spPr>
          <a:xfrm>
            <a:off x="445569" y="1138335"/>
            <a:ext cx="8810398" cy="2031325"/>
          </a:xfrm>
          <a:prstGeom prst="rect">
            <a:avLst/>
          </a:prstGeom>
          <a:noFill/>
        </p:spPr>
        <p:txBody>
          <a:bodyPr wrap="square" rtlCol="0">
            <a:spAutoFit/>
          </a:bodyPr>
          <a:lstStyle/>
          <a:p>
            <a:pPr marL="285750" indent="-285750">
              <a:buFont typeface="Wingdings" panose="05000000000000000000" pitchFamily="2" charset="2"/>
              <a:buChar char="v"/>
            </a:pPr>
            <a:endParaRPr lang="en-US" dirty="0"/>
          </a:p>
          <a:p>
            <a:endParaRPr lang="en-US" dirty="0"/>
          </a:p>
          <a:p>
            <a:pPr marL="285750" indent="-285750">
              <a:buFont typeface="Wingdings" panose="05000000000000000000" pitchFamily="2" charset="2"/>
              <a:buChar char="v"/>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81B6513A-8DE9-4989-B44F-3DAA443D7960}"/>
              </a:ext>
            </a:extLst>
          </p:cNvPr>
          <p:cNvPicPr>
            <a:picLocks noChangeAspect="1"/>
          </p:cNvPicPr>
          <p:nvPr/>
        </p:nvPicPr>
        <p:blipFill>
          <a:blip r:embed="rId2"/>
          <a:stretch>
            <a:fillRect/>
          </a:stretch>
        </p:blipFill>
        <p:spPr>
          <a:xfrm>
            <a:off x="818409" y="880416"/>
            <a:ext cx="9791700" cy="5114925"/>
          </a:xfrm>
          <a:prstGeom prst="rect">
            <a:avLst/>
          </a:prstGeom>
        </p:spPr>
      </p:pic>
    </p:spTree>
    <p:extLst>
      <p:ext uri="{BB962C8B-B14F-4D97-AF65-F5344CB8AC3E}">
        <p14:creationId xmlns:p14="http://schemas.microsoft.com/office/powerpoint/2010/main" val="1223493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26D4-6247-4B72-AC04-07A8A1A0525A}"/>
              </a:ext>
            </a:extLst>
          </p:cNvPr>
          <p:cNvSpPr>
            <a:spLocks noGrp="1"/>
          </p:cNvSpPr>
          <p:nvPr>
            <p:ph type="title"/>
          </p:nvPr>
        </p:nvSpPr>
        <p:spPr>
          <a:xfrm>
            <a:off x="554736" y="136701"/>
            <a:ext cx="11082528" cy="731520"/>
          </a:xfrm>
        </p:spPr>
        <p:txBody>
          <a:bodyPr/>
          <a:lstStyle/>
          <a:p>
            <a:r>
              <a:rPr lang="en-US" dirty="0"/>
              <a:t>Existing Build &amp; Deployment Process in FTCS</a:t>
            </a:r>
          </a:p>
        </p:txBody>
      </p:sp>
      <p:pic>
        <p:nvPicPr>
          <p:cNvPr id="4" name="Picture 2" descr="Lightweight Secrets Management Tools for Git Encryption - Austin Dewey">
            <a:extLst>
              <a:ext uri="{FF2B5EF4-FFF2-40B4-BE49-F238E27FC236}">
                <a16:creationId xmlns:a16="http://schemas.microsoft.com/office/drawing/2014/main" id="{91C0366A-4ED4-4454-9AEB-1E4862671D56}"/>
              </a:ext>
            </a:extLst>
          </p:cNvPr>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2874518" y="1872938"/>
            <a:ext cx="1274763" cy="12747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Server png images | PNGEgg">
            <a:extLst>
              <a:ext uri="{FF2B5EF4-FFF2-40B4-BE49-F238E27FC236}">
                <a16:creationId xmlns:a16="http://schemas.microsoft.com/office/drawing/2014/main" id="{B7057875-4BD8-41A8-B261-2B1DE14324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518" y="4183343"/>
            <a:ext cx="1327951" cy="1327951"/>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pic>
        <p:nvPicPr>
          <p:cNvPr id="6" name="Picture 6" descr="Server png images | PNGEgg">
            <a:extLst>
              <a:ext uri="{FF2B5EF4-FFF2-40B4-BE49-F238E27FC236}">
                <a16:creationId xmlns:a16="http://schemas.microsoft.com/office/drawing/2014/main" id="{593B00D0-5182-4D8E-93C9-123A9A2BEE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2920" y="2483722"/>
            <a:ext cx="1327951" cy="1327951"/>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pic>
        <p:nvPicPr>
          <p:cNvPr id="7" name="Picture 6" descr="Server png images | PNGEgg">
            <a:extLst>
              <a:ext uri="{FF2B5EF4-FFF2-40B4-BE49-F238E27FC236}">
                <a16:creationId xmlns:a16="http://schemas.microsoft.com/office/drawing/2014/main" id="{EDAF14F7-038C-441E-A8BE-9BED1A2EB01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7326" y="2483723"/>
            <a:ext cx="1327951" cy="1327951"/>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284E395-594E-4FD2-9073-80680BB80D71}"/>
              </a:ext>
            </a:extLst>
          </p:cNvPr>
          <p:cNvSpPr txBox="1"/>
          <p:nvPr/>
        </p:nvSpPr>
        <p:spPr>
          <a:xfrm>
            <a:off x="1760773" y="1633157"/>
            <a:ext cx="1511559" cy="584775"/>
          </a:xfrm>
          <a:prstGeom prst="rect">
            <a:avLst/>
          </a:prstGeom>
          <a:noFill/>
        </p:spPr>
        <p:txBody>
          <a:bodyPr wrap="square" rtlCol="0">
            <a:spAutoFit/>
          </a:bodyPr>
          <a:lstStyle/>
          <a:p>
            <a:r>
              <a:rPr lang="en-US" b="1" dirty="0"/>
              <a:t>ADO REPO</a:t>
            </a:r>
          </a:p>
          <a:p>
            <a:r>
              <a:rPr lang="en-US" sz="1400" dirty="0"/>
              <a:t>APP Code</a:t>
            </a:r>
          </a:p>
        </p:txBody>
      </p:sp>
      <p:sp>
        <p:nvSpPr>
          <p:cNvPr id="11" name="TextBox 10">
            <a:extLst>
              <a:ext uri="{FF2B5EF4-FFF2-40B4-BE49-F238E27FC236}">
                <a16:creationId xmlns:a16="http://schemas.microsoft.com/office/drawing/2014/main" id="{47A009FE-531B-4B07-A855-2E3F1218174C}"/>
              </a:ext>
            </a:extLst>
          </p:cNvPr>
          <p:cNvSpPr txBox="1"/>
          <p:nvPr/>
        </p:nvSpPr>
        <p:spPr>
          <a:xfrm>
            <a:off x="949488" y="4460033"/>
            <a:ext cx="1642792" cy="954107"/>
          </a:xfrm>
          <a:prstGeom prst="rect">
            <a:avLst/>
          </a:prstGeom>
          <a:noFill/>
        </p:spPr>
        <p:txBody>
          <a:bodyPr wrap="square" rtlCol="0">
            <a:spAutoFit/>
          </a:bodyPr>
          <a:lstStyle/>
          <a:p>
            <a:pPr algn="ctr"/>
            <a:r>
              <a:rPr lang="en-US" sz="1400" dirty="0"/>
              <a:t>Config files</a:t>
            </a:r>
          </a:p>
          <a:p>
            <a:pPr algn="ctr"/>
            <a:r>
              <a:rPr lang="en-US" sz="1400" dirty="0"/>
              <a:t>Properties</a:t>
            </a:r>
          </a:p>
          <a:p>
            <a:pPr algn="ctr"/>
            <a:r>
              <a:rPr lang="en-US" sz="1400" dirty="0"/>
              <a:t>Libraries</a:t>
            </a:r>
          </a:p>
          <a:p>
            <a:pPr algn="ctr"/>
            <a:r>
              <a:rPr lang="en-US" sz="1400" dirty="0"/>
              <a:t>Certificates </a:t>
            </a:r>
            <a:r>
              <a:rPr lang="en-US" sz="1400" dirty="0" err="1"/>
              <a:t>etc</a:t>
            </a:r>
            <a:endParaRPr lang="en-US" sz="1400" dirty="0"/>
          </a:p>
        </p:txBody>
      </p:sp>
      <p:sp>
        <p:nvSpPr>
          <p:cNvPr id="12" name="TextBox 11">
            <a:extLst>
              <a:ext uri="{FF2B5EF4-FFF2-40B4-BE49-F238E27FC236}">
                <a16:creationId xmlns:a16="http://schemas.microsoft.com/office/drawing/2014/main" id="{76E3CC27-926F-4295-A040-965A2841DC56}"/>
              </a:ext>
            </a:extLst>
          </p:cNvPr>
          <p:cNvSpPr txBox="1"/>
          <p:nvPr/>
        </p:nvSpPr>
        <p:spPr>
          <a:xfrm>
            <a:off x="5714450" y="4112319"/>
            <a:ext cx="2136338" cy="523220"/>
          </a:xfrm>
          <a:prstGeom prst="rect">
            <a:avLst/>
          </a:prstGeom>
          <a:noFill/>
        </p:spPr>
        <p:txBody>
          <a:bodyPr wrap="square" rtlCol="0">
            <a:spAutoFit/>
          </a:bodyPr>
          <a:lstStyle/>
          <a:p>
            <a:pPr algn="ctr"/>
            <a:r>
              <a:rPr lang="en-US" sz="1400" dirty="0"/>
              <a:t>Manual Builds</a:t>
            </a:r>
          </a:p>
          <a:p>
            <a:pPr algn="ctr"/>
            <a:r>
              <a:rPr lang="en-US" sz="1400" dirty="0"/>
              <a:t>Artifacts creation</a:t>
            </a:r>
          </a:p>
        </p:txBody>
      </p:sp>
      <p:sp>
        <p:nvSpPr>
          <p:cNvPr id="14" name="TextBox 13">
            <a:extLst>
              <a:ext uri="{FF2B5EF4-FFF2-40B4-BE49-F238E27FC236}">
                <a16:creationId xmlns:a16="http://schemas.microsoft.com/office/drawing/2014/main" id="{7A293939-D882-4476-A3CC-37268C32AEAA}"/>
              </a:ext>
            </a:extLst>
          </p:cNvPr>
          <p:cNvSpPr txBox="1"/>
          <p:nvPr/>
        </p:nvSpPr>
        <p:spPr>
          <a:xfrm>
            <a:off x="9326069" y="4124231"/>
            <a:ext cx="1249208" cy="523220"/>
          </a:xfrm>
          <a:prstGeom prst="rect">
            <a:avLst/>
          </a:prstGeom>
          <a:noFill/>
        </p:spPr>
        <p:txBody>
          <a:bodyPr wrap="square" rtlCol="0">
            <a:spAutoFit/>
          </a:bodyPr>
          <a:lstStyle/>
          <a:p>
            <a:r>
              <a:rPr lang="en-US" sz="1400" dirty="0"/>
              <a:t>Deployment</a:t>
            </a:r>
          </a:p>
          <a:p>
            <a:endParaRPr lang="en-US" sz="1400" dirty="0"/>
          </a:p>
        </p:txBody>
      </p:sp>
      <p:sp>
        <p:nvSpPr>
          <p:cNvPr id="15" name="TextBox 14">
            <a:extLst>
              <a:ext uri="{FF2B5EF4-FFF2-40B4-BE49-F238E27FC236}">
                <a16:creationId xmlns:a16="http://schemas.microsoft.com/office/drawing/2014/main" id="{6F963685-1362-421B-BBFA-CB80DE158210}"/>
              </a:ext>
            </a:extLst>
          </p:cNvPr>
          <p:cNvSpPr txBox="1"/>
          <p:nvPr/>
        </p:nvSpPr>
        <p:spPr>
          <a:xfrm>
            <a:off x="6189646" y="2069133"/>
            <a:ext cx="1586204" cy="369332"/>
          </a:xfrm>
          <a:prstGeom prst="rect">
            <a:avLst/>
          </a:prstGeom>
          <a:noFill/>
        </p:spPr>
        <p:txBody>
          <a:bodyPr wrap="square" rtlCol="0">
            <a:spAutoFit/>
          </a:bodyPr>
          <a:lstStyle/>
          <a:p>
            <a:r>
              <a:rPr lang="en-US" b="1" dirty="0"/>
              <a:t>App Server</a:t>
            </a:r>
          </a:p>
        </p:txBody>
      </p:sp>
      <p:sp>
        <p:nvSpPr>
          <p:cNvPr id="17" name="TextBox 16">
            <a:extLst>
              <a:ext uri="{FF2B5EF4-FFF2-40B4-BE49-F238E27FC236}">
                <a16:creationId xmlns:a16="http://schemas.microsoft.com/office/drawing/2014/main" id="{908E571C-9DF0-4EED-AD74-3ABCF0C6B5DE}"/>
              </a:ext>
            </a:extLst>
          </p:cNvPr>
          <p:cNvSpPr txBox="1"/>
          <p:nvPr/>
        </p:nvSpPr>
        <p:spPr>
          <a:xfrm>
            <a:off x="9235322" y="2071733"/>
            <a:ext cx="1838131" cy="369332"/>
          </a:xfrm>
          <a:prstGeom prst="rect">
            <a:avLst/>
          </a:prstGeom>
          <a:noFill/>
        </p:spPr>
        <p:txBody>
          <a:bodyPr wrap="square" rtlCol="0">
            <a:spAutoFit/>
          </a:bodyPr>
          <a:lstStyle/>
          <a:p>
            <a:r>
              <a:rPr lang="en-US" b="1" dirty="0"/>
              <a:t>App Server</a:t>
            </a:r>
          </a:p>
        </p:txBody>
      </p:sp>
      <p:cxnSp>
        <p:nvCxnSpPr>
          <p:cNvPr id="19" name="Connector: Elbow 18">
            <a:extLst>
              <a:ext uri="{FF2B5EF4-FFF2-40B4-BE49-F238E27FC236}">
                <a16:creationId xmlns:a16="http://schemas.microsoft.com/office/drawing/2014/main" id="{A742787C-831C-4872-9BD6-29A7035C3E29}"/>
              </a:ext>
            </a:extLst>
          </p:cNvPr>
          <p:cNvCxnSpPr>
            <a:stCxn id="4" idx="3"/>
          </p:cNvCxnSpPr>
          <p:nvPr/>
        </p:nvCxnSpPr>
        <p:spPr>
          <a:xfrm>
            <a:off x="4149281" y="2510320"/>
            <a:ext cx="1978219" cy="4941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DF01EC2-5B0F-4757-86F0-3D1965959342}"/>
              </a:ext>
            </a:extLst>
          </p:cNvPr>
          <p:cNvCxnSpPr>
            <a:stCxn id="5" idx="3"/>
          </p:cNvCxnSpPr>
          <p:nvPr/>
        </p:nvCxnSpPr>
        <p:spPr>
          <a:xfrm flipV="1">
            <a:off x="4202469" y="3303037"/>
            <a:ext cx="1925031" cy="15442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5B75107-A084-43F1-8E07-50449EAFE326}"/>
              </a:ext>
            </a:extLst>
          </p:cNvPr>
          <p:cNvCxnSpPr>
            <a:stCxn id="6" idx="3"/>
            <a:endCxn id="7" idx="1"/>
          </p:cNvCxnSpPr>
          <p:nvPr/>
        </p:nvCxnSpPr>
        <p:spPr>
          <a:xfrm>
            <a:off x="7520871" y="3147698"/>
            <a:ext cx="172645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8CF72E1-5A04-4A1D-A62A-C0AEA900F01A}"/>
              </a:ext>
            </a:extLst>
          </p:cNvPr>
          <p:cNvSpPr/>
          <p:nvPr/>
        </p:nvSpPr>
        <p:spPr>
          <a:xfrm>
            <a:off x="701336" y="1287262"/>
            <a:ext cx="10582183" cy="4554245"/>
          </a:xfrm>
          <a:prstGeom prst="rect">
            <a:avLst/>
          </a:prstGeom>
          <a:no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8" name="TextBox 17">
            <a:extLst>
              <a:ext uri="{FF2B5EF4-FFF2-40B4-BE49-F238E27FC236}">
                <a16:creationId xmlns:a16="http://schemas.microsoft.com/office/drawing/2014/main" id="{FC902F57-C85A-412A-B68E-A28573E231C3}"/>
              </a:ext>
            </a:extLst>
          </p:cNvPr>
          <p:cNvSpPr txBox="1"/>
          <p:nvPr/>
        </p:nvSpPr>
        <p:spPr>
          <a:xfrm>
            <a:off x="2883593" y="3774597"/>
            <a:ext cx="1586204" cy="369332"/>
          </a:xfrm>
          <a:prstGeom prst="rect">
            <a:avLst/>
          </a:prstGeom>
          <a:noFill/>
        </p:spPr>
        <p:txBody>
          <a:bodyPr wrap="square" rtlCol="0">
            <a:spAutoFit/>
          </a:bodyPr>
          <a:lstStyle/>
          <a:p>
            <a:r>
              <a:rPr lang="en-US" b="1" dirty="0"/>
              <a:t>App Server</a:t>
            </a:r>
          </a:p>
        </p:txBody>
      </p:sp>
    </p:spTree>
    <p:extLst>
      <p:ext uri="{BB962C8B-B14F-4D97-AF65-F5344CB8AC3E}">
        <p14:creationId xmlns:p14="http://schemas.microsoft.com/office/powerpoint/2010/main" val="320781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C5155-0D3B-41B2-B88E-3E3075612FA6}"/>
              </a:ext>
            </a:extLst>
          </p:cNvPr>
          <p:cNvSpPr txBox="1"/>
          <p:nvPr/>
        </p:nvSpPr>
        <p:spPr>
          <a:xfrm flipH="1">
            <a:off x="1896642" y="1371029"/>
            <a:ext cx="8632274" cy="3416320"/>
          </a:xfrm>
          <a:prstGeom prst="rect">
            <a:avLst/>
          </a:prstGeom>
          <a:noFill/>
        </p:spPr>
        <p:txBody>
          <a:bodyPr wrap="square" rtlCol="0">
            <a:spAutoFit/>
          </a:bodyPr>
          <a:lstStyle/>
          <a:p>
            <a:endParaRPr lang="en-US" dirty="0"/>
          </a:p>
          <a:p>
            <a:pPr marL="285750" indent="-285750">
              <a:buFont typeface="Wingdings" panose="05000000000000000000" pitchFamily="2" charset="2"/>
              <a:buChar char="v"/>
            </a:pPr>
            <a:r>
              <a:rPr lang="en-US" dirty="0"/>
              <a:t>Multiple Build Cycles for Dev environments.</a:t>
            </a:r>
          </a:p>
          <a:p>
            <a:endParaRPr lang="en-US" dirty="0"/>
          </a:p>
          <a:p>
            <a:pPr marL="285750" indent="-285750">
              <a:buFont typeface="Wingdings" panose="05000000000000000000" pitchFamily="2" charset="2"/>
              <a:buChar char="v"/>
            </a:pPr>
            <a:r>
              <a:rPr lang="en-US" dirty="0"/>
              <a:t>Manual builds and tightly coupled with application server.</a:t>
            </a:r>
          </a:p>
          <a:p>
            <a:endParaRPr lang="en-US" dirty="0"/>
          </a:p>
          <a:p>
            <a:pPr marL="285750" indent="-285750">
              <a:buFont typeface="Wingdings" panose="05000000000000000000" pitchFamily="2" charset="2"/>
              <a:buChar char="v"/>
            </a:pPr>
            <a:r>
              <a:rPr lang="en-US" dirty="0"/>
              <a:t>A small change requires the redeployment of the entire monolith application.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Slower development speed.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Room for Human error.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Rollbacks aren’t easier.</a:t>
            </a:r>
          </a:p>
        </p:txBody>
      </p:sp>
      <p:sp>
        <p:nvSpPr>
          <p:cNvPr id="4" name="Title 3">
            <a:extLst>
              <a:ext uri="{FF2B5EF4-FFF2-40B4-BE49-F238E27FC236}">
                <a16:creationId xmlns:a16="http://schemas.microsoft.com/office/drawing/2014/main" id="{DE7C84D6-7506-4379-B8C2-C279CB6FF53B}"/>
              </a:ext>
            </a:extLst>
          </p:cNvPr>
          <p:cNvSpPr>
            <a:spLocks noGrp="1"/>
          </p:cNvSpPr>
          <p:nvPr>
            <p:ph type="title"/>
          </p:nvPr>
        </p:nvSpPr>
        <p:spPr>
          <a:xfrm>
            <a:off x="515938" y="246621"/>
            <a:ext cx="11150600" cy="641146"/>
          </a:xfrm>
        </p:spPr>
        <p:txBody>
          <a:bodyPr/>
          <a:lstStyle/>
          <a:p>
            <a:r>
              <a:rPr lang="en-US" sz="2500" b="0" dirty="0"/>
              <a:t>Disadvantages:</a:t>
            </a:r>
          </a:p>
        </p:txBody>
      </p:sp>
    </p:spTree>
    <p:extLst>
      <p:ext uri="{BB962C8B-B14F-4D97-AF65-F5344CB8AC3E}">
        <p14:creationId xmlns:p14="http://schemas.microsoft.com/office/powerpoint/2010/main" val="4042070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E53A6-CF88-46EC-B23A-57ED268B7D1F}"/>
              </a:ext>
            </a:extLst>
          </p:cNvPr>
          <p:cNvSpPr>
            <a:spLocks noGrp="1"/>
          </p:cNvSpPr>
          <p:nvPr>
            <p:ph type="title"/>
          </p:nvPr>
        </p:nvSpPr>
        <p:spPr>
          <a:xfrm>
            <a:off x="445569" y="440070"/>
            <a:ext cx="11312241" cy="378565"/>
          </a:xfrm>
        </p:spPr>
        <p:txBody>
          <a:bodyPr/>
          <a:lstStyle/>
          <a:p>
            <a:r>
              <a:rPr lang="en-US" dirty="0"/>
              <a:t>Solution Approach</a:t>
            </a:r>
          </a:p>
        </p:txBody>
      </p:sp>
      <p:pic>
        <p:nvPicPr>
          <p:cNvPr id="4" name="Picture 2" descr="Lightweight Secrets Management Tools for Git Encryption - Austin Dewey">
            <a:extLst>
              <a:ext uri="{FF2B5EF4-FFF2-40B4-BE49-F238E27FC236}">
                <a16:creationId xmlns:a16="http://schemas.microsoft.com/office/drawing/2014/main" id="{0BF64ACF-327B-4FA6-AFED-272DADA233A7}"/>
              </a:ext>
            </a:extLst>
          </p:cNvPr>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821094" y="2306270"/>
            <a:ext cx="1422713" cy="1432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Server png images | PNGEgg">
            <a:extLst>
              <a:ext uri="{FF2B5EF4-FFF2-40B4-BE49-F238E27FC236}">
                <a16:creationId xmlns:a16="http://schemas.microsoft.com/office/drawing/2014/main" id="{7075B5F2-083A-4B66-9BC3-B34B25CBCF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61551" y="943446"/>
            <a:ext cx="1327951" cy="13279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Microsoft Azure | JFrog">
            <a:extLst>
              <a:ext uri="{FF2B5EF4-FFF2-40B4-BE49-F238E27FC236}">
                <a16:creationId xmlns:a16="http://schemas.microsoft.com/office/drawing/2014/main" id="{8FE6A1D0-B689-4429-B9EC-EFA827F2AC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988" y="2148109"/>
            <a:ext cx="1591083" cy="159108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DB3785A-751D-4FA6-A88B-80F5DB19311A}"/>
              </a:ext>
            </a:extLst>
          </p:cNvPr>
          <p:cNvPicPr>
            <a:picLocks noChangeAspect="1"/>
          </p:cNvPicPr>
          <p:nvPr/>
        </p:nvPicPr>
        <p:blipFill>
          <a:blip r:embed="rId5"/>
          <a:stretch>
            <a:fillRect/>
          </a:stretch>
        </p:blipFill>
        <p:spPr>
          <a:xfrm>
            <a:off x="3709365" y="2358756"/>
            <a:ext cx="1327949" cy="1327949"/>
          </a:xfrm>
          <a:prstGeom prst="rect">
            <a:avLst/>
          </a:prstGeom>
        </p:spPr>
      </p:pic>
      <p:cxnSp>
        <p:nvCxnSpPr>
          <p:cNvPr id="24" name="Straight Arrow Connector 23">
            <a:extLst>
              <a:ext uri="{FF2B5EF4-FFF2-40B4-BE49-F238E27FC236}">
                <a16:creationId xmlns:a16="http://schemas.microsoft.com/office/drawing/2014/main" id="{0880F4CC-9AE5-432B-8A4A-5DE3D5F02D95}"/>
              </a:ext>
            </a:extLst>
          </p:cNvPr>
          <p:cNvCxnSpPr>
            <a:stCxn id="4" idx="3"/>
          </p:cNvCxnSpPr>
          <p:nvPr/>
        </p:nvCxnSpPr>
        <p:spPr>
          <a:xfrm>
            <a:off x="2243807" y="3022731"/>
            <a:ext cx="1413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E1B4C1EE-DFFE-49C4-A4D3-FC7CCC58DADF}"/>
              </a:ext>
            </a:extLst>
          </p:cNvPr>
          <p:cNvCxnSpPr>
            <a:stCxn id="7" idx="3"/>
          </p:cNvCxnSpPr>
          <p:nvPr/>
        </p:nvCxnSpPr>
        <p:spPr>
          <a:xfrm flipV="1">
            <a:off x="5037314" y="3022730"/>
            <a:ext cx="165273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D5CC0FC-8482-4086-91F8-9FC5E38AE177}"/>
              </a:ext>
            </a:extLst>
          </p:cNvPr>
          <p:cNvSpPr txBox="1"/>
          <p:nvPr/>
        </p:nvSpPr>
        <p:spPr>
          <a:xfrm>
            <a:off x="662474" y="1531718"/>
            <a:ext cx="1441374" cy="369332"/>
          </a:xfrm>
          <a:prstGeom prst="rect">
            <a:avLst/>
          </a:prstGeom>
          <a:noFill/>
        </p:spPr>
        <p:txBody>
          <a:bodyPr wrap="square" rtlCol="0">
            <a:spAutoFit/>
          </a:bodyPr>
          <a:lstStyle/>
          <a:p>
            <a:r>
              <a:rPr lang="en-US" b="1" dirty="0"/>
              <a:t>ADO Repo</a:t>
            </a:r>
          </a:p>
        </p:txBody>
      </p:sp>
      <p:sp>
        <p:nvSpPr>
          <p:cNvPr id="30" name="TextBox 29">
            <a:extLst>
              <a:ext uri="{FF2B5EF4-FFF2-40B4-BE49-F238E27FC236}">
                <a16:creationId xmlns:a16="http://schemas.microsoft.com/office/drawing/2014/main" id="{C0FDA84C-9C2A-4DD1-8983-ADB9103AB05C}"/>
              </a:ext>
            </a:extLst>
          </p:cNvPr>
          <p:cNvSpPr txBox="1"/>
          <p:nvPr/>
        </p:nvSpPr>
        <p:spPr>
          <a:xfrm>
            <a:off x="3773550" y="1513934"/>
            <a:ext cx="1582221" cy="369332"/>
          </a:xfrm>
          <a:prstGeom prst="rect">
            <a:avLst/>
          </a:prstGeom>
          <a:noFill/>
        </p:spPr>
        <p:txBody>
          <a:bodyPr wrap="square" rtlCol="0">
            <a:spAutoFit/>
          </a:bodyPr>
          <a:lstStyle/>
          <a:p>
            <a:r>
              <a:rPr lang="en-US" b="1" dirty="0"/>
              <a:t>ADO Agent</a:t>
            </a:r>
          </a:p>
        </p:txBody>
      </p:sp>
      <p:sp>
        <p:nvSpPr>
          <p:cNvPr id="31" name="TextBox 30">
            <a:extLst>
              <a:ext uri="{FF2B5EF4-FFF2-40B4-BE49-F238E27FC236}">
                <a16:creationId xmlns:a16="http://schemas.microsoft.com/office/drawing/2014/main" id="{244F7A28-9DB9-4528-92F2-BFBB449E65FD}"/>
              </a:ext>
            </a:extLst>
          </p:cNvPr>
          <p:cNvSpPr txBox="1"/>
          <p:nvPr/>
        </p:nvSpPr>
        <p:spPr>
          <a:xfrm>
            <a:off x="6510994" y="1533236"/>
            <a:ext cx="1989193" cy="369332"/>
          </a:xfrm>
          <a:prstGeom prst="rect">
            <a:avLst/>
          </a:prstGeom>
          <a:noFill/>
        </p:spPr>
        <p:txBody>
          <a:bodyPr wrap="square" rtlCol="0">
            <a:spAutoFit/>
          </a:bodyPr>
          <a:lstStyle/>
          <a:p>
            <a:r>
              <a:rPr lang="en-US" b="1" dirty="0"/>
              <a:t>Build Artifactory</a:t>
            </a:r>
          </a:p>
        </p:txBody>
      </p:sp>
      <p:sp>
        <p:nvSpPr>
          <p:cNvPr id="32" name="TextBox 31">
            <a:extLst>
              <a:ext uri="{FF2B5EF4-FFF2-40B4-BE49-F238E27FC236}">
                <a16:creationId xmlns:a16="http://schemas.microsoft.com/office/drawing/2014/main" id="{7400C5C3-781E-4A71-903F-93F5AE691CBF}"/>
              </a:ext>
            </a:extLst>
          </p:cNvPr>
          <p:cNvSpPr txBox="1"/>
          <p:nvPr/>
        </p:nvSpPr>
        <p:spPr>
          <a:xfrm>
            <a:off x="9561550" y="508701"/>
            <a:ext cx="1892775" cy="369332"/>
          </a:xfrm>
          <a:prstGeom prst="rect">
            <a:avLst/>
          </a:prstGeom>
          <a:noFill/>
        </p:spPr>
        <p:txBody>
          <a:bodyPr wrap="square" rtlCol="0">
            <a:spAutoFit/>
          </a:bodyPr>
          <a:lstStyle/>
          <a:p>
            <a:r>
              <a:rPr lang="en-US" b="1" dirty="0"/>
              <a:t>App Server</a:t>
            </a:r>
          </a:p>
        </p:txBody>
      </p:sp>
      <p:sp>
        <p:nvSpPr>
          <p:cNvPr id="33" name="TextBox 32">
            <a:extLst>
              <a:ext uri="{FF2B5EF4-FFF2-40B4-BE49-F238E27FC236}">
                <a16:creationId xmlns:a16="http://schemas.microsoft.com/office/drawing/2014/main" id="{36EF3DE7-E179-49E0-965A-E389C296955E}"/>
              </a:ext>
            </a:extLst>
          </p:cNvPr>
          <p:cNvSpPr txBox="1"/>
          <p:nvPr/>
        </p:nvSpPr>
        <p:spPr>
          <a:xfrm>
            <a:off x="662474" y="4040155"/>
            <a:ext cx="1679510" cy="307777"/>
          </a:xfrm>
          <a:prstGeom prst="rect">
            <a:avLst/>
          </a:prstGeom>
          <a:noFill/>
        </p:spPr>
        <p:txBody>
          <a:bodyPr wrap="square" rtlCol="0">
            <a:spAutoFit/>
          </a:bodyPr>
          <a:lstStyle/>
          <a:p>
            <a:pPr algn="ctr"/>
            <a:r>
              <a:rPr lang="en-US" sz="1400" dirty="0"/>
              <a:t>App Code</a:t>
            </a:r>
          </a:p>
        </p:txBody>
      </p:sp>
      <p:sp>
        <p:nvSpPr>
          <p:cNvPr id="34" name="TextBox 33">
            <a:extLst>
              <a:ext uri="{FF2B5EF4-FFF2-40B4-BE49-F238E27FC236}">
                <a16:creationId xmlns:a16="http://schemas.microsoft.com/office/drawing/2014/main" id="{5A677E82-D9C7-4DA0-A72D-651396A4E4DE}"/>
              </a:ext>
            </a:extLst>
          </p:cNvPr>
          <p:cNvSpPr txBox="1"/>
          <p:nvPr/>
        </p:nvSpPr>
        <p:spPr>
          <a:xfrm>
            <a:off x="3113157" y="4109543"/>
            <a:ext cx="2519264" cy="523220"/>
          </a:xfrm>
          <a:prstGeom prst="rect">
            <a:avLst/>
          </a:prstGeom>
          <a:noFill/>
        </p:spPr>
        <p:txBody>
          <a:bodyPr wrap="square" rtlCol="0">
            <a:spAutoFit/>
          </a:bodyPr>
          <a:lstStyle/>
          <a:p>
            <a:pPr algn="ctr"/>
            <a:r>
              <a:rPr lang="en-US" sz="1400" dirty="0"/>
              <a:t>Builds the Repo</a:t>
            </a:r>
          </a:p>
          <a:p>
            <a:pPr algn="ctr"/>
            <a:r>
              <a:rPr lang="en-US" sz="1400" dirty="0"/>
              <a:t>Artifacts are generated</a:t>
            </a:r>
          </a:p>
        </p:txBody>
      </p:sp>
      <p:sp>
        <p:nvSpPr>
          <p:cNvPr id="35" name="TextBox 34">
            <a:extLst>
              <a:ext uri="{FF2B5EF4-FFF2-40B4-BE49-F238E27FC236}">
                <a16:creationId xmlns:a16="http://schemas.microsoft.com/office/drawing/2014/main" id="{A86A7859-4E6B-498E-89A8-4BCDB89C6C75}"/>
              </a:ext>
            </a:extLst>
          </p:cNvPr>
          <p:cNvSpPr txBox="1"/>
          <p:nvPr/>
        </p:nvSpPr>
        <p:spPr>
          <a:xfrm>
            <a:off x="6186196" y="4189444"/>
            <a:ext cx="2677886" cy="307777"/>
          </a:xfrm>
          <a:prstGeom prst="rect">
            <a:avLst/>
          </a:prstGeom>
          <a:noFill/>
        </p:spPr>
        <p:txBody>
          <a:bodyPr wrap="square" rtlCol="0">
            <a:spAutoFit/>
          </a:bodyPr>
          <a:lstStyle/>
          <a:p>
            <a:pPr algn="ctr"/>
            <a:r>
              <a:rPr lang="en-US" sz="1400" dirty="0"/>
              <a:t>Artifacts are stored here</a:t>
            </a:r>
          </a:p>
        </p:txBody>
      </p:sp>
      <p:sp>
        <p:nvSpPr>
          <p:cNvPr id="36" name="TextBox 35">
            <a:extLst>
              <a:ext uri="{FF2B5EF4-FFF2-40B4-BE49-F238E27FC236}">
                <a16:creationId xmlns:a16="http://schemas.microsoft.com/office/drawing/2014/main" id="{6447907B-2F19-4E25-B021-37CDEDCA57F7}"/>
              </a:ext>
            </a:extLst>
          </p:cNvPr>
          <p:cNvSpPr txBox="1"/>
          <p:nvPr/>
        </p:nvSpPr>
        <p:spPr>
          <a:xfrm>
            <a:off x="9437255" y="5132267"/>
            <a:ext cx="1594296" cy="307777"/>
          </a:xfrm>
          <a:prstGeom prst="rect">
            <a:avLst/>
          </a:prstGeom>
          <a:noFill/>
        </p:spPr>
        <p:txBody>
          <a:bodyPr wrap="square" rtlCol="0">
            <a:spAutoFit/>
          </a:bodyPr>
          <a:lstStyle/>
          <a:p>
            <a:pPr algn="ctr"/>
            <a:r>
              <a:rPr lang="en-US" sz="1400" dirty="0"/>
              <a:t>Deployment</a:t>
            </a:r>
          </a:p>
        </p:txBody>
      </p:sp>
      <p:pic>
        <p:nvPicPr>
          <p:cNvPr id="37" name="Picture 6" descr="Server png images | PNGEgg">
            <a:extLst>
              <a:ext uri="{FF2B5EF4-FFF2-40B4-BE49-F238E27FC236}">
                <a16:creationId xmlns:a16="http://schemas.microsoft.com/office/drawing/2014/main" id="{32748454-6133-4307-B4E7-A2A6FE70CE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61550" y="3745511"/>
            <a:ext cx="1327951" cy="1327951"/>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Connector: Elbow 38">
            <a:extLst>
              <a:ext uri="{FF2B5EF4-FFF2-40B4-BE49-F238E27FC236}">
                <a16:creationId xmlns:a16="http://schemas.microsoft.com/office/drawing/2014/main" id="{63D4388B-E070-46BB-9994-80C0D2CF41C6}"/>
              </a:ext>
            </a:extLst>
          </p:cNvPr>
          <p:cNvCxnSpPr>
            <a:cxnSpLocks/>
          </p:cNvCxnSpPr>
          <p:nvPr/>
        </p:nvCxnSpPr>
        <p:spPr>
          <a:xfrm flipV="1">
            <a:off x="8026991" y="1608092"/>
            <a:ext cx="1534558" cy="14611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BF706B88-4595-475C-9586-498D81A6BF13}"/>
              </a:ext>
            </a:extLst>
          </p:cNvPr>
          <p:cNvCxnSpPr>
            <a:endCxn id="37" idx="1"/>
          </p:cNvCxnSpPr>
          <p:nvPr/>
        </p:nvCxnSpPr>
        <p:spPr>
          <a:xfrm rot="16200000" flipH="1">
            <a:off x="8486780" y="3334716"/>
            <a:ext cx="1386757" cy="7627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44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65C6-B6A8-4980-9149-A1BEE2A07B6D}"/>
              </a:ext>
            </a:extLst>
          </p:cNvPr>
          <p:cNvSpPr>
            <a:spLocks noGrp="1"/>
          </p:cNvSpPr>
          <p:nvPr>
            <p:ph type="title"/>
          </p:nvPr>
        </p:nvSpPr>
        <p:spPr/>
        <p:txBody>
          <a:bodyPr/>
          <a:lstStyle/>
          <a:p>
            <a:r>
              <a:rPr lang="en-US" dirty="0"/>
              <a:t>Key Benefits</a:t>
            </a:r>
          </a:p>
        </p:txBody>
      </p:sp>
      <p:sp>
        <p:nvSpPr>
          <p:cNvPr id="4" name="TextBox 3">
            <a:extLst>
              <a:ext uri="{FF2B5EF4-FFF2-40B4-BE49-F238E27FC236}">
                <a16:creationId xmlns:a16="http://schemas.microsoft.com/office/drawing/2014/main" id="{F3423340-119C-4A22-8A68-B5D47CC151F1}"/>
              </a:ext>
            </a:extLst>
          </p:cNvPr>
          <p:cNvSpPr txBox="1"/>
          <p:nvPr/>
        </p:nvSpPr>
        <p:spPr>
          <a:xfrm>
            <a:off x="2068407" y="1670090"/>
            <a:ext cx="8638063" cy="3139321"/>
          </a:xfrm>
          <a:prstGeom prst="rect">
            <a:avLst/>
          </a:prstGeom>
          <a:noFill/>
        </p:spPr>
        <p:txBody>
          <a:bodyPr wrap="square" rtlCol="0">
            <a:spAutoFit/>
          </a:bodyPr>
          <a:lstStyle/>
          <a:p>
            <a:pPr marL="285750" indent="-285750">
              <a:buFont typeface="Wingdings" panose="05000000000000000000" pitchFamily="2" charset="2"/>
              <a:buChar char="ü"/>
            </a:pPr>
            <a:r>
              <a:rPr lang="en-US" dirty="0"/>
              <a:t>Adopting the strategy of ‘Build once, deploy Anywhere’.</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Reducing the complexity of Source code delivery</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Closing in towards Cloud adoption </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Reduced runtime of builds resulting in lesser application down time.</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Language independent process.</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652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C5155-0D3B-41B2-B88E-3E3075612FA6}"/>
              </a:ext>
            </a:extLst>
          </p:cNvPr>
          <p:cNvSpPr txBox="1"/>
          <p:nvPr/>
        </p:nvSpPr>
        <p:spPr>
          <a:xfrm flipH="1">
            <a:off x="502849" y="1202352"/>
            <a:ext cx="11860210" cy="4524315"/>
          </a:xfrm>
          <a:prstGeom prst="rect">
            <a:avLst/>
          </a:prstGeom>
          <a:noFill/>
        </p:spPr>
        <p:txBody>
          <a:bodyPr wrap="square" rtlCol="0">
            <a:spAutoFit/>
          </a:bodyPr>
          <a:lstStyle/>
          <a:p>
            <a:r>
              <a:rPr lang="en-US" dirty="0"/>
              <a:t>Configuration is the process of specifying and loading external values to the software application </a:t>
            </a:r>
            <a:r>
              <a:rPr lang="en-US" b="1" dirty="0"/>
              <a:t>statically or dynamically.</a:t>
            </a:r>
            <a:r>
              <a:rPr lang="en-US" dirty="0"/>
              <a:t> One such example is the </a:t>
            </a:r>
            <a:r>
              <a:rPr lang="en-US" b="1" dirty="0"/>
              <a:t>database config</a:t>
            </a:r>
            <a:r>
              <a:rPr lang="en-US" dirty="0"/>
              <a:t> which we typically provide in the property file and use different values for different environments like </a:t>
            </a:r>
            <a:r>
              <a:rPr lang="en-US" b="1" dirty="0"/>
              <a:t>Dev, QA, and Production</a:t>
            </a:r>
            <a:r>
              <a:rPr lang="en-US" dirty="0"/>
              <a:t>.</a:t>
            </a:r>
          </a:p>
          <a:p>
            <a:endParaRPr lang="en-US" dirty="0"/>
          </a:p>
          <a:p>
            <a:r>
              <a:rPr lang="en-US" b="1" dirty="0"/>
              <a:t>Current Configuration System Issues in FTCS:</a:t>
            </a:r>
          </a:p>
          <a:p>
            <a:endParaRPr lang="en-US" dirty="0"/>
          </a:p>
          <a:p>
            <a:pPr marL="285750" indent="-285750">
              <a:buFont typeface="Wingdings" panose="05000000000000000000" pitchFamily="2" charset="2"/>
              <a:buChar char="v"/>
            </a:pPr>
            <a:r>
              <a:rPr lang="en-US" dirty="0"/>
              <a:t>Multiple versions of same configuration file (Repository/Server Location).</a:t>
            </a:r>
          </a:p>
          <a:p>
            <a:endParaRPr lang="en-US" dirty="0"/>
          </a:p>
          <a:p>
            <a:pPr marL="285750" indent="-285750">
              <a:buFont typeface="Wingdings" panose="05000000000000000000" pitchFamily="2" charset="2"/>
              <a:buChar char="v"/>
            </a:pPr>
            <a:r>
              <a:rPr lang="en-US" dirty="0"/>
              <a:t>Difficult to manage the consistency and version history of configuration changes.</a:t>
            </a:r>
          </a:p>
          <a:p>
            <a:endParaRPr lang="en-US" dirty="0"/>
          </a:p>
          <a:p>
            <a:pPr marL="285750" indent="-285750">
              <a:buFont typeface="Wingdings" panose="05000000000000000000" pitchFamily="2" charset="2"/>
              <a:buChar char="v"/>
            </a:pPr>
            <a:r>
              <a:rPr lang="en-US" dirty="0"/>
              <a:t>A small change requires the redeployment of the entire monolith application.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Slower development speed.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Environment specific folders</a:t>
            </a:r>
          </a:p>
          <a:p>
            <a:pPr marL="285750" indent="-285750">
              <a:buFont typeface="Wingdings" panose="05000000000000000000" pitchFamily="2" charset="2"/>
              <a:buChar char="v"/>
            </a:pPr>
            <a:endParaRPr lang="en-US" dirty="0"/>
          </a:p>
        </p:txBody>
      </p:sp>
      <p:sp>
        <p:nvSpPr>
          <p:cNvPr id="7" name="Title 6">
            <a:extLst>
              <a:ext uri="{FF2B5EF4-FFF2-40B4-BE49-F238E27FC236}">
                <a16:creationId xmlns:a16="http://schemas.microsoft.com/office/drawing/2014/main" id="{FABA3D73-718F-4777-BD14-701BD9628B8C}"/>
              </a:ext>
            </a:extLst>
          </p:cNvPr>
          <p:cNvSpPr>
            <a:spLocks noGrp="1"/>
          </p:cNvSpPr>
          <p:nvPr>
            <p:ph type="title"/>
          </p:nvPr>
        </p:nvSpPr>
        <p:spPr>
          <a:xfrm>
            <a:off x="515938" y="211111"/>
            <a:ext cx="11150600" cy="658901"/>
          </a:xfrm>
        </p:spPr>
        <p:txBody>
          <a:bodyPr/>
          <a:lstStyle/>
          <a:p>
            <a:r>
              <a:rPr lang="en-US" sz="2500" dirty="0"/>
              <a:t>	 		</a:t>
            </a:r>
            <a:r>
              <a:rPr lang="en-US" sz="2500" b="0" dirty="0"/>
              <a:t>WHY</a:t>
            </a:r>
            <a:r>
              <a:rPr lang="en-US" sz="2500" dirty="0"/>
              <a:t> </a:t>
            </a:r>
            <a:r>
              <a:rPr lang="en-US" sz="2500" b="0" dirty="0"/>
              <a:t>Configuration management </a:t>
            </a:r>
            <a:r>
              <a:rPr lang="en-US" sz="2500" dirty="0"/>
              <a:t>		</a:t>
            </a:r>
            <a:endParaRPr lang="en-US" dirty="0"/>
          </a:p>
        </p:txBody>
      </p:sp>
    </p:spTree>
    <p:extLst>
      <p:ext uri="{BB962C8B-B14F-4D97-AF65-F5344CB8AC3E}">
        <p14:creationId xmlns:p14="http://schemas.microsoft.com/office/powerpoint/2010/main" val="3550770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D85C-E890-489E-AA23-11099505B663}"/>
              </a:ext>
            </a:extLst>
          </p:cNvPr>
          <p:cNvSpPr>
            <a:spLocks noGrp="1"/>
          </p:cNvSpPr>
          <p:nvPr>
            <p:ph type="title"/>
          </p:nvPr>
        </p:nvSpPr>
        <p:spPr>
          <a:xfrm>
            <a:off x="554736" y="372862"/>
            <a:ext cx="11082528" cy="530870"/>
          </a:xfrm>
        </p:spPr>
        <p:txBody>
          <a:bodyPr/>
          <a:lstStyle/>
          <a:p>
            <a:r>
              <a:rPr lang="en-US" dirty="0"/>
              <a:t>Solution Approach - Modern Applications</a:t>
            </a:r>
          </a:p>
        </p:txBody>
      </p:sp>
      <p:pic>
        <p:nvPicPr>
          <p:cNvPr id="4099" name="Picture 1" descr="cid:image002.jpg@01DA2DF0.8F2F1780">
            <a:extLst>
              <a:ext uri="{FF2B5EF4-FFF2-40B4-BE49-F238E27FC236}">
                <a16:creationId xmlns:a16="http://schemas.microsoft.com/office/drawing/2014/main" id="{0573A86F-38BA-4C61-A0DE-D9603E356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625" y="1347503"/>
            <a:ext cx="8269772" cy="472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19972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B39F72-E109-4DC6-8649-D2A538E61541}">
  <ds:schemaRefs>
    <ds:schemaRef ds:uri="http://schemas.microsoft.com/office/infopath/2007/PartnerControls"/>
    <ds:schemaRef ds:uri="http://schemas.microsoft.com/office/2006/documentManagement/types"/>
    <ds:schemaRef ds:uri="http://purl.org/dc/dcmitype/"/>
    <ds:schemaRef ds:uri="http://purl.org/dc/elements/1.1/"/>
    <ds:schemaRef ds:uri="http://www.w3.org/XML/1998/namespace"/>
    <ds:schemaRef ds:uri="http://purl.org/dc/terms/"/>
    <ds:schemaRef ds:uri="http://schemas.openxmlformats.org/package/2006/metadata/core-properties"/>
    <ds:schemaRef ds:uri="e5f5a6fe-4a1b-4af0-bdf3-973ca2ac5c9b"/>
    <ds:schemaRef ds:uri="http://schemas.microsoft.com/office/2006/metadata/properties"/>
  </ds:schemaRefs>
</ds:datastoreItem>
</file>

<file path=customXml/itemProps2.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3.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11312</TotalTime>
  <Words>682</Words>
  <Application>Microsoft Office PowerPoint</Application>
  <PresentationFormat>Widescreen</PresentationFormat>
  <Paragraphs>195</Paragraphs>
  <Slides>14</Slides>
  <Notes>1</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14</vt:i4>
      </vt:variant>
    </vt:vector>
  </HeadingPairs>
  <TitlesOfParts>
    <vt:vector size="26" baseType="lpstr">
      <vt:lpstr>ＭＳ Ｐゴシック</vt:lpstr>
      <vt:lpstr>Arial</vt:lpstr>
      <vt:lpstr>Calibri</vt:lpstr>
      <vt:lpstr>Courier New</vt:lpstr>
      <vt:lpstr>Georgia</vt:lpstr>
      <vt:lpstr>Segoe UI</vt:lpstr>
      <vt:lpstr>Symbol</vt:lpstr>
      <vt:lpstr>Wingdings</vt:lpstr>
      <vt:lpstr>1_EO&amp;T Slide Master</vt:lpstr>
      <vt:lpstr>1_White</vt:lpstr>
      <vt:lpstr>EO&amp;T Slide Master</vt:lpstr>
      <vt:lpstr>think-cell Slide</vt:lpstr>
      <vt:lpstr>FTCS Automated Pipeline</vt:lpstr>
      <vt:lpstr>FTCS Value Stream Mapping (VSM)</vt:lpstr>
      <vt:lpstr>Key Issues</vt:lpstr>
      <vt:lpstr>Existing Build &amp; Deployment Process in FTCS</vt:lpstr>
      <vt:lpstr>Disadvantages:</vt:lpstr>
      <vt:lpstr>Solution Approach</vt:lpstr>
      <vt:lpstr>Key Benefits</vt:lpstr>
      <vt:lpstr>    WHY Configuration management   </vt:lpstr>
      <vt:lpstr>Solution Approach - Modern Applications</vt:lpstr>
      <vt:lpstr>Pipeline for Configuration files</vt:lpstr>
      <vt:lpstr>PowerPoint Presentation</vt:lpstr>
      <vt:lpstr>DevSecOps Success Story</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647</cp:revision>
  <dcterms:created xsi:type="dcterms:W3CDTF">2022-04-18T05:47:46Z</dcterms:created>
  <dcterms:modified xsi:type="dcterms:W3CDTF">2023-12-15T07:06:00Z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