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61" r:id="rId6"/>
    <p:sldId id="259" r:id="rId7"/>
    <p:sldId id="260" r:id="rId8"/>
    <p:sldId id="263" r:id="rId9"/>
    <p:sldId id="264" r:id="rId10"/>
    <p:sldId id="266" r:id="rId11"/>
    <p:sldId id="265" r:id="rId12"/>
    <p:sldId id="267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7BFB295-4493-4072-8B7A-9D554EAC983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7B6845A-66F4-40F8-8239-0D212F225F7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89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B295-4493-4072-8B7A-9D554EAC983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845A-66F4-40F8-8239-0D212F22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4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B295-4493-4072-8B7A-9D554EAC983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845A-66F4-40F8-8239-0D212F225F7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177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B295-4493-4072-8B7A-9D554EAC983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845A-66F4-40F8-8239-0D212F225F7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05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B295-4493-4072-8B7A-9D554EAC983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845A-66F4-40F8-8239-0D212F22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06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B295-4493-4072-8B7A-9D554EAC983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845A-66F4-40F8-8239-0D212F225F7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106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B295-4493-4072-8B7A-9D554EAC983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845A-66F4-40F8-8239-0D212F225F7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456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B295-4493-4072-8B7A-9D554EAC983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845A-66F4-40F8-8239-0D212F225F7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356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B295-4493-4072-8B7A-9D554EAC983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845A-66F4-40F8-8239-0D212F225F7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26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B295-4493-4072-8B7A-9D554EAC983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845A-66F4-40F8-8239-0D212F22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9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B295-4493-4072-8B7A-9D554EAC983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845A-66F4-40F8-8239-0D212F225F7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4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B295-4493-4072-8B7A-9D554EAC983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845A-66F4-40F8-8239-0D212F22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1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B295-4493-4072-8B7A-9D554EAC983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845A-66F4-40F8-8239-0D212F225F7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960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B295-4493-4072-8B7A-9D554EAC983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845A-66F4-40F8-8239-0D212F225F7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84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B295-4493-4072-8B7A-9D554EAC983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845A-66F4-40F8-8239-0D212F22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0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B295-4493-4072-8B7A-9D554EAC983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845A-66F4-40F8-8239-0D212F225F7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55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B295-4493-4072-8B7A-9D554EAC983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845A-66F4-40F8-8239-0D212F22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9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BFB295-4493-4072-8B7A-9D554EAC983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B6845A-66F4-40F8-8239-0D212F22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istwebapp-dev.apps.pcfpre-phx.cloud.boeing.com/mist/swagger-ui/index.html?configUrl=/mist/api-docs/swagger-config" TargetMode="External"/><Relationship Id="rId2" Type="http://schemas.openxmlformats.org/officeDocument/2006/relationships/hyperlink" Target="https://mistwebapp-dev.apps.pcfpre-phx.cloud.boeing.com/mist/hom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ify.com/tomcat-vs-jetty-vs-glassfish-vs-wildfly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  <a:t>Spring to Spring boot Migration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6880" y="4135120"/>
            <a:ext cx="212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--FTCS Applications</a:t>
            </a:r>
          </a:p>
        </p:txBody>
      </p:sp>
    </p:spTree>
    <p:extLst>
      <p:ext uri="{BB962C8B-B14F-4D97-AF65-F5344CB8AC3E}">
        <p14:creationId xmlns:p14="http://schemas.microsoft.com/office/powerpoint/2010/main" val="1410538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495" y="1505750"/>
            <a:ext cx="5115465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MISTWebApp</a:t>
            </a:r>
            <a:r>
              <a:rPr lang="en-US" sz="2400" dirty="0"/>
              <a:t> library size folder </a:t>
            </a:r>
            <a:r>
              <a:rPr lang="en-US" sz="2400" b="1" dirty="0"/>
              <a:t>before</a:t>
            </a:r>
            <a:r>
              <a:rPr lang="en-US" sz="2400" dirty="0"/>
              <a:t> Migration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14" y="2582111"/>
            <a:ext cx="4993545" cy="33731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49" y="2582110"/>
            <a:ext cx="4743451" cy="33731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534151" y="1551916"/>
            <a:ext cx="4743450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MISTWebApp</a:t>
            </a:r>
            <a:r>
              <a:rPr lang="en-US" sz="2400" dirty="0"/>
              <a:t> library size folder </a:t>
            </a:r>
            <a:r>
              <a:rPr lang="en-US" sz="2400" b="1" dirty="0"/>
              <a:t>after </a:t>
            </a:r>
            <a:r>
              <a:rPr lang="en-US" sz="2400" dirty="0"/>
              <a:t>Migration</a:t>
            </a:r>
          </a:p>
        </p:txBody>
      </p:sp>
    </p:spTree>
    <p:extLst>
      <p:ext uri="{BB962C8B-B14F-4D97-AF65-F5344CB8AC3E}">
        <p14:creationId xmlns:p14="http://schemas.microsoft.com/office/powerpoint/2010/main" val="3010621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68527" y="1422352"/>
            <a:ext cx="4805553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Application start up time </a:t>
            </a:r>
            <a:r>
              <a:rPr lang="en-US" sz="2400" b="1" dirty="0"/>
              <a:t>before</a:t>
            </a:r>
            <a:r>
              <a:rPr lang="en-US" sz="2400" dirty="0"/>
              <a:t> Migration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40" y="2537777"/>
            <a:ext cx="5107940" cy="3590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36641" y="2537777"/>
            <a:ext cx="5252720" cy="27047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136641" y="1409676"/>
            <a:ext cx="5115465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Application start up time </a:t>
            </a:r>
            <a:r>
              <a:rPr lang="en-US" sz="2400" b="1" dirty="0"/>
              <a:t>after</a:t>
            </a:r>
          </a:p>
          <a:p>
            <a:r>
              <a:rPr lang="en-US" sz="2400" b="1" dirty="0"/>
              <a:t> </a:t>
            </a:r>
            <a:r>
              <a:rPr lang="en-US" sz="2400" dirty="0"/>
              <a:t>Migration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16792" y="5633049"/>
            <a:ext cx="207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~20x faster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7065034" y="5598543"/>
            <a:ext cx="1276709" cy="431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39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571" y="2311400"/>
            <a:ext cx="8867828" cy="3025960"/>
          </a:xfrm>
        </p:spPr>
        <p:txBody>
          <a:bodyPr>
            <a:normAutofit/>
          </a:bodyPr>
          <a:lstStyle/>
          <a:p>
            <a:pPr lvl="0" algn="l"/>
            <a:br>
              <a:rPr lang="en-US" sz="1800" dirty="0"/>
            </a:br>
            <a:r>
              <a:rPr lang="en-US" sz="1800" dirty="0"/>
              <a:t>1. Launching MIST application in PCF</a:t>
            </a:r>
            <a:br>
              <a:rPr lang="en-US" sz="1800" dirty="0"/>
            </a:br>
            <a:r>
              <a:rPr lang="en-US" sz="1800" u="sng" dirty="0">
                <a:hlinkClick r:id="rId2"/>
              </a:rPr>
              <a:t>https://mistwebapp-dev.apps.pcfpre-phx.cloud.boeing.com/mist/home</a:t>
            </a:r>
            <a:br>
              <a:rPr lang="en-US" sz="1800" u="sng" dirty="0"/>
            </a:br>
            <a:br>
              <a:rPr lang="en-US" sz="1800" u="sng" dirty="0"/>
            </a:br>
            <a:r>
              <a:rPr lang="en-US" sz="1800" dirty="0"/>
              <a:t>2. Opening MIST swagger </a:t>
            </a:r>
            <a:br>
              <a:rPr lang="en-US" sz="1800" dirty="0"/>
            </a:br>
            <a:r>
              <a:rPr lang="en-US" sz="1800" u="sng" dirty="0">
                <a:hlinkClick r:id="rId3"/>
              </a:rPr>
              <a:t>https://mistwebapp-dev.apps.pcfpre-phx.cloud.boeing.com/mist/swagger-ui/index.html?configUrl=/mist/api-docs/swagger-config</a:t>
            </a:r>
            <a:br>
              <a:rPr lang="en-US" sz="1800" u="sng" dirty="0"/>
            </a:br>
            <a:br>
              <a:rPr lang="en-US" sz="1800" dirty="0"/>
            </a:br>
            <a:r>
              <a:rPr lang="en-US" sz="1800" dirty="0"/>
              <a:t>3. Make the changes in the application and demo build and release pipeline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3382576" y="1360772"/>
            <a:ext cx="4805553" cy="7694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/>
              <a:t>Demo contents </a:t>
            </a:r>
          </a:p>
        </p:txBody>
      </p:sp>
    </p:spTree>
    <p:extLst>
      <p:ext uri="{BB962C8B-B14F-4D97-AF65-F5344CB8AC3E}">
        <p14:creationId xmlns:p14="http://schemas.microsoft.com/office/powerpoint/2010/main" val="866135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2533" y="2819400"/>
            <a:ext cx="594360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FFC000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93423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080" y="1371600"/>
            <a:ext cx="9398000" cy="812799"/>
          </a:xfrm>
          <a:ln w="19050">
            <a:solidFill>
              <a:srgbClr val="00B050"/>
            </a:solidFill>
          </a:ln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19679"/>
            <a:ext cx="9601196" cy="33189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Why migrate?</a:t>
            </a:r>
          </a:p>
          <a:p>
            <a:r>
              <a:rPr lang="en-US" dirty="0"/>
              <a:t>Advantages of spring boot</a:t>
            </a:r>
          </a:p>
          <a:p>
            <a:r>
              <a:rPr lang="en-US" dirty="0"/>
              <a:t>Applications chosen for migration and status</a:t>
            </a:r>
          </a:p>
          <a:p>
            <a:r>
              <a:rPr lang="en-US" dirty="0"/>
              <a:t>Migration steps</a:t>
            </a:r>
          </a:p>
          <a:p>
            <a:r>
              <a:rPr lang="en-US" dirty="0"/>
              <a:t>Concerns</a:t>
            </a:r>
          </a:p>
          <a:p>
            <a:r>
              <a:rPr lang="en-US" dirty="0"/>
              <a:t>Before and after migration </a:t>
            </a:r>
          </a:p>
          <a:p>
            <a:r>
              <a:rPr lang="en-US" dirty="0"/>
              <a:t>Demo contents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76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524000"/>
            <a:ext cx="9601196" cy="761999"/>
          </a:xfrm>
          <a:ln w="12700">
            <a:solidFill>
              <a:srgbClr val="00B050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Spring and Spring boot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The Spring </a:t>
            </a:r>
            <a:r>
              <a:rPr lang="en-US" sz="2000" dirty="0"/>
              <a:t>framework provides comprehensive infrastructure support for developing Java applications. </a:t>
            </a:r>
          </a:p>
          <a:p>
            <a:pPr marL="0" indent="0">
              <a:buNone/>
            </a:pPr>
            <a:r>
              <a:rPr lang="en-US" sz="2000" b="1" dirty="0"/>
              <a:t>Spring Boot </a:t>
            </a:r>
            <a:r>
              <a:rPr lang="en-US" sz="2000" dirty="0"/>
              <a:t>is basically an extension of the Spring framework, which eliminates the boilerplate configurations required for setting up a Spring application. </a:t>
            </a:r>
          </a:p>
          <a:p>
            <a:pPr marL="0" indent="0">
              <a:buNone/>
            </a:pPr>
            <a:r>
              <a:rPr lang="en-US" sz="2000" i="1" dirty="0"/>
              <a:t>Spring Boot</a:t>
            </a:r>
            <a:r>
              <a:rPr lang="en-US" sz="2000" dirty="0"/>
              <a:t> is not intended to replace Spring, but to make working with it faster and easier and more efficient development ecosystem</a:t>
            </a:r>
          </a:p>
        </p:txBody>
      </p:sp>
    </p:spTree>
    <p:extLst>
      <p:ext uri="{BB962C8B-B14F-4D97-AF65-F5344CB8AC3E}">
        <p14:creationId xmlns:p14="http://schemas.microsoft.com/office/powerpoint/2010/main" val="225957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524000"/>
            <a:ext cx="9601196" cy="761999"/>
          </a:xfrm>
          <a:ln>
            <a:solidFill>
              <a:srgbClr val="00B050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Why Migrate?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u="sng" dirty="0"/>
              <a:t>Cloud application </a:t>
            </a:r>
            <a:r>
              <a:rPr lang="en-US" sz="2000" dirty="0"/>
              <a:t>: In order to make the application for cloud readiness it is important to satisfy the 12 factor principle.</a:t>
            </a:r>
          </a:p>
          <a:p>
            <a:r>
              <a:rPr lang="en-US" sz="2000" dirty="0"/>
              <a:t>Ant to Maven</a:t>
            </a:r>
          </a:p>
          <a:p>
            <a:r>
              <a:rPr lang="en-US" sz="2000" dirty="0"/>
              <a:t>Dev-ops build pipeline</a:t>
            </a:r>
          </a:p>
          <a:p>
            <a:pPr marL="0" indent="0">
              <a:buNone/>
            </a:pPr>
            <a:r>
              <a:rPr lang="en-US" sz="2000" dirty="0"/>
              <a:t>Ant to Maven migration is taken care when the code is migrated from </a:t>
            </a:r>
            <a:r>
              <a:rPr lang="en-US" sz="2000" dirty="0" err="1"/>
              <a:t>sping</a:t>
            </a:r>
            <a:r>
              <a:rPr lang="en-US" sz="2000" dirty="0"/>
              <a:t> to spring boot. Additionally spring boots offers many other benefits.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540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557867"/>
            <a:ext cx="9601196" cy="728132"/>
          </a:xfrm>
          <a:ln>
            <a:solidFill>
              <a:srgbClr val="00B050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Benefits of spring boot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Makes the application faster and easier for developers to create and test Java-based applications by providing a default setup for unit and integration tests. </a:t>
            </a:r>
          </a:p>
          <a:p>
            <a:r>
              <a:rPr lang="en-US" sz="2000" dirty="0"/>
              <a:t>Reduces development time and increases the overall productivity of the development team. </a:t>
            </a:r>
          </a:p>
          <a:p>
            <a:r>
              <a:rPr lang="en-US" sz="2000" dirty="0"/>
              <a:t>Helps you auto configure all components for a production-grade Spring application. </a:t>
            </a:r>
          </a:p>
          <a:p>
            <a:r>
              <a:rPr lang="en-US" sz="2000" dirty="0"/>
              <a:t>Avoids writing lots of boilerplate code, annotations, and XML configuration. </a:t>
            </a:r>
          </a:p>
          <a:p>
            <a:r>
              <a:rPr lang="en-US" sz="2000" dirty="0"/>
              <a:t>Comes with embedded HTTP servers like </a:t>
            </a:r>
            <a:r>
              <a:rPr lang="en-US" sz="2000" dirty="0">
                <a:hlinkClick r:id="rId2"/>
              </a:rPr>
              <a:t>Tomcat or Jetty</a:t>
            </a:r>
            <a:r>
              <a:rPr lang="en-US" sz="2000" dirty="0"/>
              <a:t> to test web applications. </a:t>
            </a:r>
          </a:p>
          <a:p>
            <a:r>
              <a:rPr lang="en-US" sz="2000" dirty="0"/>
              <a:t>Adds many plugins that developers can use to work with embedded.</a:t>
            </a:r>
          </a:p>
          <a:p>
            <a:r>
              <a:rPr lang="en-US" sz="2000" dirty="0"/>
              <a:t>Spring boot allows you to easily connect with database and queue services like Oracle, </a:t>
            </a:r>
            <a:r>
              <a:rPr lang="en-US" sz="2000" dirty="0" err="1"/>
              <a:t>PostgreSQL</a:t>
            </a:r>
            <a:r>
              <a:rPr lang="en-US" sz="2000" dirty="0"/>
              <a:t>, MySQL, </a:t>
            </a:r>
            <a:r>
              <a:rPr lang="en-US" sz="2000" dirty="0" err="1"/>
              <a:t>MongoDB</a:t>
            </a:r>
            <a:r>
              <a:rPr lang="en-US" sz="2000" dirty="0"/>
              <a:t>, </a:t>
            </a:r>
            <a:r>
              <a:rPr lang="en-US" sz="2000" dirty="0" err="1"/>
              <a:t>Redis</a:t>
            </a:r>
            <a:r>
              <a:rPr lang="en-US" sz="2000" dirty="0"/>
              <a:t>, </a:t>
            </a:r>
            <a:r>
              <a:rPr lang="en-US" sz="2000" dirty="0" err="1"/>
              <a:t>Solr</a:t>
            </a:r>
            <a:r>
              <a:rPr lang="en-US" sz="2000" dirty="0"/>
              <a:t>, </a:t>
            </a:r>
            <a:r>
              <a:rPr lang="en-US" sz="2000" dirty="0" err="1"/>
              <a:t>ElasticSearch</a:t>
            </a:r>
            <a:r>
              <a:rPr lang="en-US" sz="2000" dirty="0"/>
              <a:t>, Rabbit MQ, </a:t>
            </a:r>
            <a:r>
              <a:rPr lang="en-US" sz="2000" dirty="0" err="1"/>
              <a:t>ActiveMQ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716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19" y="1243965"/>
            <a:ext cx="10251441" cy="898101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n-US" sz="4000" dirty="0"/>
              <a:t>Applications chosen Migration and Current status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07722" y="75861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4368731"/>
              </p:ext>
            </p:extLst>
          </p:nvPr>
        </p:nvGraphicFramePr>
        <p:xfrm>
          <a:off x="1773398" y="2443629"/>
          <a:ext cx="7299482" cy="36792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1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2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78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S.No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Project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Status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Remark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5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EnterpriseOauthClient</a:t>
                      </a:r>
                      <a:endParaRPr lang="en-US" sz="13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Completed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Integration</a:t>
                      </a:r>
                      <a:r>
                        <a:rPr lang="en-US" sz="1300" baseline="0" dirty="0">
                          <a:effectLst/>
                        </a:rPr>
                        <a:t> t</a:t>
                      </a:r>
                      <a:r>
                        <a:rPr lang="en-US" sz="1300" dirty="0">
                          <a:effectLst/>
                        </a:rPr>
                        <a:t>esting is pending.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5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EnterpriseOauthResource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Completed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dirty="0">
                          <a:effectLst/>
                        </a:rPr>
                        <a:t>Integration</a:t>
                      </a:r>
                      <a:r>
                        <a:rPr lang="en-US" sz="1300" baseline="0" dirty="0">
                          <a:effectLst/>
                        </a:rPr>
                        <a:t> t</a:t>
                      </a:r>
                      <a:r>
                        <a:rPr lang="en-US" sz="1300" dirty="0">
                          <a:effectLst/>
                        </a:rPr>
                        <a:t>esting is pending.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5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MDLParser</a:t>
                      </a:r>
                      <a:endParaRPr lang="en-US" sz="13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Completed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effectLst/>
                        </a:rPr>
                        <a:t>Integration</a:t>
                      </a:r>
                      <a:r>
                        <a:rPr lang="en-US" sz="1300" baseline="0" dirty="0">
                          <a:effectLst/>
                        </a:rPr>
                        <a:t> t</a:t>
                      </a:r>
                      <a:r>
                        <a:rPr lang="en-US" sz="1300" dirty="0">
                          <a:effectLst/>
                        </a:rPr>
                        <a:t>esting is pending.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5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MISTWebApp</a:t>
                      </a:r>
                      <a:endParaRPr lang="en-US" sz="13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Completed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effectLst/>
                        </a:rPr>
                        <a:t>Integration</a:t>
                      </a:r>
                      <a:r>
                        <a:rPr lang="en-US" sz="1300" baseline="0" dirty="0">
                          <a:effectLst/>
                        </a:rPr>
                        <a:t> t</a:t>
                      </a:r>
                      <a:r>
                        <a:rPr lang="en-US" sz="1300" dirty="0">
                          <a:effectLst/>
                        </a:rPr>
                        <a:t>esting is pending.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5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CommonWebServices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Completed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Needs to be tested with DB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MISTFTCS services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 Progress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2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Orbeon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In Progress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7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Standalone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Not started</a:t>
                      </a:r>
                      <a:endParaRPr lang="en-US" sz="13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4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9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Part</a:t>
                      </a:r>
                      <a:r>
                        <a:rPr lang="en-US" sz="1300" baseline="0" dirty="0"/>
                        <a:t> II services</a:t>
                      </a:r>
                      <a:endParaRPr lang="en-US" sz="13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Not started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007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329267"/>
            <a:ext cx="9601196" cy="668866"/>
          </a:xfrm>
          <a:ln>
            <a:solidFill>
              <a:srgbClr val="00B050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Steps followed for the Migration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 1:</a:t>
            </a:r>
            <a:r>
              <a:rPr lang="en-US" dirty="0"/>
              <a:t> Migrated To </a:t>
            </a:r>
            <a:r>
              <a:rPr lang="en-US" dirty="0" err="1"/>
              <a:t>SpringBoot</a:t>
            </a:r>
            <a:r>
              <a:rPr lang="en-US" dirty="0"/>
              <a:t> - Analyzed Dependency </a:t>
            </a:r>
          </a:p>
          <a:p>
            <a:r>
              <a:rPr lang="en-US" b="1" dirty="0"/>
              <a:t>Step 2:</a:t>
            </a:r>
            <a:r>
              <a:rPr lang="en-US" dirty="0"/>
              <a:t> Updated Maven Dependency.</a:t>
            </a:r>
          </a:p>
          <a:p>
            <a:r>
              <a:rPr lang="en-US" b="1" dirty="0"/>
              <a:t>Step 3:</a:t>
            </a:r>
            <a:r>
              <a:rPr lang="en-US" dirty="0"/>
              <a:t> Converted all XML configurations to Java annotations.</a:t>
            </a:r>
          </a:p>
          <a:p>
            <a:r>
              <a:rPr lang="en-US" b="1" dirty="0"/>
              <a:t>Step 4:</a:t>
            </a:r>
            <a:r>
              <a:rPr lang="en-US" dirty="0"/>
              <a:t> Deploy in local Tomcat and test it.</a:t>
            </a:r>
          </a:p>
          <a:p>
            <a:r>
              <a:rPr lang="en-US" b="1" dirty="0"/>
              <a:t>Step 5:</a:t>
            </a:r>
            <a:r>
              <a:rPr lang="en-US" dirty="0"/>
              <a:t> Created Build Pipeline, auto trigger on every commit to Dev branch</a:t>
            </a:r>
          </a:p>
          <a:p>
            <a:r>
              <a:rPr lang="en-US" b="1" dirty="0"/>
              <a:t>Step 6:</a:t>
            </a:r>
            <a:r>
              <a:rPr lang="en-US" dirty="0"/>
              <a:t>  Created Release pipeline on PCF for successful builds</a:t>
            </a:r>
          </a:p>
        </p:txBody>
      </p:sp>
    </p:spTree>
    <p:extLst>
      <p:ext uri="{BB962C8B-B14F-4D97-AF65-F5344CB8AC3E}">
        <p14:creationId xmlns:p14="http://schemas.microsoft.com/office/powerpoint/2010/main" val="1922726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219200"/>
            <a:ext cx="9601196" cy="626532"/>
          </a:xfrm>
          <a:ln>
            <a:solidFill>
              <a:srgbClr val="00B050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 availability of dependencies in SRES</a:t>
            </a:r>
          </a:p>
          <a:p>
            <a:r>
              <a:rPr lang="en-US" dirty="0"/>
              <a:t>Space constraints issue on of PCF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965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799" y="1424212"/>
            <a:ext cx="4867275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MISTWebApp</a:t>
            </a:r>
            <a:r>
              <a:rPr lang="en-US" sz="24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library folder </a:t>
            </a:r>
            <a:r>
              <a:rPr lang="en-US" sz="2400" b="1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before</a:t>
            </a:r>
            <a:r>
              <a:rPr lang="en-US" sz="24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Migration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64117"/>
            <a:ext cx="4867275" cy="3819525"/>
          </a:xfrm>
          <a:prstGeom prst="rect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715" y="2464117"/>
            <a:ext cx="4744085" cy="3819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482715" y="1424212"/>
            <a:ext cx="4815205" cy="830997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MISTWebApp</a:t>
            </a:r>
            <a:r>
              <a:rPr lang="en-US" sz="24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library folder </a:t>
            </a:r>
            <a:r>
              <a:rPr lang="en-US" sz="2400" b="1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after</a:t>
            </a:r>
            <a:r>
              <a:rPr lang="en-US" sz="24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Migration</a:t>
            </a:r>
          </a:p>
        </p:txBody>
      </p:sp>
    </p:spTree>
    <p:extLst>
      <p:ext uri="{BB962C8B-B14F-4D97-AF65-F5344CB8AC3E}">
        <p14:creationId xmlns:p14="http://schemas.microsoft.com/office/powerpoint/2010/main" val="814537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406</TotalTime>
  <Words>576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Garamond</vt:lpstr>
      <vt:lpstr>Times New Roman</vt:lpstr>
      <vt:lpstr>Organic</vt:lpstr>
      <vt:lpstr>Spring to Spring boot Migration</vt:lpstr>
      <vt:lpstr>Contents</vt:lpstr>
      <vt:lpstr>Spring and Spring boot </vt:lpstr>
      <vt:lpstr>Why Migrate?</vt:lpstr>
      <vt:lpstr>Benefits of spring boot applications</vt:lpstr>
      <vt:lpstr>Applications chosen Migration and Current status</vt:lpstr>
      <vt:lpstr>Steps followed for the Migration</vt:lpstr>
      <vt:lpstr>Concerns</vt:lpstr>
      <vt:lpstr>PowerPoint Presentation</vt:lpstr>
      <vt:lpstr>PowerPoint Presentation</vt:lpstr>
      <vt:lpstr>PowerPoint Presentation</vt:lpstr>
      <vt:lpstr> 1. Launching MIST application in PCF https://mistwebapp-dev.apps.pcfpre-phx.cloud.boeing.com/mist/home  2. Opening MIST swagger  https://mistwebapp-dev.apps.pcfpre-phx.cloud.boeing.com/mist/swagger-ui/index.html?configUrl=/mist/api-docs/swagger-config  3. Make the changes in the application and demo build and release pipeline </vt:lpstr>
      <vt:lpstr>PowerPoint Presentation</vt:lpstr>
    </vt:vector>
  </TitlesOfParts>
  <Company>The Boeing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Ganiger, Govindaraju S</dc:creator>
  <cp:lastModifiedBy>Singh, Abhishek K</cp:lastModifiedBy>
  <cp:revision>71</cp:revision>
  <dcterms:created xsi:type="dcterms:W3CDTF">2021-05-11T10:18:57Z</dcterms:created>
  <dcterms:modified xsi:type="dcterms:W3CDTF">2023-06-15T04:34:05Z</dcterms:modified>
</cp:coreProperties>
</file>