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95" r:id="rId2"/>
    <p:sldMasterId id="2147483686" r:id="rId3"/>
    <p:sldMasterId id="2147483704" r:id="rId4"/>
    <p:sldMasterId id="2147483679" r:id="rId5"/>
    <p:sldMasterId id="2147483681" r:id="rId6"/>
  </p:sldMasterIdLst>
  <p:notesMasterIdLst>
    <p:notesMasterId r:id="rId27"/>
  </p:notesMasterIdLst>
  <p:sldIdLst>
    <p:sldId id="261" r:id="rId7"/>
    <p:sldId id="267" r:id="rId8"/>
    <p:sldId id="291"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90" r:id="rId24"/>
    <p:sldId id="289" r:id="rId25"/>
    <p:sldId id="264"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orient="horz" pos="1067">
          <p15:clr>
            <a:srgbClr val="A4A3A4"/>
          </p15:clr>
        </p15:guide>
        <p15:guide id="3" orient="horz" pos="4032">
          <p15:clr>
            <a:srgbClr val="A4A3A4"/>
          </p15:clr>
        </p15:guide>
        <p15:guide id="4" orient="horz" pos="4248" userDrawn="1">
          <p15:clr>
            <a:srgbClr val="A4A3A4"/>
          </p15:clr>
        </p15:guide>
        <p15:guide id="5" orient="horz" pos="392">
          <p15:clr>
            <a:srgbClr val="A4A3A4"/>
          </p15:clr>
        </p15:guide>
        <p15:guide id="6" pos="2881">
          <p15:clr>
            <a:srgbClr val="A4A3A4"/>
          </p15:clr>
        </p15:guide>
        <p15:guide id="7" pos="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ma, Sanjula"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6897" autoAdjust="0"/>
  </p:normalViewPr>
  <p:slideViewPr>
    <p:cSldViewPr snapToGrid="0" showGuides="1">
      <p:cViewPr varScale="1">
        <p:scale>
          <a:sx n="89" d="100"/>
          <a:sy n="89" d="100"/>
        </p:scale>
        <p:origin x="686" y="72"/>
      </p:cViewPr>
      <p:guideLst>
        <p:guide orient="horz" pos="2161"/>
        <p:guide orient="horz" pos="1067"/>
        <p:guide orient="horz" pos="4032"/>
        <p:guide orient="horz" pos="4248"/>
        <p:guide orient="horz" pos="392"/>
        <p:guide pos="2881"/>
        <p:guide pos="28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9F009B-AA83-4291-81BE-194F11CE1901}" type="slidenum">
              <a:rPr lang="en-US"/>
              <a:pPr/>
              <a:t>‹#›</a:t>
            </a:fld>
            <a:endParaRPr lang="en-US"/>
          </a:p>
        </p:txBody>
      </p:sp>
    </p:spTree>
    <p:extLst>
      <p:ext uri="{BB962C8B-B14F-4D97-AF65-F5344CB8AC3E}">
        <p14:creationId xmlns:p14="http://schemas.microsoft.com/office/powerpoint/2010/main" val="2069931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5691E4-D3D8-4935-97D8-E9CC5E23BDAF}" type="slidenum">
              <a:rPr lang="en-AU" altLang="en-US" smtClean="0"/>
              <a:pPr>
                <a:spcBef>
                  <a:spcPct val="0"/>
                </a:spcBef>
              </a:pPr>
              <a:t>13</a:t>
            </a:fld>
            <a:endParaRPr lang="en-AU" alt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AU" altLang="en-US" smtClean="0">
              <a:latin typeface="Arial" panose="020B0604020202020204" pitchFamily="34" charset="0"/>
            </a:endParaRPr>
          </a:p>
        </p:txBody>
      </p:sp>
    </p:spTree>
    <p:extLst>
      <p:ext uri="{BB962C8B-B14F-4D97-AF65-F5344CB8AC3E}">
        <p14:creationId xmlns:p14="http://schemas.microsoft.com/office/powerpoint/2010/main" val="209378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32BA1C-1644-42F8-9362-3C16595BDB35}" type="slidenum">
              <a:rPr lang="en-AU" altLang="en-US" smtClean="0"/>
              <a:pPr>
                <a:spcBef>
                  <a:spcPct val="0"/>
                </a:spcBef>
              </a:pPr>
              <a:t>14</a:t>
            </a:fld>
            <a:endParaRPr lang="en-AU" alt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AU" altLang="en-US" smtClean="0">
              <a:latin typeface="Arial" panose="020B0604020202020204" pitchFamily="34" charset="0"/>
            </a:endParaRPr>
          </a:p>
        </p:txBody>
      </p:sp>
    </p:spTree>
    <p:extLst>
      <p:ext uri="{BB962C8B-B14F-4D97-AF65-F5344CB8AC3E}">
        <p14:creationId xmlns:p14="http://schemas.microsoft.com/office/powerpoint/2010/main" val="336991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012DFF-B4FD-4C22-ACC6-EA429A2F1DC5}" type="slidenum">
              <a:rPr lang="en-AU" altLang="en-US" smtClean="0"/>
              <a:pPr>
                <a:spcBef>
                  <a:spcPct val="0"/>
                </a:spcBef>
              </a:pPr>
              <a:t>15</a:t>
            </a:fld>
            <a:endParaRPr lang="en-AU"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AU" altLang="en-US" smtClean="0">
              <a:latin typeface="Arial" panose="020B0604020202020204" pitchFamily="34" charset="0"/>
            </a:endParaRPr>
          </a:p>
        </p:txBody>
      </p:sp>
    </p:spTree>
    <p:extLst>
      <p:ext uri="{BB962C8B-B14F-4D97-AF65-F5344CB8AC3E}">
        <p14:creationId xmlns:p14="http://schemas.microsoft.com/office/powerpoint/2010/main" val="61540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1F306F-E2C7-4C6A-A816-A4DE6ED7555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404099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8" y="361950"/>
            <a:ext cx="1838325" cy="442913"/>
          </a:xfrm>
          <a:prstGeom prst="rect">
            <a:avLst/>
          </a:prstGeom>
          <a:noFill/>
        </p:spPr>
      </p:pic>
      <p:sp>
        <p:nvSpPr>
          <p:cNvPr id="31813" name="Rectangle 69"/>
          <p:cNvSpPr>
            <a:spLocks noChangeArrowheads="1"/>
          </p:cNvSpPr>
          <p:nvPr userDrawn="1"/>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2020 Boeing. All rights reserved.</a:t>
            </a:r>
          </a:p>
        </p:txBody>
      </p:sp>
      <p:sp>
        <p:nvSpPr>
          <p:cNvPr id="31814" name="Rectangle 70"/>
          <p:cNvSpPr>
            <a:spLocks noGrp="1" noChangeArrowheads="1"/>
          </p:cNvSpPr>
          <p:nvPr>
            <p:ph type="sldNum" sz="quarter" idx="4"/>
          </p:nvPr>
        </p:nvSpPr>
        <p:spPr/>
        <p:txBody>
          <a:bodyPr/>
          <a:lstStyle>
            <a:lvl1pPr>
              <a:defRPr>
                <a:solidFill>
                  <a:schemeClr val="bg1">
                    <a:lumMod val="50000"/>
                  </a:schemeClr>
                </a:solidFill>
              </a:defRPr>
            </a:lvl1pPr>
          </a:lstStyle>
          <a:p>
            <a:r>
              <a:rPr lang="en-US"/>
              <a:t>Author, </a:t>
            </a:r>
            <a:fld id="{5373AB31-63BB-4639-A48B-D4FDA288098E}" type="datetime1">
              <a:rPr lang="en-US" smtClean="0"/>
              <a:pPr/>
              <a:t>6/1/2021</a:t>
            </a:fld>
            <a:r>
              <a:rPr lang="en-US"/>
              <a:t>, Filename.ppt</a:t>
            </a:r>
            <a:r>
              <a:rPr lang="en-US" sz="800"/>
              <a:t> </a:t>
            </a:r>
            <a:r>
              <a:rPr lang="en-US" sz="1000"/>
              <a:t>| </a:t>
            </a:r>
            <a:fld id="{CB099491-B6D7-4AC4-914C-95D05A0D5F28}" type="slidenum">
              <a:rPr lang="en-US" sz="1000" smtClean="0"/>
              <a:pPr/>
              <a:t>‹#›</a:t>
            </a:fld>
            <a:endParaRPr lang="en-US" sz="1000" dirty="0"/>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a:t>BOEING PROPRIETARY</a:t>
            </a:r>
            <a:endParaRPr lang="en-US" dirty="0"/>
          </a:p>
        </p:txBody>
      </p:sp>
      <p:sp>
        <p:nvSpPr>
          <p:cNvPr id="57" name="text_Title"/>
          <p:cNvSpPr>
            <a:spLocks noGrp="1" noChangeArrowheads="1"/>
          </p:cNvSpPr>
          <p:nvPr>
            <p:ph type="ctrTitle" sz="quarter"/>
          </p:nvPr>
        </p:nvSpPr>
        <p:spPr>
          <a:xfrm>
            <a:off x="457200" y="2104046"/>
            <a:ext cx="8254011" cy="830997"/>
          </a:xfrm>
          <a:ln algn="ctr"/>
        </p:spPr>
        <p:txBody>
          <a:bodyPr lIns="0" tIns="0" rIns="0" bIns="0" anchor="b" anchorCtr="0"/>
          <a:lstStyle>
            <a:lvl1pPr algn="l">
              <a:lnSpc>
                <a:spcPct val="100000"/>
              </a:lnSpc>
              <a:spcBef>
                <a:spcPts val="0"/>
              </a:spcBef>
              <a:defRPr sz="5400" b="0">
                <a:solidFill>
                  <a:schemeClr val="tx2"/>
                </a:solidFill>
                <a:effectLst/>
              </a:defRPr>
            </a:lvl1pPr>
          </a:lstStyle>
          <a:p>
            <a:r>
              <a:rPr lang="en-US" smtClean="0"/>
              <a:t>Click to edit Master title style</a:t>
            </a:r>
            <a:endParaRPr lang="en-US" dirty="0"/>
          </a:p>
        </p:txBody>
      </p:sp>
      <p:sp>
        <p:nvSpPr>
          <p:cNvPr id="58" name="Rectangle 10"/>
          <p:cNvSpPr>
            <a:spLocks noGrp="1" noChangeArrowheads="1"/>
          </p:cNvSpPr>
          <p:nvPr>
            <p:ph type="subTitle" idx="1"/>
          </p:nvPr>
        </p:nvSpPr>
        <p:spPr>
          <a:xfrm>
            <a:off x="457200" y="4688334"/>
            <a:ext cx="8245475"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59" name="Rectangle 14"/>
          <p:cNvSpPr/>
          <p:nvPr userDrawn="1"/>
        </p:nvSpPr>
        <p:spPr>
          <a:xfrm>
            <a:off x="454148" y="5959647"/>
            <a:ext cx="8405371"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1" name="Organization Placeholder"/>
          <p:cNvSpPr txBox="1">
            <a:spLocks noChangeArrowheads="1"/>
          </p:cNvSpPr>
          <p:nvPr userDrawn="1"/>
        </p:nvSpPr>
        <p:spPr bwMode="auto">
          <a:xfrm>
            <a:off x="6067808" y="433273"/>
            <a:ext cx="2718163" cy="262151"/>
          </a:xfrm>
          <a:prstGeom prst="rect">
            <a:avLst/>
          </a:prstGeom>
          <a:noFill/>
          <a:ln w="12700">
            <a:noFill/>
            <a:miter lim="800000"/>
            <a:headEnd type="none" w="sm" len="sm"/>
            <a:tailEnd type="none" w="sm" len="sm"/>
          </a:ln>
          <a:effectLst/>
        </p:spPr>
        <p:txBody>
          <a:bodyPr wrap="none" lIns="76731" tIns="38368" rIns="76731" bIns="38368">
            <a:spAutoFit/>
          </a:bodyPr>
          <a:lstStyle/>
          <a:p>
            <a:pPr marL="0" marR="0" lvl="0" indent="0" algn="l" defTabSz="820704"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394A59"/>
                </a:solidFill>
                <a:effectLst/>
                <a:uLnTx/>
                <a:uFillTx/>
                <a:latin typeface="Arial" charset="0"/>
                <a:ea typeface="+mn-ea"/>
                <a:cs typeface="+mn-cs"/>
              </a:rPr>
              <a:t>Business Name  </a:t>
            </a:r>
            <a:r>
              <a:rPr kumimoji="0" lang="en-US" sz="1200" b="1" i="0" u="none" strike="noStrike" kern="1200" cap="none" spc="0" normalizeH="0" baseline="0" noProof="0" dirty="0">
                <a:ln>
                  <a:noFill/>
                </a:ln>
                <a:solidFill>
                  <a:srgbClr val="394A59"/>
                </a:solidFill>
                <a:effectLst/>
                <a:uLnTx/>
                <a:uFillTx/>
                <a:latin typeface="Arial" charset="0"/>
                <a:ea typeface="+mn-ea"/>
                <a:cs typeface="+mn-cs"/>
              </a:rPr>
              <a:t>Organization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5613" y="548990"/>
            <a:ext cx="8232667" cy="443198"/>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000443"/>
            <a:ext cx="8231187" cy="249299"/>
          </a:xfrm>
        </p:spPr>
        <p:txBody>
          <a:bodyPr>
            <a:normAutofit/>
          </a:bodyPr>
          <a:lstStyle>
            <a:lvl1pPr marL="0" indent="0">
              <a:buFontTx/>
              <a:buNone/>
              <a:defRPr sz="1800"/>
            </a:lvl1pPr>
          </a:lstStyle>
          <a:p>
            <a:pPr lvl="0"/>
            <a:r>
              <a:rPr lang="en-US"/>
              <a:t>Click to edit Master text styles</a:t>
            </a:r>
          </a:p>
        </p:txBody>
      </p:sp>
    </p:spTree>
    <p:extLst>
      <p:ext uri="{BB962C8B-B14F-4D97-AF65-F5344CB8AC3E}">
        <p14:creationId xmlns:p14="http://schemas.microsoft.com/office/powerpoint/2010/main" val="21580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5613" y="844296"/>
            <a:ext cx="8232667" cy="443198"/>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92821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with gri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7" name="Title 1"/>
          <p:cNvSpPr>
            <a:spLocks noGrp="1"/>
          </p:cNvSpPr>
          <p:nvPr>
            <p:ph type="title"/>
          </p:nvPr>
        </p:nvSpPr>
        <p:spPr>
          <a:xfrm>
            <a:off x="455613" y="548990"/>
            <a:ext cx="8232667" cy="443198"/>
          </a:xfrm>
        </p:spPr>
        <p:txBody>
          <a:bodyPr/>
          <a:lstStyle/>
          <a:p>
            <a:r>
              <a:rPr lang="en-US"/>
              <a:t>Click to edit Master title style</a:t>
            </a:r>
            <a:endParaRPr lang="en-US" dirty="0"/>
          </a:p>
        </p:txBody>
      </p:sp>
      <p:sp>
        <p:nvSpPr>
          <p:cNvPr id="9" name="Text Placeholder 7"/>
          <p:cNvSpPr>
            <a:spLocks noGrp="1"/>
          </p:cNvSpPr>
          <p:nvPr>
            <p:ph type="body" sz="quarter" idx="12"/>
          </p:nvPr>
        </p:nvSpPr>
        <p:spPr>
          <a:xfrm>
            <a:off x="455613" y="1000443"/>
            <a:ext cx="8231187" cy="249299"/>
          </a:xfrm>
        </p:spPr>
        <p:txBody>
          <a:bodyPr>
            <a:normAutofit/>
          </a:bodyPr>
          <a:lstStyle>
            <a:lvl1pPr marL="0" indent="0">
              <a:buFontTx/>
              <a:buNone/>
              <a:defRPr sz="1800"/>
            </a:lvl1pPr>
          </a:lstStyle>
          <a:p>
            <a:pPr lvl="0"/>
            <a:r>
              <a:rPr lang="en-US"/>
              <a:t>Click to edit Master text styles</a:t>
            </a:r>
          </a:p>
        </p:txBody>
      </p:sp>
    </p:spTree>
    <p:extLst>
      <p:ext uri="{BB962C8B-B14F-4D97-AF65-F5344CB8AC3E}">
        <p14:creationId xmlns:p14="http://schemas.microsoft.com/office/powerpoint/2010/main" val="14806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lvl1pPr>
          </a:lstStyle>
          <a:p>
            <a:r>
              <a:rPr lang="en-US"/>
              <a:t>BOEING PROPRIETARY</a:t>
            </a:r>
          </a:p>
        </p:txBody>
      </p:sp>
      <p:sp>
        <p:nvSpPr>
          <p:cNvPr id="5"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6" name="Title 1"/>
          <p:cNvSpPr>
            <a:spLocks noGrp="1"/>
          </p:cNvSpPr>
          <p:nvPr>
            <p:ph type="title"/>
          </p:nvPr>
        </p:nvSpPr>
        <p:spPr>
          <a:xfrm>
            <a:off x="455613" y="844296"/>
            <a:ext cx="8232667" cy="443198"/>
          </a:xfrm>
        </p:spPr>
        <p:txBody>
          <a:bodyPr/>
          <a:lstStyle/>
          <a:p>
            <a:r>
              <a:rPr lang="en-US"/>
              <a:t>Click to edit Master title style</a:t>
            </a:r>
            <a:endParaRPr lang="en-US" dirty="0"/>
          </a:p>
        </p:txBody>
      </p:sp>
    </p:spTree>
    <p:extLst>
      <p:ext uri="{BB962C8B-B14F-4D97-AF65-F5344CB8AC3E}">
        <p14:creationId xmlns:p14="http://schemas.microsoft.com/office/powerpoint/2010/main" val="168715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gri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4"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38266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with 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92275"/>
            <a:ext cx="4073525"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263" y="1692275"/>
            <a:ext cx="4075112"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7" name="Slide Number Placeholder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37248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with gri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10" name="Text Placeholder 2"/>
          <p:cNvSpPr>
            <a:spLocks noGrp="1"/>
          </p:cNvSpPr>
          <p:nvPr>
            <p:ph type="body" idx="1"/>
          </p:nvPr>
        </p:nvSpPr>
        <p:spPr>
          <a:xfrm>
            <a:off x="457200" y="1997720"/>
            <a:ext cx="4040188"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457200" y="2302419"/>
            <a:ext cx="4040188"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3"/>
          </p:nvPr>
        </p:nvSpPr>
        <p:spPr>
          <a:xfrm>
            <a:off x="4591860" y="1997720"/>
            <a:ext cx="4041775"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4591860" y="2302419"/>
            <a:ext cx="4041775"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6"/>
          <p:cNvSpPr>
            <a:spLocks noGrp="1" noChangeArrowheads="1"/>
          </p:cNvSpPr>
          <p:nvPr>
            <p:ph type="sldNum" sz="quarter" idx="12"/>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5" name="Title 1"/>
          <p:cNvSpPr>
            <a:spLocks noGrp="1"/>
          </p:cNvSpPr>
          <p:nvPr>
            <p:ph type="title"/>
          </p:nvPr>
        </p:nvSpPr>
        <p:spPr>
          <a:xfrm>
            <a:off x="455613" y="841248"/>
            <a:ext cx="8232667" cy="443198"/>
          </a:xfrm>
        </p:spPr>
        <p:txBody>
          <a:bodyPr/>
          <a:lstStyle/>
          <a:p>
            <a:r>
              <a:rPr lang="en-US"/>
              <a:t>Click to edit Master title style</a:t>
            </a:r>
          </a:p>
        </p:txBody>
      </p:sp>
    </p:spTree>
    <p:extLst>
      <p:ext uri="{BB962C8B-B14F-4D97-AF65-F5344CB8AC3E}">
        <p14:creationId xmlns:p14="http://schemas.microsoft.com/office/powerpoint/2010/main" val="18007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8" y="361950"/>
            <a:ext cx="1838325" cy="442913"/>
          </a:xfrm>
          <a:prstGeom prst="rect">
            <a:avLst/>
          </a:prstGeom>
          <a:noFill/>
        </p:spPr>
      </p:pic>
      <p:sp>
        <p:nvSpPr>
          <p:cNvPr id="31813" name="Rectangle 69"/>
          <p:cNvSpPr>
            <a:spLocks noChangeArrowheads="1"/>
          </p:cNvSpPr>
          <p:nvPr userDrawn="1"/>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2020 Boeing. All rights reserved.</a:t>
            </a:r>
          </a:p>
        </p:txBody>
      </p:sp>
      <p:sp>
        <p:nvSpPr>
          <p:cNvPr id="31814" name="Rectangle 70"/>
          <p:cNvSpPr>
            <a:spLocks noGrp="1" noChangeArrowheads="1"/>
          </p:cNvSpPr>
          <p:nvPr>
            <p:ph type="sldNum" sz="quarter" idx="4"/>
          </p:nvPr>
        </p:nvSpPr>
        <p:spPr/>
        <p:txBody>
          <a:bodyPr/>
          <a:lstStyle>
            <a:lvl1pPr>
              <a:defRPr>
                <a:solidFill>
                  <a:schemeClr val="bg1">
                    <a:lumMod val="50000"/>
                  </a:schemeClr>
                </a:solidFill>
              </a:defRPr>
            </a:lvl1pPr>
          </a:lstStyle>
          <a:p>
            <a:r>
              <a:rPr lang="en-US"/>
              <a:t>Author, </a:t>
            </a:r>
            <a:fld id="{5373AB31-63BB-4639-A48B-D4FDA288098E}" type="datetime1">
              <a:rPr lang="en-US" smtClean="0"/>
              <a:pPr/>
              <a:t>6/1/2021</a:t>
            </a:fld>
            <a:r>
              <a:rPr lang="en-US"/>
              <a:t>, Filename.ppt</a:t>
            </a:r>
            <a:r>
              <a:rPr lang="en-US" sz="800"/>
              <a:t> </a:t>
            </a:r>
            <a:r>
              <a:rPr lang="en-US" sz="1000"/>
              <a:t>| </a:t>
            </a:r>
            <a:fld id="{CB099491-B6D7-4AC4-914C-95D05A0D5F28}" type="slidenum">
              <a:rPr lang="en-US" sz="1000" smtClean="0"/>
              <a:pPr/>
              <a:t>‹#›</a:t>
            </a:fld>
            <a:endParaRPr lang="en-US" sz="1000" dirty="0"/>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a:t>BOEING PROPRIETARY</a:t>
            </a:r>
            <a:endParaRPr lang="en-US" dirty="0"/>
          </a:p>
        </p:txBody>
      </p:sp>
      <p:sp>
        <p:nvSpPr>
          <p:cNvPr id="57" name="text_Title"/>
          <p:cNvSpPr>
            <a:spLocks noGrp="1" noChangeArrowheads="1"/>
          </p:cNvSpPr>
          <p:nvPr>
            <p:ph type="ctrTitle" sz="quarter"/>
          </p:nvPr>
        </p:nvSpPr>
        <p:spPr>
          <a:xfrm>
            <a:off x="457200" y="2104046"/>
            <a:ext cx="8254011" cy="830997"/>
          </a:xfrm>
          <a:ln algn="ctr"/>
        </p:spPr>
        <p:txBody>
          <a:bodyPr lIns="0" tIns="0" rIns="0" bIns="0" anchor="b" anchorCtr="0"/>
          <a:lstStyle>
            <a:lvl1pPr algn="l">
              <a:lnSpc>
                <a:spcPct val="100000"/>
              </a:lnSpc>
              <a:spcBef>
                <a:spcPts val="0"/>
              </a:spcBef>
              <a:defRPr sz="5400" b="0">
                <a:solidFill>
                  <a:schemeClr val="tx2"/>
                </a:solidFill>
                <a:effectLst/>
              </a:defRPr>
            </a:lvl1pPr>
          </a:lstStyle>
          <a:p>
            <a:r>
              <a:rPr lang="en-US" dirty="0"/>
              <a:t>Click to edit Master title style</a:t>
            </a:r>
          </a:p>
        </p:txBody>
      </p:sp>
      <p:sp>
        <p:nvSpPr>
          <p:cNvPr id="58" name="Rectangle 10"/>
          <p:cNvSpPr>
            <a:spLocks noGrp="1" noChangeArrowheads="1"/>
          </p:cNvSpPr>
          <p:nvPr>
            <p:ph type="subTitle" idx="1"/>
          </p:nvPr>
        </p:nvSpPr>
        <p:spPr>
          <a:xfrm>
            <a:off x="457200" y="4688334"/>
            <a:ext cx="8245475" cy="332399"/>
          </a:xfrm>
        </p:spPr>
        <p:txBody>
          <a:bodyPr/>
          <a:lstStyle>
            <a:lvl1pPr marL="0" indent="0">
              <a:spcBef>
                <a:spcPct val="0"/>
              </a:spcBef>
              <a:buFont typeface="Wingdings" pitchFamily="2" charset="2"/>
              <a:buNone/>
              <a:defRPr sz="2400" b="0">
                <a:solidFill>
                  <a:srgbClr val="394A59"/>
                </a:solidFill>
              </a:defRPr>
            </a:lvl1pPr>
          </a:lstStyle>
          <a:p>
            <a:r>
              <a:rPr lang="en-US" dirty="0"/>
              <a:t>Click to edit Master subtitle style</a:t>
            </a:r>
          </a:p>
        </p:txBody>
      </p:sp>
      <p:sp>
        <p:nvSpPr>
          <p:cNvPr id="59" name="Rectangle 14"/>
          <p:cNvSpPr/>
          <p:nvPr userDrawn="1"/>
        </p:nvSpPr>
        <p:spPr>
          <a:xfrm>
            <a:off x="454148" y="5959647"/>
            <a:ext cx="8405371" cy="461665"/>
          </a:xfrm>
          <a:prstGeom prst="rect">
            <a:avLst/>
          </a:prstGeom>
        </p:spPr>
        <p:txBody>
          <a:bodyPr wrap="square" lIns="0" tIns="0" rIns="0" bIns="0">
            <a:spAutoFit/>
          </a:bodyPr>
          <a:lstStyle/>
          <a:p>
            <a:pPr algn="l" eaLnBrk="0" hangingPunct="0"/>
            <a:r>
              <a:rPr lang="en-US" sz="600" b="1" kern="1200" baseline="0" dirty="0">
                <a:solidFill>
                  <a:schemeClr val="tx1"/>
                </a:solidFill>
                <a:latin typeface="Arial" charset="0"/>
                <a:ea typeface="ＭＳ Ｐゴシック" pitchFamily="1" charset="-128"/>
                <a:cs typeface="+mn-cs"/>
              </a:rPr>
              <a:t>Proprietary:</a:t>
            </a:r>
          </a:p>
          <a:p>
            <a:pPr algn="l" eaLnBrk="0" hangingPunct="0"/>
            <a:r>
              <a:rPr lang="en-US" sz="600" kern="1200" baseline="0" dirty="0">
                <a:solidFill>
                  <a:schemeClr val="tx1"/>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tx1"/>
              </a:solidFill>
              <a:latin typeface="Arial" charset="0"/>
              <a:ea typeface="ＭＳ Ｐゴシック" pitchFamily="1" charset="-128"/>
              <a:cs typeface="+mn-cs"/>
            </a:endParaRPr>
          </a:p>
          <a:p>
            <a:pPr algn="l" eaLnBrk="0" hangingPunct="0"/>
            <a:r>
              <a:rPr lang="en-US" sz="600" kern="1200" dirty="0">
                <a:solidFill>
                  <a:schemeClr val="tx1"/>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2" name="Organization Placeholder"/>
          <p:cNvSpPr txBox="1">
            <a:spLocks noChangeArrowheads="1"/>
          </p:cNvSpPr>
          <p:nvPr userDrawn="1"/>
        </p:nvSpPr>
        <p:spPr bwMode="auto">
          <a:xfrm>
            <a:off x="6067808" y="433273"/>
            <a:ext cx="2718163" cy="262151"/>
          </a:xfrm>
          <a:prstGeom prst="rect">
            <a:avLst/>
          </a:prstGeom>
          <a:noFill/>
          <a:ln w="12700">
            <a:noFill/>
            <a:miter lim="800000"/>
            <a:headEnd type="none" w="sm" len="sm"/>
            <a:tailEnd type="none" w="sm" len="sm"/>
          </a:ln>
          <a:effectLst/>
        </p:spPr>
        <p:txBody>
          <a:bodyPr wrap="none" lIns="76731" tIns="38368" rIns="76731" bIns="38368">
            <a:spAutoFit/>
          </a:bodyPr>
          <a:lstStyle/>
          <a:p>
            <a:pPr marL="0" marR="0" lvl="0" indent="0" algn="l" defTabSz="820704"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394A59"/>
                </a:solidFill>
                <a:effectLst/>
                <a:uLnTx/>
                <a:uFillTx/>
                <a:latin typeface="Arial" charset="0"/>
                <a:ea typeface="+mn-ea"/>
                <a:cs typeface="+mn-cs"/>
              </a:rPr>
              <a:t>Business Name  </a:t>
            </a:r>
            <a:r>
              <a:rPr kumimoji="0" lang="en-US" sz="1200" b="1" i="0" u="none" strike="noStrike" kern="1200" cap="none" spc="0" normalizeH="0" baseline="0" noProof="0" dirty="0">
                <a:ln>
                  <a:noFill/>
                </a:ln>
                <a:solidFill>
                  <a:srgbClr val="394A59"/>
                </a:solidFill>
                <a:effectLst/>
                <a:uLnTx/>
                <a:uFillTx/>
                <a:latin typeface="Arial" charset="0"/>
                <a:ea typeface="+mn-ea"/>
                <a:cs typeface="+mn-cs"/>
              </a:rPr>
              <a:t>Organization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548990"/>
            <a:ext cx="8232667" cy="443198"/>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000443"/>
            <a:ext cx="8231187" cy="249299"/>
          </a:xfrm>
        </p:spPr>
        <p:txBody>
          <a:bodyPr>
            <a:normAutofit/>
          </a:bodyPr>
          <a:lstStyle>
            <a:lvl1pPr marL="0" indent="0">
              <a:buFontTx/>
              <a:buNone/>
              <a:defRPr sz="1800"/>
            </a:lvl1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r>
              <a:rPr lang="en-US"/>
              <a:t>BOEING PROPRIETARY</a:t>
            </a:r>
          </a:p>
        </p:txBody>
      </p:sp>
      <p:sp>
        <p:nvSpPr>
          <p:cNvPr id="5"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4"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92275"/>
            <a:ext cx="4073525"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263" y="1692275"/>
            <a:ext cx="4075112"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7" name="Slide Number Placeholder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9" name="Title 1"/>
          <p:cNvSpPr>
            <a:spLocks noGrp="1"/>
          </p:cNvSpPr>
          <p:nvPr>
            <p:ph type="title"/>
          </p:nvPr>
        </p:nvSpPr>
        <p:spPr>
          <a:xfrm>
            <a:off x="455613" y="376238"/>
            <a:ext cx="8259762" cy="876300"/>
          </a:xfrm>
        </p:spPr>
        <p:txBody>
          <a:bodyPr/>
          <a:lstStyle/>
          <a:p>
            <a:r>
              <a:rPr lang="en-US"/>
              <a:t>Click to edit Master title style</a:t>
            </a:r>
            <a:endParaRPr lang="en-US" dirty="0"/>
          </a:p>
        </p:txBody>
      </p:sp>
      <p:sp>
        <p:nvSpPr>
          <p:cNvPr id="10" name="Text Placeholder 2"/>
          <p:cNvSpPr>
            <a:spLocks noGrp="1"/>
          </p:cNvSpPr>
          <p:nvPr>
            <p:ph type="body" idx="1"/>
          </p:nvPr>
        </p:nvSpPr>
        <p:spPr>
          <a:xfrm>
            <a:off x="457200" y="1997720"/>
            <a:ext cx="4040188"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457200" y="2302419"/>
            <a:ext cx="4040188"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3"/>
          </p:nvPr>
        </p:nvSpPr>
        <p:spPr>
          <a:xfrm>
            <a:off x="4591860" y="1997720"/>
            <a:ext cx="4041775"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4591860" y="2302419"/>
            <a:ext cx="4041775"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6"/>
          <p:cNvSpPr>
            <a:spLocks noGrp="1" noChangeArrowheads="1"/>
          </p:cNvSpPr>
          <p:nvPr>
            <p:ph type="sldNum" sz="quarter" idx="12"/>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id">
    <p:spTree>
      <p:nvGrpSpPr>
        <p:cNvPr id="1" name=""/>
        <p:cNvGrpSpPr/>
        <p:nvPr/>
      </p:nvGrpSpPr>
      <p:grpSpPr>
        <a:xfrm>
          <a:off x="0" y="0"/>
          <a:ext cx="0" cy="0"/>
          <a:chOff x="0" y="0"/>
          <a:chExt cx="0" cy="0"/>
        </a:xfrm>
      </p:grpSpPr>
      <p:grpSp>
        <p:nvGrpSpPr>
          <p:cNvPr id="2" name="grid"/>
          <p:cNvGrpSpPr/>
          <p:nvPr userDrawn="1"/>
        </p:nvGrpSpPr>
        <p:grpSpPr>
          <a:xfrm>
            <a:off x="-3" y="0"/>
            <a:ext cx="9144011" cy="6858000"/>
            <a:chOff x="-3" y="0"/>
            <a:chExt cx="9144011" cy="6858000"/>
          </a:xfrm>
        </p:grpSpPr>
        <p:grpSp>
          <p:nvGrpSpPr>
            <p:cNvPr id="3" name="Group 9"/>
            <p:cNvGrpSpPr/>
            <p:nvPr userDrawn="1"/>
          </p:nvGrpSpPr>
          <p:grpSpPr>
            <a:xfrm>
              <a:off x="-3" y="0"/>
              <a:ext cx="9144011" cy="6858000"/>
              <a:chOff x="-3" y="0"/>
              <a:chExt cx="9144011" cy="6858000"/>
            </a:xfrm>
          </p:grpSpPr>
          <p:grpSp>
            <p:nvGrpSpPr>
              <p:cNvPr id="4" name="Group 41"/>
              <p:cNvGrpSpPr/>
              <p:nvPr userDrawn="1"/>
            </p:nvGrpSpPr>
            <p:grpSpPr>
              <a:xfrm>
                <a:off x="3954578" y="0"/>
                <a:ext cx="5178519" cy="6858000"/>
                <a:chOff x="3954578" y="0"/>
                <a:chExt cx="5178519" cy="6858000"/>
              </a:xfrm>
            </p:grpSpPr>
            <p:cxnSp>
              <p:nvCxnSpPr>
                <p:cNvPr id="54" name="Straight Connector 53"/>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Group 12"/>
              <p:cNvGrpSpPr/>
              <p:nvPr userDrawn="1"/>
            </p:nvGrpSpPr>
            <p:grpSpPr>
              <a:xfrm>
                <a:off x="-3" y="456356"/>
                <a:ext cx="9144011" cy="5958732"/>
                <a:chOff x="-3" y="456356"/>
                <a:chExt cx="9144011" cy="5958732"/>
              </a:xfrm>
            </p:grpSpPr>
            <p:cxnSp>
              <p:nvCxnSpPr>
                <p:cNvPr id="14" name="Straight Connector 13"/>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6" name="Group 29"/>
                <p:cNvGrpSpPr/>
                <p:nvPr userDrawn="1"/>
              </p:nvGrpSpPr>
              <p:grpSpPr>
                <a:xfrm>
                  <a:off x="1001862" y="457200"/>
                  <a:ext cx="7135564" cy="5957888"/>
                  <a:chOff x="1001862" y="0"/>
                  <a:chExt cx="7135564" cy="6858000"/>
                </a:xfrm>
              </p:grpSpPr>
              <p:cxnSp>
                <p:nvCxnSpPr>
                  <p:cNvPr id="31" name="Straight Connector 30"/>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cxnSp>
          <p:nvCxnSpPr>
            <p:cNvPr id="11" name="Straight Connector 10"/>
            <p:cNvCxnSpPr/>
            <p:nvPr userDrawn="1"/>
          </p:nvCxnSpPr>
          <p:spPr>
            <a:xfrm flipH="1">
              <a:off x="6551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8" y="361950"/>
            <a:ext cx="1838325" cy="442913"/>
          </a:xfrm>
          <a:prstGeom prst="rect">
            <a:avLst/>
          </a:prstGeom>
          <a:noFill/>
        </p:spPr>
      </p:pic>
      <p:sp>
        <p:nvSpPr>
          <p:cNvPr id="31813" name="Rectangle 69"/>
          <p:cNvSpPr>
            <a:spLocks noChangeArrowheads="1"/>
          </p:cNvSpPr>
          <p:nvPr userDrawn="1"/>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2020 Boeing. All rights reserved.</a:t>
            </a:r>
          </a:p>
        </p:txBody>
      </p:sp>
      <p:sp>
        <p:nvSpPr>
          <p:cNvPr id="31814" name="Rectangle 70"/>
          <p:cNvSpPr>
            <a:spLocks noGrp="1" noChangeArrowheads="1"/>
          </p:cNvSpPr>
          <p:nvPr>
            <p:ph type="sldNum" sz="quarter" idx="4"/>
          </p:nvPr>
        </p:nvSpPr>
        <p:spPr/>
        <p:txBody>
          <a:bodyPr/>
          <a:lstStyle>
            <a:lvl1pPr>
              <a:defRPr>
                <a:solidFill>
                  <a:schemeClr val="bg1">
                    <a:lumMod val="50000"/>
                  </a:schemeClr>
                </a:solidFill>
              </a:defRPr>
            </a:lvl1pPr>
          </a:lstStyle>
          <a:p>
            <a:r>
              <a:rPr lang="en-US"/>
              <a:t>Author, </a:t>
            </a:r>
            <a:fld id="{5373AB31-63BB-4639-A48B-D4FDA288098E}" type="datetime1">
              <a:rPr lang="en-US" smtClean="0"/>
              <a:pPr/>
              <a:t>6/1/2021</a:t>
            </a:fld>
            <a:r>
              <a:rPr lang="en-US"/>
              <a:t>, Filename.ppt</a:t>
            </a:r>
            <a:r>
              <a:rPr lang="en-US" sz="800"/>
              <a:t> </a:t>
            </a:r>
            <a:r>
              <a:rPr lang="en-US" sz="1000"/>
              <a:t>| </a:t>
            </a:r>
            <a:fld id="{CB099491-B6D7-4AC4-914C-95D05A0D5F28}" type="slidenum">
              <a:rPr lang="en-US" sz="1000" smtClean="0"/>
              <a:pPr/>
              <a:t>‹#›</a:t>
            </a:fld>
            <a:endParaRPr lang="en-US" sz="1000" dirty="0"/>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a:t>BOEING PROPRIETARY</a:t>
            </a:r>
            <a:endParaRPr lang="en-US" dirty="0"/>
          </a:p>
        </p:txBody>
      </p:sp>
      <p:sp>
        <p:nvSpPr>
          <p:cNvPr id="57" name="text_Title"/>
          <p:cNvSpPr>
            <a:spLocks noGrp="1" noChangeArrowheads="1"/>
          </p:cNvSpPr>
          <p:nvPr>
            <p:ph type="ctrTitle" sz="quarter"/>
          </p:nvPr>
        </p:nvSpPr>
        <p:spPr>
          <a:xfrm>
            <a:off x="457200" y="2104046"/>
            <a:ext cx="8254011" cy="830997"/>
          </a:xfrm>
          <a:ln algn="ctr"/>
        </p:spPr>
        <p:txBody>
          <a:bodyPr lIns="0" tIns="0" rIns="0" bIns="0" anchor="b" anchorCtr="0"/>
          <a:lstStyle>
            <a:lvl1pPr algn="l">
              <a:lnSpc>
                <a:spcPct val="100000"/>
              </a:lnSpc>
              <a:spcBef>
                <a:spcPts val="0"/>
              </a:spcBef>
              <a:defRPr sz="5400" b="0">
                <a:solidFill>
                  <a:schemeClr val="tx2"/>
                </a:solidFill>
                <a:effectLst/>
              </a:defRPr>
            </a:lvl1pPr>
          </a:lstStyle>
          <a:p>
            <a:r>
              <a:rPr lang="en-US" dirty="0"/>
              <a:t>Click to edit Master title style</a:t>
            </a:r>
          </a:p>
        </p:txBody>
      </p:sp>
      <p:sp>
        <p:nvSpPr>
          <p:cNvPr id="58" name="Rectangle 10"/>
          <p:cNvSpPr>
            <a:spLocks noGrp="1" noChangeArrowheads="1"/>
          </p:cNvSpPr>
          <p:nvPr>
            <p:ph type="subTitle" idx="1"/>
          </p:nvPr>
        </p:nvSpPr>
        <p:spPr>
          <a:xfrm>
            <a:off x="457200" y="4688334"/>
            <a:ext cx="8245475" cy="332399"/>
          </a:xfrm>
        </p:spPr>
        <p:txBody>
          <a:bodyPr/>
          <a:lstStyle>
            <a:lvl1pPr marL="0" indent="0">
              <a:spcBef>
                <a:spcPct val="0"/>
              </a:spcBef>
              <a:buFont typeface="Wingdings" pitchFamily="2" charset="2"/>
              <a:buNone/>
              <a:defRPr sz="2400" b="0">
                <a:solidFill>
                  <a:srgbClr val="394A59"/>
                </a:solidFill>
              </a:defRPr>
            </a:lvl1pPr>
          </a:lstStyle>
          <a:p>
            <a:r>
              <a:rPr lang="en-US" dirty="0"/>
              <a:t>Click to edit Master subtitle style</a:t>
            </a:r>
          </a:p>
        </p:txBody>
      </p:sp>
      <p:sp>
        <p:nvSpPr>
          <p:cNvPr id="59" name="Rectangle 14"/>
          <p:cNvSpPr/>
          <p:nvPr userDrawn="1"/>
        </p:nvSpPr>
        <p:spPr>
          <a:xfrm>
            <a:off x="454148" y="5959647"/>
            <a:ext cx="8405371" cy="461665"/>
          </a:xfrm>
          <a:prstGeom prst="rect">
            <a:avLst/>
          </a:prstGeom>
        </p:spPr>
        <p:txBody>
          <a:bodyPr wrap="square" lIns="0" tIns="0" rIns="0" bIns="0">
            <a:spAutoFit/>
          </a:bodyPr>
          <a:lstStyle/>
          <a:p>
            <a:pPr algn="l" eaLnBrk="0" hangingPunct="0"/>
            <a:r>
              <a:rPr lang="en-US" sz="600" b="1" kern="1200" baseline="0" dirty="0">
                <a:solidFill>
                  <a:schemeClr val="tx1"/>
                </a:solidFill>
                <a:latin typeface="Arial" charset="0"/>
                <a:ea typeface="ＭＳ Ｐゴシック" pitchFamily="1" charset="-128"/>
                <a:cs typeface="+mn-cs"/>
              </a:rPr>
              <a:t>Proprietary:</a:t>
            </a:r>
          </a:p>
          <a:p>
            <a:pPr algn="l" eaLnBrk="0" hangingPunct="0"/>
            <a:r>
              <a:rPr lang="en-US" sz="600" kern="1200" baseline="0" dirty="0">
                <a:solidFill>
                  <a:schemeClr val="tx1"/>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tx1"/>
              </a:solidFill>
              <a:latin typeface="Arial" charset="0"/>
              <a:ea typeface="ＭＳ Ｐゴシック" pitchFamily="1" charset="-128"/>
              <a:cs typeface="+mn-cs"/>
            </a:endParaRPr>
          </a:p>
          <a:p>
            <a:pPr algn="l" eaLnBrk="0" hangingPunct="0"/>
            <a:r>
              <a:rPr lang="en-US" sz="600" kern="1200" dirty="0">
                <a:solidFill>
                  <a:schemeClr val="tx1"/>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2" name="Organization Placeholder"/>
          <p:cNvSpPr txBox="1">
            <a:spLocks noChangeArrowheads="1"/>
          </p:cNvSpPr>
          <p:nvPr userDrawn="1"/>
        </p:nvSpPr>
        <p:spPr bwMode="auto">
          <a:xfrm>
            <a:off x="6067808" y="433273"/>
            <a:ext cx="2718163" cy="262151"/>
          </a:xfrm>
          <a:prstGeom prst="rect">
            <a:avLst/>
          </a:prstGeom>
          <a:noFill/>
          <a:ln w="12700">
            <a:noFill/>
            <a:miter lim="800000"/>
            <a:headEnd type="none" w="sm" len="sm"/>
            <a:tailEnd type="none" w="sm" len="sm"/>
          </a:ln>
          <a:effectLst/>
        </p:spPr>
        <p:txBody>
          <a:bodyPr wrap="none" lIns="76731" tIns="38368" rIns="76731" bIns="38368">
            <a:spAutoFit/>
          </a:bodyPr>
          <a:lstStyle/>
          <a:p>
            <a:pPr marL="0" marR="0" lvl="0" indent="0" algn="l" defTabSz="820704"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394A59"/>
                </a:solidFill>
                <a:effectLst/>
                <a:uLnTx/>
                <a:uFillTx/>
                <a:latin typeface="Arial" charset="0"/>
                <a:ea typeface="+mn-ea"/>
                <a:cs typeface="+mn-cs"/>
              </a:rPr>
              <a:t>Business Name  </a:t>
            </a:r>
            <a:r>
              <a:rPr kumimoji="0" lang="en-US" sz="1200" b="1" i="0" u="none" strike="noStrike" kern="1200" cap="none" spc="0" normalizeH="0" baseline="0" noProof="0" dirty="0">
                <a:ln>
                  <a:noFill/>
                </a:ln>
                <a:solidFill>
                  <a:srgbClr val="394A59"/>
                </a:solidFill>
                <a:effectLst/>
                <a:uLnTx/>
                <a:uFillTx/>
                <a:latin typeface="Arial" charset="0"/>
                <a:ea typeface="+mn-ea"/>
                <a:cs typeface="+mn-cs"/>
              </a:rPr>
              <a:t>Organization Name</a:t>
            </a:r>
          </a:p>
        </p:txBody>
      </p:sp>
    </p:spTree>
    <p:extLst>
      <p:ext uri="{BB962C8B-B14F-4D97-AF65-F5344CB8AC3E}">
        <p14:creationId xmlns:p14="http://schemas.microsoft.com/office/powerpoint/2010/main" val="405002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a:t>Click to edit Master text styles</a:t>
            </a:r>
          </a:p>
        </p:txBody>
      </p:sp>
    </p:spTree>
    <p:extLst>
      <p:ext uri="{BB962C8B-B14F-4D97-AF65-F5344CB8AC3E}">
        <p14:creationId xmlns:p14="http://schemas.microsoft.com/office/powerpoint/2010/main" val="385787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with 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54256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with 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a:t>Click to edit Master text styles</a:t>
            </a:r>
          </a:p>
        </p:txBody>
      </p:sp>
    </p:spTree>
    <p:extLst>
      <p:ext uri="{BB962C8B-B14F-4D97-AF65-F5344CB8AC3E}">
        <p14:creationId xmlns:p14="http://schemas.microsoft.com/office/powerpoint/2010/main" val="141772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with 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r>
              <a:rPr lang="en-US"/>
              <a:t>BOEING PROPRIETARY</a:t>
            </a:r>
          </a:p>
        </p:txBody>
      </p:sp>
      <p:sp>
        <p:nvSpPr>
          <p:cNvPr id="5"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51134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844296"/>
            <a:ext cx="8232667" cy="443198"/>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with gri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4"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73790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with 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92275"/>
            <a:ext cx="4073525"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263" y="1692275"/>
            <a:ext cx="4075112"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7" name="Slide Number Placeholder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92255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with gri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9" name="Title 1"/>
          <p:cNvSpPr>
            <a:spLocks noGrp="1"/>
          </p:cNvSpPr>
          <p:nvPr>
            <p:ph type="title"/>
          </p:nvPr>
        </p:nvSpPr>
        <p:spPr>
          <a:xfrm>
            <a:off x="455613" y="376238"/>
            <a:ext cx="8259762" cy="876300"/>
          </a:xfrm>
        </p:spPr>
        <p:txBody>
          <a:bodyPr/>
          <a:lstStyle/>
          <a:p>
            <a:r>
              <a:rPr lang="en-US"/>
              <a:t>Click to edit Master title style</a:t>
            </a:r>
            <a:endParaRPr lang="en-US" dirty="0"/>
          </a:p>
        </p:txBody>
      </p:sp>
      <p:sp>
        <p:nvSpPr>
          <p:cNvPr id="10" name="Text Placeholder 2"/>
          <p:cNvSpPr>
            <a:spLocks noGrp="1"/>
          </p:cNvSpPr>
          <p:nvPr>
            <p:ph type="body" idx="1"/>
          </p:nvPr>
        </p:nvSpPr>
        <p:spPr>
          <a:xfrm>
            <a:off x="457200" y="1997720"/>
            <a:ext cx="4040188"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457200" y="2302419"/>
            <a:ext cx="4040188"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3"/>
          </p:nvPr>
        </p:nvSpPr>
        <p:spPr>
          <a:xfrm>
            <a:off x="4591860" y="1997720"/>
            <a:ext cx="4041775"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4591860" y="2302419"/>
            <a:ext cx="4041775"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6"/>
          <p:cNvSpPr>
            <a:spLocks noGrp="1" noChangeArrowheads="1"/>
          </p:cNvSpPr>
          <p:nvPr>
            <p:ph type="sldNum" sz="quarter" idx="12"/>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06442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77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04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7" name="Title 1"/>
          <p:cNvSpPr>
            <a:spLocks noGrp="1"/>
          </p:cNvSpPr>
          <p:nvPr>
            <p:ph type="title"/>
          </p:nvPr>
        </p:nvSpPr>
        <p:spPr>
          <a:xfrm>
            <a:off x="455613" y="548990"/>
            <a:ext cx="8232667" cy="443198"/>
          </a:xfrm>
        </p:spPr>
        <p:txBody>
          <a:bodyPr/>
          <a:lstStyle/>
          <a:p>
            <a:r>
              <a:rPr lang="en-US" smtClean="0"/>
              <a:t>Click to edit Master title style</a:t>
            </a:r>
            <a:endParaRPr lang="en-US" dirty="0"/>
          </a:p>
        </p:txBody>
      </p:sp>
      <p:sp>
        <p:nvSpPr>
          <p:cNvPr id="9" name="Text Placeholder 7"/>
          <p:cNvSpPr>
            <a:spLocks noGrp="1"/>
          </p:cNvSpPr>
          <p:nvPr>
            <p:ph type="body" sz="quarter" idx="12"/>
          </p:nvPr>
        </p:nvSpPr>
        <p:spPr>
          <a:xfrm>
            <a:off x="455613" y="1000443"/>
            <a:ext cx="8231187" cy="249299"/>
          </a:xfrm>
        </p:spPr>
        <p:txBody>
          <a:bodyPr>
            <a:normAutofit/>
          </a:bodyPr>
          <a:lstStyle>
            <a:lvl1pPr marL="0" indent="0">
              <a:buFontTx/>
              <a:buNone/>
              <a:defRPr sz="1800"/>
            </a:lvl1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lvl1pPr>
          </a:lstStyle>
          <a:p>
            <a:r>
              <a:rPr lang="en-US"/>
              <a:t>BOEING PROPRIETARY</a:t>
            </a:r>
          </a:p>
        </p:txBody>
      </p:sp>
      <p:sp>
        <p:nvSpPr>
          <p:cNvPr id="5"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6" name="Title 1"/>
          <p:cNvSpPr>
            <a:spLocks noGrp="1"/>
          </p:cNvSpPr>
          <p:nvPr>
            <p:ph type="title"/>
          </p:nvPr>
        </p:nvSpPr>
        <p:spPr>
          <a:xfrm>
            <a:off x="455613" y="844296"/>
            <a:ext cx="8232667" cy="443198"/>
          </a:xfrm>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4"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92275"/>
            <a:ext cx="4073525"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1692275"/>
            <a:ext cx="4075112"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7" name="Slide Number Placeholder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10" name="Text Placeholder 2"/>
          <p:cNvSpPr>
            <a:spLocks noGrp="1"/>
          </p:cNvSpPr>
          <p:nvPr>
            <p:ph type="body" idx="1"/>
          </p:nvPr>
        </p:nvSpPr>
        <p:spPr>
          <a:xfrm>
            <a:off x="457200" y="1997720"/>
            <a:ext cx="4040188"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Content Placeholder 3"/>
          <p:cNvSpPr>
            <a:spLocks noGrp="1"/>
          </p:cNvSpPr>
          <p:nvPr>
            <p:ph sz="half" idx="2"/>
          </p:nvPr>
        </p:nvSpPr>
        <p:spPr>
          <a:xfrm>
            <a:off x="457200" y="2302419"/>
            <a:ext cx="4040188"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4591860" y="1997720"/>
            <a:ext cx="4041775"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4"/>
          </p:nvPr>
        </p:nvSpPr>
        <p:spPr>
          <a:xfrm>
            <a:off x="4591860" y="2302419"/>
            <a:ext cx="4041775"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6"/>
          <p:cNvSpPr>
            <a:spLocks noGrp="1" noChangeArrowheads="1"/>
          </p:cNvSpPr>
          <p:nvPr>
            <p:ph type="sldNum" sz="quarter" idx="12"/>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a:t>Author, </a:t>
            </a:r>
            <a:fld id="{D72BAC86-7CA1-47DD-8EAD-39EA91178256}" type="datetime1">
              <a:rPr lang="en-US" smtClean="0"/>
              <a:pPr/>
              <a:t>6/1/2021</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5" name="Title 1"/>
          <p:cNvSpPr>
            <a:spLocks noGrp="1"/>
          </p:cNvSpPr>
          <p:nvPr>
            <p:ph type="title"/>
          </p:nvPr>
        </p:nvSpPr>
        <p:spPr>
          <a:xfrm>
            <a:off x="455613" y="841248"/>
            <a:ext cx="8232667" cy="443198"/>
          </a:xfrm>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id">
    <p:spTree>
      <p:nvGrpSpPr>
        <p:cNvPr id="1" name=""/>
        <p:cNvGrpSpPr/>
        <p:nvPr/>
      </p:nvGrpSpPr>
      <p:grpSpPr>
        <a:xfrm>
          <a:off x="0" y="0"/>
          <a:ext cx="0" cy="0"/>
          <a:chOff x="0" y="0"/>
          <a:chExt cx="0" cy="0"/>
        </a:xfrm>
      </p:grpSpPr>
      <p:grpSp>
        <p:nvGrpSpPr>
          <p:cNvPr id="9" name="grid"/>
          <p:cNvGrpSpPr/>
          <p:nvPr userDrawn="1"/>
        </p:nvGrpSpPr>
        <p:grpSpPr>
          <a:xfrm>
            <a:off x="-3" y="0"/>
            <a:ext cx="9144011" cy="6858000"/>
            <a:chOff x="-3" y="0"/>
            <a:chExt cx="9144011" cy="6858000"/>
          </a:xfrm>
        </p:grpSpPr>
        <p:grpSp>
          <p:nvGrpSpPr>
            <p:cNvPr id="10" name="Group 9"/>
            <p:cNvGrpSpPr/>
            <p:nvPr userDrawn="1"/>
          </p:nvGrpSpPr>
          <p:grpSpPr>
            <a:xfrm>
              <a:off x="-3" y="0"/>
              <a:ext cx="9144011" cy="6858000"/>
              <a:chOff x="-3" y="0"/>
              <a:chExt cx="9144011" cy="6858000"/>
            </a:xfrm>
          </p:grpSpPr>
          <p:grpSp>
            <p:nvGrpSpPr>
              <p:cNvPr id="12" name="Group 41"/>
              <p:cNvGrpSpPr/>
              <p:nvPr userDrawn="1"/>
            </p:nvGrpSpPr>
            <p:grpSpPr>
              <a:xfrm>
                <a:off x="3954578" y="0"/>
                <a:ext cx="5178519" cy="6858000"/>
                <a:chOff x="3954578" y="0"/>
                <a:chExt cx="5178519" cy="6858000"/>
              </a:xfrm>
            </p:grpSpPr>
            <p:cxnSp>
              <p:nvCxnSpPr>
                <p:cNvPr id="54" name="Straight Connector 53"/>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3" y="456356"/>
                <a:ext cx="9144011" cy="5958732"/>
                <a:chOff x="-3" y="456356"/>
                <a:chExt cx="9144011" cy="5958732"/>
              </a:xfrm>
            </p:grpSpPr>
            <p:cxnSp>
              <p:nvCxnSpPr>
                <p:cNvPr id="14" name="Straight Connector 13"/>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0" name="Group 29"/>
                <p:cNvGrpSpPr/>
                <p:nvPr userDrawn="1"/>
              </p:nvGrpSpPr>
              <p:grpSpPr>
                <a:xfrm>
                  <a:off x="1001862" y="457200"/>
                  <a:ext cx="7135564" cy="5957888"/>
                  <a:chOff x="1001862" y="0"/>
                  <a:chExt cx="7135564" cy="6858000"/>
                </a:xfrm>
              </p:grpSpPr>
              <p:cxnSp>
                <p:nvCxnSpPr>
                  <p:cNvPr id="31" name="Straight Connector 30"/>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cxnSp>
          <p:nvCxnSpPr>
            <p:cNvPr id="11" name="Straight Connector 10"/>
            <p:cNvCxnSpPr/>
            <p:nvPr userDrawn="1"/>
          </p:nvCxnSpPr>
          <p:spPr>
            <a:xfrm flipH="1">
              <a:off x="6551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8" y="361950"/>
            <a:ext cx="1838325" cy="442913"/>
          </a:xfrm>
          <a:prstGeom prst="rect">
            <a:avLst/>
          </a:prstGeom>
          <a:noFill/>
        </p:spPr>
      </p:pic>
      <p:sp>
        <p:nvSpPr>
          <p:cNvPr id="31813" name="Rectangle 69"/>
          <p:cNvSpPr>
            <a:spLocks noChangeArrowheads="1"/>
          </p:cNvSpPr>
          <p:nvPr userDrawn="1"/>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2020 Boeing. All rights reserved.</a:t>
            </a:r>
          </a:p>
        </p:txBody>
      </p:sp>
      <p:sp>
        <p:nvSpPr>
          <p:cNvPr id="31814" name="Rectangle 70"/>
          <p:cNvSpPr>
            <a:spLocks noGrp="1" noChangeArrowheads="1"/>
          </p:cNvSpPr>
          <p:nvPr>
            <p:ph type="sldNum" sz="quarter" idx="4"/>
          </p:nvPr>
        </p:nvSpPr>
        <p:spPr/>
        <p:txBody>
          <a:bodyPr/>
          <a:lstStyle>
            <a:lvl1pPr>
              <a:defRPr>
                <a:solidFill>
                  <a:schemeClr val="bg1">
                    <a:lumMod val="50000"/>
                  </a:schemeClr>
                </a:solidFill>
              </a:defRPr>
            </a:lvl1pPr>
          </a:lstStyle>
          <a:p>
            <a:r>
              <a:rPr lang="en-US"/>
              <a:t>Author, </a:t>
            </a:r>
            <a:fld id="{5373AB31-63BB-4639-A48B-D4FDA288098E}" type="datetime1">
              <a:rPr lang="en-US" smtClean="0"/>
              <a:pPr/>
              <a:t>6/1/2021</a:t>
            </a:fld>
            <a:r>
              <a:rPr lang="en-US"/>
              <a:t>, Filename.ppt</a:t>
            </a:r>
            <a:r>
              <a:rPr lang="en-US" sz="800"/>
              <a:t> </a:t>
            </a:r>
            <a:r>
              <a:rPr lang="en-US" sz="1000"/>
              <a:t>| </a:t>
            </a:r>
            <a:fld id="{CB099491-B6D7-4AC4-914C-95D05A0D5F28}" type="slidenum">
              <a:rPr lang="en-US" sz="1000" smtClean="0"/>
              <a:pPr/>
              <a:t>‹#›</a:t>
            </a:fld>
            <a:endParaRPr lang="en-US" sz="1000" dirty="0"/>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a:t>BOEING PROPRIETARY</a:t>
            </a:r>
            <a:endParaRPr lang="en-US" dirty="0"/>
          </a:p>
        </p:txBody>
      </p:sp>
      <p:sp>
        <p:nvSpPr>
          <p:cNvPr id="57" name="text_Title"/>
          <p:cNvSpPr>
            <a:spLocks noGrp="1" noChangeArrowheads="1"/>
          </p:cNvSpPr>
          <p:nvPr>
            <p:ph type="ctrTitle" sz="quarter"/>
          </p:nvPr>
        </p:nvSpPr>
        <p:spPr>
          <a:xfrm>
            <a:off x="457200" y="2104046"/>
            <a:ext cx="8254011" cy="830997"/>
          </a:xfrm>
          <a:ln algn="ctr"/>
        </p:spPr>
        <p:txBody>
          <a:bodyPr lIns="0" tIns="0" rIns="0" bIns="0" anchor="b" anchorCtr="0"/>
          <a:lstStyle>
            <a:lvl1pPr algn="l">
              <a:lnSpc>
                <a:spcPct val="100000"/>
              </a:lnSpc>
              <a:spcBef>
                <a:spcPts val="0"/>
              </a:spcBef>
              <a:defRPr sz="5400" b="0">
                <a:solidFill>
                  <a:schemeClr val="tx2"/>
                </a:solidFill>
                <a:effectLst/>
              </a:defRPr>
            </a:lvl1pPr>
          </a:lstStyle>
          <a:p>
            <a:r>
              <a:rPr lang="en-US"/>
              <a:t>Click to edit Master title style</a:t>
            </a:r>
            <a:endParaRPr lang="en-US" dirty="0"/>
          </a:p>
        </p:txBody>
      </p:sp>
      <p:sp>
        <p:nvSpPr>
          <p:cNvPr id="58" name="Rectangle 10"/>
          <p:cNvSpPr>
            <a:spLocks noGrp="1" noChangeArrowheads="1"/>
          </p:cNvSpPr>
          <p:nvPr>
            <p:ph type="subTitle" idx="1"/>
          </p:nvPr>
        </p:nvSpPr>
        <p:spPr>
          <a:xfrm>
            <a:off x="457200" y="4688334"/>
            <a:ext cx="8245475" cy="332399"/>
          </a:xfrm>
        </p:spPr>
        <p:txBody>
          <a:bodyPr/>
          <a:lstStyle>
            <a:lvl1pPr marL="0" indent="0">
              <a:spcBef>
                <a:spcPct val="0"/>
              </a:spcBef>
              <a:buFont typeface="Wingdings" pitchFamily="2" charset="2"/>
              <a:buNone/>
              <a:defRPr sz="2400" b="0">
                <a:solidFill>
                  <a:srgbClr val="394A59"/>
                </a:solidFill>
              </a:defRPr>
            </a:lvl1pPr>
          </a:lstStyle>
          <a:p>
            <a:r>
              <a:rPr lang="en-US"/>
              <a:t>Click to edit Master subtitle style</a:t>
            </a:r>
            <a:endParaRPr lang="en-US" dirty="0"/>
          </a:p>
        </p:txBody>
      </p:sp>
      <p:sp>
        <p:nvSpPr>
          <p:cNvPr id="59" name="Rectangle 14"/>
          <p:cNvSpPr/>
          <p:nvPr userDrawn="1"/>
        </p:nvSpPr>
        <p:spPr>
          <a:xfrm>
            <a:off x="454148" y="5959647"/>
            <a:ext cx="8405371"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1" name="Organization Placeholder"/>
          <p:cNvSpPr txBox="1">
            <a:spLocks noChangeArrowheads="1"/>
          </p:cNvSpPr>
          <p:nvPr userDrawn="1"/>
        </p:nvSpPr>
        <p:spPr bwMode="auto">
          <a:xfrm>
            <a:off x="6067808" y="433273"/>
            <a:ext cx="2718163" cy="262151"/>
          </a:xfrm>
          <a:prstGeom prst="rect">
            <a:avLst/>
          </a:prstGeom>
          <a:noFill/>
          <a:ln w="12700">
            <a:noFill/>
            <a:miter lim="800000"/>
            <a:headEnd type="none" w="sm" len="sm"/>
            <a:tailEnd type="none" w="sm" len="sm"/>
          </a:ln>
          <a:effectLst/>
        </p:spPr>
        <p:txBody>
          <a:bodyPr wrap="none" lIns="76731" tIns="38368" rIns="76731" bIns="38368">
            <a:spAutoFit/>
          </a:bodyPr>
          <a:lstStyle/>
          <a:p>
            <a:pPr marL="0" marR="0" lvl="0" indent="0" algn="l" defTabSz="820704"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394A59"/>
                </a:solidFill>
                <a:effectLst/>
                <a:uLnTx/>
                <a:uFillTx/>
                <a:latin typeface="Arial" charset="0"/>
                <a:ea typeface="+mn-ea"/>
                <a:cs typeface="+mn-cs"/>
              </a:rPr>
              <a:t>Business Name  </a:t>
            </a:r>
            <a:r>
              <a:rPr kumimoji="0" lang="en-US" sz="1200" b="1" i="0" u="none" strike="noStrike" kern="1200" cap="none" spc="0" normalizeH="0" baseline="0" noProof="0" dirty="0">
                <a:ln>
                  <a:noFill/>
                </a:ln>
                <a:solidFill>
                  <a:srgbClr val="394A59"/>
                </a:solidFill>
                <a:effectLst/>
                <a:uLnTx/>
                <a:uFillTx/>
                <a:latin typeface="Arial" charset="0"/>
                <a:ea typeface="+mn-ea"/>
                <a:cs typeface="+mn-cs"/>
              </a:rPr>
              <a:t>Organization Name</a:t>
            </a:r>
          </a:p>
        </p:txBody>
      </p:sp>
    </p:spTree>
    <p:extLst>
      <p:ext uri="{BB962C8B-B14F-4D97-AF65-F5344CB8AC3E}">
        <p14:creationId xmlns:p14="http://schemas.microsoft.com/office/powerpoint/2010/main" val="243943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6.xml"/><Relationship Id="rId1" Type="http://schemas.openxmlformats.org/officeDocument/2006/relationships/slideLayout" Target="../slideLayouts/slideLayout3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455613" y="841248"/>
            <a:ext cx="823266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endParaRPr lang="en-US" dirty="0"/>
          </a:p>
        </p:txBody>
      </p:sp>
      <p:sp>
        <p:nvSpPr>
          <p:cNvPr id="11268" name="Rectangle 4"/>
          <p:cNvSpPr>
            <a:spLocks noGrp="1" noChangeArrowheads="1"/>
          </p:cNvSpPr>
          <p:nvPr>
            <p:ph type="body" idx="1"/>
          </p:nvPr>
        </p:nvSpPr>
        <p:spPr bwMode="auto">
          <a:xfrm>
            <a:off x="455613" y="1692275"/>
            <a:ext cx="8235626"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269" name="Rectangle 5"/>
          <p:cNvSpPr>
            <a:spLocks noChangeArrowheads="1"/>
          </p:cNvSpPr>
          <p:nvPr/>
        </p:nvSpPr>
        <p:spPr bwMode="auto">
          <a:xfrm>
            <a:off x="438010"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2020 Boeing. All rights reserved.</a:t>
            </a:r>
          </a:p>
        </p:txBody>
      </p:sp>
      <p:sp>
        <p:nvSpPr>
          <p:cNvPr id="11270"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a:t>Author, </a:t>
            </a:r>
            <a:fld id="{D72BAC86-7CA1-47DD-8EAD-39EA91178256}" type="datetime1">
              <a:rPr lang="en-US" smtClean="0"/>
              <a:pPr/>
              <a:t>6/1/2021</a:t>
            </a:fld>
            <a:r>
              <a:rPr lang="en-US"/>
              <a:t>, Filename.ppt</a:t>
            </a:r>
            <a:r>
              <a:rPr lang="en-US" sz="800"/>
              <a:t> </a:t>
            </a:r>
            <a:r>
              <a:rPr lang="en-US" sz="1000"/>
              <a:t>| </a:t>
            </a:r>
            <a:fld id="{689318A1-174D-4DEE-8106-03A37B9BCF15}" type="slidenum">
              <a:rPr lang="en-US" sz="1000" smtClean="0"/>
              <a:pPr/>
              <a:t>‹#›</a:t>
            </a:fld>
            <a:endParaRPr lang="en-US" sz="1000" dirty="0"/>
          </a:p>
        </p:txBody>
      </p:sp>
      <p:sp>
        <p:nvSpPr>
          <p:cNvPr id="11271" name="Rectangle 7"/>
          <p:cNvSpPr>
            <a:spLocks noGrp="1" noChangeArrowheads="1"/>
          </p:cNvSpPr>
          <p:nvPr>
            <p:ph type="ftr" sz="quarter" idx="3"/>
          </p:nvPr>
        </p:nvSpPr>
        <p:spPr bwMode="auto">
          <a:xfrm>
            <a:off x="2971800"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a:t>BOEING PROPRIETARY</a:t>
            </a:r>
          </a:p>
        </p:txBody>
      </p:sp>
      <p:sp>
        <p:nvSpPr>
          <p:cNvPr id="49" name="Rectangle 80"/>
          <p:cNvSpPr>
            <a:spLocks noChangeArrowheads="1"/>
          </p:cNvSpPr>
          <p:nvPr/>
        </p:nvSpPr>
        <p:spPr bwMode="auto">
          <a:xfrm>
            <a:off x="0" y="1325563"/>
            <a:ext cx="9144000" cy="284162"/>
          </a:xfrm>
          <a:prstGeom prst="rect">
            <a:avLst/>
          </a:prstGeom>
          <a:solidFill>
            <a:srgbClr val="969696"/>
          </a:solidFill>
          <a:ln w="9525">
            <a:noFill/>
            <a:miter lim="800000"/>
            <a:headEnd type="none" w="sm" len="sm"/>
            <a:tailEnd type="none" w="sm" len="sm"/>
          </a:ln>
          <a:effectLst/>
        </p:spPr>
        <p:txBody>
          <a:bodyPr wrap="none" lIns="448056" tIns="0" rIns="0" bIns="0" anchor="ctr"/>
          <a:lstStyle/>
          <a:p>
            <a:pPr defTabSz="820738" eaLnBrk="0" hangingPunct="0"/>
            <a:r>
              <a:rPr lang="en-US" sz="1200">
                <a:solidFill>
                  <a:srgbClr val="FFFFFF"/>
                </a:solidFill>
              </a:rPr>
              <a:t>Business | </a:t>
            </a:r>
            <a:r>
              <a:rPr lang="en-US" sz="1200" b="1">
                <a:solidFill>
                  <a:srgbClr val="FFFFFF"/>
                </a:solidFill>
              </a:rPr>
              <a:t>Organization</a:t>
            </a:r>
          </a:p>
        </p:txBody>
      </p:sp>
    </p:spTree>
  </p:cSld>
  <p:clrMap bg1="lt1" tx1="dk1" bg2="lt2" tx2="dk2" accent1="accent1" accent2="accent2" accent3="accent3" accent4="accent4" accent5="accent5" accent6="accent6" hlink="hlink" folHlink="folHlink"/>
  <p:sldLayoutIdLst>
    <p:sldLayoutId id="2147483678" r:id="rId1"/>
    <p:sldLayoutId id="2147483684" r:id="rId2"/>
    <p:sldLayoutId id="2147483664" r:id="rId3"/>
    <p:sldLayoutId id="2147483685" r:id="rId4"/>
    <p:sldLayoutId id="2147483668" r:id="rId5"/>
    <p:sldLayoutId id="2147483669" r:id="rId6"/>
    <p:sldLayoutId id="2147483666" r:id="rId7"/>
    <p:sldLayoutId id="214748366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Boeing 12 column grid"/>
          <p:cNvGrpSpPr/>
          <p:nvPr/>
        </p:nvGrpSpPr>
        <p:grpSpPr>
          <a:xfrm>
            <a:off x="-3" y="456356"/>
            <a:ext cx="9144011" cy="5958732"/>
            <a:chOff x="-3" y="456356"/>
            <a:chExt cx="9144011" cy="5958732"/>
          </a:xfrm>
        </p:grpSpPr>
        <p:cxnSp>
          <p:nvCxnSpPr>
            <p:cNvPr id="9" name="Straight Connector 8"/>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5" name="Group 24"/>
            <p:cNvGrpSpPr/>
            <p:nvPr userDrawn="1"/>
          </p:nvGrpSpPr>
          <p:grpSpPr>
            <a:xfrm>
              <a:off x="1001862" y="457200"/>
              <a:ext cx="7135564" cy="5957888"/>
              <a:chOff x="1001862" y="0"/>
              <a:chExt cx="7135564" cy="6858000"/>
            </a:xfrm>
          </p:grpSpPr>
          <p:cxnSp>
            <p:nvCxnSpPr>
              <p:cNvPr id="26" name="Straight Connector 25"/>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7" name="Rectangle 3"/>
          <p:cNvSpPr>
            <a:spLocks noGrp="1" noChangeArrowheads="1"/>
          </p:cNvSpPr>
          <p:nvPr>
            <p:ph type="title"/>
          </p:nvPr>
        </p:nvSpPr>
        <p:spPr bwMode="auto">
          <a:xfrm>
            <a:off x="455613" y="841248"/>
            <a:ext cx="823266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a:t>Click to edit Master title style</a:t>
            </a:r>
            <a:endParaRPr lang="en-US" dirty="0"/>
          </a:p>
        </p:txBody>
      </p:sp>
      <p:sp>
        <p:nvSpPr>
          <p:cNvPr id="11268" name="Rectangle 4"/>
          <p:cNvSpPr>
            <a:spLocks noGrp="1" noChangeArrowheads="1"/>
          </p:cNvSpPr>
          <p:nvPr>
            <p:ph type="body" idx="1"/>
          </p:nvPr>
        </p:nvSpPr>
        <p:spPr bwMode="auto">
          <a:xfrm>
            <a:off x="455613" y="1692275"/>
            <a:ext cx="8235626"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269" name="Rectangle 5"/>
          <p:cNvSpPr>
            <a:spLocks noChangeArrowheads="1"/>
          </p:cNvSpPr>
          <p:nvPr/>
        </p:nvSpPr>
        <p:spPr bwMode="auto">
          <a:xfrm>
            <a:off x="438010"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2020 Boeing. All rights reserved.</a:t>
            </a:r>
          </a:p>
        </p:txBody>
      </p:sp>
      <p:sp>
        <p:nvSpPr>
          <p:cNvPr id="11270"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a:t>Author, </a:t>
            </a:r>
            <a:fld id="{D72BAC86-7CA1-47DD-8EAD-39EA91178256}" type="datetime1">
              <a:rPr lang="en-US" smtClean="0"/>
              <a:pPr/>
              <a:t>6/1/2021</a:t>
            </a:fld>
            <a:r>
              <a:rPr lang="en-US"/>
              <a:t>, Filename.ppt</a:t>
            </a:r>
            <a:r>
              <a:rPr lang="en-US" sz="800"/>
              <a:t> </a:t>
            </a:r>
            <a:r>
              <a:rPr lang="en-US" sz="1000"/>
              <a:t>| </a:t>
            </a:r>
            <a:fld id="{689318A1-174D-4DEE-8106-03A37B9BCF15}" type="slidenum">
              <a:rPr lang="en-US" sz="1000" smtClean="0"/>
              <a:pPr/>
              <a:t>‹#›</a:t>
            </a:fld>
            <a:endParaRPr lang="en-US" sz="1000" dirty="0"/>
          </a:p>
        </p:txBody>
      </p:sp>
      <p:sp>
        <p:nvSpPr>
          <p:cNvPr id="11271" name="Rectangle 7"/>
          <p:cNvSpPr>
            <a:spLocks noGrp="1" noChangeArrowheads="1"/>
          </p:cNvSpPr>
          <p:nvPr>
            <p:ph type="ftr" sz="quarter" idx="3"/>
          </p:nvPr>
        </p:nvSpPr>
        <p:spPr bwMode="auto">
          <a:xfrm>
            <a:off x="2971800"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a:t>BOEING PROPRIETARY</a:t>
            </a:r>
          </a:p>
        </p:txBody>
      </p:sp>
      <p:sp>
        <p:nvSpPr>
          <p:cNvPr id="49" name="Rectangle 80"/>
          <p:cNvSpPr>
            <a:spLocks noChangeArrowheads="1"/>
          </p:cNvSpPr>
          <p:nvPr/>
        </p:nvSpPr>
        <p:spPr bwMode="auto">
          <a:xfrm>
            <a:off x="0" y="1325563"/>
            <a:ext cx="9144000" cy="284162"/>
          </a:xfrm>
          <a:prstGeom prst="rect">
            <a:avLst/>
          </a:prstGeom>
          <a:solidFill>
            <a:srgbClr val="969696"/>
          </a:solidFill>
          <a:ln w="9525">
            <a:noFill/>
            <a:miter lim="800000"/>
            <a:headEnd type="none" w="sm" len="sm"/>
            <a:tailEnd type="none" w="sm" len="sm"/>
          </a:ln>
          <a:effectLst/>
        </p:spPr>
        <p:txBody>
          <a:bodyPr wrap="none" lIns="448056" tIns="0" rIns="0" bIns="0" anchor="ctr"/>
          <a:lstStyle/>
          <a:p>
            <a:pPr defTabSz="820738" eaLnBrk="0" hangingPunct="0"/>
            <a:r>
              <a:rPr lang="en-US" sz="1200">
                <a:solidFill>
                  <a:srgbClr val="FFFFFF"/>
                </a:solidFill>
              </a:rPr>
              <a:t>Business | </a:t>
            </a:r>
            <a:r>
              <a:rPr lang="en-US" sz="1200" b="1">
                <a:solidFill>
                  <a:srgbClr val="FFFFFF"/>
                </a:solidFill>
              </a:rPr>
              <a:t>Organization</a:t>
            </a:r>
          </a:p>
        </p:txBody>
      </p:sp>
    </p:spTree>
    <p:extLst>
      <p:ext uri="{BB962C8B-B14F-4D97-AF65-F5344CB8AC3E}">
        <p14:creationId xmlns:p14="http://schemas.microsoft.com/office/powerpoint/2010/main" val="363821104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455613" y="809340"/>
            <a:ext cx="823266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a:t>Click to edit Master title style</a:t>
            </a:r>
            <a:endParaRPr lang="en-US" dirty="0"/>
          </a:p>
        </p:txBody>
      </p:sp>
      <p:sp>
        <p:nvSpPr>
          <p:cNvPr id="11268" name="Rectangle 4"/>
          <p:cNvSpPr>
            <a:spLocks noGrp="1" noChangeArrowheads="1"/>
          </p:cNvSpPr>
          <p:nvPr>
            <p:ph type="body" idx="1"/>
          </p:nvPr>
        </p:nvSpPr>
        <p:spPr bwMode="auto">
          <a:xfrm>
            <a:off x="455613" y="1692275"/>
            <a:ext cx="8235626"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269" name="Rectangle 5"/>
          <p:cNvSpPr>
            <a:spLocks noChangeArrowheads="1"/>
          </p:cNvSpPr>
          <p:nvPr/>
        </p:nvSpPr>
        <p:spPr bwMode="auto">
          <a:xfrm>
            <a:off x="438010"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2020</a:t>
            </a:r>
            <a:r>
              <a:rPr lang="en-US" sz="600" baseline="0" dirty="0">
                <a:solidFill>
                  <a:schemeClr val="bg1">
                    <a:lumMod val="50000"/>
                  </a:schemeClr>
                </a:solidFill>
              </a:rPr>
              <a:t> </a:t>
            </a:r>
            <a:r>
              <a:rPr lang="en-US" sz="600" dirty="0">
                <a:solidFill>
                  <a:schemeClr val="bg1">
                    <a:lumMod val="50000"/>
                  </a:schemeClr>
                </a:solidFill>
              </a:rPr>
              <a:t>Boeing. All rights reserved.</a:t>
            </a:r>
          </a:p>
        </p:txBody>
      </p:sp>
      <p:sp>
        <p:nvSpPr>
          <p:cNvPr id="11270"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a:t>Author, </a:t>
            </a:r>
            <a:fld id="{D72BAC86-7CA1-47DD-8EAD-39EA91178256}" type="datetime1">
              <a:rPr lang="en-US" smtClean="0"/>
              <a:pPr/>
              <a:t>6/1/2021</a:t>
            </a:fld>
            <a:r>
              <a:rPr lang="en-US"/>
              <a:t>, Filename.ppt</a:t>
            </a:r>
            <a:r>
              <a:rPr lang="en-US" sz="800"/>
              <a:t> </a:t>
            </a:r>
            <a:r>
              <a:rPr lang="en-US" sz="1000"/>
              <a:t>| </a:t>
            </a:r>
            <a:fld id="{689318A1-174D-4DEE-8106-03A37B9BCF15}" type="slidenum">
              <a:rPr lang="en-US" sz="1000" smtClean="0"/>
              <a:pPr/>
              <a:t>‹#›</a:t>
            </a:fld>
            <a:endParaRPr lang="en-US" sz="1000" dirty="0"/>
          </a:p>
        </p:txBody>
      </p:sp>
      <p:sp>
        <p:nvSpPr>
          <p:cNvPr id="11271" name="Rectangle 7"/>
          <p:cNvSpPr>
            <a:spLocks noGrp="1" noChangeArrowheads="1"/>
          </p:cNvSpPr>
          <p:nvPr>
            <p:ph type="ftr" sz="quarter" idx="3"/>
          </p:nvPr>
        </p:nvSpPr>
        <p:spPr bwMode="auto">
          <a:xfrm>
            <a:off x="2971800"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a:t>BOEING PROPRIETARY</a:t>
            </a:r>
          </a:p>
        </p:txBody>
      </p:sp>
      <p:sp>
        <p:nvSpPr>
          <p:cNvPr id="49" name="Rectangle 2"/>
          <p:cNvSpPr>
            <a:spLocks noChangeArrowheads="1"/>
          </p:cNvSpPr>
          <p:nvPr/>
        </p:nvSpPr>
        <p:spPr bwMode="auto">
          <a:xfrm>
            <a:off x="0" y="0"/>
            <a:ext cx="9144000"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457200" tIns="0" rIns="0" bIns="0" anchor="ctr"/>
          <a:lstStyle/>
          <a:p>
            <a:pPr marL="0" indent="0" defTabSz="820738" eaLnBrk="0" hangingPunct="0"/>
            <a:r>
              <a:rPr lang="en-US" sz="1200" dirty="0">
                <a:solidFill>
                  <a:srgbClr val="FFFFFF"/>
                </a:solidFill>
              </a:rPr>
              <a:t>Business | </a:t>
            </a:r>
            <a:r>
              <a:rPr lang="en-US" sz="1200" b="1" dirty="0">
                <a:solidFill>
                  <a:srgbClr val="FFFFFF"/>
                </a:solidFill>
              </a:rPr>
              <a:t>Organization</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Boeing 12 column grid"/>
          <p:cNvGrpSpPr/>
          <p:nvPr/>
        </p:nvGrpSpPr>
        <p:grpSpPr>
          <a:xfrm>
            <a:off x="-3" y="456356"/>
            <a:ext cx="9144011" cy="5958732"/>
            <a:chOff x="-3" y="456356"/>
            <a:chExt cx="9144011" cy="5958732"/>
          </a:xfrm>
        </p:grpSpPr>
        <p:cxnSp>
          <p:nvCxnSpPr>
            <p:cNvPr id="9" name="Straight Connector 8"/>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 name="Group 24"/>
            <p:cNvGrpSpPr/>
            <p:nvPr userDrawn="1"/>
          </p:nvGrpSpPr>
          <p:grpSpPr>
            <a:xfrm>
              <a:off x="1001862" y="457200"/>
              <a:ext cx="7135564" cy="5957888"/>
              <a:chOff x="1001862" y="0"/>
              <a:chExt cx="7135564" cy="6858000"/>
            </a:xfrm>
          </p:grpSpPr>
          <p:cxnSp>
            <p:nvCxnSpPr>
              <p:cNvPr id="26" name="Straight Connector 25"/>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7" name="Rectangle 3"/>
          <p:cNvSpPr>
            <a:spLocks noGrp="1" noChangeArrowheads="1"/>
          </p:cNvSpPr>
          <p:nvPr>
            <p:ph type="title"/>
          </p:nvPr>
        </p:nvSpPr>
        <p:spPr bwMode="auto">
          <a:xfrm>
            <a:off x="455613" y="809340"/>
            <a:ext cx="823266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a:t>Click to edit Master title style</a:t>
            </a:r>
            <a:endParaRPr lang="en-US" dirty="0"/>
          </a:p>
        </p:txBody>
      </p:sp>
      <p:sp>
        <p:nvSpPr>
          <p:cNvPr id="11268" name="Rectangle 4"/>
          <p:cNvSpPr>
            <a:spLocks noGrp="1" noChangeArrowheads="1"/>
          </p:cNvSpPr>
          <p:nvPr>
            <p:ph type="body" idx="1"/>
          </p:nvPr>
        </p:nvSpPr>
        <p:spPr bwMode="auto">
          <a:xfrm>
            <a:off x="455613" y="1692275"/>
            <a:ext cx="8235626"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269" name="Rectangle 5"/>
          <p:cNvSpPr>
            <a:spLocks noChangeArrowheads="1"/>
          </p:cNvSpPr>
          <p:nvPr/>
        </p:nvSpPr>
        <p:spPr bwMode="auto">
          <a:xfrm>
            <a:off x="438010"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2020 Boeing. All rights reserved.</a:t>
            </a:r>
          </a:p>
        </p:txBody>
      </p:sp>
      <p:sp>
        <p:nvSpPr>
          <p:cNvPr id="11270"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a:t>Author, </a:t>
            </a:r>
            <a:fld id="{D72BAC86-7CA1-47DD-8EAD-39EA91178256}" type="datetime1">
              <a:rPr lang="en-US" smtClean="0"/>
              <a:pPr/>
              <a:t>6/1/2021</a:t>
            </a:fld>
            <a:r>
              <a:rPr lang="en-US"/>
              <a:t>, Filename.ppt</a:t>
            </a:r>
            <a:r>
              <a:rPr lang="en-US" sz="800"/>
              <a:t> </a:t>
            </a:r>
            <a:r>
              <a:rPr lang="en-US" sz="1000"/>
              <a:t>| </a:t>
            </a:r>
            <a:fld id="{689318A1-174D-4DEE-8106-03A37B9BCF15}" type="slidenum">
              <a:rPr lang="en-US" sz="1000" smtClean="0"/>
              <a:pPr/>
              <a:t>‹#›</a:t>
            </a:fld>
            <a:endParaRPr lang="en-US" sz="1000" dirty="0"/>
          </a:p>
        </p:txBody>
      </p:sp>
      <p:sp>
        <p:nvSpPr>
          <p:cNvPr id="11271" name="Rectangle 7"/>
          <p:cNvSpPr>
            <a:spLocks noGrp="1" noChangeArrowheads="1"/>
          </p:cNvSpPr>
          <p:nvPr>
            <p:ph type="ftr" sz="quarter" idx="3"/>
          </p:nvPr>
        </p:nvSpPr>
        <p:spPr bwMode="auto">
          <a:xfrm>
            <a:off x="2971800"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a:t>BOEING PROPRIETARY</a:t>
            </a:r>
          </a:p>
        </p:txBody>
      </p:sp>
      <p:sp>
        <p:nvSpPr>
          <p:cNvPr id="49" name="Rectangle 2"/>
          <p:cNvSpPr>
            <a:spLocks noChangeArrowheads="1"/>
          </p:cNvSpPr>
          <p:nvPr/>
        </p:nvSpPr>
        <p:spPr bwMode="auto">
          <a:xfrm>
            <a:off x="0" y="0"/>
            <a:ext cx="9144000"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457200" tIns="0" rIns="0" bIns="0" anchor="ctr"/>
          <a:lstStyle/>
          <a:p>
            <a:pPr marL="0" indent="0" defTabSz="820738" eaLnBrk="0" hangingPunct="0"/>
            <a:r>
              <a:rPr lang="en-US" sz="1200" dirty="0">
                <a:solidFill>
                  <a:srgbClr val="FFFFFF"/>
                </a:solidFill>
              </a:rPr>
              <a:t>Business | </a:t>
            </a:r>
            <a:r>
              <a:rPr lang="en-US" sz="1200" b="1" dirty="0">
                <a:solidFill>
                  <a:srgbClr val="FFFFFF"/>
                </a:solidFill>
              </a:rPr>
              <a:t>Organization</a:t>
            </a:r>
          </a:p>
        </p:txBody>
      </p:sp>
    </p:spTree>
    <p:extLst>
      <p:ext uri="{BB962C8B-B14F-4D97-AF65-F5344CB8AC3E}">
        <p14:creationId xmlns:p14="http://schemas.microsoft.com/office/powerpoint/2010/main" val="183096137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5" descr="Boeing_RGBblue_largePPT"/>
          <p:cNvPicPr>
            <a:picLocks noChangeAspect="1" noChangeArrowheads="1"/>
          </p:cNvPicPr>
          <p:nvPr/>
        </p:nvPicPr>
        <p:blipFill>
          <a:blip r:embed="rId3" cstate="screen"/>
          <a:srcRect/>
          <a:stretch>
            <a:fillRect/>
          </a:stretch>
        </p:blipFill>
        <p:spPr bwMode="auto">
          <a:xfrm>
            <a:off x="2717801" y="2990850"/>
            <a:ext cx="3692525" cy="895350"/>
          </a:xfrm>
          <a:prstGeom prst="rect">
            <a:avLst/>
          </a:prstGeom>
          <a:noFill/>
          <a:ln w="9525">
            <a:noFill/>
            <a:miter lim="800000"/>
            <a:headEnd/>
            <a:tailEnd/>
          </a:ln>
        </p:spPr>
      </p:pic>
      <p:sp>
        <p:nvSpPr>
          <p:cNvPr id="5" name="Rectangle 5"/>
          <p:cNvSpPr>
            <a:spLocks noChangeArrowheads="1"/>
          </p:cNvSpPr>
          <p:nvPr/>
        </p:nvSpPr>
        <p:spPr bwMode="auto">
          <a:xfrm>
            <a:off x="439493" y="6658305"/>
            <a:ext cx="2065337" cy="110796"/>
          </a:xfrm>
          <a:prstGeom prst="rect">
            <a:avLst/>
          </a:prstGeom>
          <a:noFill/>
          <a:ln w="12700">
            <a:noFill/>
            <a:miter lim="800000"/>
            <a:headEnd type="none" w="sm" len="sm"/>
            <a:tailEnd type="none" w="sm" len="sm"/>
          </a:ln>
          <a:effectLst/>
        </p:spPr>
        <p:txBody>
          <a:bodyPr lIns="9142" tIns="9142" rIns="9142" bIns="9142" anchor="b">
            <a:spAutoFit/>
          </a:bodyPr>
          <a:lstStyle/>
          <a:p>
            <a:pPr defTabSz="820593" eaLnBrk="0" fontAlgn="auto" hangingPunct="0">
              <a:spcBef>
                <a:spcPts val="0"/>
              </a:spcBef>
              <a:spcAft>
                <a:spcPts val="0"/>
              </a:spcAft>
            </a:pPr>
            <a:r>
              <a:rPr lang="en-US" sz="600" dirty="0">
                <a:solidFill>
                  <a:srgbClr val="FFFFFF">
                    <a:lumMod val="50000"/>
                  </a:srgbClr>
                </a:solidFill>
                <a:latin typeface="Arial"/>
              </a:rPr>
              <a:t>Copyright © 2020 Boeing. All rights reserved.</a:t>
            </a:r>
          </a:p>
        </p:txBody>
      </p:sp>
    </p:spTree>
    <p:extLst>
      <p:ext uri="{BB962C8B-B14F-4D97-AF65-F5344CB8AC3E}">
        <p14:creationId xmlns:p14="http://schemas.microsoft.com/office/powerpoint/2010/main" val="3707238434"/>
      </p:ext>
    </p:extLst>
  </p:cSld>
  <p:clrMap bg1="lt1" tx1="dk1" bg2="lt2" tx2="dk2" accent1="accent1" accent2="accent2" accent3="accent3" accent4="accent4" accent5="accent5" accent6="accent6" hlink="hlink" folHlink="folHlink"/>
  <p:sldLayoutIdLst>
    <p:sldLayoutId id="214748368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583"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1020583" rtl="0" eaLnBrk="1" fontAlgn="base" hangingPunct="1">
        <a:lnSpc>
          <a:spcPct val="90000"/>
        </a:lnSpc>
        <a:spcBef>
          <a:spcPct val="0"/>
        </a:spcBef>
        <a:spcAft>
          <a:spcPct val="0"/>
        </a:spcAft>
        <a:defRPr sz="3200" b="1">
          <a:solidFill>
            <a:schemeClr val="tx2"/>
          </a:solidFill>
          <a:latin typeface="Arial" pitchFamily="34" charset="0"/>
        </a:defRPr>
      </a:lvl2pPr>
      <a:lvl3pPr algn="l" defTabSz="1020583" rtl="0" eaLnBrk="1" fontAlgn="base" hangingPunct="1">
        <a:lnSpc>
          <a:spcPct val="90000"/>
        </a:lnSpc>
        <a:spcBef>
          <a:spcPct val="0"/>
        </a:spcBef>
        <a:spcAft>
          <a:spcPct val="0"/>
        </a:spcAft>
        <a:defRPr sz="3200" b="1">
          <a:solidFill>
            <a:schemeClr val="tx2"/>
          </a:solidFill>
          <a:latin typeface="Arial" pitchFamily="34" charset="0"/>
        </a:defRPr>
      </a:lvl3pPr>
      <a:lvl4pPr algn="l" defTabSz="1020583" rtl="0" eaLnBrk="1" fontAlgn="base" hangingPunct="1">
        <a:lnSpc>
          <a:spcPct val="90000"/>
        </a:lnSpc>
        <a:spcBef>
          <a:spcPct val="0"/>
        </a:spcBef>
        <a:spcAft>
          <a:spcPct val="0"/>
        </a:spcAft>
        <a:defRPr sz="3200" b="1">
          <a:solidFill>
            <a:schemeClr val="tx2"/>
          </a:solidFill>
          <a:latin typeface="Arial" pitchFamily="34" charset="0"/>
        </a:defRPr>
      </a:lvl4pPr>
      <a:lvl5pPr algn="l" defTabSz="1020583" rtl="0" eaLnBrk="1" fontAlgn="base" hangingPunct="1">
        <a:lnSpc>
          <a:spcPct val="90000"/>
        </a:lnSpc>
        <a:spcBef>
          <a:spcPct val="0"/>
        </a:spcBef>
        <a:spcAft>
          <a:spcPct val="0"/>
        </a:spcAft>
        <a:defRPr sz="3200" b="1">
          <a:solidFill>
            <a:schemeClr val="tx2"/>
          </a:solidFill>
          <a:latin typeface="Arial" pitchFamily="34" charset="0"/>
        </a:defRPr>
      </a:lvl5pPr>
      <a:lvl6pPr marL="457120" algn="l" defTabSz="1020583" rtl="0" eaLnBrk="1" fontAlgn="base" hangingPunct="1">
        <a:lnSpc>
          <a:spcPct val="90000"/>
        </a:lnSpc>
        <a:spcBef>
          <a:spcPct val="0"/>
        </a:spcBef>
        <a:spcAft>
          <a:spcPct val="0"/>
        </a:spcAft>
        <a:defRPr sz="3200" b="1">
          <a:solidFill>
            <a:schemeClr val="tx2"/>
          </a:solidFill>
          <a:latin typeface="Arial" pitchFamily="34" charset="0"/>
        </a:defRPr>
      </a:lvl6pPr>
      <a:lvl7pPr marL="914239" algn="l" defTabSz="1020583" rtl="0" eaLnBrk="1" fontAlgn="base" hangingPunct="1">
        <a:lnSpc>
          <a:spcPct val="90000"/>
        </a:lnSpc>
        <a:spcBef>
          <a:spcPct val="0"/>
        </a:spcBef>
        <a:spcAft>
          <a:spcPct val="0"/>
        </a:spcAft>
        <a:defRPr sz="3200" b="1">
          <a:solidFill>
            <a:schemeClr val="tx2"/>
          </a:solidFill>
          <a:latin typeface="Arial" pitchFamily="34" charset="0"/>
        </a:defRPr>
      </a:lvl7pPr>
      <a:lvl8pPr marL="1371359" algn="l" defTabSz="1020583" rtl="0" eaLnBrk="1" fontAlgn="base" hangingPunct="1">
        <a:lnSpc>
          <a:spcPct val="90000"/>
        </a:lnSpc>
        <a:spcBef>
          <a:spcPct val="0"/>
        </a:spcBef>
        <a:spcAft>
          <a:spcPct val="0"/>
        </a:spcAft>
        <a:defRPr sz="3200" b="1">
          <a:solidFill>
            <a:schemeClr val="tx2"/>
          </a:solidFill>
          <a:latin typeface="Arial" pitchFamily="34" charset="0"/>
        </a:defRPr>
      </a:lvl8pPr>
      <a:lvl9pPr marL="1828478" algn="l" defTabSz="1020583"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9833" indent="-169833" algn="l" defTabSz="820593" rtl="0" eaLnBrk="1" fontAlgn="base" hangingPunct="1">
        <a:lnSpc>
          <a:spcPct val="90000"/>
        </a:lnSpc>
        <a:spcBef>
          <a:spcPct val="20000"/>
        </a:spcBef>
        <a:spcAft>
          <a:spcPct val="0"/>
        </a:spcAft>
        <a:buClr>
          <a:srgbClr val="0038A8"/>
        </a:buClr>
        <a:buFont typeface="Wingdings" pitchFamily="2" charset="2"/>
        <a:buChar char="§"/>
        <a:defRPr sz="2200" b="1">
          <a:solidFill>
            <a:srgbClr val="000000"/>
          </a:solidFill>
          <a:latin typeface="+mn-lt"/>
          <a:ea typeface="+mn-ea"/>
          <a:cs typeface="+mn-cs"/>
        </a:defRPr>
      </a:lvl1pPr>
      <a:lvl2pPr marL="385695" indent="-214275" algn="l" defTabSz="820593" rtl="0" eaLnBrk="1" fontAlgn="base" hangingPunct="1">
        <a:lnSpc>
          <a:spcPct val="90000"/>
        </a:lnSpc>
        <a:spcBef>
          <a:spcPct val="20000"/>
        </a:spcBef>
        <a:spcAft>
          <a:spcPct val="0"/>
        </a:spcAft>
        <a:buClr>
          <a:srgbClr val="0038A8"/>
        </a:buClr>
        <a:buFont typeface="Arial" pitchFamily="34" charset="0"/>
        <a:buChar char="–"/>
        <a:defRPr sz="2000">
          <a:solidFill>
            <a:srgbClr val="000000"/>
          </a:solidFill>
          <a:latin typeface="+mn-lt"/>
        </a:defRPr>
      </a:lvl2pPr>
      <a:lvl3pPr marL="576162" indent="-174594" algn="l" defTabSz="820593" rtl="0" eaLnBrk="1" fontAlgn="base" hangingPunct="1">
        <a:lnSpc>
          <a:spcPct val="90000"/>
        </a:lnSpc>
        <a:spcBef>
          <a:spcPct val="20000"/>
        </a:spcBef>
        <a:spcAft>
          <a:spcPct val="0"/>
        </a:spcAft>
        <a:buClr>
          <a:srgbClr val="0038A8"/>
        </a:buClr>
        <a:buFont typeface="Wingdings" pitchFamily="2" charset="2"/>
        <a:buChar char="§"/>
        <a:defRPr>
          <a:solidFill>
            <a:srgbClr val="000000"/>
          </a:solidFill>
          <a:latin typeface="+mn-lt"/>
        </a:defRPr>
      </a:lvl3pPr>
      <a:lvl4pPr marL="792023" indent="-163484" algn="l" defTabSz="820593" rtl="0" eaLnBrk="1" fontAlgn="base" hangingPunct="1">
        <a:lnSpc>
          <a:spcPct val="90000"/>
        </a:lnSpc>
        <a:spcBef>
          <a:spcPct val="30000"/>
        </a:spcBef>
        <a:spcAft>
          <a:spcPct val="0"/>
        </a:spcAft>
        <a:buClr>
          <a:schemeClr val="tx2"/>
        </a:buClr>
        <a:buFont typeface="Arial" pitchFamily="34" charset="0"/>
        <a:buChar char="–"/>
        <a:defRPr>
          <a:solidFill>
            <a:schemeClr val="tx1"/>
          </a:solidFill>
          <a:latin typeface="+mn-lt"/>
        </a:defRPr>
      </a:lvl4pPr>
      <a:lvl5pPr marL="95709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5pPr>
      <a:lvl6pPr marL="141421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33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45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7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20"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9" algn="l" defTabSz="914239" rtl="0" eaLnBrk="1" latinLnBrk="0" hangingPunct="1">
        <a:defRPr sz="1800" kern="1200">
          <a:solidFill>
            <a:schemeClr val="tx1"/>
          </a:solidFill>
          <a:latin typeface="+mn-lt"/>
          <a:ea typeface="+mn-ea"/>
          <a:cs typeface="+mn-cs"/>
        </a:defRPr>
      </a:lvl4pPr>
      <a:lvl5pPr marL="1828478"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7" algn="l" defTabSz="914239" rtl="0" eaLnBrk="1" latinLnBrk="0" hangingPunct="1">
        <a:defRPr sz="1800" kern="1200">
          <a:solidFill>
            <a:schemeClr val="tx1"/>
          </a:solidFill>
          <a:latin typeface="+mn-lt"/>
          <a:ea typeface="+mn-ea"/>
          <a:cs typeface="+mn-cs"/>
        </a:defRPr>
      </a:lvl7pPr>
      <a:lvl8pPr marL="3199836" algn="l" defTabSz="914239" rtl="0" eaLnBrk="1" latinLnBrk="0" hangingPunct="1">
        <a:defRPr sz="1800" kern="1200">
          <a:solidFill>
            <a:schemeClr val="tx1"/>
          </a:solidFill>
          <a:latin typeface="+mn-lt"/>
          <a:ea typeface="+mn-ea"/>
          <a:cs typeface="+mn-cs"/>
        </a:defRPr>
      </a:lvl8pPr>
      <a:lvl9pPr marL="3656956" algn="l" defTabSz="91423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93"/>
            <a:ext cx="9146382" cy="6858000"/>
          </a:xfrm>
          <a:prstGeom prst="rect">
            <a:avLst/>
          </a:prstGeom>
        </p:spPr>
      </p:pic>
      <p:pic>
        <p:nvPicPr>
          <p:cNvPr id="6" name="Picture 54" descr="Boeing_white_largeP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5768" y="2990088"/>
            <a:ext cx="3692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452193" y="6658305"/>
            <a:ext cx="2065337" cy="110796"/>
          </a:xfrm>
          <a:prstGeom prst="rect">
            <a:avLst/>
          </a:prstGeom>
          <a:noFill/>
          <a:ln w="12700">
            <a:noFill/>
            <a:miter lim="800000"/>
            <a:headEnd type="none" w="sm" len="sm"/>
            <a:tailEnd type="none" w="sm" len="sm"/>
          </a:ln>
          <a:effectLst/>
        </p:spPr>
        <p:txBody>
          <a:bodyPr lIns="9142" tIns="9142" rIns="9142" bIns="9142" anchor="b">
            <a:spAutoFit/>
          </a:bodyPr>
          <a:lstStyle/>
          <a:p>
            <a:pPr defTabSz="820593" eaLnBrk="0" fontAlgn="auto" hangingPunct="0">
              <a:spcBef>
                <a:spcPts val="0"/>
              </a:spcBef>
              <a:spcAft>
                <a:spcPts val="0"/>
              </a:spcAft>
            </a:pPr>
            <a:r>
              <a:rPr lang="en-US" sz="600" dirty="0">
                <a:solidFill>
                  <a:srgbClr val="FFFFFF"/>
                </a:solidFill>
                <a:latin typeface="Arial"/>
              </a:rPr>
              <a:t>Copyright © 2020 Boeing. All rights reserved.</a:t>
            </a:r>
          </a:p>
        </p:txBody>
      </p:sp>
    </p:spTree>
    <p:extLst>
      <p:ext uri="{BB962C8B-B14F-4D97-AF65-F5344CB8AC3E}">
        <p14:creationId xmlns:p14="http://schemas.microsoft.com/office/powerpoint/2010/main" val="2968634186"/>
      </p:ext>
    </p:extLst>
  </p:cSld>
  <p:clrMap bg1="lt1" tx1="dk1" bg2="lt2" tx2="dk2" accent1="accent1" accent2="accent2" accent3="accent3" accent4="accent4" accent5="accent5" accent6="accent6" hlink="hlink" folHlink="folHlink"/>
  <p:sldLayoutIdLst>
    <p:sldLayoutId id="214748368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181" algn="ctr" rtl="0" fontAlgn="base">
        <a:spcBef>
          <a:spcPct val="0"/>
        </a:spcBef>
        <a:spcAft>
          <a:spcPct val="0"/>
        </a:spcAft>
        <a:defRPr sz="4400">
          <a:solidFill>
            <a:schemeClr val="tx2"/>
          </a:solidFill>
          <a:latin typeface="Arial" charset="0"/>
        </a:defRPr>
      </a:lvl6pPr>
      <a:lvl7pPr marL="914361" algn="ctr" rtl="0" fontAlgn="base">
        <a:spcBef>
          <a:spcPct val="0"/>
        </a:spcBef>
        <a:spcAft>
          <a:spcPct val="0"/>
        </a:spcAft>
        <a:defRPr sz="4400">
          <a:solidFill>
            <a:schemeClr val="tx2"/>
          </a:solidFill>
          <a:latin typeface="Arial" charset="0"/>
        </a:defRPr>
      </a:lvl7pPr>
      <a:lvl8pPr marL="1371543" algn="ctr" rtl="0" fontAlgn="base">
        <a:spcBef>
          <a:spcPct val="0"/>
        </a:spcBef>
        <a:spcAft>
          <a:spcPct val="0"/>
        </a:spcAft>
        <a:defRPr sz="4400">
          <a:solidFill>
            <a:schemeClr val="tx2"/>
          </a:solidFill>
          <a:latin typeface="Arial" charset="0"/>
        </a:defRPr>
      </a:lvl8pPr>
      <a:lvl9pPr marL="1828724" algn="ctr" rtl="0" fontAlgn="base">
        <a:spcBef>
          <a:spcPct val="0"/>
        </a:spcBef>
        <a:spcAft>
          <a:spcPct val="0"/>
        </a:spcAft>
        <a:defRPr sz="4400">
          <a:solidFill>
            <a:schemeClr val="tx2"/>
          </a:solidFill>
          <a:latin typeface="Arial" charset="0"/>
        </a:defRPr>
      </a:lvl9pPr>
    </p:titleStyle>
    <p:bodyStyle>
      <a:lvl1pPr marL="341313" indent="-341313" algn="l" rtl="0" eaLnBrk="0" fontAlgn="base" hangingPunct="0">
        <a:spcBef>
          <a:spcPct val="20000"/>
        </a:spcBef>
        <a:spcAft>
          <a:spcPct val="0"/>
        </a:spcAft>
        <a:buChar char="•"/>
        <a:defRPr sz="3200">
          <a:solidFill>
            <a:schemeClr val="tx1"/>
          </a:solidFill>
          <a:latin typeface="+mn-lt"/>
          <a:ea typeface="+mn-ea"/>
          <a:cs typeface="+mn-cs"/>
        </a:defRPr>
      </a:lvl1pPr>
      <a:lvl2pPr marL="741363" indent="-284163" algn="l" rtl="0" eaLnBrk="0" fontAlgn="base" hangingPunct="0">
        <a:spcBef>
          <a:spcPct val="20000"/>
        </a:spcBef>
        <a:spcAft>
          <a:spcPct val="0"/>
        </a:spcAft>
        <a:buChar char="–"/>
        <a:defRPr sz="2800">
          <a:solidFill>
            <a:schemeClr val="tx1"/>
          </a:solidFill>
          <a:latin typeface="+mn-lt"/>
        </a:defRPr>
      </a:lvl2pPr>
      <a:lvl3pPr marL="1141413" indent="-227013" algn="l" rtl="0" eaLnBrk="0" fontAlgn="base" hangingPunct="0">
        <a:spcBef>
          <a:spcPct val="20000"/>
        </a:spcBef>
        <a:spcAft>
          <a:spcPct val="0"/>
        </a:spcAft>
        <a:buChar char="•"/>
        <a:defRPr sz="24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5813" indent="-227013" algn="l" rtl="0" eaLnBrk="0" fontAlgn="base" hangingPunct="0">
        <a:spcBef>
          <a:spcPct val="20000"/>
        </a:spcBef>
        <a:spcAft>
          <a:spcPct val="0"/>
        </a:spcAft>
        <a:buChar char="»"/>
        <a:defRPr sz="2000">
          <a:solidFill>
            <a:schemeClr val="tx1"/>
          </a:solidFill>
          <a:latin typeface="+mn-lt"/>
        </a:defRPr>
      </a:lvl5pPr>
      <a:lvl6pPr marL="2514495" indent="-228591" algn="l" rtl="0" fontAlgn="base">
        <a:spcBef>
          <a:spcPct val="20000"/>
        </a:spcBef>
        <a:spcAft>
          <a:spcPct val="0"/>
        </a:spcAft>
        <a:buChar char="»"/>
        <a:defRPr sz="2000">
          <a:solidFill>
            <a:schemeClr val="tx1"/>
          </a:solidFill>
          <a:latin typeface="+mn-lt"/>
        </a:defRPr>
      </a:lvl6pPr>
      <a:lvl7pPr marL="2971676" indent="-228591" algn="l" rtl="0" fontAlgn="base">
        <a:spcBef>
          <a:spcPct val="20000"/>
        </a:spcBef>
        <a:spcAft>
          <a:spcPct val="0"/>
        </a:spcAft>
        <a:buChar char="»"/>
        <a:defRPr sz="2000">
          <a:solidFill>
            <a:schemeClr val="tx1"/>
          </a:solidFill>
          <a:latin typeface="+mn-lt"/>
        </a:defRPr>
      </a:lvl7pPr>
      <a:lvl8pPr marL="3428857" indent="-228591" algn="l" rtl="0" fontAlgn="base">
        <a:spcBef>
          <a:spcPct val="20000"/>
        </a:spcBef>
        <a:spcAft>
          <a:spcPct val="0"/>
        </a:spcAft>
        <a:buChar char="»"/>
        <a:defRPr sz="2000">
          <a:solidFill>
            <a:schemeClr val="tx1"/>
          </a:solidFill>
          <a:latin typeface="+mn-lt"/>
        </a:defRPr>
      </a:lvl8pPr>
      <a:lvl9pPr marL="3886038" indent="-228591"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hyperlink" Target="mailto:Shiyed.Meeran@marsh.com" TargetMode="External"/><Relationship Id="rId3" Type="http://schemas.openxmlformats.org/officeDocument/2006/relationships/hyperlink" Target="mailto:Nakul.n@icicilomard.com" TargetMode="External"/><Relationship Id="rId7" Type="http://schemas.openxmlformats.org/officeDocument/2006/relationships/hyperlink" Target="mailto:Shahul.Hameed@marsh.com" TargetMode="External"/><Relationship Id="rId2" Type="http://schemas.openxmlformats.org/officeDocument/2006/relationships/hyperlink" Target="mailto:k.kiran@ext.icicilombard.com" TargetMode="External"/><Relationship Id="rId1" Type="http://schemas.openxmlformats.org/officeDocument/2006/relationships/slideLayout" Target="../slideLayouts/slideLayout22.xml"/><Relationship Id="rId6" Type="http://schemas.openxmlformats.org/officeDocument/2006/relationships/hyperlink" Target="mailto:Puneet.Walia@marsh.com" TargetMode="External"/><Relationship Id="rId5" Type="http://schemas.openxmlformats.org/officeDocument/2006/relationships/hyperlink" Target="mailto:Sanjula.sharma@marsh.com" TargetMode="External"/><Relationship Id="rId4" Type="http://schemas.openxmlformats.org/officeDocument/2006/relationships/hyperlink" Target="mailto:abdul.wase@icicilombard.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mailto:Nakul.n@icicilomard.com" TargetMode="External"/><Relationship Id="rId2" Type="http://schemas.openxmlformats.org/officeDocument/2006/relationships/hyperlink" Target="mailto:k.kiran@ext.icicilombard.com" TargetMode="External"/><Relationship Id="rId1" Type="http://schemas.openxmlformats.org/officeDocument/2006/relationships/slideLayout" Target="../slideLayouts/slideLayout2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slide" Target="slide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2.xml"/><Relationship Id="rId1" Type="http://schemas.openxmlformats.org/officeDocument/2006/relationships/vmlDrawing" Target="../drawings/vmlDrawing2.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p:cNvSpPr>
            <a:spLocks noGrp="1" noChangeArrowheads="1"/>
          </p:cNvSpPr>
          <p:nvPr>
            <p:ph type="sldNum" sz="quarter" idx="4"/>
          </p:nvPr>
        </p:nvSpPr>
        <p:spPr/>
        <p:txBody>
          <a:bodyPr/>
          <a:lstStyle/>
          <a:p>
            <a:r>
              <a:rPr lang="en-US"/>
              <a:t>Author, </a:t>
            </a:r>
            <a:fld id="{94254ACE-475D-4F1E-9D30-0041B6371018}" type="datetime1">
              <a:rPr lang="en-US" smtClean="0"/>
              <a:pPr/>
              <a:t>6/1/2021</a:t>
            </a:fld>
            <a:r>
              <a:rPr lang="en-US"/>
              <a:t>, Filename.ppt | </a:t>
            </a:r>
            <a:fld id="{120D78C7-5BB3-49FB-A344-66B8BC91D6DA}" type="slidenum">
              <a:rPr lang="en-US" smtClean="0"/>
              <a:pPr/>
              <a:t>1</a:t>
            </a:fld>
            <a:endParaRPr lang="en-US"/>
          </a:p>
        </p:txBody>
      </p:sp>
      <p:sp>
        <p:nvSpPr>
          <p:cNvPr id="5" name="Rectangle 72"/>
          <p:cNvSpPr>
            <a:spLocks noGrp="1" noChangeArrowheads="1"/>
          </p:cNvSpPr>
          <p:nvPr>
            <p:ph type="ftr" sz="quarter" idx="3"/>
          </p:nvPr>
        </p:nvSpPr>
        <p:spPr>
          <a:xfrm>
            <a:off x="2974975" y="6345238"/>
            <a:ext cx="3200400" cy="374650"/>
          </a:xfrm>
        </p:spPr>
        <p:txBody>
          <a:bodyPr/>
          <a:lstStyle/>
          <a:p>
            <a:r>
              <a:rPr lang="en-US"/>
              <a:t>BOEING PROPRIETARY</a:t>
            </a:r>
          </a:p>
        </p:txBody>
      </p:sp>
      <p:sp>
        <p:nvSpPr>
          <p:cNvPr id="11" name="Title 10"/>
          <p:cNvSpPr>
            <a:spLocks noGrp="1"/>
          </p:cNvSpPr>
          <p:nvPr>
            <p:ph type="ctrTitle" sz="quarter"/>
          </p:nvPr>
        </p:nvSpPr>
        <p:spPr>
          <a:xfrm>
            <a:off x="2429164" y="2093638"/>
            <a:ext cx="6383132" cy="1569660"/>
          </a:xfrm>
          <a:solidFill>
            <a:schemeClr val="tx2"/>
          </a:solidFill>
        </p:spPr>
        <p:txBody>
          <a:bodyPr/>
          <a:lstStyle/>
          <a:p>
            <a:pPr algn="ctr"/>
            <a:r>
              <a:rPr lang="en-GB" altLang="en-US" sz="3400" b="1" dirty="0">
                <a:solidFill>
                  <a:schemeClr val="bg1">
                    <a:lumMod val="95000"/>
                  </a:schemeClr>
                </a:solidFill>
                <a:latin typeface="Arial Unicode MS" pitchFamily="34" charset="-128"/>
                <a:ea typeface="Arial Unicode MS" pitchFamily="34" charset="-128"/>
              </a:rPr>
              <a:t>Employee Benefits Manual</a:t>
            </a:r>
            <a:br>
              <a:rPr lang="en-GB" altLang="en-US" sz="3400" b="1" dirty="0">
                <a:solidFill>
                  <a:schemeClr val="bg1">
                    <a:lumMod val="95000"/>
                  </a:schemeClr>
                </a:solidFill>
                <a:latin typeface="Arial Unicode MS" pitchFamily="34" charset="-128"/>
                <a:ea typeface="Arial Unicode MS" pitchFamily="34" charset="-128"/>
              </a:rPr>
            </a:br>
            <a:r>
              <a:rPr lang="en-GB" altLang="en-US" sz="3400" b="1" dirty="0" smtClean="0">
                <a:solidFill>
                  <a:schemeClr val="bg1">
                    <a:lumMod val="95000"/>
                  </a:schemeClr>
                </a:solidFill>
                <a:latin typeface="Arial Unicode MS" pitchFamily="34" charset="-128"/>
                <a:ea typeface="Arial Unicode MS" pitchFamily="34" charset="-128"/>
              </a:rPr>
              <a:t>2021-22</a:t>
            </a:r>
            <a:r>
              <a:rPr lang="en-GB" altLang="en-US" sz="3400" b="1" dirty="0">
                <a:solidFill>
                  <a:schemeClr val="bg1">
                    <a:lumMod val="95000"/>
                  </a:schemeClr>
                </a:solidFill>
                <a:latin typeface="Arial Unicode MS" pitchFamily="34" charset="-128"/>
                <a:ea typeface="Arial Unicode MS" pitchFamily="34" charset="-128"/>
              </a:rPr>
              <a:t/>
            </a:r>
            <a:br>
              <a:rPr lang="en-GB" altLang="en-US" sz="3400" b="1" dirty="0">
                <a:solidFill>
                  <a:schemeClr val="bg1">
                    <a:lumMod val="95000"/>
                  </a:schemeClr>
                </a:solidFill>
                <a:latin typeface="Arial Unicode MS" pitchFamily="34" charset="-128"/>
                <a:ea typeface="Arial Unicode MS" pitchFamily="34" charset="-128"/>
              </a:rPr>
            </a:br>
            <a:endParaRPr lang="en-US" sz="3400" dirty="0">
              <a:solidFill>
                <a:schemeClr val="bg1">
                  <a:lumMod val="95000"/>
                </a:schemeClr>
              </a:solidFill>
            </a:endParaRPr>
          </a:p>
        </p:txBody>
      </p:sp>
      <p:graphicFrame>
        <p:nvGraphicFramePr>
          <p:cNvPr id="6" name="Group 2"/>
          <p:cNvGraphicFramePr>
            <a:graphicFrameLocks noGrp="1"/>
          </p:cNvGraphicFramePr>
          <p:nvPr>
            <p:extLst>
              <p:ext uri="{D42A27DB-BD31-4B8C-83A1-F6EECF244321}">
                <p14:modId xmlns:p14="http://schemas.microsoft.com/office/powerpoint/2010/main" val="2981328925"/>
              </p:ext>
            </p:extLst>
          </p:nvPr>
        </p:nvGraphicFramePr>
        <p:xfrm>
          <a:off x="3706896" y="3821885"/>
          <a:ext cx="5105400" cy="725814"/>
        </p:xfrm>
        <a:graphic>
          <a:graphicData uri="http://schemas.openxmlformats.org/drawingml/2006/table">
            <a:tbl>
              <a:tblPr/>
              <a:tblGrid>
                <a:gridCol w="1587500">
                  <a:extLst>
                    <a:ext uri="{9D8B030D-6E8A-4147-A177-3AD203B41FA5}">
                      <a16:colId xmlns:a16="http://schemas.microsoft.com/office/drawing/2014/main" xmlns="" val="20000"/>
                    </a:ext>
                  </a:extLst>
                </a:gridCol>
                <a:gridCol w="3517900">
                  <a:extLst>
                    <a:ext uri="{9D8B030D-6E8A-4147-A177-3AD203B41FA5}">
                      <a16:colId xmlns:a16="http://schemas.microsoft.com/office/drawing/2014/main" xmlns="" val="20001"/>
                    </a:ext>
                  </a:extLst>
                </a:gridCol>
              </a:tblGrid>
              <a:tr h="276075">
                <a:tc>
                  <a:txBody>
                    <a:bodyPr/>
                    <a:lstStyle/>
                    <a:p>
                      <a:pPr marL="0" marR="0" lvl="0" indent="0" algn="l" defTabSz="9398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3366"/>
                          </a:solidFill>
                          <a:effectLst/>
                          <a:latin typeface="Calibri" panose="020F0502020204030204" pitchFamily="34" charset="0"/>
                          <a:cs typeface="Calibri" panose="020F0502020204030204" pitchFamily="34" charset="0"/>
                        </a:rPr>
                        <a:t>Client</a:t>
                      </a:r>
                    </a:p>
                  </a:txBody>
                  <a:tcPr marT="45691" marB="45691"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None/>
                        <a:tabLst/>
                      </a:pPr>
                      <a:r>
                        <a:rPr kumimoji="0" lang="en-US" sz="1600" b="1" i="0" u="none" strike="noStrike" kern="1200" cap="none" normalizeH="0" baseline="0" dirty="0" smtClean="0">
                          <a:ln>
                            <a:noFill/>
                          </a:ln>
                          <a:solidFill>
                            <a:srgbClr val="003366"/>
                          </a:solidFill>
                          <a:effectLst/>
                          <a:latin typeface="Calibri" panose="020F0502020204030204" pitchFamily="34" charset="0"/>
                          <a:ea typeface="+mn-ea"/>
                          <a:cs typeface="Calibri" panose="020F0502020204030204" pitchFamily="34" charset="0"/>
                        </a:rPr>
                        <a:t>Boeing India</a:t>
                      </a:r>
                      <a:endParaRPr kumimoji="0" lang="it-IT" sz="1600" b="1" i="0" u="none" strike="noStrike" cap="none" normalizeH="0" baseline="0" dirty="0" smtClean="0">
                        <a:ln>
                          <a:noFill/>
                        </a:ln>
                        <a:solidFill>
                          <a:srgbClr val="003366"/>
                        </a:solidFill>
                        <a:effectLst/>
                        <a:latin typeface="Calibri" panose="020F0502020204030204" pitchFamily="34" charset="0"/>
                        <a:cs typeface="Calibri" panose="020F0502020204030204" pitchFamily="34" charset="0"/>
                      </a:endParaRPr>
                    </a:p>
                  </a:txBody>
                  <a:tcPr marT="45691" marB="45691"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0"/>
                  </a:ext>
                </a:extLst>
              </a:tr>
              <a:tr h="390592">
                <a:tc>
                  <a:txBody>
                    <a:bodyPr/>
                    <a:lstStyle/>
                    <a:p>
                      <a:pPr marL="0" marR="0" lvl="0" indent="0" algn="l" defTabSz="9398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3366"/>
                          </a:solidFill>
                          <a:effectLst/>
                          <a:latin typeface="Calibri" panose="020F0502020204030204" pitchFamily="34" charset="0"/>
                          <a:cs typeface="Calibri" panose="020F0502020204030204" pitchFamily="34" charset="0"/>
                        </a:rPr>
                        <a:t>Document No</a:t>
                      </a:r>
                    </a:p>
                  </a:txBody>
                  <a:tcPr marT="45691" marB="45691"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6699"/>
                          </a:solidFill>
                          <a:effectLst/>
                          <a:latin typeface="Calibri" panose="020F0502020204030204" pitchFamily="34" charset="0"/>
                          <a:cs typeface="Calibri" panose="020F0502020204030204" pitchFamily="34" charset="0"/>
                        </a:rPr>
                        <a:t>Boeing/Marsh/2021-22/EBM</a:t>
                      </a:r>
                    </a:p>
                  </a:txBody>
                  <a:tcPr marT="45691" marB="45691"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2" name="Picture 1"/>
          <p:cNvPicPr>
            <a:picLocks noChangeAspect="1"/>
          </p:cNvPicPr>
          <p:nvPr/>
        </p:nvPicPr>
        <p:blipFill>
          <a:blip r:embed="rId2"/>
          <a:stretch>
            <a:fillRect/>
          </a:stretch>
        </p:blipFill>
        <p:spPr>
          <a:xfrm>
            <a:off x="347517" y="1707209"/>
            <a:ext cx="2081647" cy="1956089"/>
          </a:xfrm>
          <a:prstGeom prst="rect">
            <a:avLst/>
          </a:prstGeom>
          <a:ln>
            <a:solidFill>
              <a:schemeClr val="accent1"/>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217715" y="381000"/>
            <a:ext cx="8708571"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Medical Benefit – General Exclusions</a:t>
            </a:r>
          </a:p>
        </p:txBody>
      </p:sp>
      <p:sp>
        <p:nvSpPr>
          <p:cNvPr id="25603" name="Rectangle 5"/>
          <p:cNvSpPr>
            <a:spLocks noChangeArrowheads="1"/>
          </p:cNvSpPr>
          <p:nvPr/>
        </p:nvSpPr>
        <p:spPr bwMode="auto">
          <a:xfrm>
            <a:off x="217714" y="1191883"/>
            <a:ext cx="8636000" cy="4837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lvl1pPr indent="114300">
              <a:tabLst>
                <a:tab pos="114300" algn="l"/>
                <a:tab pos="914400" algn="l"/>
              </a:tabLst>
              <a:defRPr sz="1000">
                <a:solidFill>
                  <a:schemeClr val="tx1"/>
                </a:solidFill>
                <a:latin typeface="Arial" charset="0"/>
              </a:defRPr>
            </a:lvl1pPr>
            <a:lvl2pPr marL="742950" indent="-285750">
              <a:tabLst>
                <a:tab pos="114300" algn="l"/>
                <a:tab pos="914400" algn="l"/>
              </a:tabLst>
              <a:defRPr sz="1000">
                <a:solidFill>
                  <a:schemeClr val="tx1"/>
                </a:solidFill>
                <a:latin typeface="Arial" charset="0"/>
              </a:defRPr>
            </a:lvl2pPr>
            <a:lvl3pPr marL="1143000" indent="-228600">
              <a:tabLst>
                <a:tab pos="114300" algn="l"/>
                <a:tab pos="914400" algn="l"/>
              </a:tabLst>
              <a:defRPr sz="1000">
                <a:solidFill>
                  <a:schemeClr val="tx1"/>
                </a:solidFill>
                <a:latin typeface="Arial" charset="0"/>
              </a:defRPr>
            </a:lvl3pPr>
            <a:lvl4pPr marL="1600200" indent="-228600">
              <a:tabLst>
                <a:tab pos="114300" algn="l"/>
                <a:tab pos="914400" algn="l"/>
              </a:tabLst>
              <a:defRPr sz="1000">
                <a:solidFill>
                  <a:schemeClr val="tx1"/>
                </a:solidFill>
                <a:latin typeface="Arial" charset="0"/>
              </a:defRPr>
            </a:lvl4pPr>
            <a:lvl5pPr marL="2057400" indent="-228600">
              <a:tabLst>
                <a:tab pos="114300" algn="l"/>
                <a:tab pos="914400" algn="l"/>
              </a:tabLst>
              <a:defRPr sz="1000">
                <a:solidFill>
                  <a:schemeClr val="tx1"/>
                </a:solidFill>
                <a:latin typeface="Arial" charset="0"/>
              </a:defRPr>
            </a:lvl5pPr>
            <a:lvl6pPr marL="2514600" indent="-228600" eaLnBrk="0" fontAlgn="base" hangingPunct="0">
              <a:spcBef>
                <a:spcPct val="0"/>
              </a:spcBef>
              <a:spcAft>
                <a:spcPct val="0"/>
              </a:spcAft>
              <a:tabLst>
                <a:tab pos="114300" algn="l"/>
                <a:tab pos="914400" algn="l"/>
              </a:tabLst>
              <a:defRPr sz="1000">
                <a:solidFill>
                  <a:schemeClr val="tx1"/>
                </a:solidFill>
                <a:latin typeface="Arial" charset="0"/>
              </a:defRPr>
            </a:lvl6pPr>
            <a:lvl7pPr marL="2971800" indent="-228600" eaLnBrk="0" fontAlgn="base" hangingPunct="0">
              <a:spcBef>
                <a:spcPct val="0"/>
              </a:spcBef>
              <a:spcAft>
                <a:spcPct val="0"/>
              </a:spcAft>
              <a:tabLst>
                <a:tab pos="114300" algn="l"/>
                <a:tab pos="914400" algn="l"/>
              </a:tabLst>
              <a:defRPr sz="1000">
                <a:solidFill>
                  <a:schemeClr val="tx1"/>
                </a:solidFill>
                <a:latin typeface="Arial" charset="0"/>
              </a:defRPr>
            </a:lvl7pPr>
            <a:lvl8pPr marL="3429000" indent="-228600" eaLnBrk="0" fontAlgn="base" hangingPunct="0">
              <a:spcBef>
                <a:spcPct val="0"/>
              </a:spcBef>
              <a:spcAft>
                <a:spcPct val="0"/>
              </a:spcAft>
              <a:tabLst>
                <a:tab pos="114300" algn="l"/>
                <a:tab pos="914400" algn="l"/>
              </a:tabLst>
              <a:defRPr sz="1000">
                <a:solidFill>
                  <a:schemeClr val="tx1"/>
                </a:solidFill>
                <a:latin typeface="Arial" charset="0"/>
              </a:defRPr>
            </a:lvl8pPr>
            <a:lvl9pPr marL="3886200" indent="-228600" eaLnBrk="0" fontAlgn="base" hangingPunct="0">
              <a:spcBef>
                <a:spcPct val="0"/>
              </a:spcBef>
              <a:spcAft>
                <a:spcPct val="0"/>
              </a:spcAft>
              <a:tabLst>
                <a:tab pos="114300" algn="l"/>
                <a:tab pos="914400" algn="l"/>
              </a:tabLst>
              <a:defRPr sz="1000">
                <a:solidFill>
                  <a:schemeClr val="tx1"/>
                </a:solidFill>
                <a:latin typeface="Arial" charset="0"/>
              </a:defRPr>
            </a:lvl9pPr>
          </a:lstStyle>
          <a:p>
            <a:pPr eaLnBrk="1" hangingPunct="1">
              <a:lnSpc>
                <a:spcPct val="125000"/>
              </a:lnSpc>
              <a:spcBef>
                <a:spcPct val="20000"/>
              </a:spcBef>
              <a:buFontTx/>
              <a:buChar char="•"/>
              <a:defRPr/>
            </a:pPr>
            <a:r>
              <a:rPr lang="en-US" altLang="en-US" sz="1143" dirty="0"/>
              <a:t>Injury or disease directly or indirectly caused by or arising from or attributable to War or War-like situations</a:t>
            </a:r>
          </a:p>
          <a:p>
            <a:pPr eaLnBrk="1" hangingPunct="1">
              <a:lnSpc>
                <a:spcPct val="125000"/>
              </a:lnSpc>
              <a:buFontTx/>
              <a:buChar char="•"/>
              <a:defRPr/>
            </a:pPr>
            <a:r>
              <a:rPr lang="en-US" altLang="en-US" sz="1143" dirty="0"/>
              <a:t>Circumcision unless necessary for treatment of disease</a:t>
            </a:r>
          </a:p>
          <a:p>
            <a:pPr eaLnBrk="1" hangingPunct="1">
              <a:lnSpc>
                <a:spcPct val="125000"/>
              </a:lnSpc>
              <a:buFontTx/>
              <a:buChar char="•"/>
              <a:defRPr/>
            </a:pPr>
            <a:r>
              <a:rPr lang="en-US" altLang="en-US" sz="1143" dirty="0"/>
              <a:t>Congenital external diseases or defects/anomalies </a:t>
            </a:r>
          </a:p>
          <a:p>
            <a:pPr marL="163289" indent="-163289">
              <a:lnSpc>
                <a:spcPct val="125000"/>
              </a:lnSpc>
              <a:buFont typeface="Arial" panose="020B0604020202020204" pitchFamily="34" charset="0"/>
              <a:buChar char="•"/>
              <a:defRPr/>
            </a:pPr>
            <a:r>
              <a:rPr lang="en-US" altLang="en-US" sz="1143" dirty="0"/>
              <a:t>HIV and AIDS</a:t>
            </a:r>
          </a:p>
          <a:p>
            <a:pPr marL="163289" indent="-163289">
              <a:lnSpc>
                <a:spcPct val="125000"/>
              </a:lnSpc>
              <a:buFont typeface="Arial" panose="020B0604020202020204" pitchFamily="34" charset="0"/>
              <a:buChar char="•"/>
              <a:defRPr/>
            </a:pPr>
            <a:r>
              <a:rPr lang="en-US" sz="1143" dirty="0"/>
              <a:t>Lasik Surgery, Septoplasty Expenses on fitting of Prosthesis; Any device/instrument/machine contributing/replacing the function of an organ; </a:t>
            </a:r>
            <a:r>
              <a:rPr lang="en-US" sz="1143" dirty="0" err="1"/>
              <a:t>Holter</a:t>
            </a:r>
            <a:r>
              <a:rPr lang="en-US" sz="1143" dirty="0"/>
              <a:t> Monitoring are outside the </a:t>
            </a:r>
            <a:r>
              <a:rPr lang="en-GB" sz="1143" dirty="0"/>
              <a:t>scope of the policy</a:t>
            </a:r>
            <a:endParaRPr lang="en-US" altLang="en-US" sz="1143" dirty="0"/>
          </a:p>
          <a:p>
            <a:pPr eaLnBrk="1" hangingPunct="1">
              <a:lnSpc>
                <a:spcPct val="125000"/>
              </a:lnSpc>
              <a:buFontTx/>
              <a:buChar char="•"/>
              <a:defRPr/>
            </a:pPr>
            <a:r>
              <a:rPr lang="en-US" altLang="en-US" sz="1143" dirty="0" err="1"/>
              <a:t>Hospitalisation</a:t>
            </a:r>
            <a:r>
              <a:rPr lang="en-US" altLang="en-US" sz="1143" dirty="0"/>
              <a:t> for convalescence, general debility, intentional self-injury, use of intoxicating drugs/ alcohol.</a:t>
            </a:r>
          </a:p>
          <a:p>
            <a:pPr eaLnBrk="1" hangingPunct="1">
              <a:lnSpc>
                <a:spcPct val="125000"/>
              </a:lnSpc>
              <a:buFontTx/>
              <a:buChar char="•"/>
              <a:defRPr/>
            </a:pPr>
            <a:r>
              <a:rPr lang="en-US" altLang="en-US" sz="1143" dirty="0"/>
              <a:t>Venereal diseases</a:t>
            </a:r>
          </a:p>
          <a:p>
            <a:pPr eaLnBrk="1" hangingPunct="1">
              <a:lnSpc>
                <a:spcPct val="125000"/>
              </a:lnSpc>
              <a:buFontTx/>
              <a:buChar char="•"/>
              <a:defRPr/>
            </a:pPr>
            <a:r>
              <a:rPr lang="en-US" altLang="en-US" sz="1143" dirty="0"/>
              <a:t>Injury or disease caused directly or indirectly by nuclear weapons</a:t>
            </a:r>
          </a:p>
          <a:p>
            <a:pPr eaLnBrk="1" hangingPunct="1">
              <a:lnSpc>
                <a:spcPct val="125000"/>
              </a:lnSpc>
              <a:buFontTx/>
              <a:buChar char="•"/>
              <a:defRPr/>
            </a:pPr>
            <a:r>
              <a:rPr lang="en-US" altLang="en-US" sz="1143" dirty="0"/>
              <a:t>Naturopathy- (</a:t>
            </a:r>
            <a:r>
              <a:rPr lang="en-US" altLang="en-US" sz="1143" b="1" i="1" dirty="0"/>
              <a:t>only in case of hospitalization to a government registered AYUSH hospital, will these expenses be paid</a:t>
            </a:r>
            <a:r>
              <a:rPr lang="en-US" altLang="en-US" sz="1143" dirty="0"/>
              <a:t>)</a:t>
            </a:r>
          </a:p>
          <a:p>
            <a:pPr eaLnBrk="1" hangingPunct="1">
              <a:lnSpc>
                <a:spcPct val="125000"/>
              </a:lnSpc>
              <a:buFontTx/>
              <a:buChar char="•"/>
              <a:defRPr/>
            </a:pPr>
            <a:r>
              <a:rPr lang="en-US" altLang="en-US" sz="1143" dirty="0"/>
              <a:t>Any non-medical expenses like registration fees, admission fees, charges for medical records, cafeteria  charges, telephone charges, </a:t>
            </a:r>
            <a:r>
              <a:rPr lang="en-US" altLang="en-US" sz="1143" dirty="0" err="1"/>
              <a:t>etc</a:t>
            </a:r>
            <a:endParaRPr lang="en-US" altLang="en-US" sz="1143" dirty="0"/>
          </a:p>
          <a:p>
            <a:pPr eaLnBrk="1" hangingPunct="1">
              <a:lnSpc>
                <a:spcPct val="125000"/>
              </a:lnSpc>
              <a:buFontTx/>
              <a:buChar char="•"/>
              <a:defRPr/>
            </a:pPr>
            <a:r>
              <a:rPr lang="en-US" altLang="en-US" sz="1143" dirty="0"/>
              <a:t>Cost of spectacles, contact lenses, hearing aids</a:t>
            </a:r>
          </a:p>
          <a:p>
            <a:pPr eaLnBrk="1" hangingPunct="1">
              <a:lnSpc>
                <a:spcPct val="125000"/>
              </a:lnSpc>
              <a:buFontTx/>
              <a:buChar char="•"/>
              <a:defRPr/>
            </a:pPr>
            <a:r>
              <a:rPr lang="en-US" altLang="en-US" sz="1143" dirty="0"/>
              <a:t>Any cosmetic or plastic surgery except for correction of injury</a:t>
            </a:r>
          </a:p>
          <a:p>
            <a:pPr eaLnBrk="1" hangingPunct="1">
              <a:lnSpc>
                <a:spcPct val="125000"/>
              </a:lnSpc>
              <a:buFontTx/>
              <a:buChar char="•"/>
              <a:defRPr/>
            </a:pPr>
            <a:r>
              <a:rPr lang="en-US" altLang="en-US" sz="1143" dirty="0" err="1"/>
              <a:t>Hospitalisation</a:t>
            </a:r>
            <a:r>
              <a:rPr lang="en-US" altLang="en-US" sz="1143" dirty="0"/>
              <a:t> for diagnostic tests only</a:t>
            </a:r>
          </a:p>
          <a:p>
            <a:pPr eaLnBrk="1" hangingPunct="1">
              <a:lnSpc>
                <a:spcPct val="125000"/>
              </a:lnSpc>
              <a:buFontTx/>
              <a:buChar char="•"/>
              <a:defRPr/>
            </a:pPr>
            <a:r>
              <a:rPr lang="en-US" altLang="en-US" sz="1143" dirty="0"/>
              <a:t>Vitamins, health foods and tonics unless used for treatment of injury or disease</a:t>
            </a:r>
          </a:p>
          <a:p>
            <a:pPr eaLnBrk="1" hangingPunct="1">
              <a:lnSpc>
                <a:spcPct val="125000"/>
              </a:lnSpc>
              <a:buFontTx/>
              <a:buChar char="•"/>
              <a:defRPr/>
            </a:pPr>
            <a:r>
              <a:rPr lang="en-US" altLang="en-US" sz="1143" dirty="0"/>
              <a:t>Infertility treatment</a:t>
            </a:r>
          </a:p>
          <a:p>
            <a:pPr eaLnBrk="1" hangingPunct="1">
              <a:lnSpc>
                <a:spcPct val="125000"/>
              </a:lnSpc>
              <a:buFontTx/>
              <a:buChar char="•"/>
              <a:defRPr/>
            </a:pPr>
            <a:r>
              <a:rPr lang="en-US" altLang="en-US" sz="1143" dirty="0"/>
              <a:t>Voluntary termination of pregnancy during first 12 weeks (MTP)</a:t>
            </a:r>
          </a:p>
          <a:p>
            <a:pPr eaLnBrk="1" hangingPunct="1">
              <a:lnSpc>
                <a:spcPct val="125000"/>
              </a:lnSpc>
              <a:buFontTx/>
              <a:buChar char="•"/>
              <a:defRPr/>
            </a:pPr>
            <a:r>
              <a:rPr lang="en-US" altLang="en-US" sz="1143" dirty="0"/>
              <a:t> OPD Claims</a:t>
            </a:r>
          </a:p>
          <a:p>
            <a:pPr eaLnBrk="1" hangingPunct="1">
              <a:lnSpc>
                <a:spcPct val="125000"/>
              </a:lnSpc>
              <a:buFontTx/>
              <a:buChar char="•"/>
              <a:defRPr/>
            </a:pPr>
            <a:r>
              <a:rPr lang="en-US" altLang="en-US" sz="1143" dirty="0"/>
              <a:t> Claims (of high value) submitted without prescriptions/diagnosis </a:t>
            </a:r>
          </a:p>
          <a:p>
            <a:pPr eaLnBrk="1" hangingPunct="1">
              <a:lnSpc>
                <a:spcPct val="125000"/>
              </a:lnSpc>
              <a:buFontTx/>
              <a:buChar char="•"/>
              <a:defRPr/>
            </a:pPr>
            <a:r>
              <a:rPr lang="en-US" altLang="en-US" sz="1143" dirty="0"/>
              <a:t>Costs incurred as a part of membership/subscription to a clinic or health </a:t>
            </a:r>
            <a:r>
              <a:rPr lang="en-US" altLang="en-US" sz="1143" dirty="0" err="1"/>
              <a:t>centre</a:t>
            </a:r>
            <a:endParaRPr lang="en-US" altLang="en-US" sz="1143" dirty="0"/>
          </a:p>
          <a:p>
            <a:pPr indent="0">
              <a:lnSpc>
                <a:spcPct val="125000"/>
              </a:lnSpc>
              <a:defRPr/>
            </a:pPr>
            <a:endParaRPr lang="en-US" altLang="en-US" sz="1143" dirty="0"/>
          </a:p>
        </p:txBody>
      </p:sp>
      <p:graphicFrame>
        <p:nvGraphicFramePr>
          <p:cNvPr id="2" name="Object 1"/>
          <p:cNvGraphicFramePr>
            <a:graphicFrameLocks noChangeAspect="1"/>
          </p:cNvGraphicFramePr>
          <p:nvPr>
            <p:extLst>
              <p:ext uri="{D42A27DB-BD31-4B8C-83A1-F6EECF244321}">
                <p14:modId xmlns:p14="http://schemas.microsoft.com/office/powerpoint/2010/main" val="1059509110"/>
              </p:ext>
            </p:extLst>
          </p:nvPr>
        </p:nvGraphicFramePr>
        <p:xfrm>
          <a:off x="7090229" y="5222526"/>
          <a:ext cx="914400" cy="806450"/>
        </p:xfrm>
        <a:graphic>
          <a:graphicData uri="http://schemas.openxmlformats.org/presentationml/2006/ole">
            <mc:AlternateContent xmlns:mc="http://schemas.openxmlformats.org/markup-compatibility/2006">
              <mc:Choice xmlns:v="urn:schemas-microsoft-com:vml" Requires="v">
                <p:oleObj spid="_x0000_s4128" name="Acrobat Document" showAsIcon="1" r:id="rId3" imgW="914400" imgH="806400" progId="AcroExch.Document.DC">
                  <p:embed/>
                </p:oleObj>
              </mc:Choice>
              <mc:Fallback>
                <p:oleObj name="Acrobat Document" showAsIcon="1" r:id="rId3" imgW="914400" imgH="806400" progId="AcroExch.Document.DC">
                  <p:embed/>
                  <p:pic>
                    <p:nvPicPr>
                      <p:cNvPr id="0" name=""/>
                      <p:cNvPicPr/>
                      <p:nvPr/>
                    </p:nvPicPr>
                    <p:blipFill>
                      <a:blip r:embed="rId4"/>
                      <a:stretch>
                        <a:fillRect/>
                      </a:stretch>
                    </p:blipFill>
                    <p:spPr>
                      <a:xfrm>
                        <a:off x="7090229" y="5222526"/>
                        <a:ext cx="914400" cy="806450"/>
                      </a:xfrm>
                      <a:prstGeom prst="rect">
                        <a:avLst/>
                      </a:prstGeom>
                      <a:solidFill>
                        <a:schemeClr val="bg1"/>
                      </a:solidFill>
                      <a:ln>
                        <a:solidFill>
                          <a:schemeClr val="tx1"/>
                        </a:solidFill>
                      </a:ln>
                    </p:spPr>
                  </p:pic>
                </p:oleObj>
              </mc:Fallback>
            </mc:AlternateContent>
          </a:graphicData>
        </a:graphic>
      </p:graphicFrame>
    </p:spTree>
    <p:extLst>
      <p:ext uri="{BB962C8B-B14F-4D97-AF65-F5344CB8AC3E}">
        <p14:creationId xmlns:p14="http://schemas.microsoft.com/office/powerpoint/2010/main" val="1353664365"/>
      </p:ext>
    </p:extLst>
  </p:cSld>
  <p:clrMapOvr>
    <a:masterClrMapping/>
  </p:clrMapOvr>
  <p:transition advClick="0">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6595" y="453571"/>
            <a:ext cx="8230810" cy="51010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086" tIns="43543" rIns="87086" bIns="43543" numCol="1" anchor="t" anchorCtr="0" compatLnSpc="1">
            <a:prstTxWarp prst="textNoShape">
              <a:avLst/>
            </a:prstTxWarp>
            <a:spAutoFit/>
          </a:bodyPr>
          <a:lstStyle/>
          <a:p>
            <a:pPr algn="l" eaLnBrk="1" hangingPunct="1"/>
            <a:r>
              <a:rPr lang="en-US" altLang="en-US" sz="3048">
                <a:solidFill>
                  <a:srgbClr val="006699"/>
                </a:solidFill>
              </a:rPr>
              <a:t>Prudent Utilization of Benefit</a:t>
            </a:r>
          </a:p>
        </p:txBody>
      </p:sp>
      <p:sp>
        <p:nvSpPr>
          <p:cNvPr id="14339" name="Rectangle 3"/>
          <p:cNvSpPr>
            <a:spLocks noGrp="1" noChangeArrowheads="1"/>
          </p:cNvSpPr>
          <p:nvPr>
            <p:ph type="body" idx="1"/>
          </p:nvPr>
        </p:nvSpPr>
        <p:spPr bwMode="auto">
          <a:xfrm>
            <a:off x="362857" y="1106714"/>
            <a:ext cx="7765143" cy="98504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086" tIns="43543" rIns="87086" bIns="43543" numCol="1" anchor="t" anchorCtr="0" compatLnSpc="1">
            <a:prstTxWarp prst="textNoShape">
              <a:avLst/>
            </a:prstTxWarp>
            <a:spAutoFit/>
          </a:bodyPr>
          <a:lstStyle/>
          <a:p>
            <a:pPr eaLnBrk="1" hangingPunct="1">
              <a:buFont typeface="Wingdings" panose="05000000000000000000" pitchFamily="2" charset="2"/>
              <a:buChar char="Ø"/>
            </a:pPr>
            <a:r>
              <a:rPr lang="en-US" altLang="en-US" sz="1143"/>
              <a:t>Health Insurance is a benefit for the employee and their dependents. One has to utilize the benefit with utmost caution and prudence. </a:t>
            </a:r>
          </a:p>
          <a:p>
            <a:pPr eaLnBrk="1" hangingPunct="1">
              <a:buFont typeface="Wingdings" panose="05000000000000000000" pitchFamily="2" charset="2"/>
              <a:buChar char="Ø"/>
            </a:pPr>
            <a:r>
              <a:rPr lang="en-US" altLang="en-US" sz="1143"/>
              <a:t>The ever increasing cost for the benefits require a proactive involvement from all of us. </a:t>
            </a:r>
          </a:p>
          <a:p>
            <a:pPr eaLnBrk="1" hangingPunct="1">
              <a:buFont typeface="Wingdings" panose="05000000000000000000" pitchFamily="2" charset="2"/>
              <a:buChar char="Ø"/>
            </a:pPr>
            <a:r>
              <a:rPr lang="en-US" altLang="en-US" sz="1143"/>
              <a:t>The following steps are recommended, ensuring the benefits is prudently utilized by the employee and dependents covered </a:t>
            </a:r>
          </a:p>
        </p:txBody>
      </p:sp>
      <p:pic>
        <p:nvPicPr>
          <p:cNvPr id="14340" name="Picture 7" descr="images"/>
          <p:cNvPicPr>
            <a:picLocks noChangeAspect="1" noChangeArrowheads="1"/>
          </p:cNvPicPr>
          <p:nvPr/>
        </p:nvPicPr>
        <p:blipFill>
          <a:blip r:embed="rId2">
            <a:clrChange>
              <a:clrFrom>
                <a:srgbClr val="F5F6F1"/>
              </a:clrFrom>
              <a:clrTo>
                <a:srgbClr val="F5F6F1">
                  <a:alpha val="0"/>
                </a:srgbClr>
              </a:clrTo>
            </a:clrChange>
            <a:extLst>
              <a:ext uri="{28A0092B-C50C-407E-A947-70E740481C1C}">
                <a14:useLocalDpi xmlns:a14="http://schemas.microsoft.com/office/drawing/2010/main" val="0"/>
              </a:ext>
            </a:extLst>
          </a:blip>
          <a:srcRect/>
          <a:stretch>
            <a:fillRect/>
          </a:stretch>
        </p:blipFill>
        <p:spPr bwMode="auto">
          <a:xfrm>
            <a:off x="8055429" y="671286"/>
            <a:ext cx="1088571" cy="108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11"/>
          <p:cNvSpPr txBox="1">
            <a:spLocks noChangeArrowheads="1"/>
          </p:cNvSpPr>
          <p:nvPr/>
        </p:nvSpPr>
        <p:spPr bwMode="auto">
          <a:xfrm>
            <a:off x="653143" y="2703286"/>
            <a:ext cx="7184571" cy="238848"/>
          </a:xfrm>
          <a:prstGeom prst="rect">
            <a:avLst/>
          </a:prstGeom>
          <a:noFill/>
          <a:ln>
            <a:noFill/>
          </a:ln>
          <a:effectLst/>
          <a:extLst>
            <a:ext uri="{909E8E84-426E-40DD-AFC4-6F175D3DCCD1}">
              <a14:hiddenFill xmlns:a14="http://schemas.microsoft.com/office/drawing/2010/main">
                <a:solidFill>
                  <a:srgbClr val="CCECFF">
                    <a:alpha val="20000"/>
                  </a:srgbClr>
                </a:solidFill>
              </a14:hiddenFill>
            </a:ext>
            <a:ext uri="{91240B29-F687-4F45-9708-019B960494DF}">
              <a14:hiddenLine xmlns:a14="http://schemas.microsoft.com/office/drawing/2010/main" w="9525">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94" rIns="95794">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endParaRPr lang="en-AU" altLang="en-US" sz="952"/>
          </a:p>
        </p:txBody>
      </p:sp>
      <p:sp>
        <p:nvSpPr>
          <p:cNvPr id="14343" name="Text Box 13"/>
          <p:cNvSpPr txBox="1">
            <a:spLocks noChangeArrowheads="1"/>
          </p:cNvSpPr>
          <p:nvPr/>
        </p:nvSpPr>
        <p:spPr bwMode="auto">
          <a:xfrm>
            <a:off x="580571" y="1977571"/>
            <a:ext cx="8019143" cy="3338286"/>
          </a:xfrm>
          <a:prstGeom prst="rect">
            <a:avLst/>
          </a:prstGeom>
          <a:noFill/>
          <a:ln>
            <a:noFill/>
          </a:ln>
          <a:effectLst/>
          <a:extLst>
            <a:ext uri="{909E8E84-426E-40DD-AFC4-6F175D3DCCD1}">
              <a14:hiddenFill xmlns:a14="http://schemas.microsoft.com/office/drawing/2010/main">
                <a:solidFill>
                  <a:srgbClr val="CCECFF">
                    <a:alpha val="20000"/>
                  </a:srgbClr>
                </a:solidFill>
              </a14:hiddenFill>
            </a:ext>
            <a:ext uri="{91240B29-F687-4F45-9708-019B960494DF}">
              <a14:hiddenLine xmlns:a14="http://schemas.microsoft.com/office/drawing/2010/main" w="9525">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94" rIns="95794"/>
          <a:lstStyle>
            <a:lvl1pPr>
              <a:defRPr sz="1000">
                <a:solidFill>
                  <a:schemeClr val="tx1"/>
                </a:solidFill>
                <a:latin typeface="Arial" panose="020B0604020202020204" pitchFamily="34" charset="0"/>
              </a:defRPr>
            </a:lvl1pPr>
            <a:lvl2pPr>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endParaRPr lang="en-US" altLang="en-US" sz="1143"/>
          </a:p>
          <a:p>
            <a:pPr eaLnBrk="1" hangingPunct="1">
              <a:lnSpc>
                <a:spcPct val="140000"/>
              </a:lnSpc>
              <a:spcBef>
                <a:spcPct val="50000"/>
              </a:spcBef>
              <a:buSzPct val="400000"/>
              <a:buFontTx/>
              <a:buBlip>
                <a:blip r:embed="rId2"/>
              </a:buBlip>
            </a:pPr>
            <a:r>
              <a:rPr lang="en-US" altLang="en-US" sz="1143"/>
              <a:t>Please ensure to crosscheck the final bill sent to the TPA for the following: </a:t>
            </a:r>
          </a:p>
          <a:p>
            <a:pPr lvl="1" eaLnBrk="1" hangingPunct="1">
              <a:lnSpc>
                <a:spcPct val="140000"/>
              </a:lnSpc>
              <a:spcBef>
                <a:spcPct val="50000"/>
              </a:spcBef>
              <a:buSzPct val="150000"/>
              <a:buFont typeface="Wingdings" panose="05000000000000000000" pitchFamily="2" charset="2"/>
              <a:buChar char="ü"/>
            </a:pPr>
            <a:r>
              <a:rPr lang="en-US" altLang="en-US" sz="1143"/>
              <a:t>You are Billed only for the services utilized for e.g. category of room, diagnostics undergone , medicines consumed  </a:t>
            </a:r>
          </a:p>
          <a:p>
            <a:pPr lvl="1" eaLnBrk="1" hangingPunct="1">
              <a:lnSpc>
                <a:spcPct val="140000"/>
              </a:lnSpc>
              <a:spcBef>
                <a:spcPct val="50000"/>
              </a:spcBef>
              <a:buSzPct val="150000"/>
              <a:buFont typeface="Wingdings" panose="05000000000000000000" pitchFamily="2" charset="2"/>
              <a:buChar char="ü"/>
            </a:pPr>
            <a:r>
              <a:rPr lang="en-US" altLang="en-US" sz="1143"/>
              <a:t>Total of the bill </a:t>
            </a:r>
          </a:p>
          <a:p>
            <a:pPr eaLnBrk="1" hangingPunct="1">
              <a:lnSpc>
                <a:spcPct val="140000"/>
              </a:lnSpc>
              <a:spcBef>
                <a:spcPct val="50000"/>
              </a:spcBef>
              <a:buSzPct val="400000"/>
              <a:buFontTx/>
              <a:buBlip>
                <a:blip r:embed="rId2"/>
              </a:buBlip>
            </a:pPr>
            <a:r>
              <a:rPr lang="en-US" altLang="en-US" sz="1143"/>
              <a:t>In case of any planned hospitalization, approach the hospital in advance(48 hrs)  and  request pre authorization-    </a:t>
            </a:r>
          </a:p>
          <a:p>
            <a:pPr eaLnBrk="1" hangingPunct="1">
              <a:lnSpc>
                <a:spcPct val="140000"/>
              </a:lnSpc>
              <a:spcBef>
                <a:spcPct val="50000"/>
              </a:spcBef>
              <a:buSzPct val="400000"/>
              <a:buFontTx/>
              <a:buBlip>
                <a:blip r:embed="rId2"/>
              </a:buBlip>
            </a:pPr>
            <a:r>
              <a:rPr lang="en-US" altLang="en-US" sz="1143" i="1"/>
              <a:t>this enables TPA to further negotiate the rates</a:t>
            </a:r>
            <a:r>
              <a:rPr lang="en-US" altLang="en-US" sz="1143"/>
              <a:t> </a:t>
            </a:r>
          </a:p>
          <a:p>
            <a:pPr eaLnBrk="1" hangingPunct="1">
              <a:lnSpc>
                <a:spcPct val="140000"/>
              </a:lnSpc>
              <a:spcBef>
                <a:spcPct val="50000"/>
              </a:spcBef>
              <a:buSzPct val="400000"/>
              <a:buFontTx/>
              <a:buBlip>
                <a:blip r:embed="rId2"/>
              </a:buBlip>
            </a:pPr>
            <a:r>
              <a:rPr lang="en-US" altLang="en-US" sz="1143"/>
              <a:t>To approach hospitals with caution – </a:t>
            </a:r>
            <a:r>
              <a:rPr lang="en-US" altLang="en-US" sz="1143" b="1" i="1"/>
              <a:t>most expensive is not necessarily the best.</a:t>
            </a:r>
            <a:r>
              <a:rPr lang="en-US" altLang="en-US" sz="1143"/>
              <a:t> </a:t>
            </a:r>
          </a:p>
          <a:p>
            <a:pPr eaLnBrk="1" hangingPunct="1">
              <a:lnSpc>
                <a:spcPct val="140000"/>
              </a:lnSpc>
              <a:spcBef>
                <a:spcPct val="50000"/>
              </a:spcBef>
              <a:buSzPct val="400000"/>
              <a:buFontTx/>
              <a:buBlip>
                <a:blip r:embed="rId2"/>
              </a:buBlip>
            </a:pPr>
            <a:r>
              <a:rPr lang="en-US" altLang="en-US" sz="1143"/>
              <a:t>To cross check the tariff with the </a:t>
            </a:r>
            <a:r>
              <a:rPr lang="en-US" altLang="en-US" sz="1143" b="1" i="1"/>
              <a:t>Bench Mark Rates</a:t>
            </a:r>
            <a:r>
              <a:rPr lang="en-US" altLang="en-US" sz="1143"/>
              <a:t> provided- the benchmark rates would give an idea </a:t>
            </a:r>
          </a:p>
          <a:p>
            <a:pPr eaLnBrk="1" hangingPunct="1">
              <a:lnSpc>
                <a:spcPct val="140000"/>
              </a:lnSpc>
              <a:spcBef>
                <a:spcPct val="50000"/>
              </a:spcBef>
              <a:buSzPct val="400000"/>
              <a:buFontTx/>
              <a:buBlip>
                <a:blip r:embed="rId2"/>
              </a:buBlip>
            </a:pPr>
            <a:r>
              <a:rPr lang="en-US" altLang="en-US" sz="1143"/>
              <a:t>the general spend for the treatment or procedure.</a:t>
            </a:r>
          </a:p>
          <a:p>
            <a:pPr eaLnBrk="1" hangingPunct="1">
              <a:lnSpc>
                <a:spcPct val="140000"/>
              </a:lnSpc>
              <a:spcBef>
                <a:spcPct val="50000"/>
              </a:spcBef>
              <a:buSzPct val="400000"/>
              <a:buFontTx/>
              <a:buBlip>
                <a:blip r:embed="rId2"/>
              </a:buBlip>
            </a:pPr>
            <a:r>
              <a:rPr lang="en-US" altLang="en-US" sz="1143"/>
              <a:t>Try to negotiate </a:t>
            </a:r>
          </a:p>
          <a:p>
            <a:pPr eaLnBrk="1" hangingPunct="1">
              <a:lnSpc>
                <a:spcPct val="140000"/>
              </a:lnSpc>
              <a:spcBef>
                <a:spcPct val="50000"/>
              </a:spcBef>
              <a:buSzPct val="400000"/>
              <a:buFontTx/>
              <a:buBlip>
                <a:blip r:embed="rId2"/>
              </a:buBlip>
            </a:pPr>
            <a:r>
              <a:rPr lang="en-US" altLang="en-US" sz="1143"/>
              <a:t>Ask </a:t>
            </a:r>
            <a:r>
              <a:rPr lang="en-US" altLang="en-US" sz="1143" b="1"/>
              <a:t>WHY</a:t>
            </a:r>
            <a:r>
              <a:rPr lang="en-US" altLang="en-US" sz="1143"/>
              <a:t> &amp;  </a:t>
            </a:r>
            <a:r>
              <a:rPr lang="en-US" altLang="en-US" sz="1143" b="1"/>
              <a:t>WHAT </a:t>
            </a:r>
            <a:r>
              <a:rPr lang="en-US" altLang="en-US" sz="1143"/>
              <a:t>is billed to you </a:t>
            </a:r>
            <a:r>
              <a:rPr lang="en-US" altLang="en-US" sz="1143" b="1"/>
              <a:t> </a:t>
            </a:r>
            <a:r>
              <a:rPr lang="en-US" altLang="en-US" sz="952"/>
              <a:t>( as a consumer , we have the right to know) </a:t>
            </a:r>
            <a:endParaRPr lang="en-US" altLang="en-US" sz="1143"/>
          </a:p>
          <a:p>
            <a:pPr eaLnBrk="1" hangingPunct="1">
              <a:spcBef>
                <a:spcPct val="50000"/>
              </a:spcBef>
              <a:buFontTx/>
              <a:buBlip>
                <a:blip r:embed="rId2"/>
              </a:buBlip>
            </a:pPr>
            <a:endParaRPr lang="en-US" altLang="en-US" sz="1143"/>
          </a:p>
        </p:txBody>
      </p:sp>
    </p:spTree>
    <p:extLst>
      <p:ext uri="{BB962C8B-B14F-4D97-AF65-F5344CB8AC3E}">
        <p14:creationId xmlns:p14="http://schemas.microsoft.com/office/powerpoint/2010/main" val="25163200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7714" y="381000"/>
            <a:ext cx="8636000"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Medical Benefit – Contact</a:t>
            </a:r>
            <a:r>
              <a:rPr lang="en-US" altLang="en-US" sz="3048"/>
              <a:t> </a:t>
            </a:r>
            <a:r>
              <a:rPr lang="en-US" altLang="en-US" sz="3048">
                <a:solidFill>
                  <a:srgbClr val="006699"/>
                </a:solidFill>
              </a:rPr>
              <a:t>Details</a:t>
            </a:r>
          </a:p>
        </p:txBody>
      </p:sp>
      <p:graphicFrame>
        <p:nvGraphicFramePr>
          <p:cNvPr id="29" name="Group 130"/>
          <p:cNvGraphicFramePr>
            <a:graphicFrameLocks noGrp="1"/>
          </p:cNvGraphicFramePr>
          <p:nvPr>
            <p:extLst>
              <p:ext uri="{D42A27DB-BD31-4B8C-83A1-F6EECF244321}">
                <p14:modId xmlns:p14="http://schemas.microsoft.com/office/powerpoint/2010/main" val="2621251357"/>
              </p:ext>
            </p:extLst>
          </p:nvPr>
        </p:nvGraphicFramePr>
        <p:xfrm>
          <a:off x="217713" y="942372"/>
          <a:ext cx="8806213" cy="5905284"/>
        </p:xfrm>
        <a:graphic>
          <a:graphicData uri="http://schemas.openxmlformats.org/drawingml/2006/table">
            <a:tbl>
              <a:tblPr/>
              <a:tblGrid>
                <a:gridCol w="2589706">
                  <a:extLst>
                    <a:ext uri="{9D8B030D-6E8A-4147-A177-3AD203B41FA5}">
                      <a16:colId xmlns:a16="http://schemas.microsoft.com/office/drawing/2014/main" xmlns="" val="20000"/>
                    </a:ext>
                  </a:extLst>
                </a:gridCol>
                <a:gridCol w="3305362">
                  <a:extLst>
                    <a:ext uri="{9D8B030D-6E8A-4147-A177-3AD203B41FA5}">
                      <a16:colId xmlns:a16="http://schemas.microsoft.com/office/drawing/2014/main" xmlns="" val="20001"/>
                    </a:ext>
                  </a:extLst>
                </a:gridCol>
                <a:gridCol w="2911145">
                  <a:extLst>
                    <a:ext uri="{9D8B030D-6E8A-4147-A177-3AD203B41FA5}">
                      <a16:colId xmlns:a16="http://schemas.microsoft.com/office/drawing/2014/main" xmlns="" val="20002"/>
                    </a:ext>
                  </a:extLst>
                </a:gridCol>
              </a:tblGrid>
              <a:tr h="234100">
                <a:tc gridSpan="3">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dirty="0" smtClean="0">
                          <a:ln>
                            <a:noFill/>
                          </a:ln>
                          <a:solidFill>
                            <a:schemeClr val="bg1">
                              <a:lumMod val="95000"/>
                            </a:schemeClr>
                          </a:solidFill>
                          <a:effectLst/>
                          <a:latin typeface="Arial" charset="0"/>
                        </a:rPr>
                        <a:t>Provider List </a:t>
                      </a: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accent1">
                        <a:alpha val="50195"/>
                      </a:schemeClr>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24899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altLang="en-US" sz="1100" b="1" i="0" u="none" strike="noStrike" cap="none" normalizeH="0" baseline="0" dirty="0" smtClean="0">
                        <a:ln>
                          <a:noFill/>
                        </a:ln>
                        <a:solidFill>
                          <a:schemeClr val="bg1">
                            <a:lumMod val="95000"/>
                          </a:schemeClr>
                        </a:solidFill>
                        <a:effectLst/>
                        <a:latin typeface="Arial" charset="0"/>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altLang="en-US" sz="1000" b="1" i="0" u="none" strike="noStrike" cap="none" normalizeH="0" baseline="0" dirty="0" smtClean="0">
                          <a:ln>
                            <a:noFill/>
                          </a:ln>
                          <a:solidFill>
                            <a:schemeClr val="bg1">
                              <a:lumMod val="95000"/>
                            </a:schemeClr>
                          </a:solidFill>
                          <a:effectLst/>
                          <a:latin typeface="Arial" charset="0"/>
                        </a:rPr>
                        <a:t>Primary Contact</a:t>
                      </a: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dirty="0" smtClean="0">
                          <a:ln>
                            <a:noFill/>
                          </a:ln>
                          <a:solidFill>
                            <a:schemeClr val="bg1">
                              <a:lumMod val="95000"/>
                            </a:schemeClr>
                          </a:solidFill>
                          <a:effectLst/>
                          <a:latin typeface="Arial" charset="0"/>
                        </a:rPr>
                        <a:t>Escalation Point </a:t>
                      </a: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xmlns="" val="10001"/>
                  </a:ext>
                </a:extLst>
              </a:tr>
              <a:tr h="1822144">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charset="0"/>
                        </a:rPr>
                        <a:t>Third Party Administrator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charset="0"/>
                        </a:rPr>
                        <a:t>I-Health Care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charset="0"/>
                        </a:rPr>
                        <a:t>Website: </a:t>
                      </a:r>
                    </a:p>
                    <a:p>
                      <a:pPr marL="0" marR="0" lvl="0" indent="0" algn="l" defTabSz="914400" rtl="0" eaLnBrk="1" fontAlgn="base" latinLnBrk="0" hangingPunct="0">
                        <a:lnSpc>
                          <a:spcPct val="100000"/>
                        </a:lnSpc>
                        <a:spcBef>
                          <a:spcPct val="0"/>
                        </a:spcBef>
                        <a:spcAft>
                          <a:spcPts val="1425"/>
                        </a:spcAft>
                        <a:buClrTx/>
                        <a:buSzTx/>
                        <a:buFontTx/>
                        <a:buNone/>
                        <a:tabLst/>
                      </a:pPr>
                      <a:r>
                        <a:rPr kumimoji="0" lang="en-US" altLang="en-US" sz="1100" b="1" i="1" u="sng" strike="noStrike" cap="none" normalizeH="0" baseline="0" dirty="0" smtClean="0">
                          <a:ln>
                            <a:noFill/>
                          </a:ln>
                          <a:solidFill>
                            <a:schemeClr val="tx1"/>
                          </a:solidFill>
                          <a:effectLst/>
                          <a:latin typeface="Arial" charset="0"/>
                        </a:rPr>
                        <a:t>ihealthcare@icicilombard.com</a:t>
                      </a: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tx2">
                        <a:lumMod val="20000"/>
                        <a:lumOff val="80000"/>
                      </a:schemeClr>
                    </a:solidFill>
                  </a:tcPr>
                </a:tc>
                <a:tc gridSpan="2">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100" b="1" i="1" u="sng"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cap="none" normalizeH="0" baseline="0" dirty="0" smtClean="0">
                          <a:ln>
                            <a:noFill/>
                          </a:ln>
                          <a:solidFill>
                            <a:schemeClr val="tx1"/>
                          </a:solidFill>
                          <a:effectLst/>
                          <a:latin typeface="Arial" charset="0"/>
                        </a:rPr>
                        <a:t>Mr </a:t>
                      </a:r>
                      <a:r>
                        <a:rPr kumimoji="0" lang="en-GB" altLang="en-US" sz="1100" b="1" i="1" u="none" strike="noStrike" cap="none" normalizeH="0" baseline="0" dirty="0" err="1" smtClean="0">
                          <a:ln>
                            <a:noFill/>
                          </a:ln>
                          <a:solidFill>
                            <a:schemeClr val="tx1"/>
                          </a:solidFill>
                          <a:effectLst/>
                          <a:latin typeface="Arial" charset="0"/>
                        </a:rPr>
                        <a:t>Kiran</a:t>
                      </a:r>
                      <a:r>
                        <a:rPr kumimoji="0" lang="en-GB" altLang="en-US" sz="1100" b="1" i="1" u="none" strike="noStrike" cap="none" normalizeH="0" baseline="0" dirty="0" smtClean="0">
                          <a:ln>
                            <a:noFill/>
                          </a:ln>
                          <a:solidFill>
                            <a:schemeClr val="tx1"/>
                          </a:solidFill>
                          <a:effectLst/>
                          <a:latin typeface="Arial" charset="0"/>
                        </a:rPr>
                        <a:t> Kumar                                                                           Mr </a:t>
                      </a:r>
                      <a:r>
                        <a:rPr kumimoji="0" lang="en-GB" altLang="en-US" sz="1100" b="1" i="1" u="none" strike="noStrike" cap="none" normalizeH="0" baseline="0" dirty="0" err="1" smtClean="0">
                          <a:ln>
                            <a:noFill/>
                          </a:ln>
                          <a:solidFill>
                            <a:schemeClr val="tx1"/>
                          </a:solidFill>
                          <a:effectLst/>
                          <a:latin typeface="Arial" charset="0"/>
                        </a:rPr>
                        <a:t>Balakrishna</a:t>
                      </a:r>
                      <a:endParaRPr kumimoji="0" lang="en-GB" altLang="en-US" sz="1100" b="1" i="1"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cap="none" normalizeH="0" baseline="0" dirty="0" smtClean="0">
                          <a:ln>
                            <a:noFill/>
                          </a:ln>
                          <a:solidFill>
                            <a:schemeClr val="tx1"/>
                          </a:solidFill>
                          <a:effectLst/>
                          <a:latin typeface="Arial" charset="0"/>
                        </a:rPr>
                        <a:t>Mobile: +917019592554                           </a:t>
                      </a:r>
                      <a:r>
                        <a:rPr kumimoji="0" lang="en-GB" altLang="en-US" sz="1100" b="1" i="1" u="none" strike="noStrike" cap="none" normalizeH="0" baseline="0" dirty="0" err="1" smtClean="0">
                          <a:ln>
                            <a:noFill/>
                          </a:ln>
                          <a:solidFill>
                            <a:schemeClr val="tx1"/>
                          </a:solidFill>
                          <a:effectLst/>
                          <a:latin typeface="Arial" charset="0"/>
                        </a:rPr>
                        <a:t>Email:</a:t>
                      </a:r>
                      <a:r>
                        <a:rPr kumimoji="0" lang="en-GB" altLang="en-US" sz="1100" b="1" i="1" u="sng" strike="noStrike" kern="1200" cap="none" normalizeH="0" baseline="0" dirty="0" err="1" smtClean="0">
                          <a:ln>
                            <a:noFill/>
                          </a:ln>
                          <a:solidFill>
                            <a:schemeClr val="tx1"/>
                          </a:solidFill>
                          <a:effectLst/>
                          <a:latin typeface="Arial" charset="0"/>
                          <a:ea typeface="+mn-ea"/>
                          <a:cs typeface="+mn-cs"/>
                        </a:rPr>
                        <a:t>balakrishna.nalwar@icicilombard.com</a:t>
                      </a:r>
                      <a:endParaRPr kumimoji="0" lang="en-GB" altLang="en-US" sz="110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kern="1200" cap="none" normalizeH="0" baseline="0" dirty="0" smtClean="0">
                          <a:ln>
                            <a:noFill/>
                          </a:ln>
                          <a:solidFill>
                            <a:schemeClr val="tx1"/>
                          </a:solidFill>
                          <a:effectLst/>
                          <a:latin typeface="Arial" charset="0"/>
                          <a:ea typeface="+mn-ea"/>
                          <a:cs typeface="+mn-cs"/>
                        </a:rPr>
                        <a:t>Email</a:t>
                      </a:r>
                      <a:r>
                        <a:rPr kumimoji="0" lang="en-GB" altLang="en-US" sz="1100" b="1" i="1" u="sng" strike="noStrike" kern="1200" cap="none" normalizeH="0" baseline="0" dirty="0" smtClean="0">
                          <a:ln>
                            <a:noFill/>
                          </a:ln>
                          <a:solidFill>
                            <a:schemeClr val="tx1"/>
                          </a:solidFill>
                          <a:effectLst/>
                          <a:latin typeface="Arial" charset="0"/>
                          <a:ea typeface="+mn-ea"/>
                          <a:cs typeface="+mn-cs"/>
                        </a:rPr>
                        <a:t>: </a:t>
                      </a:r>
                      <a:r>
                        <a:rPr kumimoji="0" lang="en-GB" altLang="en-US" sz="1100" b="1" i="1" u="sng" strike="noStrike" kern="1200" cap="none" normalizeH="0" baseline="0" dirty="0" smtClean="0">
                          <a:ln>
                            <a:noFill/>
                          </a:ln>
                          <a:solidFill>
                            <a:schemeClr val="tx1"/>
                          </a:solidFill>
                          <a:effectLst/>
                          <a:latin typeface="Arial" charset="0"/>
                          <a:ea typeface="+mn-ea"/>
                          <a:cs typeface="+mn-cs"/>
                          <a:hlinkClick r:id="rId2"/>
                        </a:rPr>
                        <a:t>k.kiran@ext.icicilombard.com</a:t>
                      </a:r>
                      <a:endParaRPr kumimoji="0" lang="en-GB" altLang="en-US" sz="110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10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cap="none" normalizeH="0" baseline="0" dirty="0" smtClean="0">
                          <a:ln>
                            <a:noFill/>
                          </a:ln>
                          <a:solidFill>
                            <a:schemeClr val="tx1"/>
                          </a:solidFill>
                          <a:effectLst/>
                          <a:latin typeface="Arial" charset="0"/>
                        </a:rPr>
                        <a:t>Mr Nakul 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cap="none" normalizeH="0" baseline="0" dirty="0" smtClean="0">
                          <a:ln>
                            <a:noFill/>
                          </a:ln>
                          <a:solidFill>
                            <a:schemeClr val="tx1"/>
                          </a:solidFill>
                          <a:effectLst/>
                          <a:latin typeface="Arial" charset="0"/>
                        </a:rPr>
                        <a:t>Mobile: +91704581209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kern="1200" cap="none" normalizeH="0" baseline="0" dirty="0" smtClean="0">
                          <a:ln>
                            <a:noFill/>
                          </a:ln>
                          <a:solidFill>
                            <a:schemeClr val="tx1"/>
                          </a:solidFill>
                          <a:effectLst/>
                          <a:latin typeface="Arial" charset="0"/>
                          <a:ea typeface="+mn-ea"/>
                          <a:cs typeface="+mn-cs"/>
                        </a:rPr>
                        <a:t>Email</a:t>
                      </a:r>
                      <a:r>
                        <a:rPr kumimoji="0" lang="en-GB" altLang="en-US" sz="1100" b="1" i="1" u="sng" strike="noStrike" kern="1200" cap="none" normalizeH="0" baseline="0" dirty="0" smtClean="0">
                          <a:ln>
                            <a:noFill/>
                          </a:ln>
                          <a:solidFill>
                            <a:schemeClr val="tx1"/>
                          </a:solidFill>
                          <a:effectLst/>
                          <a:latin typeface="Arial" charset="0"/>
                          <a:ea typeface="+mn-ea"/>
                          <a:cs typeface="+mn-cs"/>
                        </a:rPr>
                        <a:t>: </a:t>
                      </a:r>
                      <a:r>
                        <a:rPr kumimoji="0" lang="en-GB" altLang="en-US" sz="1100" b="1" i="1" u="sng" strike="noStrike" kern="1200" cap="none" normalizeH="0" baseline="0" dirty="0" smtClean="0">
                          <a:ln>
                            <a:noFill/>
                          </a:ln>
                          <a:solidFill>
                            <a:schemeClr val="tx1"/>
                          </a:solidFill>
                          <a:effectLst/>
                          <a:latin typeface="Arial" charset="0"/>
                          <a:ea typeface="+mn-ea"/>
                          <a:cs typeface="+mn-cs"/>
                          <a:hlinkClick r:id="rId3"/>
                        </a:rPr>
                        <a:t>Nakul.n@icicilomard.com</a:t>
                      </a:r>
                      <a:endParaRPr kumimoji="0" lang="en-GB" altLang="en-US" sz="110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altLang="en-US" sz="1100" b="1" i="0" u="none" strike="noStrike" cap="none" normalizeH="0" baseline="0" dirty="0" smtClean="0">
                        <a:ln>
                          <a:noFill/>
                        </a:ln>
                        <a:solidFill>
                          <a:schemeClr val="tx1"/>
                        </a:solidFill>
                        <a:effectLst/>
                        <a:latin typeface="Arial" charset="0"/>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xmlns="" val="10002"/>
                  </a:ext>
                </a:extLst>
              </a:tr>
              <a:tr h="1625500">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000" b="1" i="0" u="none" strike="noStrike" cap="none" normalizeH="0" baseline="0" dirty="0" smtClean="0">
                          <a:ln>
                            <a:noFill/>
                          </a:ln>
                          <a:solidFill>
                            <a:schemeClr val="tx1"/>
                          </a:solidFill>
                          <a:effectLst/>
                          <a:latin typeface="Arial" charset="0"/>
                        </a:rPr>
                        <a:t>Insurer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100" b="1" i="0" u="none" strike="noStrike" cap="none" normalizeH="0" baseline="0" dirty="0" smtClean="0">
                          <a:ln>
                            <a:noFill/>
                          </a:ln>
                          <a:solidFill>
                            <a:schemeClr val="tx1"/>
                          </a:solidFill>
                          <a:effectLst/>
                          <a:latin typeface="Arial" charset="0"/>
                        </a:rPr>
                        <a:t>ICICI Lombard General Insurance Company LImited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en-US" sz="10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100" b="1" i="1" u="sng" strike="noStrike" cap="none" normalizeH="0" baseline="0" dirty="0" smtClean="0">
                          <a:ln>
                            <a:noFill/>
                          </a:ln>
                          <a:solidFill>
                            <a:schemeClr val="tx1"/>
                          </a:solidFill>
                          <a:effectLst/>
                          <a:latin typeface="Arial" charset="0"/>
                        </a:rPr>
                        <a:t>www.icicilombard.com</a:t>
                      </a:r>
                      <a:endParaRPr kumimoji="0" lang="it-IT" alt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TW" sz="1000" b="1" i="1" u="sng" strike="noStrike" cap="none" normalizeH="0" baseline="0" dirty="0" smtClean="0">
                        <a:ln>
                          <a:noFill/>
                        </a:ln>
                        <a:solidFill>
                          <a:schemeClr val="tx1"/>
                        </a:solidFill>
                        <a:effectLst/>
                        <a:latin typeface="Arial" charset="0"/>
                        <a:ea typeface="新細明體" pitchFamily="18" charset="-120"/>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cap="none" normalizeH="0" baseline="0" dirty="0" smtClean="0">
                          <a:ln>
                            <a:noFill/>
                          </a:ln>
                          <a:solidFill>
                            <a:schemeClr val="tx1"/>
                          </a:solidFill>
                          <a:effectLst/>
                          <a:latin typeface="Arial" charset="0"/>
                        </a:rPr>
                        <a:t>Mr </a:t>
                      </a:r>
                      <a:r>
                        <a:rPr kumimoji="0" lang="en-GB" altLang="en-US" sz="1100" b="1" i="1" u="none" strike="noStrike" cap="none" normalizeH="0" baseline="0" dirty="0" err="1" smtClean="0">
                          <a:ln>
                            <a:noFill/>
                          </a:ln>
                          <a:solidFill>
                            <a:schemeClr val="tx1"/>
                          </a:solidFill>
                          <a:effectLst/>
                          <a:latin typeface="Arial" charset="0"/>
                        </a:rPr>
                        <a:t>Kiran</a:t>
                      </a:r>
                      <a:r>
                        <a:rPr kumimoji="0" lang="en-GB" altLang="en-US" sz="1100" b="1" i="1" u="none" strike="noStrike" cap="none" normalizeH="0" baseline="0" dirty="0" smtClean="0">
                          <a:ln>
                            <a:noFill/>
                          </a:ln>
                          <a:solidFill>
                            <a:schemeClr val="tx1"/>
                          </a:solidFill>
                          <a:effectLst/>
                          <a:latin typeface="Arial" charset="0"/>
                        </a:rPr>
                        <a:t> Kumar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cap="none" normalizeH="0" baseline="0" dirty="0" smtClean="0">
                          <a:ln>
                            <a:noFill/>
                          </a:ln>
                          <a:solidFill>
                            <a:schemeClr val="tx1"/>
                          </a:solidFill>
                          <a:effectLst/>
                          <a:latin typeface="Arial" charset="0"/>
                        </a:rPr>
                        <a:t>Mobile: +917019592554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kern="1200" cap="none" normalizeH="0" baseline="0" dirty="0" smtClean="0">
                          <a:ln>
                            <a:noFill/>
                          </a:ln>
                          <a:solidFill>
                            <a:schemeClr val="tx1"/>
                          </a:solidFill>
                          <a:effectLst/>
                          <a:latin typeface="Arial" charset="0"/>
                          <a:ea typeface="+mn-ea"/>
                          <a:cs typeface="+mn-cs"/>
                        </a:rPr>
                        <a:t>Email</a:t>
                      </a:r>
                      <a:r>
                        <a:rPr kumimoji="0" lang="en-GB" altLang="en-US" sz="1100" b="1" i="1" u="sng" strike="noStrike" kern="1200" cap="none" normalizeH="0" baseline="0" dirty="0" smtClean="0">
                          <a:ln>
                            <a:noFill/>
                          </a:ln>
                          <a:solidFill>
                            <a:schemeClr val="tx1"/>
                          </a:solidFill>
                          <a:effectLst/>
                          <a:latin typeface="Arial" charset="0"/>
                          <a:ea typeface="+mn-ea"/>
                          <a:cs typeface="+mn-cs"/>
                        </a:rPr>
                        <a:t>: </a:t>
                      </a:r>
                      <a:r>
                        <a:rPr kumimoji="0" lang="en-GB" altLang="en-US" sz="1100" b="1" i="1" u="sng" strike="noStrike" kern="1200" cap="none" normalizeH="0" baseline="0" dirty="0" smtClean="0">
                          <a:ln>
                            <a:noFill/>
                          </a:ln>
                          <a:solidFill>
                            <a:schemeClr val="tx1"/>
                          </a:solidFill>
                          <a:effectLst/>
                          <a:latin typeface="Arial" charset="0"/>
                          <a:ea typeface="+mn-ea"/>
                          <a:cs typeface="+mn-cs"/>
                          <a:hlinkClick r:id="rId2"/>
                        </a:rPr>
                        <a:t>k.kiran@ext.icicilombard.com</a:t>
                      </a:r>
                      <a:endParaRPr kumimoji="0" lang="en-GB" altLang="en-US" sz="110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10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cap="none" normalizeH="0" baseline="0" dirty="0" smtClean="0">
                          <a:ln>
                            <a:noFill/>
                          </a:ln>
                          <a:solidFill>
                            <a:schemeClr val="tx1"/>
                          </a:solidFill>
                          <a:effectLst/>
                          <a:latin typeface="Arial" charset="0"/>
                        </a:rPr>
                        <a:t>Mr Nakul 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cap="none" normalizeH="0" baseline="0" dirty="0" smtClean="0">
                          <a:ln>
                            <a:noFill/>
                          </a:ln>
                          <a:solidFill>
                            <a:schemeClr val="tx1"/>
                          </a:solidFill>
                          <a:effectLst/>
                          <a:latin typeface="Arial" charset="0"/>
                        </a:rPr>
                        <a:t>Mobile: +917045081209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1" u="none" strike="noStrike" kern="1200" cap="none" normalizeH="0" baseline="0" dirty="0" smtClean="0">
                          <a:ln>
                            <a:noFill/>
                          </a:ln>
                          <a:solidFill>
                            <a:schemeClr val="tx1"/>
                          </a:solidFill>
                          <a:effectLst/>
                          <a:latin typeface="Arial" charset="0"/>
                          <a:ea typeface="+mn-ea"/>
                          <a:cs typeface="+mn-cs"/>
                        </a:rPr>
                        <a:t>Email</a:t>
                      </a:r>
                      <a:r>
                        <a:rPr kumimoji="0" lang="en-GB" altLang="en-US" sz="1100" b="1" i="1" u="sng" strike="noStrike" kern="1200" cap="none" normalizeH="0" baseline="0" dirty="0" smtClean="0">
                          <a:ln>
                            <a:noFill/>
                          </a:ln>
                          <a:solidFill>
                            <a:schemeClr val="tx1"/>
                          </a:solidFill>
                          <a:effectLst/>
                          <a:latin typeface="Arial" charset="0"/>
                          <a:ea typeface="+mn-ea"/>
                          <a:cs typeface="+mn-cs"/>
                        </a:rPr>
                        <a:t>: </a:t>
                      </a:r>
                      <a:r>
                        <a:rPr kumimoji="0" lang="en-GB" altLang="en-US" sz="1100" b="1" i="1" u="sng" strike="noStrike" kern="1200" cap="none" normalizeH="0" baseline="0" dirty="0" smtClean="0">
                          <a:ln>
                            <a:noFill/>
                          </a:ln>
                          <a:solidFill>
                            <a:schemeClr val="tx1"/>
                          </a:solidFill>
                          <a:effectLst/>
                          <a:latin typeface="Arial" charset="0"/>
                          <a:ea typeface="+mn-ea"/>
                          <a:cs typeface="+mn-cs"/>
                          <a:hlinkClick r:id="rId3"/>
                        </a:rPr>
                        <a:t>Nakul.n@icicilomard.com</a:t>
                      </a:r>
                      <a:endParaRPr kumimoji="0" lang="en-GB" altLang="en-US" sz="110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100" b="1" i="1" u="sng" strike="noStrike" kern="1200" cap="none" normalizeH="0" baseline="0" dirty="0" smtClean="0">
                        <a:ln>
                          <a:noFill/>
                        </a:ln>
                        <a:solidFill>
                          <a:schemeClr val="tx1"/>
                        </a:solidFill>
                        <a:effectLst/>
                        <a:latin typeface="Arial" charset="0"/>
                        <a:ea typeface="+mn-ea"/>
                        <a:cs typeface="+mn-cs"/>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tc>
                  <a:txBody>
                    <a:bodyPr/>
                    <a:lstStyle>
                      <a:lvl1pPr defTabSz="1104900">
                        <a:spcBef>
                          <a:spcPct val="20000"/>
                        </a:spcBef>
                        <a:defRPr sz="2800">
                          <a:solidFill>
                            <a:schemeClr val="tx1"/>
                          </a:solidFill>
                          <a:latin typeface="Arial" charset="0"/>
                        </a:defRPr>
                      </a:lvl1pPr>
                      <a:lvl2pPr marL="742950" indent="-285750" defTabSz="1104900">
                        <a:spcBef>
                          <a:spcPct val="20000"/>
                        </a:spcBef>
                        <a:defRPr sz="2400">
                          <a:solidFill>
                            <a:schemeClr val="tx1"/>
                          </a:solidFill>
                          <a:latin typeface="Arial" charset="0"/>
                        </a:defRPr>
                      </a:lvl2pPr>
                      <a:lvl3pPr marL="1143000" indent="-228600" defTabSz="1104900">
                        <a:spcBef>
                          <a:spcPct val="20000"/>
                        </a:spcBef>
                        <a:defRPr sz="2000">
                          <a:solidFill>
                            <a:schemeClr val="tx1"/>
                          </a:solidFill>
                          <a:latin typeface="Arial" charset="0"/>
                        </a:defRPr>
                      </a:lvl3pPr>
                      <a:lvl4pPr marL="1600200" indent="-228600" defTabSz="1104900">
                        <a:spcBef>
                          <a:spcPct val="20000"/>
                        </a:spcBef>
                        <a:defRPr>
                          <a:solidFill>
                            <a:schemeClr val="tx1"/>
                          </a:solidFill>
                          <a:latin typeface="Arial" charset="0"/>
                        </a:defRPr>
                      </a:lvl4pPr>
                      <a:lvl5pPr marL="2057400" indent="-228600" defTabSz="1104900">
                        <a:spcBef>
                          <a:spcPct val="20000"/>
                        </a:spcBef>
                        <a:defRPr>
                          <a:solidFill>
                            <a:schemeClr val="tx1"/>
                          </a:solidFill>
                          <a:latin typeface="Arial" charset="0"/>
                        </a:defRPr>
                      </a:lvl5pPr>
                      <a:lvl6pPr marL="2514600" indent="-228600" defTabSz="1104900" eaLnBrk="0" fontAlgn="base" hangingPunct="0">
                        <a:spcBef>
                          <a:spcPct val="20000"/>
                        </a:spcBef>
                        <a:spcAft>
                          <a:spcPct val="0"/>
                        </a:spcAft>
                        <a:defRPr>
                          <a:solidFill>
                            <a:schemeClr val="tx1"/>
                          </a:solidFill>
                          <a:latin typeface="Arial" charset="0"/>
                        </a:defRPr>
                      </a:lvl6pPr>
                      <a:lvl7pPr marL="2971800" indent="-228600" defTabSz="1104900" eaLnBrk="0" fontAlgn="base" hangingPunct="0">
                        <a:spcBef>
                          <a:spcPct val="20000"/>
                        </a:spcBef>
                        <a:spcAft>
                          <a:spcPct val="0"/>
                        </a:spcAft>
                        <a:defRPr>
                          <a:solidFill>
                            <a:schemeClr val="tx1"/>
                          </a:solidFill>
                          <a:latin typeface="Arial" charset="0"/>
                        </a:defRPr>
                      </a:lvl7pPr>
                      <a:lvl8pPr marL="3429000" indent="-228600" defTabSz="1104900" eaLnBrk="0" fontAlgn="base" hangingPunct="0">
                        <a:spcBef>
                          <a:spcPct val="20000"/>
                        </a:spcBef>
                        <a:spcAft>
                          <a:spcPct val="0"/>
                        </a:spcAft>
                        <a:defRPr>
                          <a:solidFill>
                            <a:schemeClr val="tx1"/>
                          </a:solidFill>
                          <a:latin typeface="Arial" charset="0"/>
                        </a:defRPr>
                      </a:lvl8pPr>
                      <a:lvl9pPr marL="3886200" indent="-228600" defTabSz="1104900" eaLnBrk="0" fontAlgn="base" hangingPunct="0">
                        <a:spcBef>
                          <a:spcPct val="20000"/>
                        </a:spcBef>
                        <a:spcAft>
                          <a:spcPct val="0"/>
                        </a:spcAft>
                        <a:defRPr>
                          <a:solidFill>
                            <a:schemeClr val="tx1"/>
                          </a:solidFill>
                          <a:latin typeface="Arial" charset="0"/>
                        </a:defRPr>
                      </a:lvl9p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altLang="en-US" sz="1100" b="1" i="1" u="none" strike="noStrike" cap="none" normalizeH="0" baseline="0" dirty="0" err="1" smtClean="0">
                          <a:ln>
                            <a:noFill/>
                          </a:ln>
                          <a:solidFill>
                            <a:schemeClr val="tx1"/>
                          </a:solidFill>
                          <a:effectLst/>
                          <a:latin typeface="Arial" charset="0"/>
                        </a:rPr>
                        <a:t>Mr</a:t>
                      </a:r>
                      <a:r>
                        <a:rPr kumimoji="0" lang="en-US" altLang="en-US" sz="1100" b="1" i="1" u="none" strike="noStrike" cap="none" normalizeH="0" baseline="0" dirty="0" smtClean="0">
                          <a:ln>
                            <a:noFill/>
                          </a:ln>
                          <a:solidFill>
                            <a:schemeClr val="tx1"/>
                          </a:solidFill>
                          <a:effectLst/>
                          <a:latin typeface="Arial" charset="0"/>
                        </a:rPr>
                        <a:t> Abdul </a:t>
                      </a:r>
                      <a:r>
                        <a:rPr kumimoji="0" lang="en-US" altLang="en-US" sz="1100" b="1" i="1" u="none" strike="noStrike" cap="none" normalizeH="0" baseline="0" dirty="0" err="1" smtClean="0">
                          <a:ln>
                            <a:noFill/>
                          </a:ln>
                          <a:solidFill>
                            <a:schemeClr val="tx1"/>
                          </a:solidFill>
                          <a:effectLst/>
                          <a:latin typeface="Arial" charset="0"/>
                        </a:rPr>
                        <a:t>Wase</a:t>
                      </a:r>
                      <a:endParaRPr kumimoji="0" lang="en-US" altLang="en-US" sz="1100" b="1" i="1"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1" u="none" strike="noStrike" cap="none" normalizeH="0" baseline="0" dirty="0" smtClean="0">
                          <a:ln>
                            <a:noFill/>
                          </a:ln>
                          <a:solidFill>
                            <a:schemeClr val="tx1"/>
                          </a:solidFill>
                          <a:effectLst/>
                          <a:latin typeface="Arial" charset="0"/>
                        </a:rPr>
                        <a:t>Email- </a:t>
                      </a:r>
                      <a:r>
                        <a:rPr kumimoji="0" lang="en-US" altLang="en-US" sz="1100" b="1" i="1" u="sng" strike="noStrike" kern="1200" cap="none" normalizeH="0" baseline="0" dirty="0" smtClean="0">
                          <a:ln>
                            <a:noFill/>
                          </a:ln>
                          <a:solidFill>
                            <a:schemeClr val="tx1"/>
                          </a:solidFill>
                          <a:effectLst/>
                          <a:latin typeface="Arial" charset="0"/>
                          <a:ea typeface="+mn-ea"/>
                          <a:cs typeface="+mn-cs"/>
                          <a:hlinkClick r:id="rId4"/>
                        </a:rPr>
                        <a:t>abdul.wase@icicilombard.com</a:t>
                      </a:r>
                      <a:endParaRPr kumimoji="0" lang="en-US" altLang="en-US" sz="110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100" b="1" i="1" u="sng" strike="noStrike" kern="1200" cap="none" normalizeH="0" baseline="0" dirty="0" smtClean="0">
                        <a:ln>
                          <a:noFill/>
                        </a:ln>
                        <a:solidFill>
                          <a:schemeClr val="tx1"/>
                        </a:solidFill>
                        <a:effectLst/>
                        <a:latin typeface="Arial" charset="0"/>
                        <a:ea typeface="+mn-ea"/>
                        <a:cs typeface="+mn-cs"/>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38927">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100" b="1" i="0" u="none" strike="noStrike" cap="none" normalizeH="0" baseline="0" dirty="0" smtClean="0">
                          <a:ln>
                            <a:noFill/>
                          </a:ln>
                          <a:solidFill>
                            <a:schemeClr val="tx1"/>
                          </a:solidFill>
                          <a:effectLst/>
                          <a:latin typeface="Arial" charset="0"/>
                        </a:rPr>
                        <a:t>Marsh india Insurance Brokers Pvt Ltd - Delhi</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en-US" sz="11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100" b="1" i="1" u="sng" strike="noStrike" cap="none" normalizeH="0" baseline="0" dirty="0" smtClean="0">
                          <a:ln>
                            <a:noFill/>
                          </a:ln>
                          <a:solidFill>
                            <a:schemeClr val="tx1"/>
                          </a:solidFill>
                          <a:effectLst/>
                          <a:latin typeface="Arial" charset="0"/>
                          <a:ea typeface="新細明體" pitchFamily="18" charset="-120"/>
                        </a:rPr>
                        <a:t>www.marsh.com</a:t>
                      </a: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Ms </a:t>
                      </a:r>
                      <a:r>
                        <a:rPr kumimoji="0" lang="en-GB" altLang="en-US" sz="1100" b="1" i="0" u="none" strike="noStrike" cap="none" normalizeH="0" baseline="0" dirty="0" err="1" smtClean="0">
                          <a:ln>
                            <a:noFill/>
                          </a:ln>
                          <a:solidFill>
                            <a:schemeClr val="tx1"/>
                          </a:solidFill>
                          <a:effectLst/>
                          <a:latin typeface="Arial" charset="0"/>
                        </a:rPr>
                        <a:t>Sanjula</a:t>
                      </a:r>
                      <a:r>
                        <a:rPr kumimoji="0" lang="en-GB" altLang="en-US" sz="1100" b="1" i="0" u="none" strike="noStrike" cap="none" normalizeH="0" baseline="0" dirty="0" smtClean="0">
                          <a:ln>
                            <a:noFill/>
                          </a:ln>
                          <a:solidFill>
                            <a:schemeClr val="tx1"/>
                          </a:solidFill>
                          <a:effectLst/>
                          <a:latin typeface="Arial" charset="0"/>
                        </a:rPr>
                        <a:t> Sharma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Mobile: +91 8377907992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Email:  </a:t>
                      </a:r>
                      <a:r>
                        <a:rPr kumimoji="0" lang="en-GB" altLang="en-US" sz="1100" b="1" i="1" u="sng" strike="noStrike" cap="none" normalizeH="0" baseline="0" dirty="0" smtClean="0">
                          <a:ln>
                            <a:noFill/>
                          </a:ln>
                          <a:solidFill>
                            <a:schemeClr val="tx1"/>
                          </a:solidFill>
                          <a:effectLst/>
                          <a:latin typeface="Arial" charset="0"/>
                          <a:hlinkClick r:id="rId5"/>
                        </a:rPr>
                        <a:t>Sanjula.sharma@marsh.com</a:t>
                      </a:r>
                      <a:r>
                        <a:rPr kumimoji="0" lang="en-GB" altLang="en-US" sz="1100" b="1" i="1" u="sng"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100" b="1" i="1" u="sng" strike="noStrike" cap="none" normalizeH="0" baseline="0" dirty="0" smtClean="0">
                        <a:ln>
                          <a:noFill/>
                        </a:ln>
                        <a:solidFill>
                          <a:schemeClr val="tx1"/>
                        </a:solidFill>
                        <a:effectLst/>
                        <a:latin typeface="Arial" charset="0"/>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Mr Puneet Walia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Email:  </a:t>
                      </a:r>
                      <a:r>
                        <a:rPr kumimoji="0" lang="en-GB" altLang="en-US" sz="1100" b="1" i="1" u="sng" strike="noStrike" cap="none" normalizeH="0" baseline="0" dirty="0" smtClean="0">
                          <a:ln>
                            <a:noFill/>
                          </a:ln>
                          <a:solidFill>
                            <a:schemeClr val="tx1"/>
                          </a:solidFill>
                          <a:effectLst/>
                          <a:latin typeface="Arial" charset="0"/>
                          <a:hlinkClick r:id="rId6"/>
                        </a:rPr>
                        <a:t>Puneet.Walia@marsh.com</a:t>
                      </a:r>
                      <a:r>
                        <a:rPr kumimoji="0" lang="en-GB" altLang="en-US" sz="1100" b="1" i="1" u="sng" strike="noStrike" cap="none" normalizeH="0" baseline="0" dirty="0" smtClean="0">
                          <a:ln>
                            <a:noFill/>
                          </a:ln>
                          <a:solidFill>
                            <a:schemeClr val="tx1"/>
                          </a:solidFill>
                          <a:effectLst/>
                          <a:latin typeface="Arial" charset="0"/>
                        </a:rPr>
                        <a:t> </a:t>
                      </a:r>
                      <a:endParaRPr kumimoji="0" lang="en-US" altLang="en-US" sz="1100" b="1" i="1" u="sng" strike="noStrike" cap="none" normalizeH="0" baseline="0" dirty="0" smtClean="0">
                        <a:ln>
                          <a:noFill/>
                        </a:ln>
                        <a:solidFill>
                          <a:schemeClr val="tx1"/>
                        </a:solidFill>
                        <a:effectLst/>
                        <a:latin typeface="Arial" charset="0"/>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0027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100" b="1" i="0" u="none" strike="noStrike" cap="none" normalizeH="0" baseline="0" dirty="0" smtClean="0">
                          <a:ln>
                            <a:noFill/>
                          </a:ln>
                          <a:solidFill>
                            <a:schemeClr val="tx1"/>
                          </a:solidFill>
                          <a:effectLst/>
                          <a:latin typeface="Arial" charset="0"/>
                        </a:rPr>
                        <a:t>Marsh india Insurance Brokers Pvt Ltd - Chennai</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en-US" sz="11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100" b="1" i="1" u="sng" strike="noStrike" cap="none" normalizeH="0" baseline="0" dirty="0" smtClean="0">
                          <a:ln>
                            <a:noFill/>
                          </a:ln>
                          <a:solidFill>
                            <a:schemeClr val="tx1"/>
                          </a:solidFill>
                          <a:effectLst/>
                          <a:latin typeface="Arial" charset="0"/>
                          <a:ea typeface="新細明體" pitchFamily="18" charset="-120"/>
                        </a:rPr>
                        <a:t>www.marsh.com</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TW" sz="1100" b="1" i="1" u="sng" strike="noStrike" cap="none" normalizeH="0" baseline="0" dirty="0" smtClean="0">
                        <a:ln>
                          <a:noFill/>
                        </a:ln>
                        <a:solidFill>
                          <a:schemeClr val="tx1"/>
                        </a:solidFill>
                        <a:effectLst/>
                        <a:latin typeface="Arial" charset="0"/>
                        <a:ea typeface="新細明體" pitchFamily="18" charset="-120"/>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Mr Shahul Hameed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Mobile: +91 9884854242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Email:  </a:t>
                      </a:r>
                      <a:r>
                        <a:rPr kumimoji="0" lang="en-GB" altLang="en-US" sz="1100" b="1" i="1" u="sng" strike="noStrike" cap="none" normalizeH="0" baseline="0" dirty="0" smtClean="0">
                          <a:ln>
                            <a:noFill/>
                          </a:ln>
                          <a:solidFill>
                            <a:schemeClr val="tx1"/>
                          </a:solidFill>
                          <a:effectLst/>
                          <a:latin typeface="Arial" charset="0"/>
                          <a:hlinkClick r:id="rId7"/>
                        </a:rPr>
                        <a:t>Shahul.Hameed@marsh.com</a:t>
                      </a:r>
                      <a:r>
                        <a:rPr kumimoji="0" lang="en-GB" altLang="en-US" sz="1100" b="1" i="1" u="sng" strike="noStrike" cap="none" normalizeH="0" baseline="0" dirty="0" smtClean="0">
                          <a:ln>
                            <a:noFill/>
                          </a:ln>
                          <a:solidFill>
                            <a:schemeClr val="tx1"/>
                          </a:solidFill>
                          <a:effectLst/>
                          <a:latin typeface="Arial" charset="0"/>
                        </a:rPr>
                        <a:t> </a:t>
                      </a: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Mr Shiyed Mohamed Meeran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Mobile: +91 7824817711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100" b="1" i="0" u="none" strike="noStrike" cap="none" normalizeH="0" baseline="0" dirty="0" smtClean="0">
                          <a:ln>
                            <a:noFill/>
                          </a:ln>
                          <a:solidFill>
                            <a:schemeClr val="tx1"/>
                          </a:solidFill>
                          <a:effectLst/>
                          <a:latin typeface="Arial" charset="0"/>
                        </a:rPr>
                        <a:t>Email:  </a:t>
                      </a:r>
                      <a:r>
                        <a:rPr kumimoji="0" lang="en-GB" altLang="en-US" sz="1100" b="1" i="1" u="sng" strike="noStrike" cap="none" normalizeH="0" baseline="0" dirty="0" smtClean="0">
                          <a:ln>
                            <a:noFill/>
                          </a:ln>
                          <a:solidFill>
                            <a:schemeClr val="tx1"/>
                          </a:solidFill>
                          <a:effectLst/>
                          <a:latin typeface="Arial" charset="0"/>
                          <a:hlinkClick r:id="rId8"/>
                        </a:rPr>
                        <a:t>Shiyed.Meeran@marsh.com</a:t>
                      </a:r>
                      <a:r>
                        <a:rPr kumimoji="0" lang="en-GB" altLang="en-US" sz="1100" b="1" i="1" u="sng"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100" b="1" i="1" u="sng" strike="noStrike" cap="none" normalizeH="0" baseline="0" dirty="0" smtClean="0">
                        <a:ln>
                          <a:noFill/>
                        </a:ln>
                        <a:solidFill>
                          <a:schemeClr val="tx1"/>
                        </a:solidFill>
                        <a:effectLst/>
                        <a:latin typeface="Arial" charset="0"/>
                      </a:endParaRPr>
                    </a:p>
                  </a:txBody>
                  <a:tcPr marL="95794" marR="95794" marT="43543" marB="43543"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52657277"/>
                  </a:ext>
                </a:extLst>
              </a:tr>
            </a:tbl>
          </a:graphicData>
        </a:graphic>
      </p:graphicFrame>
    </p:spTree>
    <p:extLst>
      <p:ext uri="{BB962C8B-B14F-4D97-AF65-F5344CB8AC3E}">
        <p14:creationId xmlns:p14="http://schemas.microsoft.com/office/powerpoint/2010/main" val="1337516453"/>
      </p:ext>
    </p:extLst>
  </p:cSld>
  <p:clrMapOvr>
    <a:masterClrMapping/>
  </p:clrMapOvr>
  <p:transition advClick="0">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2340429"/>
            <a:ext cx="3846286" cy="1886857"/>
          </a:xfrm>
          <a:prstGeom prst="rect">
            <a:avLst/>
          </a:prstGeom>
          <a:solidFill>
            <a:srgbClr val="006699"/>
          </a:solidFill>
          <a:ln w="222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GB" altLang="en-US" sz="952"/>
          </a:p>
        </p:txBody>
      </p:sp>
      <p:sp>
        <p:nvSpPr>
          <p:cNvPr id="16387" name="Rectangle 3" descr="Narrow horizontal"/>
          <p:cNvSpPr>
            <a:spLocks noChangeArrowheads="1"/>
          </p:cNvSpPr>
          <p:nvPr/>
        </p:nvSpPr>
        <p:spPr bwMode="auto">
          <a:xfrm>
            <a:off x="2685143" y="2340429"/>
            <a:ext cx="6458857" cy="1886857"/>
          </a:xfrm>
          <a:prstGeom prst="rect">
            <a:avLst/>
          </a:prstGeom>
          <a:blipFill dpi="0" rotWithShape="0">
            <a:blip r:embed="rId3"/>
            <a:srcRect/>
            <a:tile tx="0" ty="0" sx="100000" sy="100000" flip="none" algn="tl"/>
          </a:blipFill>
          <a:ln w="222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GB" altLang="en-US" sz="952"/>
          </a:p>
        </p:txBody>
      </p:sp>
      <p:sp>
        <p:nvSpPr>
          <p:cNvPr id="16388" name="WordArt 4"/>
          <p:cNvSpPr>
            <a:spLocks noChangeArrowheads="1" noChangeShapeType="1" noTextEdit="1"/>
          </p:cNvSpPr>
          <p:nvPr/>
        </p:nvSpPr>
        <p:spPr bwMode="auto">
          <a:xfrm>
            <a:off x="3193143" y="2981477"/>
            <a:ext cx="4354286" cy="583595"/>
          </a:xfrm>
          <a:prstGeom prst="rect">
            <a:avLst/>
          </a:prstGeom>
        </p:spPr>
        <p:txBody>
          <a:bodyPr wrap="none" fromWordArt="1">
            <a:prstTxWarp prst="textPlain">
              <a:avLst>
                <a:gd name="adj" fmla="val 50000"/>
              </a:avLst>
            </a:prstTxWarp>
          </a:bodyPr>
          <a:lstStyle/>
          <a:p>
            <a:pPr algn="ctr"/>
            <a:r>
              <a:rPr lang="en-US" sz="3429" kern="10">
                <a:ln w="9525">
                  <a:solidFill>
                    <a:srgbClr val="003366"/>
                  </a:solidFill>
                  <a:round/>
                  <a:headEnd/>
                  <a:tailEnd/>
                </a:ln>
                <a:solidFill>
                  <a:srgbClr val="003366"/>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GPA Benefits</a:t>
            </a:r>
          </a:p>
        </p:txBody>
      </p:sp>
      <p:pic>
        <p:nvPicPr>
          <p:cNvPr id="16389" name="Picture 5" descr="Easy-Way-To-Collect-Disability-Insura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40429"/>
            <a:ext cx="2685143" cy="1898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5285798"/>
      </p:ext>
    </p:extLst>
  </p:cSld>
  <p:clrMapOvr>
    <a:masterClrMapping/>
  </p:clrMapOvr>
  <p:transition advClick="0">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7714" y="381000"/>
            <a:ext cx="7039429"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GPA – Benefit Details</a:t>
            </a:r>
          </a:p>
        </p:txBody>
      </p:sp>
      <p:sp>
        <p:nvSpPr>
          <p:cNvPr id="18435" name="Rectangle 3"/>
          <p:cNvSpPr>
            <a:spLocks noChangeArrowheads="1"/>
          </p:cNvSpPr>
          <p:nvPr/>
        </p:nvSpPr>
        <p:spPr bwMode="auto">
          <a:xfrm>
            <a:off x="217714" y="1077989"/>
            <a:ext cx="8636000" cy="61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just" eaLnBrk="1" hangingPunct="1">
              <a:spcBef>
                <a:spcPct val="50000"/>
              </a:spcBef>
            </a:pPr>
            <a:r>
              <a:rPr lang="en-US" altLang="en-US" sz="1143"/>
              <a:t>This insurance provides compensation/payment up to a financial limit as assigned by the company, to the insured person or his legal personal representative, if the insured person suffers death or disablement due to an accident. The cover is worldwide but payment of claim can only be made in India and in Indian Rupees. </a:t>
            </a:r>
          </a:p>
        </p:txBody>
      </p:sp>
      <p:graphicFrame>
        <p:nvGraphicFramePr>
          <p:cNvPr id="290871" name="Group 55"/>
          <p:cNvGraphicFramePr>
            <a:graphicFrameLocks noGrp="1"/>
          </p:cNvGraphicFramePr>
          <p:nvPr>
            <p:extLst>
              <p:ext uri="{D42A27DB-BD31-4B8C-83A1-F6EECF244321}">
                <p14:modId xmlns:p14="http://schemas.microsoft.com/office/powerpoint/2010/main" val="3560644755"/>
              </p:ext>
            </p:extLst>
          </p:nvPr>
        </p:nvGraphicFramePr>
        <p:xfrm>
          <a:off x="217714" y="1759857"/>
          <a:ext cx="8781142" cy="1269098"/>
        </p:xfrm>
        <a:graphic>
          <a:graphicData uri="http://schemas.openxmlformats.org/drawingml/2006/table">
            <a:tbl>
              <a:tblPr/>
              <a:tblGrid>
                <a:gridCol w="4136571">
                  <a:extLst>
                    <a:ext uri="{9D8B030D-6E8A-4147-A177-3AD203B41FA5}">
                      <a16:colId xmlns:a16="http://schemas.microsoft.com/office/drawing/2014/main" xmlns="" val="20000"/>
                    </a:ext>
                  </a:extLst>
                </a:gridCol>
                <a:gridCol w="4644571">
                  <a:extLst>
                    <a:ext uri="{9D8B030D-6E8A-4147-A177-3AD203B41FA5}">
                      <a16:colId xmlns:a16="http://schemas.microsoft.com/office/drawing/2014/main" xmlns="" val="20001"/>
                    </a:ext>
                  </a:extLst>
                </a:gridCol>
              </a:tblGrid>
              <a:tr h="240758">
                <a:tc gridSpan="2">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Policy Parameter</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GB"/>
                    </a:p>
                  </a:txBody>
                  <a:tcPr/>
                </a:tc>
                <a:extLst>
                  <a:ext uri="{0D108BD9-81ED-4DB2-BD59-A6C34878D82A}">
                    <a16:rowId xmlns:a16="http://schemas.microsoft.com/office/drawing/2014/main" xmlns="" val="10000"/>
                  </a:ext>
                </a:extLst>
              </a:tr>
              <a:tr h="269787">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Insurer</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ICICI Lombard General Insurance Co. Limited</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0758">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Policy Start Date</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rPr>
                        <a:t> 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April 2021</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0758">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Policy End Date</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defRPr/>
                      </a:pPr>
                      <a:r>
                        <a:rPr kumimoji="0" lang="en-US" sz="1000" b="0" i="0" u="none" strike="noStrike" cap="none" normalizeH="0" baseline="0" dirty="0" smtClean="0">
                          <a:ln>
                            <a:noFill/>
                          </a:ln>
                          <a:solidFill>
                            <a:schemeClr val="tx1"/>
                          </a:solidFill>
                          <a:effectLst/>
                          <a:latin typeface="Arial" charset="0"/>
                        </a:rPr>
                        <a:t> 31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March 2022</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263">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Sum Insured</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rPr>
                        <a:t> 3 times of Gross Salary                </a:t>
                      </a:r>
                    </a:p>
                  </a:txBody>
                  <a:tcPr marL="95708" marR="95708" marT="47808" marB="4780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290839" name="Group 23"/>
          <p:cNvGraphicFramePr>
            <a:graphicFrameLocks noGrp="1"/>
          </p:cNvGraphicFramePr>
          <p:nvPr/>
        </p:nvGraphicFramePr>
        <p:xfrm>
          <a:off x="217714" y="3363989"/>
          <a:ext cx="8781142" cy="2680917"/>
        </p:xfrm>
        <a:graphic>
          <a:graphicData uri="http://schemas.openxmlformats.org/drawingml/2006/table">
            <a:tbl>
              <a:tblPr/>
              <a:tblGrid>
                <a:gridCol w="4136571">
                  <a:extLst>
                    <a:ext uri="{9D8B030D-6E8A-4147-A177-3AD203B41FA5}">
                      <a16:colId xmlns:a16="http://schemas.microsoft.com/office/drawing/2014/main" xmlns="" val="20000"/>
                    </a:ext>
                  </a:extLst>
                </a:gridCol>
                <a:gridCol w="4644571">
                  <a:extLst>
                    <a:ext uri="{9D8B030D-6E8A-4147-A177-3AD203B41FA5}">
                      <a16:colId xmlns:a16="http://schemas.microsoft.com/office/drawing/2014/main" xmlns="" val="20001"/>
                    </a:ext>
                  </a:extLst>
                </a:gridCol>
              </a:tblGrid>
              <a:tr h="269086">
                <a:tc gridSpan="2">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Coverage Details</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GB"/>
                    </a:p>
                  </a:txBody>
                  <a:tcPr/>
                </a:tc>
                <a:extLst>
                  <a:ext uri="{0D108BD9-81ED-4DB2-BD59-A6C34878D82A}">
                    <a16:rowId xmlns:a16="http://schemas.microsoft.com/office/drawing/2014/main" xmlns="" val="10000"/>
                  </a:ext>
                </a:extLst>
              </a:tr>
              <a:tr h="240836">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smtClean="0">
                          <a:ln>
                            <a:noFill/>
                          </a:ln>
                          <a:solidFill>
                            <a:schemeClr val="tx1"/>
                          </a:solidFill>
                          <a:effectLst/>
                          <a:latin typeface="Arial" charset="0"/>
                        </a:rPr>
                        <a:t>Accidental Death</a:t>
                      </a:r>
                      <a:endParaRPr kumimoji="0" lang="en-US" sz="1000" b="0" i="0" u="none" strike="noStrike" cap="none" normalizeH="0" baseline="0" smtClean="0">
                        <a:ln>
                          <a:noFill/>
                        </a:ln>
                        <a:solidFill>
                          <a:schemeClr val="tx1"/>
                        </a:solidFill>
                        <a:effectLst/>
                        <a:latin typeface="Arial" charset="0"/>
                      </a:endParaRP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smtClean="0">
                          <a:ln>
                            <a:noFill/>
                          </a:ln>
                          <a:solidFill>
                            <a:schemeClr val="tx1"/>
                          </a:solidFill>
                          <a:effectLst/>
                          <a:latin typeface="Arial" charset="0"/>
                        </a:rPr>
                        <a:t> Yes (100% of Capital Sum Insured)</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40836">
                <a:tc>
                  <a:txBody>
                    <a:bodyPr/>
                    <a:lstStyle/>
                    <a:p>
                      <a:pPr marL="0" marR="0" lvl="0" indent="0" algn="l" defTabSz="11049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Loss of both eyes OR 2 limbs OR 1 limb and 1 eye	</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smtClean="0">
                          <a:ln>
                            <a:noFill/>
                          </a:ln>
                          <a:solidFill>
                            <a:schemeClr val="tx1"/>
                          </a:solidFill>
                          <a:effectLst/>
                          <a:latin typeface="Arial" charset="0"/>
                        </a:rPr>
                        <a:t> Yes (100% of Capital Sum Insured)</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40836">
                <a:tc>
                  <a:txBody>
                    <a:bodyPr/>
                    <a:lstStyle/>
                    <a:p>
                      <a:pPr marL="0" marR="0" lvl="0" indent="0" algn="l" defTabSz="11049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Loss of one eye OR 1 limb </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smtClean="0">
                          <a:ln>
                            <a:noFill/>
                          </a:ln>
                          <a:solidFill>
                            <a:schemeClr val="tx1"/>
                          </a:solidFill>
                          <a:effectLst/>
                          <a:latin typeface="Arial" charset="0"/>
                        </a:rPr>
                        <a:t> Yes (50% of Capital Sum Insured)</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40836">
                <a:tc>
                  <a:txBody>
                    <a:bodyPr/>
                    <a:lstStyle/>
                    <a:p>
                      <a:pPr marL="0" marR="0" lvl="0" indent="0" algn="l" defTabSz="11049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Permanent Total Disablement from injuries other than those named above </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smtClean="0">
                          <a:ln>
                            <a:noFill/>
                          </a:ln>
                          <a:solidFill>
                            <a:schemeClr val="tx1"/>
                          </a:solidFill>
                          <a:effectLst/>
                          <a:latin typeface="Arial" charset="0"/>
                        </a:rPr>
                        <a:t> Yes (100% of Capital Sum Insured)</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40836">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smtClean="0">
                          <a:ln>
                            <a:noFill/>
                          </a:ln>
                          <a:solidFill>
                            <a:schemeClr val="tx1"/>
                          </a:solidFill>
                          <a:effectLst/>
                          <a:latin typeface="Arial" charset="0"/>
                        </a:rPr>
                        <a:t>Permanent Partial Disability</a:t>
                      </a:r>
                      <a:endParaRPr kumimoji="0" lang="en-US" sz="1000" b="0" i="0" u="none" strike="noStrike" cap="none" normalizeH="0" baseline="0" smtClean="0">
                        <a:ln>
                          <a:noFill/>
                        </a:ln>
                        <a:solidFill>
                          <a:schemeClr val="tx1"/>
                        </a:solidFill>
                        <a:effectLst/>
                        <a:latin typeface="Arial" charset="0"/>
                      </a:endParaRP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smtClean="0">
                          <a:ln>
                            <a:noFill/>
                          </a:ln>
                          <a:solidFill>
                            <a:schemeClr val="tx1"/>
                          </a:solidFill>
                          <a:effectLst/>
                          <a:latin typeface="Arial" charset="0"/>
                        </a:rPr>
                        <a:t> Yes as per the chart</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385979">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smtClean="0">
                          <a:ln>
                            <a:noFill/>
                          </a:ln>
                          <a:solidFill>
                            <a:schemeClr val="tx1"/>
                          </a:solidFill>
                          <a:effectLst/>
                          <a:latin typeface="Arial" charset="0"/>
                        </a:rPr>
                        <a:t>Temporary Total Disability</a:t>
                      </a:r>
                      <a:endParaRPr kumimoji="0" lang="en-US" sz="1000" b="0" i="0" u="none" strike="noStrike" cap="none" normalizeH="0" baseline="0" smtClean="0">
                        <a:ln>
                          <a:noFill/>
                        </a:ln>
                        <a:solidFill>
                          <a:schemeClr val="tx1"/>
                        </a:solidFill>
                        <a:effectLst/>
                        <a:latin typeface="Arial" charset="0"/>
                      </a:endParaRP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GB" sz="1000" b="0" i="0" u="none" strike="noStrike" cap="none" normalizeH="0" baseline="0" dirty="0" smtClean="0">
                          <a:ln>
                            <a:noFill/>
                          </a:ln>
                          <a:solidFill>
                            <a:schemeClr val="tx1"/>
                          </a:solidFill>
                          <a:effectLst/>
                          <a:latin typeface="Arial" charset="0"/>
                        </a:rPr>
                        <a:t> (Weekly Benefit- 1% of Sum Insured subject to a maximum of INR 5,000 per week for 100 weeks</a:t>
                      </a:r>
                      <a:endParaRPr kumimoji="0" lang="en-US" sz="1000" b="0" i="0" u="none" strike="noStrike" cap="none" normalizeH="0" baseline="0" dirty="0" smtClean="0">
                        <a:ln>
                          <a:noFill/>
                        </a:ln>
                        <a:solidFill>
                          <a:schemeClr val="tx1"/>
                        </a:solidFill>
                        <a:effectLst/>
                        <a:latin typeface="Arial" charset="0"/>
                      </a:endParaRP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370373">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Medical Expenses</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rPr>
                        <a:t> 40% of claimed amount  or 10% of SI, whichever is less </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240836">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Geographical Limits</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charset="0"/>
                        </a:rPr>
                        <a:t> World wide</a:t>
                      </a:r>
                    </a:p>
                  </a:txBody>
                  <a:tcPr marL="95708" marR="95708" marT="47847" marB="47847"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bl>
          </a:graphicData>
        </a:graphic>
      </p:graphicFrame>
      <p:sp>
        <p:nvSpPr>
          <p:cNvPr id="18486" name="Rectangle 51"/>
          <p:cNvSpPr>
            <a:spLocks noChangeArrowheads="1"/>
          </p:cNvSpPr>
          <p:nvPr/>
        </p:nvSpPr>
        <p:spPr bwMode="auto">
          <a:xfrm>
            <a:off x="4054790" y="5613905"/>
            <a:ext cx="184731" cy="44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r"/>
                <a:tab pos="1620838" algn="l"/>
                <a:tab pos="1981200" algn="l"/>
                <a:tab pos="5940425" algn="r"/>
              </a:tabLst>
              <a:defRPr sz="1000">
                <a:solidFill>
                  <a:schemeClr val="tx1"/>
                </a:solidFill>
                <a:latin typeface="Arial" panose="020B0604020202020204" pitchFamily="34" charset="0"/>
              </a:defRPr>
            </a:lvl1pPr>
            <a:lvl2pPr marL="742950" indent="-285750">
              <a:tabLst>
                <a:tab pos="228600" algn="r"/>
                <a:tab pos="1620838" algn="l"/>
                <a:tab pos="1981200" algn="l"/>
                <a:tab pos="5940425" algn="r"/>
              </a:tabLst>
              <a:defRPr sz="1000">
                <a:solidFill>
                  <a:schemeClr val="tx1"/>
                </a:solidFill>
                <a:latin typeface="Arial" panose="020B0604020202020204" pitchFamily="34" charset="0"/>
              </a:defRPr>
            </a:lvl2pPr>
            <a:lvl3pPr marL="1143000" indent="-228600">
              <a:tabLst>
                <a:tab pos="228600" algn="r"/>
                <a:tab pos="1620838" algn="l"/>
                <a:tab pos="1981200" algn="l"/>
                <a:tab pos="5940425" algn="r"/>
              </a:tabLst>
              <a:defRPr sz="1000">
                <a:solidFill>
                  <a:schemeClr val="tx1"/>
                </a:solidFill>
                <a:latin typeface="Arial" panose="020B0604020202020204" pitchFamily="34" charset="0"/>
              </a:defRPr>
            </a:lvl3pPr>
            <a:lvl4pPr marL="1600200" indent="-228600">
              <a:tabLst>
                <a:tab pos="228600" algn="r"/>
                <a:tab pos="1620838" algn="l"/>
                <a:tab pos="1981200" algn="l"/>
                <a:tab pos="5940425" algn="r"/>
              </a:tabLst>
              <a:defRPr sz="1000">
                <a:solidFill>
                  <a:schemeClr val="tx1"/>
                </a:solidFill>
                <a:latin typeface="Arial" panose="020B0604020202020204" pitchFamily="34" charset="0"/>
              </a:defRPr>
            </a:lvl4pPr>
            <a:lvl5pPr marL="2057400" indent="-228600">
              <a:tabLst>
                <a:tab pos="228600" algn="r"/>
                <a:tab pos="1620838" algn="l"/>
                <a:tab pos="1981200" algn="l"/>
                <a:tab pos="5940425" algn="r"/>
              </a:tabLst>
              <a:defRPr sz="1000">
                <a:solidFill>
                  <a:schemeClr val="tx1"/>
                </a:solidFill>
                <a:latin typeface="Arial" panose="020B0604020202020204" pitchFamily="34" charset="0"/>
              </a:defRPr>
            </a:lvl5pPr>
            <a:lvl6pPr marL="2514600" indent="-228600" eaLnBrk="0" fontAlgn="base" hangingPunct="0">
              <a:spcBef>
                <a:spcPct val="0"/>
              </a:spcBef>
              <a:spcAft>
                <a:spcPct val="0"/>
              </a:spcAft>
              <a:tabLst>
                <a:tab pos="228600" algn="r"/>
                <a:tab pos="1620838" algn="l"/>
                <a:tab pos="1981200" algn="l"/>
                <a:tab pos="5940425" algn="r"/>
              </a:tabLst>
              <a:defRPr sz="1000">
                <a:solidFill>
                  <a:schemeClr val="tx1"/>
                </a:solidFill>
                <a:latin typeface="Arial" panose="020B0604020202020204" pitchFamily="34" charset="0"/>
              </a:defRPr>
            </a:lvl6pPr>
            <a:lvl7pPr marL="2971800" indent="-228600" eaLnBrk="0" fontAlgn="base" hangingPunct="0">
              <a:spcBef>
                <a:spcPct val="0"/>
              </a:spcBef>
              <a:spcAft>
                <a:spcPct val="0"/>
              </a:spcAft>
              <a:tabLst>
                <a:tab pos="228600" algn="r"/>
                <a:tab pos="1620838" algn="l"/>
                <a:tab pos="1981200" algn="l"/>
                <a:tab pos="5940425" algn="r"/>
              </a:tabLst>
              <a:defRPr sz="1000">
                <a:solidFill>
                  <a:schemeClr val="tx1"/>
                </a:solidFill>
                <a:latin typeface="Arial" panose="020B0604020202020204" pitchFamily="34" charset="0"/>
              </a:defRPr>
            </a:lvl7pPr>
            <a:lvl8pPr marL="3429000" indent="-228600" eaLnBrk="0" fontAlgn="base" hangingPunct="0">
              <a:spcBef>
                <a:spcPct val="0"/>
              </a:spcBef>
              <a:spcAft>
                <a:spcPct val="0"/>
              </a:spcAft>
              <a:tabLst>
                <a:tab pos="228600" algn="r"/>
                <a:tab pos="1620838" algn="l"/>
                <a:tab pos="1981200" algn="l"/>
                <a:tab pos="5940425" algn="r"/>
              </a:tabLst>
              <a:defRPr sz="1000">
                <a:solidFill>
                  <a:schemeClr val="tx1"/>
                </a:solidFill>
                <a:latin typeface="Arial" panose="020B0604020202020204" pitchFamily="34" charset="0"/>
              </a:defRPr>
            </a:lvl8pPr>
            <a:lvl9pPr marL="3886200" indent="-228600" eaLnBrk="0" fontAlgn="base" hangingPunct="0">
              <a:spcBef>
                <a:spcPct val="0"/>
              </a:spcBef>
              <a:spcAft>
                <a:spcPct val="0"/>
              </a:spcAft>
              <a:tabLst>
                <a:tab pos="228600" algn="r"/>
                <a:tab pos="1620838" algn="l"/>
                <a:tab pos="1981200" algn="l"/>
                <a:tab pos="5940425" algn="r"/>
              </a:tabLst>
              <a:defRPr sz="1000">
                <a:solidFill>
                  <a:schemeClr val="tx1"/>
                </a:solidFill>
                <a:latin typeface="Arial" panose="020B0604020202020204" pitchFamily="34" charset="0"/>
              </a:defRPr>
            </a:lvl9pPr>
          </a:lstStyle>
          <a:p>
            <a:pPr algn="ctr" eaLnBrk="1" hangingPunct="1"/>
            <a:endParaRPr lang="en-US" altLang="en-US" sz="1143"/>
          </a:p>
          <a:p>
            <a:pPr algn="ctr" eaLnBrk="1" hangingPunct="1"/>
            <a:endParaRPr lang="en-GB" altLang="en-US" sz="1143"/>
          </a:p>
        </p:txBody>
      </p:sp>
    </p:spTree>
    <p:extLst>
      <p:ext uri="{BB962C8B-B14F-4D97-AF65-F5344CB8AC3E}">
        <p14:creationId xmlns:p14="http://schemas.microsoft.com/office/powerpoint/2010/main" val="1458502090"/>
      </p:ext>
    </p:extLst>
  </p:cSld>
  <p:clrMapOvr>
    <a:masterClrMapping/>
  </p:clrMapOvr>
  <p:transition advClick="0">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7714" y="381000"/>
            <a:ext cx="7039429"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GPA – General Exclusions</a:t>
            </a:r>
          </a:p>
        </p:txBody>
      </p:sp>
      <p:sp>
        <p:nvSpPr>
          <p:cNvPr id="20483" name="Rectangle 3"/>
          <p:cNvSpPr>
            <a:spLocks noChangeArrowheads="1"/>
          </p:cNvSpPr>
          <p:nvPr/>
        </p:nvSpPr>
        <p:spPr bwMode="auto">
          <a:xfrm>
            <a:off x="435428" y="1162323"/>
            <a:ext cx="7910286" cy="440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57200" algn="l"/>
              </a:tabLst>
              <a:defRPr sz="1000">
                <a:solidFill>
                  <a:schemeClr val="tx1"/>
                </a:solidFill>
                <a:latin typeface="Arial" panose="020B0604020202020204" pitchFamily="34" charset="0"/>
              </a:defRPr>
            </a:lvl1pPr>
            <a:lvl2pPr marL="742950" indent="-285750">
              <a:tabLst>
                <a:tab pos="457200" algn="l"/>
              </a:tabLst>
              <a:defRPr sz="1000">
                <a:solidFill>
                  <a:schemeClr val="tx1"/>
                </a:solidFill>
                <a:latin typeface="Arial" panose="020B0604020202020204" pitchFamily="34" charset="0"/>
              </a:defRPr>
            </a:lvl2pPr>
            <a:lvl3pPr marL="1143000" indent="-228600">
              <a:tabLst>
                <a:tab pos="457200" algn="l"/>
              </a:tabLst>
              <a:defRPr sz="1000">
                <a:solidFill>
                  <a:schemeClr val="tx1"/>
                </a:solidFill>
                <a:latin typeface="Arial" panose="020B0604020202020204" pitchFamily="34" charset="0"/>
              </a:defRPr>
            </a:lvl3pPr>
            <a:lvl4pPr marL="1600200" indent="-228600">
              <a:tabLst>
                <a:tab pos="457200" algn="l"/>
              </a:tabLst>
              <a:defRPr sz="1000">
                <a:solidFill>
                  <a:schemeClr val="tx1"/>
                </a:solidFill>
                <a:latin typeface="Arial" panose="020B0604020202020204" pitchFamily="34" charset="0"/>
              </a:defRPr>
            </a:lvl4pPr>
            <a:lvl5pPr marL="2057400" indent="-228600">
              <a:tabLst>
                <a:tab pos="457200" algn="l"/>
              </a:tabLst>
              <a:defRPr sz="10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10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10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10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1000">
                <a:solidFill>
                  <a:schemeClr val="tx1"/>
                </a:solidFill>
                <a:latin typeface="Arial" panose="020B0604020202020204" pitchFamily="34" charset="0"/>
              </a:defRPr>
            </a:lvl9pPr>
          </a:lstStyle>
          <a:p>
            <a:pPr eaLnBrk="1" hangingPunct="1">
              <a:lnSpc>
                <a:spcPct val="150000"/>
              </a:lnSpc>
              <a:buFontTx/>
              <a:buAutoNum type="arabicPeriod"/>
            </a:pPr>
            <a:r>
              <a:rPr lang="en-US" altLang="en-US" sz="1333"/>
              <a:t>Service on duty with any armed force</a:t>
            </a:r>
          </a:p>
          <a:p>
            <a:pPr eaLnBrk="1" hangingPunct="1">
              <a:lnSpc>
                <a:spcPct val="150000"/>
              </a:lnSpc>
              <a:buFontTx/>
              <a:buAutoNum type="arabicPeriod"/>
            </a:pPr>
            <a:r>
              <a:rPr lang="en-US" altLang="en-US" sz="1333"/>
              <a:t>Insanity</a:t>
            </a:r>
          </a:p>
          <a:p>
            <a:pPr eaLnBrk="1" hangingPunct="1">
              <a:lnSpc>
                <a:spcPct val="150000"/>
              </a:lnSpc>
              <a:buFontTx/>
              <a:buAutoNum type="arabicPeriod"/>
            </a:pPr>
            <a:r>
              <a:rPr lang="en-US" altLang="en-US" sz="1333"/>
              <a:t>Venereal disease</a:t>
            </a:r>
          </a:p>
          <a:p>
            <a:pPr eaLnBrk="1" hangingPunct="1">
              <a:lnSpc>
                <a:spcPct val="150000"/>
              </a:lnSpc>
              <a:buFontTx/>
              <a:buAutoNum type="arabicPeriod"/>
            </a:pPr>
            <a:r>
              <a:rPr lang="en-US" altLang="en-US" sz="1333"/>
              <a:t>AIDS</a:t>
            </a:r>
          </a:p>
          <a:p>
            <a:pPr eaLnBrk="1" hangingPunct="1">
              <a:lnSpc>
                <a:spcPct val="150000"/>
              </a:lnSpc>
              <a:buFontTx/>
              <a:buAutoNum type="arabicPeriod"/>
            </a:pPr>
            <a:r>
              <a:rPr lang="en-US" altLang="en-US" sz="1333"/>
              <a:t>Influence of intoxicating drink or drugs</a:t>
            </a:r>
          </a:p>
          <a:p>
            <a:pPr eaLnBrk="1" hangingPunct="1">
              <a:lnSpc>
                <a:spcPct val="150000"/>
              </a:lnSpc>
              <a:buFontTx/>
              <a:buAutoNum type="arabicPeriod"/>
            </a:pPr>
            <a:r>
              <a:rPr lang="en-US" altLang="en-US" sz="1333"/>
              <a:t>Aviation other than as a passenger (fare paying or otherwise) in any duly licensed standard type of aircraft any where in the world</a:t>
            </a:r>
          </a:p>
          <a:p>
            <a:pPr eaLnBrk="1" hangingPunct="1">
              <a:lnSpc>
                <a:spcPct val="150000"/>
              </a:lnSpc>
              <a:buFontTx/>
              <a:buAutoNum type="arabicPeriod"/>
            </a:pPr>
            <a:r>
              <a:rPr lang="en-US" altLang="en-US" sz="1333"/>
              <a:t>Nuclear radiation or nuclear weapons material</a:t>
            </a:r>
          </a:p>
          <a:p>
            <a:pPr eaLnBrk="1" hangingPunct="1">
              <a:lnSpc>
                <a:spcPct val="150000"/>
              </a:lnSpc>
              <a:buFontTx/>
              <a:buAutoNum type="arabicPeriod"/>
            </a:pPr>
            <a:r>
              <a:rPr lang="en-US" altLang="en-US" sz="1333"/>
              <a:t>Any consequence of war, invasion, act of foreign enemy, hostilities (whether war be declared or not), civil war, rebellion, revolution, insurrection, mutiny, military, or usurped power, seizure, capture, arrest,, restraint, detainment’s of all kings, princes, and people of whatever nation, conditions and qualities so ever</a:t>
            </a:r>
          </a:p>
          <a:p>
            <a:pPr eaLnBrk="1" hangingPunct="1">
              <a:lnSpc>
                <a:spcPct val="150000"/>
              </a:lnSpc>
              <a:buFontTx/>
              <a:buAutoNum type="arabicPeriod"/>
            </a:pPr>
            <a:r>
              <a:rPr lang="en-US" altLang="en-US" sz="1333"/>
              <a:t>Childbirth, pregnancy or other physical causes peculiar to the female sex</a:t>
            </a:r>
          </a:p>
          <a:p>
            <a:pPr eaLnBrk="1" hangingPunct="1">
              <a:lnSpc>
                <a:spcPct val="150000"/>
              </a:lnSpc>
              <a:buFontTx/>
              <a:buAutoNum type="arabicPeriod"/>
            </a:pPr>
            <a:r>
              <a:rPr lang="en-US" altLang="en-US" sz="1333"/>
              <a:t>While committing any breach of law with criminal intent</a:t>
            </a:r>
            <a:r>
              <a:rPr lang="en-US" altLang="en-US" sz="1333" b="1"/>
              <a:t>        </a:t>
            </a:r>
          </a:p>
        </p:txBody>
      </p:sp>
    </p:spTree>
    <p:extLst>
      <p:ext uri="{BB962C8B-B14F-4D97-AF65-F5344CB8AC3E}">
        <p14:creationId xmlns:p14="http://schemas.microsoft.com/office/powerpoint/2010/main" val="1780454051"/>
      </p:ext>
    </p:extLst>
  </p:cSld>
  <p:clrMapOvr>
    <a:masterClrMapping/>
  </p:clrMapOvr>
  <p:transition advClick="0">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2340429"/>
            <a:ext cx="3846286" cy="1886857"/>
          </a:xfrm>
          <a:prstGeom prst="rect">
            <a:avLst/>
          </a:prstGeom>
          <a:solidFill>
            <a:srgbClr val="006699"/>
          </a:solidFill>
          <a:ln w="222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US" altLang="en-US" sz="952"/>
          </a:p>
        </p:txBody>
      </p:sp>
      <p:sp>
        <p:nvSpPr>
          <p:cNvPr id="22531" name="Rectangle 3" descr="Narrow horizontal"/>
          <p:cNvSpPr>
            <a:spLocks noChangeArrowheads="1"/>
          </p:cNvSpPr>
          <p:nvPr/>
        </p:nvSpPr>
        <p:spPr bwMode="auto">
          <a:xfrm>
            <a:off x="2757714" y="2340429"/>
            <a:ext cx="6386286" cy="1886857"/>
          </a:xfrm>
          <a:prstGeom prst="rect">
            <a:avLst/>
          </a:prstGeom>
          <a:blipFill dpi="0" rotWithShape="0">
            <a:blip r:embed="rId2"/>
            <a:srcRect/>
            <a:tile tx="0" ty="0" sx="100000" sy="100000" flip="none" algn="tl"/>
          </a:blipFill>
          <a:ln w="222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US" altLang="en-US" sz="952"/>
          </a:p>
        </p:txBody>
      </p:sp>
      <p:sp>
        <p:nvSpPr>
          <p:cNvPr id="22532" name="WordArt 4"/>
          <p:cNvSpPr>
            <a:spLocks noChangeArrowheads="1" noChangeShapeType="1" noTextEdit="1"/>
          </p:cNvSpPr>
          <p:nvPr/>
        </p:nvSpPr>
        <p:spPr bwMode="auto">
          <a:xfrm>
            <a:off x="3410857" y="2981477"/>
            <a:ext cx="4354286" cy="583595"/>
          </a:xfrm>
          <a:prstGeom prst="rect">
            <a:avLst/>
          </a:prstGeom>
        </p:spPr>
        <p:txBody>
          <a:bodyPr wrap="none" fromWordArt="1">
            <a:prstTxWarp prst="textPlain">
              <a:avLst>
                <a:gd name="adj" fmla="val 50000"/>
              </a:avLst>
            </a:prstTxWarp>
          </a:bodyPr>
          <a:lstStyle/>
          <a:p>
            <a:pPr algn="ctr"/>
            <a:r>
              <a:rPr lang="en-US" sz="3429" kern="10">
                <a:ln w="9525">
                  <a:solidFill>
                    <a:srgbClr val="003366"/>
                  </a:solidFill>
                  <a:round/>
                  <a:headEnd/>
                  <a:tailEnd/>
                </a:ln>
                <a:solidFill>
                  <a:srgbClr val="003366"/>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GTL Benefits</a:t>
            </a:r>
          </a:p>
        </p:txBody>
      </p:sp>
      <p:pic>
        <p:nvPicPr>
          <p:cNvPr id="22533" name="Picture 5" descr="ph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0429"/>
            <a:ext cx="2757714" cy="18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1218261"/>
      </p:ext>
    </p:extLst>
  </p:cSld>
  <p:clrMapOvr>
    <a:masterClrMapping/>
  </p:clrMapOvr>
  <p:transition advClick="0">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17714" y="409727"/>
            <a:ext cx="7039429"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GTL – Benefit Details</a:t>
            </a:r>
          </a:p>
        </p:txBody>
      </p:sp>
      <p:graphicFrame>
        <p:nvGraphicFramePr>
          <p:cNvPr id="224307" name="Group 51"/>
          <p:cNvGraphicFramePr>
            <a:graphicFrameLocks noGrp="1"/>
          </p:cNvGraphicFramePr>
          <p:nvPr>
            <p:extLst>
              <p:ext uri="{D42A27DB-BD31-4B8C-83A1-F6EECF244321}">
                <p14:modId xmlns:p14="http://schemas.microsoft.com/office/powerpoint/2010/main" val="27691504"/>
              </p:ext>
            </p:extLst>
          </p:nvPr>
        </p:nvGraphicFramePr>
        <p:xfrm>
          <a:off x="217714" y="1084036"/>
          <a:ext cx="8781143" cy="1546686"/>
        </p:xfrm>
        <a:graphic>
          <a:graphicData uri="http://schemas.openxmlformats.org/drawingml/2006/table">
            <a:tbl>
              <a:tblPr/>
              <a:tblGrid>
                <a:gridCol w="4426857">
                  <a:extLst>
                    <a:ext uri="{9D8B030D-6E8A-4147-A177-3AD203B41FA5}">
                      <a16:colId xmlns:a16="http://schemas.microsoft.com/office/drawing/2014/main" xmlns="" val="20000"/>
                    </a:ext>
                  </a:extLst>
                </a:gridCol>
                <a:gridCol w="4354286">
                  <a:extLst>
                    <a:ext uri="{9D8B030D-6E8A-4147-A177-3AD203B41FA5}">
                      <a16:colId xmlns:a16="http://schemas.microsoft.com/office/drawing/2014/main" xmlns="" val="20001"/>
                    </a:ext>
                  </a:extLst>
                </a:gridCol>
              </a:tblGrid>
              <a:tr h="269876">
                <a:tc gridSpan="2">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rPr>
                        <a:t>Policy Parameter</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US"/>
                    </a:p>
                  </a:txBody>
                  <a:tcPr/>
                </a:tc>
                <a:extLst>
                  <a:ext uri="{0D108BD9-81ED-4DB2-BD59-A6C34878D82A}">
                    <a16:rowId xmlns:a16="http://schemas.microsoft.com/office/drawing/2014/main" xmlns="" val="10000"/>
                  </a:ext>
                </a:extLst>
              </a:tr>
              <a:tr h="255362">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Insurer</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charset="0"/>
                          <a:ea typeface="+mn-ea"/>
                          <a:cs typeface="+mn-cs"/>
                        </a:rPr>
                        <a:t>HDFC Life Insurance Company Ltd</a:t>
                      </a:r>
                      <a:endParaRPr kumimoji="0" lang="en-US" sz="1000" b="1" i="0" u="none" strike="noStrike" cap="none" normalizeH="0" baseline="0" dirty="0" smtClean="0">
                        <a:ln>
                          <a:noFill/>
                        </a:ln>
                        <a:solidFill>
                          <a:schemeClr val="tx1"/>
                        </a:solidFill>
                        <a:effectLst/>
                        <a:latin typeface="Arial" charset="0"/>
                      </a:endParaRP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5362">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Policy Start Date</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April 2021</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5362">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Policy End Date</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31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March 2022</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362">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Sum Assured</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defRPr/>
                      </a:pPr>
                      <a:r>
                        <a:rPr kumimoji="0" lang="en-US" sz="1000" b="0" i="0" u="none" strike="noStrike" cap="none" normalizeH="0" baseline="0" dirty="0" smtClean="0">
                          <a:ln>
                            <a:noFill/>
                          </a:ln>
                          <a:solidFill>
                            <a:schemeClr val="tx1"/>
                          </a:solidFill>
                          <a:effectLst/>
                          <a:latin typeface="Arial" charset="0"/>
                        </a:rPr>
                        <a:t>  3 times of Gross Salary                </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5362">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Coverage </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For Employees only </a:t>
                      </a:r>
                    </a:p>
                  </a:txBody>
                  <a:tcPr marL="95708" marR="95708" marT="47852" marB="47852"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graphicFrame>
        <p:nvGraphicFramePr>
          <p:cNvPr id="224322" name="Group 66"/>
          <p:cNvGraphicFramePr>
            <a:graphicFrameLocks noGrp="1"/>
          </p:cNvGraphicFramePr>
          <p:nvPr/>
        </p:nvGraphicFramePr>
        <p:xfrm>
          <a:off x="217714" y="2775857"/>
          <a:ext cx="8781143" cy="2929737"/>
        </p:xfrm>
        <a:graphic>
          <a:graphicData uri="http://schemas.openxmlformats.org/drawingml/2006/table">
            <a:tbl>
              <a:tblPr/>
              <a:tblGrid>
                <a:gridCol w="4426857">
                  <a:extLst>
                    <a:ext uri="{9D8B030D-6E8A-4147-A177-3AD203B41FA5}">
                      <a16:colId xmlns:a16="http://schemas.microsoft.com/office/drawing/2014/main" xmlns="" val="20000"/>
                    </a:ext>
                  </a:extLst>
                </a:gridCol>
                <a:gridCol w="4354286">
                  <a:extLst>
                    <a:ext uri="{9D8B030D-6E8A-4147-A177-3AD203B41FA5}">
                      <a16:colId xmlns:a16="http://schemas.microsoft.com/office/drawing/2014/main" xmlns="" val="20001"/>
                    </a:ext>
                  </a:extLst>
                </a:gridCol>
              </a:tblGrid>
              <a:tr h="269733">
                <a:tc gridSpan="2">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rPr>
                        <a:t>Coverage Details</a:t>
                      </a:r>
                    </a:p>
                  </a:txBody>
                  <a:tcPr marL="95708" marR="95708" marT="47781" marB="47781"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US"/>
                    </a:p>
                  </a:txBody>
                  <a:tcPr/>
                </a:tc>
                <a:extLst>
                  <a:ext uri="{0D108BD9-81ED-4DB2-BD59-A6C34878D82A}">
                    <a16:rowId xmlns:a16="http://schemas.microsoft.com/office/drawing/2014/main" xmlns="" val="10000"/>
                  </a:ext>
                </a:extLst>
              </a:tr>
              <a:tr h="850305">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1" i="0" u="sng" strike="noStrike" cap="none" normalizeH="0" baseline="0" smtClean="0">
                          <a:ln>
                            <a:noFill/>
                          </a:ln>
                          <a:solidFill>
                            <a:schemeClr val="tx1"/>
                          </a:solidFill>
                          <a:effectLst/>
                          <a:latin typeface="Arial" charset="0"/>
                        </a:rPr>
                        <a:t>Death</a:t>
                      </a:r>
                    </a:p>
                    <a:p>
                      <a:pPr marL="0" marR="0" lvl="0" indent="0" algn="just"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In the event of death of a member from any cause (natural/accidental), provided that this shall occur while the assurance in respect of such member shall be in force, an amount determined in accordance with the Policy Schedule shall be paid</a:t>
                      </a:r>
                    </a:p>
                  </a:txBody>
                  <a:tcPr marL="95708" marR="95708" marT="47781" marB="47781"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000" b="1" i="0" u="none" strike="noStrike" cap="none" normalizeH="0" baseline="0" smtClean="0">
                          <a:ln>
                            <a:noFill/>
                          </a:ln>
                          <a:solidFill>
                            <a:schemeClr val="tx1"/>
                          </a:solidFill>
                          <a:effectLst/>
                          <a:latin typeface="Arial" charset="0"/>
                        </a:rPr>
                        <a:t> Yes</a:t>
                      </a:r>
                    </a:p>
                  </a:txBody>
                  <a:tcPr marL="95708" marR="95708" marT="47781" marB="47781"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546990">
                <a:tc>
                  <a:txBody>
                    <a:bodyPr/>
                    <a:lstStyle/>
                    <a:p>
                      <a:pPr marL="533400" marR="0" lvl="0" indent="-533400" algn="l" defTabSz="11049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chemeClr val="tx1"/>
                          </a:solidFill>
                          <a:effectLst/>
                          <a:latin typeface="Arial" charset="0"/>
                        </a:rPr>
                        <a:t>Free Cover Limit (FCL/NEL)</a:t>
                      </a:r>
                    </a:p>
                    <a:p>
                      <a:pPr marL="533400" marR="0" lvl="0" indent="-533400" algn="l" defTabSz="11049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Any Member whose sum assured is above the NEL has to provide evidence of insurability (which could include Health Questionnaire or Medicals)</a:t>
                      </a:r>
                    </a:p>
                    <a:p>
                      <a:pPr marL="533400" marR="0" lvl="0" indent="-533400" algn="l" defTabSz="11049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p>
                      <a:pPr marL="533400" marR="0" lvl="0" indent="-533400" algn="l" defTabSz="11049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Based on the medical evidence submitted, insurance company reserves the right to </a:t>
                      </a:r>
                    </a:p>
                    <a:p>
                      <a:pPr marL="533400" marR="0" lvl="0" indent="-533400" algn="l" defTabSz="1104900" rtl="0" eaLnBrk="1" fontAlgn="base" latinLnBrk="0" hangingPunct="1">
                        <a:lnSpc>
                          <a:spcPct val="100000"/>
                        </a:lnSpc>
                        <a:spcBef>
                          <a:spcPct val="0"/>
                        </a:spcBef>
                        <a:spcAft>
                          <a:spcPct val="0"/>
                        </a:spcAft>
                        <a:buClrTx/>
                        <a:buSzTx/>
                        <a:buFontTx/>
                        <a:buAutoNum type="arabicParenR"/>
                        <a:tabLst/>
                      </a:pPr>
                      <a:r>
                        <a:rPr kumimoji="0" lang="en-US" sz="1000" b="0" i="0" u="none" strike="noStrike" cap="none" normalizeH="0" baseline="0" smtClean="0">
                          <a:ln>
                            <a:noFill/>
                          </a:ln>
                          <a:solidFill>
                            <a:schemeClr val="tx1"/>
                          </a:solidFill>
                          <a:effectLst/>
                          <a:latin typeface="Arial" charset="0"/>
                        </a:rPr>
                        <a:t>Provide Full Proposed Coverage at Standard Group Rate  or  </a:t>
                      </a:r>
                    </a:p>
                    <a:p>
                      <a:pPr marL="533400" marR="0" lvl="0" indent="-533400" algn="l" defTabSz="1104900" rtl="0" eaLnBrk="1" fontAlgn="base" latinLnBrk="0" hangingPunct="1">
                        <a:lnSpc>
                          <a:spcPct val="100000"/>
                        </a:lnSpc>
                        <a:spcBef>
                          <a:spcPct val="0"/>
                        </a:spcBef>
                        <a:spcAft>
                          <a:spcPct val="0"/>
                        </a:spcAft>
                        <a:buClrTx/>
                        <a:buSzTx/>
                        <a:buFontTx/>
                        <a:buAutoNum type="arabicParenR"/>
                        <a:tabLst/>
                      </a:pPr>
                      <a:r>
                        <a:rPr kumimoji="0" lang="en-US" sz="1000" b="0" i="0" u="none" strike="noStrike" cap="none" normalizeH="0" baseline="0" smtClean="0">
                          <a:ln>
                            <a:noFill/>
                          </a:ln>
                          <a:solidFill>
                            <a:schemeClr val="tx1"/>
                          </a:solidFill>
                          <a:effectLst/>
                          <a:latin typeface="Arial" charset="0"/>
                        </a:rPr>
                        <a:t>2)Provide Full Proposed Coverage with additional Premium Loading or </a:t>
                      </a:r>
                    </a:p>
                    <a:p>
                      <a:pPr marL="533400" marR="0" lvl="0" indent="-533400" algn="l" defTabSz="1104900" rtl="0" eaLnBrk="1" fontAlgn="base" latinLnBrk="0" hangingPunct="1">
                        <a:lnSpc>
                          <a:spcPct val="100000"/>
                        </a:lnSpc>
                        <a:spcBef>
                          <a:spcPct val="0"/>
                        </a:spcBef>
                        <a:spcAft>
                          <a:spcPct val="0"/>
                        </a:spcAft>
                        <a:buClrTx/>
                        <a:buSzTx/>
                        <a:buFontTx/>
                        <a:buAutoNum type="arabicParenR"/>
                        <a:tabLst/>
                      </a:pPr>
                      <a:r>
                        <a:rPr kumimoji="0" lang="en-US" sz="1000" b="0" i="0" u="none" strike="noStrike" cap="none" normalizeH="0" baseline="0" smtClean="0">
                          <a:ln>
                            <a:noFill/>
                          </a:ln>
                          <a:solidFill>
                            <a:schemeClr val="tx1"/>
                          </a:solidFill>
                          <a:effectLst/>
                          <a:latin typeface="Arial" charset="0"/>
                        </a:rPr>
                        <a:t>3) Limit the Sum Assured up to the NEL</a:t>
                      </a:r>
                    </a:p>
                  </a:txBody>
                  <a:tcPr marL="95708" marR="95708" marT="47781" marB="47781"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Yes  (FCL 4,00,00,000)</a:t>
                      </a:r>
                    </a:p>
                  </a:txBody>
                  <a:tcPr marL="95708" marR="95708" marT="47781" marB="47781"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304529282"/>
      </p:ext>
    </p:extLst>
  </p:cSld>
  <p:clrMapOvr>
    <a:masterClrMapping/>
  </p:clrMapOvr>
  <p:transition advClick="0">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2340429"/>
            <a:ext cx="3846286" cy="1886857"/>
          </a:xfrm>
          <a:prstGeom prst="rect">
            <a:avLst/>
          </a:prstGeom>
          <a:solidFill>
            <a:srgbClr val="006699"/>
          </a:solidFill>
          <a:ln w="222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US" altLang="en-US" sz="952"/>
          </a:p>
        </p:txBody>
      </p:sp>
      <p:sp>
        <p:nvSpPr>
          <p:cNvPr id="22531" name="Rectangle 3" descr="Narrow horizontal"/>
          <p:cNvSpPr>
            <a:spLocks noChangeArrowheads="1"/>
          </p:cNvSpPr>
          <p:nvPr/>
        </p:nvSpPr>
        <p:spPr bwMode="auto">
          <a:xfrm>
            <a:off x="2757714" y="2340429"/>
            <a:ext cx="6386286" cy="1886857"/>
          </a:xfrm>
          <a:prstGeom prst="rect">
            <a:avLst/>
          </a:prstGeom>
          <a:blipFill dpi="0" rotWithShape="0">
            <a:blip r:embed="rId2"/>
            <a:srcRect/>
            <a:tile tx="0" ty="0" sx="100000" sy="100000" flip="none" algn="tl"/>
          </a:blipFill>
          <a:ln w="222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US" altLang="en-US" sz="952"/>
          </a:p>
        </p:txBody>
      </p:sp>
      <p:sp>
        <p:nvSpPr>
          <p:cNvPr id="22532" name="WordArt 4"/>
          <p:cNvSpPr>
            <a:spLocks noChangeArrowheads="1" noChangeShapeType="1" noTextEdit="1"/>
          </p:cNvSpPr>
          <p:nvPr/>
        </p:nvSpPr>
        <p:spPr bwMode="auto">
          <a:xfrm>
            <a:off x="2833584" y="2872509"/>
            <a:ext cx="6234546" cy="683328"/>
          </a:xfrm>
          <a:prstGeom prst="rect">
            <a:avLst/>
          </a:prstGeom>
        </p:spPr>
        <p:txBody>
          <a:bodyPr wrap="none" fromWordArt="1">
            <a:prstTxWarp prst="textPlain">
              <a:avLst>
                <a:gd name="adj" fmla="val 50000"/>
              </a:avLst>
            </a:prstTxWarp>
          </a:bodyPr>
          <a:lstStyle/>
          <a:p>
            <a:pPr algn="ctr"/>
            <a:r>
              <a:rPr lang="en-US" sz="3429" kern="10" dirty="0" smtClean="0">
                <a:ln w="9525">
                  <a:solidFill>
                    <a:srgbClr val="003366"/>
                  </a:solidFill>
                  <a:round/>
                  <a:headEnd/>
                  <a:tailEnd/>
                </a:ln>
                <a:solidFill>
                  <a:srgbClr val="003366"/>
                </a:solidFill>
                <a:effectLst>
                  <a:outerShdw dist="45791" dir="2021404" algn="ctr" rotWithShape="0">
                    <a:srgbClr val="B2B2B2">
                      <a:alpha val="79999"/>
                    </a:srgbClr>
                  </a:outerShdw>
                </a:effectLst>
                <a:latin typeface="Arial" panose="020B0604020202020204" pitchFamily="34" charset="0"/>
                <a:cs typeface="Arial" panose="020B0604020202020204" pitchFamily="34" charset="0"/>
              </a:rPr>
              <a:t>Voluntary Plan- Top Up Policy</a:t>
            </a:r>
            <a:endParaRPr lang="en-US" sz="3429" kern="10" dirty="0">
              <a:ln w="9525">
                <a:solidFill>
                  <a:srgbClr val="003366"/>
                </a:solidFill>
                <a:round/>
                <a:headEnd/>
                <a:tailEnd/>
              </a:ln>
              <a:solidFill>
                <a:srgbClr val="003366"/>
              </a:solidFill>
              <a:effectLst>
                <a:outerShdw dist="45791" dir="2021404" algn="ctr" rotWithShape="0">
                  <a:srgbClr val="B2B2B2">
                    <a:alpha val="79999"/>
                  </a:srgbClr>
                </a:outerShdw>
              </a:effectLst>
              <a:latin typeface="Arial" panose="020B0604020202020204" pitchFamily="34" charset="0"/>
              <a:cs typeface="Arial" panose="020B0604020202020204" pitchFamily="34" charset="0"/>
            </a:endParaRPr>
          </a:p>
        </p:txBody>
      </p:sp>
      <p:pic>
        <p:nvPicPr>
          <p:cNvPr id="22533" name="Picture 5" descr="ph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0429"/>
            <a:ext cx="2757714" cy="18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70597"/>
      </p:ext>
    </p:extLst>
  </p:cSld>
  <p:clrMapOvr>
    <a:masterClrMapping/>
  </p:clrMapOvr>
  <p:transition advClick="0">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7714" y="381001"/>
            <a:ext cx="6458857" cy="38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1905" dirty="0" smtClean="0">
                <a:solidFill>
                  <a:srgbClr val="006699"/>
                </a:solidFill>
              </a:rPr>
              <a:t>Voluntary Option- Top </a:t>
            </a:r>
            <a:r>
              <a:rPr lang="en-US" altLang="en-US" sz="1905" dirty="0">
                <a:solidFill>
                  <a:srgbClr val="006699"/>
                </a:solidFill>
              </a:rPr>
              <a:t>Up Plan</a:t>
            </a:r>
          </a:p>
        </p:txBody>
      </p:sp>
      <p:graphicFrame>
        <p:nvGraphicFramePr>
          <p:cNvPr id="279650" name="Group 98"/>
          <p:cNvGraphicFramePr>
            <a:graphicFrameLocks noGrp="1"/>
          </p:cNvGraphicFramePr>
          <p:nvPr>
            <p:extLst>
              <p:ext uri="{D42A27DB-BD31-4B8C-83A1-F6EECF244321}">
                <p14:modId xmlns:p14="http://schemas.microsoft.com/office/powerpoint/2010/main" val="519975788"/>
              </p:ext>
            </p:extLst>
          </p:nvPr>
        </p:nvGraphicFramePr>
        <p:xfrm>
          <a:off x="134560" y="1091596"/>
          <a:ext cx="8781143" cy="1820333"/>
        </p:xfrm>
        <a:graphic>
          <a:graphicData uri="http://schemas.openxmlformats.org/drawingml/2006/table">
            <a:tbl>
              <a:tblPr/>
              <a:tblGrid>
                <a:gridCol w="2322286">
                  <a:extLst>
                    <a:ext uri="{9D8B030D-6E8A-4147-A177-3AD203B41FA5}">
                      <a16:colId xmlns:a16="http://schemas.microsoft.com/office/drawing/2014/main" xmlns="" val="20000"/>
                    </a:ext>
                  </a:extLst>
                </a:gridCol>
                <a:gridCol w="6458857">
                  <a:extLst>
                    <a:ext uri="{9D8B030D-6E8A-4147-A177-3AD203B41FA5}">
                      <a16:colId xmlns:a16="http://schemas.microsoft.com/office/drawing/2014/main" xmlns="" val="20001"/>
                    </a:ext>
                  </a:extLst>
                </a:gridCol>
              </a:tblGrid>
              <a:tr h="275671">
                <a:tc gridSpan="2">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rPr>
                        <a:t>Policy Parameter</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GB"/>
                    </a:p>
                  </a:txBody>
                  <a:tcPr/>
                </a:tc>
                <a:extLst>
                  <a:ext uri="{0D108BD9-81ED-4DB2-BD59-A6C34878D82A}">
                    <a16:rowId xmlns:a16="http://schemas.microsoft.com/office/drawing/2014/main" xmlns="" val="10000"/>
                  </a:ext>
                </a:extLst>
              </a:tr>
              <a:tr h="269937">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Insurer</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ICICI Lombard General Insurance Co Pvt ltd</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69937">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TPA</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I HealthCare (In House TPA)</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9937">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Coverage Type</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Family Floater</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3275">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Dependent Coverage</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Same as base policy</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81576">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Sum Insured</a:t>
                      </a:r>
                    </a:p>
                  </a:txBody>
                  <a:tcPr marL="95708" marR="95708" marT="47859" marB="4785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Arial" charset="0"/>
                          <a:ea typeface="+mn-ea"/>
                          <a:cs typeface="+mn-cs"/>
                        </a:rPr>
                        <a:t> As per below</a:t>
                      </a:r>
                      <a:endParaRPr kumimoji="0" lang="en-US" sz="1100" b="1" i="0" u="none" strike="noStrike" kern="1200" cap="none" normalizeH="0" baseline="0" dirty="0">
                        <a:ln>
                          <a:noFill/>
                        </a:ln>
                        <a:solidFill>
                          <a:schemeClr val="tx1"/>
                        </a:solidFill>
                        <a:effectLst/>
                        <a:latin typeface="Arial" charset="0"/>
                        <a:ea typeface="+mn-ea"/>
                        <a:cs typeface="+mn-cs"/>
                      </a:endParaRPr>
                    </a:p>
                  </a:txBody>
                  <a:tcPr marL="9071" marR="9071" marT="9074" marB="0" anchor="ctr">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10265" name="AutoShape 84">
            <a:hlinkClick r:id="rId2" action="ppaction://hlinksldjump" highlightClick="1"/>
          </p:cNvPr>
          <p:cNvSpPr>
            <a:spLocks noChangeArrowheads="1"/>
          </p:cNvSpPr>
          <p:nvPr/>
        </p:nvSpPr>
        <p:spPr bwMode="auto">
          <a:xfrm>
            <a:off x="6894286" y="6259286"/>
            <a:ext cx="653143" cy="362857"/>
          </a:xfrm>
          <a:prstGeom prst="actionButtonHome">
            <a:avLst/>
          </a:prstGeom>
          <a:solidFill>
            <a:srgbClr val="003366">
              <a:alpha val="50195"/>
            </a:srgbClr>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AU" altLang="en-US" sz="1143">
              <a:solidFill>
                <a:schemeClr val="bg1"/>
              </a:solidFill>
            </a:endParaRPr>
          </a:p>
        </p:txBody>
      </p:sp>
      <p:sp>
        <p:nvSpPr>
          <p:cNvPr id="10266" name="AutoShape 89">
            <a:hlinkClick r:id="" action="ppaction://hlinkshowjump?jump=nextslide" highlightClick="1"/>
          </p:cNvPr>
          <p:cNvSpPr>
            <a:spLocks noChangeArrowheads="1"/>
          </p:cNvSpPr>
          <p:nvPr/>
        </p:nvSpPr>
        <p:spPr bwMode="auto">
          <a:xfrm>
            <a:off x="7620000" y="6259286"/>
            <a:ext cx="1016000" cy="362857"/>
          </a:xfrm>
          <a:prstGeom prst="actionButtonBlank">
            <a:avLst/>
          </a:prstGeom>
          <a:solidFill>
            <a:srgbClr val="003366">
              <a:alpha val="50195"/>
            </a:srgbClr>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lang="en-US" altLang="en-US" sz="1143">
                <a:solidFill>
                  <a:schemeClr val="bg1"/>
                </a:solidFill>
              </a:rPr>
              <a:t>Next</a:t>
            </a:r>
          </a:p>
        </p:txBody>
      </p:sp>
      <p:sp>
        <p:nvSpPr>
          <p:cNvPr id="2" name="TextBox 1"/>
          <p:cNvSpPr txBox="1"/>
          <p:nvPr/>
        </p:nvSpPr>
        <p:spPr>
          <a:xfrm>
            <a:off x="134559" y="3035795"/>
            <a:ext cx="8781143" cy="15281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272148" indent="-272148">
              <a:buFont typeface="Arial" panose="020B0604020202020204" pitchFamily="34" charset="0"/>
              <a:buChar char="•"/>
              <a:defRPr/>
            </a:pPr>
            <a:r>
              <a:rPr lang="en-US" sz="1333" dirty="0" smtClean="0"/>
              <a:t>Top </a:t>
            </a:r>
            <a:r>
              <a:rPr lang="en-US" sz="1333" dirty="0"/>
              <a:t>Up policy is triggered once the base policy </a:t>
            </a:r>
            <a:r>
              <a:rPr lang="en-US" sz="1333" dirty="0" smtClean="0"/>
              <a:t>(</a:t>
            </a:r>
            <a:r>
              <a:rPr lang="en-US" sz="1333" dirty="0"/>
              <a:t>5</a:t>
            </a:r>
            <a:r>
              <a:rPr lang="en-US" sz="1333" dirty="0" smtClean="0"/>
              <a:t> </a:t>
            </a:r>
            <a:r>
              <a:rPr lang="en-US" sz="1333" dirty="0"/>
              <a:t>lacs) is exhausted and if the employee has opted for this </a:t>
            </a:r>
            <a:r>
              <a:rPr lang="en-US" sz="1333" dirty="0" smtClean="0"/>
              <a:t>Top </a:t>
            </a:r>
            <a:r>
              <a:rPr lang="en-US" sz="1333" dirty="0"/>
              <a:t>up</a:t>
            </a:r>
          </a:p>
          <a:p>
            <a:pPr marL="272148" indent="-272148">
              <a:buFont typeface="Arial" panose="020B0604020202020204" pitchFamily="34" charset="0"/>
              <a:buChar char="•"/>
              <a:defRPr/>
            </a:pPr>
            <a:r>
              <a:rPr lang="en-US" sz="1333" dirty="0"/>
              <a:t>All family members in base are covered </a:t>
            </a:r>
            <a:r>
              <a:rPr lang="en-US" sz="1333" dirty="0" smtClean="0"/>
              <a:t>in </a:t>
            </a:r>
            <a:r>
              <a:rPr lang="en-US" sz="1333" dirty="0"/>
              <a:t>Top</a:t>
            </a:r>
          </a:p>
          <a:p>
            <a:pPr marL="272148" indent="-272148">
              <a:buFont typeface="Arial" panose="020B0604020202020204" pitchFamily="34" charset="0"/>
              <a:buChar char="•"/>
              <a:defRPr/>
            </a:pPr>
            <a:r>
              <a:rPr lang="en-US" sz="1333" dirty="0"/>
              <a:t>Maternity expenses are not covered in </a:t>
            </a:r>
            <a:r>
              <a:rPr lang="en-US" sz="1333" dirty="0" smtClean="0"/>
              <a:t> </a:t>
            </a:r>
            <a:r>
              <a:rPr lang="en-US" sz="1333" dirty="0"/>
              <a:t>Top</a:t>
            </a:r>
          </a:p>
          <a:p>
            <a:pPr marL="272148" indent="-272148">
              <a:buFont typeface="Arial" panose="020B0604020202020204" pitchFamily="34" charset="0"/>
              <a:buChar char="•"/>
              <a:defRPr/>
            </a:pPr>
            <a:r>
              <a:rPr lang="en-US" sz="1333" dirty="0"/>
              <a:t>Diseases/illnesses excluded in Base policy remains excluded in </a:t>
            </a:r>
            <a:r>
              <a:rPr lang="en-US" sz="1333" dirty="0" smtClean="0"/>
              <a:t> </a:t>
            </a:r>
            <a:r>
              <a:rPr lang="en-US" sz="1333" dirty="0"/>
              <a:t>top up also</a:t>
            </a:r>
          </a:p>
          <a:p>
            <a:pPr marL="272148" indent="-272148">
              <a:buFont typeface="Arial" panose="020B0604020202020204" pitchFamily="34" charset="0"/>
              <a:buChar char="•"/>
              <a:defRPr/>
            </a:pPr>
            <a:r>
              <a:rPr lang="en-US" sz="1333" dirty="0" smtClean="0"/>
              <a:t>Top </a:t>
            </a:r>
            <a:r>
              <a:rPr lang="en-US" sz="1333" dirty="0"/>
              <a:t>up policy has different card details compared to base </a:t>
            </a:r>
            <a:r>
              <a:rPr lang="en-US" sz="1333" dirty="0" smtClean="0"/>
              <a:t>policy</a:t>
            </a:r>
          </a:p>
          <a:p>
            <a:pPr marL="272148" indent="-272148">
              <a:buFont typeface="Arial" panose="020B0604020202020204" pitchFamily="34" charset="0"/>
              <a:buChar char="•"/>
              <a:defRPr/>
            </a:pPr>
            <a:r>
              <a:rPr lang="en-US" sz="1333" i="1" dirty="0" smtClean="0">
                <a:solidFill>
                  <a:srgbClr val="FF0000"/>
                </a:solidFill>
              </a:rPr>
              <a:t>The policy will be in place if there is minimum 10% subscription</a:t>
            </a:r>
            <a:endParaRPr lang="en-US" sz="1333" i="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62428745"/>
              </p:ext>
            </p:extLst>
          </p:nvPr>
        </p:nvGraphicFramePr>
        <p:xfrm>
          <a:off x="918330" y="4820442"/>
          <a:ext cx="7597596" cy="1282052"/>
        </p:xfrm>
        <a:graphic>
          <a:graphicData uri="http://schemas.openxmlformats.org/drawingml/2006/table">
            <a:tbl>
              <a:tblPr firstRow="1" bandRow="1">
                <a:tableStyleId>{F5AB1C69-6EDB-4FF4-983F-18BD219EF322}</a:tableStyleId>
              </a:tblPr>
              <a:tblGrid>
                <a:gridCol w="2532532">
                  <a:extLst>
                    <a:ext uri="{9D8B030D-6E8A-4147-A177-3AD203B41FA5}">
                      <a16:colId xmlns:a16="http://schemas.microsoft.com/office/drawing/2014/main" xmlns="" val="285160110"/>
                    </a:ext>
                  </a:extLst>
                </a:gridCol>
                <a:gridCol w="2532532">
                  <a:extLst>
                    <a:ext uri="{9D8B030D-6E8A-4147-A177-3AD203B41FA5}">
                      <a16:colId xmlns:a16="http://schemas.microsoft.com/office/drawing/2014/main" xmlns="" val="3201342088"/>
                    </a:ext>
                  </a:extLst>
                </a:gridCol>
                <a:gridCol w="2532532">
                  <a:extLst>
                    <a:ext uri="{9D8B030D-6E8A-4147-A177-3AD203B41FA5}">
                      <a16:colId xmlns:a16="http://schemas.microsoft.com/office/drawing/2014/main" xmlns="" val="1250633943"/>
                    </a:ext>
                  </a:extLst>
                </a:gridCol>
              </a:tblGrid>
              <a:tr h="327957">
                <a:tc>
                  <a:txBody>
                    <a:bodyPr/>
                    <a:lstStyle/>
                    <a:p>
                      <a:pPr algn="ctr" fontAlgn="ctr"/>
                      <a:r>
                        <a:rPr lang="en-US" sz="1200" u="none" strike="noStrike" dirty="0">
                          <a:effectLst/>
                        </a:rPr>
                        <a:t>Option </a:t>
                      </a:r>
                      <a:endParaRPr lang="en-US" sz="1200" b="0" i="0" u="none" strike="noStrike" dirty="0">
                        <a:solidFill>
                          <a:srgbClr val="1F497D"/>
                        </a:solidFill>
                        <a:effectLst/>
                        <a:latin typeface="+mn-lt"/>
                      </a:endParaRPr>
                    </a:p>
                  </a:txBody>
                  <a:tcPr marL="6350" marR="6350" marT="6350" marB="0" anchor="ctr"/>
                </a:tc>
                <a:tc>
                  <a:txBody>
                    <a:bodyPr/>
                    <a:lstStyle/>
                    <a:p>
                      <a:pPr algn="ctr" fontAlgn="ctr"/>
                      <a:r>
                        <a:rPr lang="en-US" sz="1200" u="none" strike="noStrike" dirty="0">
                          <a:effectLst/>
                        </a:rPr>
                        <a:t>Top up SI</a:t>
                      </a:r>
                      <a:endParaRPr lang="en-US" sz="1200" b="0" i="0" u="none" strike="noStrike" dirty="0">
                        <a:solidFill>
                          <a:srgbClr val="1F497D"/>
                        </a:solidFill>
                        <a:effectLst/>
                        <a:latin typeface="+mn-lt"/>
                      </a:endParaRPr>
                    </a:p>
                  </a:txBody>
                  <a:tcPr marL="6350" marR="6350" marT="6350" marB="0" anchor="ctr"/>
                </a:tc>
                <a:tc>
                  <a:txBody>
                    <a:bodyPr/>
                    <a:lstStyle/>
                    <a:p>
                      <a:pPr algn="ctr" fontAlgn="b"/>
                      <a:r>
                        <a:rPr lang="en-US" sz="1200" u="none" strike="noStrike" dirty="0" smtClean="0">
                          <a:effectLst/>
                        </a:rPr>
                        <a:t>Annual Family Premium with </a:t>
                      </a:r>
                      <a:r>
                        <a:rPr lang="en-US" sz="1200" u="none" strike="noStrike" dirty="0">
                          <a:effectLst/>
                        </a:rPr>
                        <a:t>GST</a:t>
                      </a:r>
                      <a:endParaRPr lang="en-US"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xmlns="" val="1071181735"/>
                  </a:ext>
                </a:extLst>
              </a:tr>
              <a:tr h="327957">
                <a:tc>
                  <a:txBody>
                    <a:bodyPr/>
                    <a:lstStyle/>
                    <a:p>
                      <a:pPr algn="ctr" fontAlgn="ctr"/>
                      <a:r>
                        <a:rPr lang="en-US" sz="1200" b="1" u="none" strike="noStrike" dirty="0">
                          <a:effectLst/>
                        </a:rPr>
                        <a:t>Option 1</a:t>
                      </a:r>
                      <a:endParaRPr lang="en-US" sz="1200" b="1" i="0" u="none" strike="noStrike" dirty="0">
                        <a:solidFill>
                          <a:srgbClr val="1F497D"/>
                        </a:solidFill>
                        <a:effectLst/>
                        <a:latin typeface="+mn-lt"/>
                      </a:endParaRPr>
                    </a:p>
                  </a:txBody>
                  <a:tcPr marL="6350" marR="6350" marT="6350" marB="0" anchor="ctr"/>
                </a:tc>
                <a:tc>
                  <a:txBody>
                    <a:bodyPr/>
                    <a:lstStyle/>
                    <a:p>
                      <a:pPr algn="ctr" fontAlgn="ctr"/>
                      <a:r>
                        <a:rPr lang="en-US" sz="1200" b="1" u="none" strike="noStrike" dirty="0" smtClean="0">
                          <a:effectLst/>
                        </a:rPr>
                        <a:t>3,00,000 </a:t>
                      </a:r>
                      <a:endParaRPr lang="en-US" sz="1200" b="1" i="0" u="none" strike="noStrike" dirty="0">
                        <a:solidFill>
                          <a:srgbClr val="1F497D"/>
                        </a:solidFill>
                        <a:effectLst/>
                        <a:latin typeface="+mn-lt"/>
                      </a:endParaRPr>
                    </a:p>
                  </a:txBody>
                  <a:tcPr marL="6350" marR="6350" marT="6350" marB="0" anchor="ctr"/>
                </a:tc>
                <a:tc>
                  <a:txBody>
                    <a:bodyPr/>
                    <a:lstStyle/>
                    <a:p>
                      <a:pPr algn="ctr" fontAlgn="b"/>
                      <a:r>
                        <a:rPr lang="en-US" sz="1200" b="1" u="none" strike="noStrike" dirty="0">
                          <a:effectLst/>
                        </a:rPr>
                        <a:t>       12,095 </a:t>
                      </a:r>
                      <a:endParaRPr lang="en-US" sz="1200" b="1"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xmlns="" val="3483160225"/>
                  </a:ext>
                </a:extLst>
              </a:tr>
              <a:tr h="298181">
                <a:tc>
                  <a:txBody>
                    <a:bodyPr/>
                    <a:lstStyle/>
                    <a:p>
                      <a:pPr algn="ctr" fontAlgn="ctr"/>
                      <a:r>
                        <a:rPr lang="en-US" sz="1200" b="1" u="none" strike="noStrike">
                          <a:effectLst/>
                        </a:rPr>
                        <a:t>Option 2</a:t>
                      </a:r>
                      <a:endParaRPr lang="en-US" sz="1200" b="1" i="0" u="none" strike="noStrike">
                        <a:solidFill>
                          <a:srgbClr val="1F497D"/>
                        </a:solidFill>
                        <a:effectLst/>
                        <a:latin typeface="+mn-lt"/>
                      </a:endParaRPr>
                    </a:p>
                  </a:txBody>
                  <a:tcPr marL="6350" marR="6350" marT="6350" marB="0" anchor="ctr"/>
                </a:tc>
                <a:tc>
                  <a:txBody>
                    <a:bodyPr/>
                    <a:lstStyle/>
                    <a:p>
                      <a:pPr algn="ctr" fontAlgn="ctr"/>
                      <a:r>
                        <a:rPr lang="en-US" sz="1200" b="1" u="none" strike="noStrike" dirty="0" smtClean="0">
                          <a:effectLst/>
                        </a:rPr>
                        <a:t>4,00,000 </a:t>
                      </a:r>
                      <a:endParaRPr lang="en-US" sz="1200" b="1" i="0" u="none" strike="noStrike" dirty="0">
                        <a:solidFill>
                          <a:srgbClr val="1F497D"/>
                        </a:solidFill>
                        <a:effectLst/>
                        <a:latin typeface="+mn-lt"/>
                      </a:endParaRPr>
                    </a:p>
                  </a:txBody>
                  <a:tcPr marL="6350" marR="6350" marT="6350" marB="0" anchor="ctr"/>
                </a:tc>
                <a:tc>
                  <a:txBody>
                    <a:bodyPr/>
                    <a:lstStyle/>
                    <a:p>
                      <a:pPr algn="ctr" fontAlgn="b"/>
                      <a:r>
                        <a:rPr lang="en-US" sz="1200" b="1" u="none" strike="noStrike" dirty="0">
                          <a:effectLst/>
                        </a:rPr>
                        <a:t>       12,980 </a:t>
                      </a:r>
                      <a:endParaRPr lang="en-US" sz="1200" b="1"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xmlns="" val="3909207230"/>
                  </a:ext>
                </a:extLst>
              </a:tr>
              <a:tr h="327957">
                <a:tc>
                  <a:txBody>
                    <a:bodyPr/>
                    <a:lstStyle/>
                    <a:p>
                      <a:pPr algn="ctr" fontAlgn="ctr"/>
                      <a:r>
                        <a:rPr lang="en-US" sz="1200" b="1" u="none" strike="noStrike">
                          <a:effectLst/>
                        </a:rPr>
                        <a:t>Option 3</a:t>
                      </a:r>
                      <a:endParaRPr lang="en-US" sz="1200" b="1" i="0" u="none" strike="noStrike">
                        <a:solidFill>
                          <a:srgbClr val="1F497D"/>
                        </a:solidFill>
                        <a:effectLst/>
                        <a:latin typeface="+mn-lt"/>
                      </a:endParaRPr>
                    </a:p>
                  </a:txBody>
                  <a:tcPr marL="6350" marR="6350" marT="6350" marB="0" anchor="ctr"/>
                </a:tc>
                <a:tc>
                  <a:txBody>
                    <a:bodyPr/>
                    <a:lstStyle/>
                    <a:p>
                      <a:pPr algn="ctr" fontAlgn="ctr"/>
                      <a:r>
                        <a:rPr lang="en-US" sz="1200" b="1" u="none" strike="noStrike" dirty="0" smtClean="0">
                          <a:effectLst/>
                        </a:rPr>
                        <a:t>5,00,000 </a:t>
                      </a:r>
                      <a:endParaRPr lang="en-US" sz="1200" b="1" i="0" u="none" strike="noStrike" dirty="0">
                        <a:solidFill>
                          <a:srgbClr val="1F497D"/>
                        </a:solidFill>
                        <a:effectLst/>
                        <a:latin typeface="+mn-lt"/>
                      </a:endParaRPr>
                    </a:p>
                  </a:txBody>
                  <a:tcPr marL="6350" marR="6350" marT="6350" marB="0" anchor="ctr"/>
                </a:tc>
                <a:tc>
                  <a:txBody>
                    <a:bodyPr/>
                    <a:lstStyle/>
                    <a:p>
                      <a:pPr algn="ctr" fontAlgn="b"/>
                      <a:r>
                        <a:rPr lang="en-US" sz="1200" b="1" u="none" strike="noStrike" dirty="0">
                          <a:effectLst/>
                        </a:rPr>
                        <a:t>       13,865 </a:t>
                      </a:r>
                      <a:endParaRPr lang="en-US" sz="1200" b="1"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xmlns="" val="1854089567"/>
                  </a:ext>
                </a:extLst>
              </a:tr>
            </a:tbl>
          </a:graphicData>
        </a:graphic>
      </p:graphicFrame>
    </p:spTree>
    <p:extLst>
      <p:ext uri="{BB962C8B-B14F-4D97-AF65-F5344CB8AC3E}">
        <p14:creationId xmlns:p14="http://schemas.microsoft.com/office/powerpoint/2010/main" val="2920354834"/>
      </p:ext>
    </p:extLst>
  </p:cSld>
  <p:clrMapOvr>
    <a:masterClrMapping/>
  </p:clrMapOvr>
  <p:transition advClick="0">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2340429"/>
            <a:ext cx="3846286" cy="1886857"/>
          </a:xfrm>
          <a:prstGeom prst="rect">
            <a:avLst/>
          </a:prstGeom>
          <a:solidFill>
            <a:srgbClr val="006699"/>
          </a:solidFill>
          <a:ln w="222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GB" altLang="en-US" sz="952"/>
          </a:p>
        </p:txBody>
      </p:sp>
      <p:sp>
        <p:nvSpPr>
          <p:cNvPr id="6147" name="Rectangle 3" descr="Narrow horizontal"/>
          <p:cNvSpPr>
            <a:spLocks noChangeArrowheads="1"/>
          </p:cNvSpPr>
          <p:nvPr/>
        </p:nvSpPr>
        <p:spPr bwMode="auto">
          <a:xfrm>
            <a:off x="3259731" y="2340429"/>
            <a:ext cx="5884269" cy="1886857"/>
          </a:xfrm>
          <a:prstGeom prst="rect">
            <a:avLst/>
          </a:prstGeom>
          <a:blipFill dpi="0" rotWithShape="0">
            <a:blip r:embed="rId2"/>
            <a:srcRect/>
            <a:tile tx="0" ty="0" sx="100000" sy="100000" flip="none" algn="tl"/>
          </a:blipFill>
          <a:ln w="222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GB" altLang="en-US" sz="952"/>
          </a:p>
        </p:txBody>
      </p:sp>
      <p:sp>
        <p:nvSpPr>
          <p:cNvPr id="6148" name="WordArt 4"/>
          <p:cNvSpPr>
            <a:spLocks noChangeArrowheads="1" noChangeShapeType="1" noTextEdit="1"/>
          </p:cNvSpPr>
          <p:nvPr/>
        </p:nvSpPr>
        <p:spPr bwMode="auto">
          <a:xfrm>
            <a:off x="3556000" y="2960310"/>
            <a:ext cx="4354286" cy="583595"/>
          </a:xfrm>
          <a:prstGeom prst="rect">
            <a:avLst/>
          </a:prstGeom>
        </p:spPr>
        <p:txBody>
          <a:bodyPr wrap="none" fromWordArt="1">
            <a:prstTxWarp prst="textPlain">
              <a:avLst>
                <a:gd name="adj" fmla="val 50000"/>
              </a:avLst>
            </a:prstTxWarp>
          </a:bodyPr>
          <a:lstStyle/>
          <a:p>
            <a:pPr algn="ctr"/>
            <a:r>
              <a:rPr lang="en-US" sz="3429" kern="10">
                <a:ln w="9525">
                  <a:solidFill>
                    <a:srgbClr val="003366"/>
                  </a:solidFill>
                  <a:round/>
                  <a:headEnd/>
                  <a:tailEnd/>
                </a:ln>
                <a:solidFill>
                  <a:srgbClr val="003366"/>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Medical Benefits</a:t>
            </a:r>
          </a:p>
        </p:txBody>
      </p:sp>
      <p:pic>
        <p:nvPicPr>
          <p:cNvPr id="6150" name="Picture 6" descr="Best-States-For-Health-Insur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0429"/>
            <a:ext cx="3338286" cy="18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p:cNvPicPr>
            <a:picLocks noChangeAspect="1"/>
          </p:cNvPicPr>
          <p:nvPr/>
        </p:nvPicPr>
        <p:blipFill>
          <a:blip r:embed="rId4" cstate="print">
            <a:extLst>
              <a:ext uri="{28A0092B-C50C-407E-A947-70E740481C1C}">
                <a14:useLocalDpi xmlns:a14="http://schemas.microsoft.com/office/drawing/2010/main" val="0"/>
              </a:ext>
            </a:extLst>
          </a:blip>
          <a:srcRect l="43256"/>
          <a:stretch>
            <a:fillRect/>
          </a:stretch>
        </p:blipFill>
        <p:spPr bwMode="auto">
          <a:xfrm>
            <a:off x="0" y="1714527"/>
            <a:ext cx="3338286" cy="313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958608"/>
      </p:ext>
    </p:extLst>
  </p:cSld>
  <p:clrMapOvr>
    <a:masterClrMapping/>
  </p:clrMapOvr>
  <p:transition advClick="0">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50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BOEING PROPRIETARY</a:t>
            </a:r>
            <a:endParaRPr lang="en-US"/>
          </a:p>
        </p:txBody>
      </p:sp>
      <p:sp>
        <p:nvSpPr>
          <p:cNvPr id="3" name="Slide Number Placeholder 2"/>
          <p:cNvSpPr>
            <a:spLocks noGrp="1"/>
          </p:cNvSpPr>
          <p:nvPr>
            <p:ph type="sldNum" sz="quarter" idx="4"/>
          </p:nvPr>
        </p:nvSpPr>
        <p:spPr/>
        <p:txBody>
          <a:bodyPr/>
          <a:lstStyle/>
          <a:p>
            <a:r>
              <a:rPr lang="en-US" smtClean="0"/>
              <a:t>Author, </a:t>
            </a:r>
            <a:fld id="{D72BAC86-7CA1-47DD-8EAD-39EA91178256}" type="datetime1">
              <a:rPr lang="en-US" smtClean="0"/>
              <a:pPr/>
              <a:t>6/1/2021</a:t>
            </a:fld>
            <a:r>
              <a:rPr lang="en-US" smtClean="0"/>
              <a:t>, Filename.ppt</a:t>
            </a:r>
            <a:r>
              <a:rPr lang="en-US" sz="800" smtClean="0"/>
              <a:t> </a:t>
            </a:r>
            <a:r>
              <a:rPr lang="en-US" sz="1000" smtClean="0"/>
              <a:t>| </a:t>
            </a:r>
            <a:fld id="{689318A1-174D-4DEE-8106-03A37B9BCF15}" type="slidenum">
              <a:rPr lang="en-US" sz="1000" smtClean="0"/>
              <a:pPr/>
              <a:t>3</a:t>
            </a:fld>
            <a:endParaRPr lang="en-US" sz="1000" dirty="0"/>
          </a:p>
        </p:txBody>
      </p:sp>
      <p:sp>
        <p:nvSpPr>
          <p:cNvPr id="4" name="Text Box 2"/>
          <p:cNvSpPr txBox="1">
            <a:spLocks noChangeArrowheads="1"/>
          </p:cNvSpPr>
          <p:nvPr/>
        </p:nvSpPr>
        <p:spPr bwMode="auto">
          <a:xfrm>
            <a:off x="217714" y="381001"/>
            <a:ext cx="6458857" cy="38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1905" dirty="0" smtClean="0">
                <a:solidFill>
                  <a:srgbClr val="006699"/>
                </a:solidFill>
              </a:rPr>
              <a:t>Enhancements 2021-22</a:t>
            </a:r>
            <a:endParaRPr lang="en-US" altLang="en-US" sz="1905" dirty="0">
              <a:solidFill>
                <a:srgbClr val="006699"/>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77750704"/>
              </p:ext>
            </p:extLst>
          </p:nvPr>
        </p:nvGraphicFramePr>
        <p:xfrm>
          <a:off x="289360" y="1082675"/>
          <a:ext cx="8577549" cy="3892972"/>
        </p:xfrm>
        <a:graphic>
          <a:graphicData uri="http://schemas.openxmlformats.org/drawingml/2006/table">
            <a:tbl>
              <a:tblPr/>
              <a:tblGrid>
                <a:gridCol w="1793997">
                  <a:extLst>
                    <a:ext uri="{9D8B030D-6E8A-4147-A177-3AD203B41FA5}">
                      <a16:colId xmlns:a16="http://schemas.microsoft.com/office/drawing/2014/main" xmlns="" val="20000"/>
                    </a:ext>
                  </a:extLst>
                </a:gridCol>
                <a:gridCol w="1793997">
                  <a:extLst>
                    <a:ext uri="{9D8B030D-6E8A-4147-A177-3AD203B41FA5}">
                      <a16:colId xmlns:a16="http://schemas.microsoft.com/office/drawing/2014/main" xmlns="" val="1520688036"/>
                    </a:ext>
                  </a:extLst>
                </a:gridCol>
                <a:gridCol w="4989555">
                  <a:extLst>
                    <a:ext uri="{9D8B030D-6E8A-4147-A177-3AD203B41FA5}">
                      <a16:colId xmlns:a16="http://schemas.microsoft.com/office/drawing/2014/main" xmlns="" val="2994281317"/>
                    </a:ext>
                  </a:extLst>
                </a:gridCol>
              </a:tblGrid>
              <a:tr h="398395">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None/>
                        <a:tabLst/>
                      </a:pPr>
                      <a:r>
                        <a:rPr kumimoji="0" lang="en-US" sz="1200" b="1" i="0" u="none" strike="noStrike" cap="none" normalizeH="0" baseline="0" dirty="0" smtClean="0">
                          <a:ln>
                            <a:noFill/>
                          </a:ln>
                          <a:solidFill>
                            <a:schemeClr val="tx1"/>
                          </a:solidFill>
                          <a:effectLst/>
                          <a:latin typeface="+mn-lt"/>
                        </a:rPr>
                        <a:t>Enhancement</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None/>
                        <a:tabLst/>
                      </a:pPr>
                      <a:r>
                        <a:rPr kumimoji="0" lang="en-US" sz="1200" b="1" i="0" u="none" strike="noStrike" cap="none" normalizeH="0" baseline="0" dirty="0" smtClean="0">
                          <a:ln>
                            <a:noFill/>
                          </a:ln>
                          <a:solidFill>
                            <a:schemeClr val="tx1"/>
                          </a:solidFill>
                          <a:effectLst/>
                          <a:latin typeface="+mn-lt"/>
                        </a:rPr>
                        <a:t>Current Policy</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mn-lt"/>
                        </a:rPr>
                        <a:t>Changes</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3408">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200" b="0" i="0" u="none" strike="noStrike" cap="none" normalizeH="0" baseline="0" dirty="0" smtClean="0">
                          <a:ln>
                            <a:noFill/>
                          </a:ln>
                          <a:solidFill>
                            <a:schemeClr val="tx1"/>
                          </a:solidFill>
                          <a:effectLst/>
                          <a:latin typeface="+mn-lt"/>
                        </a:rPr>
                        <a:t> Normal Maternity Limit</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defRPr/>
                      </a:pPr>
                      <a:r>
                        <a:rPr kumimoji="0" lang="en-US" sz="1200" b="0" i="0" u="none" strike="noStrike" kern="1200" cap="none" normalizeH="0" baseline="0" dirty="0" smtClean="0">
                          <a:ln>
                            <a:noFill/>
                          </a:ln>
                          <a:solidFill>
                            <a:schemeClr val="tx1"/>
                          </a:solidFill>
                          <a:effectLst/>
                          <a:latin typeface="+mn-lt"/>
                          <a:ea typeface="+mn-ea"/>
                          <a:cs typeface="+mn-cs"/>
                        </a:rPr>
                        <a:t>Capped at INR 50,000</a:t>
                      </a:r>
                    </a:p>
                    <a:p>
                      <a:pPr marL="0" marR="0" lvl="0" indent="0" algn="l" defTabSz="1104900" rtl="0" eaLnBrk="1" fontAlgn="base" latinLnBrk="0" hangingPunct="1">
                        <a:lnSpc>
                          <a:spcPct val="100000"/>
                        </a:lnSpc>
                        <a:spcBef>
                          <a:spcPct val="20000"/>
                        </a:spcBef>
                        <a:spcAft>
                          <a:spcPct val="0"/>
                        </a:spcAft>
                        <a:buClrTx/>
                        <a:buSzTx/>
                        <a:buFontTx/>
                        <a:buNone/>
                        <a:tabLst/>
                      </a:pPr>
                      <a:endParaRPr kumimoji="0" lang="en-US" sz="1200" b="0" i="0" u="none" strike="noStrike" kern="1200" cap="none" normalizeH="0" baseline="0" dirty="0">
                        <a:ln>
                          <a:noFill/>
                        </a:ln>
                        <a:solidFill>
                          <a:schemeClr val="tx1"/>
                        </a:solidFill>
                        <a:effectLst/>
                        <a:latin typeface="+mn-lt"/>
                        <a:ea typeface="+mn-ea"/>
                        <a:cs typeface="+mn-cs"/>
                      </a:endParaRP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INR 75,000</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05624293"/>
                  </a:ext>
                </a:extLst>
              </a:tr>
              <a:tr h="405001">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200" b="0" i="0" u="none" strike="noStrike" cap="none" normalizeH="0" baseline="0" dirty="0" smtClean="0">
                          <a:ln>
                            <a:noFill/>
                          </a:ln>
                          <a:solidFill>
                            <a:schemeClr val="tx1"/>
                          </a:solidFill>
                          <a:effectLst/>
                          <a:latin typeface="+mn-lt"/>
                        </a:rPr>
                        <a:t> LGBT Cover</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defRPr/>
                      </a:pPr>
                      <a:r>
                        <a:rPr kumimoji="0" lang="en-US" sz="1200" b="0" i="0" u="none" strike="noStrike" kern="1200" cap="none" normalizeH="0" baseline="0" dirty="0" smtClean="0">
                          <a:ln>
                            <a:noFill/>
                          </a:ln>
                          <a:solidFill>
                            <a:schemeClr val="tx1"/>
                          </a:solidFill>
                          <a:effectLst/>
                          <a:latin typeface="+mn-lt"/>
                          <a:ea typeface="+mn-ea"/>
                          <a:cs typeface="+mn-cs"/>
                        </a:rPr>
                        <a:t>Not Covered</a:t>
                      </a:r>
                      <a:endParaRPr kumimoji="0" lang="en-US" sz="1200" b="0" i="0" u="none" strike="noStrike" kern="1200" cap="none" normalizeH="0" baseline="0" dirty="0">
                        <a:ln>
                          <a:noFill/>
                        </a:ln>
                        <a:solidFill>
                          <a:schemeClr val="tx1"/>
                        </a:solidFill>
                        <a:effectLst/>
                        <a:latin typeface="+mn-lt"/>
                        <a:ea typeface="+mn-ea"/>
                        <a:cs typeface="+mn-cs"/>
                      </a:endParaRP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Same Sex partners are covered in the policy</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49617193"/>
                  </a:ext>
                </a:extLst>
              </a:tr>
              <a:tr h="568814">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200" b="0" i="0" u="none" strike="noStrike" cap="none" normalizeH="0" baseline="0" dirty="0" smtClean="0">
                          <a:ln>
                            <a:noFill/>
                          </a:ln>
                          <a:solidFill>
                            <a:schemeClr val="tx1"/>
                          </a:solidFill>
                          <a:effectLst/>
                          <a:latin typeface="+mn-lt"/>
                        </a:rPr>
                        <a:t> Death Cases</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defRPr/>
                      </a:pPr>
                      <a:r>
                        <a:rPr kumimoji="0" lang="en-US" sz="1200" b="0" i="0" u="none" strike="noStrike" kern="1200" cap="none" normalizeH="0" baseline="0" dirty="0" smtClean="0">
                          <a:ln>
                            <a:noFill/>
                          </a:ln>
                          <a:solidFill>
                            <a:schemeClr val="tx1"/>
                          </a:solidFill>
                          <a:effectLst/>
                          <a:latin typeface="+mn-lt"/>
                          <a:ea typeface="+mn-ea"/>
                          <a:cs typeface="+mn-cs"/>
                        </a:rPr>
                        <a:t>Not Covered</a:t>
                      </a:r>
                    </a:p>
                    <a:p>
                      <a:pPr marL="0" marR="0" lvl="0" indent="0" algn="l" defTabSz="1104900" rtl="0" eaLnBrk="1" fontAlgn="base" latinLnBrk="0" hangingPunct="1">
                        <a:lnSpc>
                          <a:spcPct val="100000"/>
                        </a:lnSpc>
                        <a:spcBef>
                          <a:spcPct val="20000"/>
                        </a:spcBef>
                        <a:spcAft>
                          <a:spcPct val="0"/>
                        </a:spcAft>
                        <a:buClrTx/>
                        <a:buSzTx/>
                        <a:buFontTx/>
                        <a:buNone/>
                        <a:tabLst/>
                      </a:pPr>
                      <a:endParaRPr kumimoji="0" lang="en-US" sz="1200" b="0" i="0" u="none" strike="noStrike" kern="1200" cap="none" normalizeH="0" baseline="0" dirty="0">
                        <a:ln>
                          <a:noFill/>
                        </a:ln>
                        <a:solidFill>
                          <a:schemeClr val="tx1"/>
                        </a:solidFill>
                        <a:effectLst/>
                        <a:latin typeface="+mn-lt"/>
                        <a:ea typeface="+mn-ea"/>
                        <a:cs typeface="+mn-cs"/>
                      </a:endParaRP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bg1">
                        <a:alpha val="50000"/>
                      </a:schemeClr>
                    </a:solidFill>
                  </a:tcPr>
                </a:tc>
                <a:tc>
                  <a:txBody>
                    <a:bodyPr/>
                    <a:lstStyle/>
                    <a:p>
                      <a:pPr marL="171450" marR="0" lvl="0" indent="-171450" algn="l" defTabSz="1104900" rtl="0" eaLnBrk="1" fontAlgn="base" latinLnBrk="0" hangingPunct="1">
                        <a:lnSpc>
                          <a:spcPct val="100000"/>
                        </a:lnSpc>
                        <a:spcBef>
                          <a:spcPct val="20000"/>
                        </a:spcBef>
                        <a:spcAft>
                          <a:spcPct val="0"/>
                        </a:spcAft>
                        <a:buClrTx/>
                        <a:buSzTx/>
                        <a:buFont typeface="Arial" panose="020B0604020202020204" pitchFamily="34" charset="0"/>
                        <a:buChar char="•"/>
                        <a:tabLst/>
                      </a:pPr>
                      <a:r>
                        <a:rPr lang="en-IN" sz="1200" b="0" kern="1200" dirty="0" smtClean="0">
                          <a:solidFill>
                            <a:schemeClr val="tx1"/>
                          </a:solidFill>
                          <a:effectLst/>
                          <a:latin typeface="+mn-lt"/>
                          <a:ea typeface="+mn-ea"/>
                          <a:cs typeface="+mn-cs"/>
                        </a:rPr>
                        <a:t>In case of Death of any member, all the expenses (including non-payable items) will be paid in settled amount</a:t>
                      </a:r>
                    </a:p>
                    <a:p>
                      <a:pPr marL="0" marR="0" lvl="0" indent="0" algn="l" defTabSz="1104900" rtl="0" eaLnBrk="1" fontAlgn="base" latinLnBrk="0" hangingPunct="1">
                        <a:lnSpc>
                          <a:spcPct val="100000"/>
                        </a:lnSpc>
                        <a:spcBef>
                          <a:spcPct val="20000"/>
                        </a:spcBef>
                        <a:spcAft>
                          <a:spcPct val="0"/>
                        </a:spcAft>
                        <a:buClrTx/>
                        <a:buSzTx/>
                        <a:buFont typeface="Arial" panose="020B0604020202020204" pitchFamily="34" charset="0"/>
                        <a:buNone/>
                        <a:tabLst/>
                      </a:pPr>
                      <a:endParaRPr lang="en-IN" sz="1200" b="0" kern="1200" dirty="0" smtClean="0">
                        <a:solidFill>
                          <a:schemeClr val="tx1"/>
                        </a:solidFill>
                        <a:effectLst/>
                        <a:latin typeface="+mn-lt"/>
                        <a:ea typeface="+mn-ea"/>
                        <a:cs typeface="+mn-cs"/>
                      </a:endParaRPr>
                    </a:p>
                    <a:p>
                      <a:pPr marL="171450" marR="0" lvl="0" indent="-171450" algn="l" defTabSz="11049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IN" sz="1200" b="0" i="0" u="none" strike="noStrike" kern="1200" cap="none" normalizeH="0" baseline="0" dirty="0" smtClean="0">
                          <a:ln>
                            <a:noFill/>
                          </a:ln>
                          <a:solidFill>
                            <a:schemeClr val="tx1"/>
                          </a:solidFill>
                          <a:effectLst/>
                          <a:latin typeface="+mn-lt"/>
                          <a:ea typeface="+mn-ea"/>
                          <a:cs typeface="+mn-cs"/>
                        </a:rPr>
                        <a:t>In case of Death of employee, dependents will  continued to be covered in the policy till expiry</a:t>
                      </a:r>
                      <a:endParaRPr kumimoji="0" lang="en-US" sz="1200" b="0" i="0" u="none" strike="noStrike" cap="none" normalizeH="0" baseline="0" dirty="0" smtClean="0">
                        <a:ln>
                          <a:noFill/>
                        </a:ln>
                        <a:solidFill>
                          <a:schemeClr val="tx1"/>
                        </a:solidFill>
                        <a:effectLst/>
                        <a:latin typeface="+mn-lt"/>
                      </a:endParaRP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43246270"/>
                  </a:ext>
                </a:extLst>
              </a:tr>
              <a:tr h="794221">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200" b="0" i="0" u="none" strike="noStrike" cap="none" normalizeH="0" baseline="0" dirty="0" smtClean="0">
                          <a:ln>
                            <a:noFill/>
                          </a:ln>
                          <a:solidFill>
                            <a:schemeClr val="tx1"/>
                          </a:solidFill>
                          <a:effectLst/>
                          <a:latin typeface="+mn-lt"/>
                        </a:rPr>
                        <a:t> Surrogacy Cover</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defRPr/>
                      </a:pPr>
                      <a:r>
                        <a:rPr kumimoji="0" lang="en-US" sz="1200" b="0" i="0" u="none" strike="noStrike" kern="1200" cap="none" normalizeH="0" baseline="0" dirty="0" smtClean="0">
                          <a:ln>
                            <a:noFill/>
                          </a:ln>
                          <a:solidFill>
                            <a:schemeClr val="tx1"/>
                          </a:solidFill>
                          <a:effectLst/>
                          <a:latin typeface="+mn-lt"/>
                          <a:ea typeface="+mn-ea"/>
                          <a:cs typeface="+mn-cs"/>
                        </a:rPr>
                        <a:t>Not Covered</a:t>
                      </a:r>
                    </a:p>
                    <a:p>
                      <a:pPr marL="0" marR="0" lvl="0" indent="0" algn="l" defTabSz="1104900" rtl="0" eaLnBrk="1" fontAlgn="base" latinLnBrk="0" hangingPunct="1">
                        <a:lnSpc>
                          <a:spcPct val="100000"/>
                        </a:lnSpc>
                        <a:spcBef>
                          <a:spcPct val="20000"/>
                        </a:spcBef>
                        <a:spcAft>
                          <a:spcPct val="0"/>
                        </a:spcAft>
                        <a:buClrTx/>
                        <a:buSzTx/>
                        <a:buFontTx/>
                        <a:buNone/>
                        <a:tabLst/>
                      </a:pPr>
                      <a:endParaRPr kumimoji="0" lang="en-US" sz="1200" b="0" i="0" u="none" strike="noStrike" kern="1200" cap="none" normalizeH="0" baseline="0" dirty="0">
                        <a:ln>
                          <a:noFill/>
                        </a:ln>
                        <a:solidFill>
                          <a:schemeClr val="tx1"/>
                        </a:solidFill>
                        <a:effectLst/>
                        <a:latin typeface="+mn-lt"/>
                        <a:ea typeface="+mn-ea"/>
                        <a:cs typeface="+mn-cs"/>
                      </a:endParaRP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Surrogacy Cover applicable up to Maternity sum insured. Only available to those who takes help of a surrogate mother for childbirth Subjected to infertility having been medically established in either of the partners1</a:t>
                      </a:r>
                      <a:r>
                        <a:rPr kumimoji="0" lang="en-US" sz="1200" b="0" i="0" u="none" strike="noStrike" cap="none" normalizeH="0" baseline="30000" dirty="0" smtClean="0">
                          <a:ln>
                            <a:noFill/>
                          </a:ln>
                          <a:solidFill>
                            <a:schemeClr val="tx1"/>
                          </a:solidFill>
                          <a:effectLst/>
                          <a:latin typeface="+mn-lt"/>
                        </a:rPr>
                        <a:t>st</a:t>
                      </a:r>
                      <a:r>
                        <a:rPr kumimoji="0" lang="en-US" sz="1200" b="0" i="0" u="none" strike="noStrike" cap="none" normalizeH="0" baseline="0" dirty="0" smtClean="0">
                          <a:ln>
                            <a:noFill/>
                          </a:ln>
                          <a:solidFill>
                            <a:schemeClr val="tx1"/>
                          </a:solidFill>
                          <a:effectLst/>
                          <a:latin typeface="+mn-lt"/>
                        </a:rPr>
                        <a:t> March 2022</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37464005"/>
                  </a:ext>
                </a:extLst>
              </a:tr>
              <a:tr h="343408">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200" b="0" i="0" u="none" strike="noStrike" cap="none" normalizeH="0" baseline="0" dirty="0" smtClean="0">
                          <a:ln>
                            <a:noFill/>
                          </a:ln>
                          <a:solidFill>
                            <a:schemeClr val="tx1"/>
                          </a:solidFill>
                          <a:effectLst/>
                          <a:latin typeface="+mn-lt"/>
                        </a:rPr>
                        <a:t> Child Coverage</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defRPr/>
                      </a:pPr>
                      <a:r>
                        <a:rPr kumimoji="0" lang="en-US" sz="1200" b="0" i="0" u="none" strike="noStrike" kern="1200" cap="none" normalizeH="0" baseline="0" dirty="0" smtClean="0">
                          <a:ln>
                            <a:noFill/>
                          </a:ln>
                          <a:solidFill>
                            <a:schemeClr val="tx1"/>
                          </a:solidFill>
                          <a:effectLst/>
                          <a:latin typeface="+mn-lt"/>
                          <a:ea typeface="+mn-ea"/>
                          <a:cs typeface="+mn-cs"/>
                        </a:rPr>
                        <a:t>Dependent child only up to age 25</a:t>
                      </a:r>
                    </a:p>
                    <a:p>
                      <a:pPr marL="0" marR="0" lvl="0" indent="0" algn="l" defTabSz="1104900" rtl="0" eaLnBrk="1" fontAlgn="base" latinLnBrk="0" hangingPunct="1">
                        <a:lnSpc>
                          <a:spcPct val="100000"/>
                        </a:lnSpc>
                        <a:spcBef>
                          <a:spcPct val="20000"/>
                        </a:spcBef>
                        <a:spcAft>
                          <a:spcPct val="0"/>
                        </a:spcAft>
                        <a:buClrTx/>
                        <a:buSzTx/>
                        <a:buFontTx/>
                        <a:buNone/>
                        <a:tabLst/>
                        <a:defRPr/>
                      </a:pPr>
                      <a:endParaRPr kumimoji="0" lang="en-US" sz="1200" b="0" i="0" u="none" strike="noStrike" kern="1200" cap="none" normalizeH="0" baseline="0" dirty="0">
                        <a:ln>
                          <a:noFill/>
                        </a:ln>
                        <a:solidFill>
                          <a:schemeClr val="tx1"/>
                        </a:solidFill>
                        <a:effectLst/>
                        <a:latin typeface="+mn-lt"/>
                        <a:ea typeface="+mn-ea"/>
                        <a:cs typeface="+mn-cs"/>
                      </a:endParaRP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lang="en-IN" sz="1200" b="0" kern="1200" dirty="0" smtClean="0">
                          <a:solidFill>
                            <a:schemeClr val="tx1"/>
                          </a:solidFill>
                          <a:effectLst/>
                          <a:latin typeface="+mn-lt"/>
                          <a:ea typeface="+mn-ea"/>
                          <a:cs typeface="+mn-cs"/>
                        </a:rPr>
                        <a:t>Child coverage with no age limits in case of any disability</a:t>
                      </a:r>
                      <a:endParaRPr kumimoji="0" lang="en-US" sz="1200" b="0" i="0" u="none" strike="noStrike" cap="none" normalizeH="0" baseline="0" dirty="0" smtClean="0">
                        <a:ln>
                          <a:noFill/>
                        </a:ln>
                        <a:solidFill>
                          <a:schemeClr val="tx1"/>
                        </a:solidFill>
                        <a:effectLst/>
                        <a:latin typeface="+mn-lt"/>
                      </a:endParaRP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15218660"/>
                  </a:ext>
                </a:extLst>
              </a:tr>
            </a:tbl>
          </a:graphicData>
        </a:graphic>
      </p:graphicFrame>
    </p:spTree>
    <p:extLst>
      <p:ext uri="{BB962C8B-B14F-4D97-AF65-F5344CB8AC3E}">
        <p14:creationId xmlns:p14="http://schemas.microsoft.com/office/powerpoint/2010/main" val="233837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17714" y="381001"/>
            <a:ext cx="6458857" cy="38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1905" dirty="0">
                <a:solidFill>
                  <a:srgbClr val="006699"/>
                </a:solidFill>
              </a:rPr>
              <a:t>Medical Benefit – Coverage Details For Employee Policy</a:t>
            </a:r>
          </a:p>
        </p:txBody>
      </p:sp>
      <p:graphicFrame>
        <p:nvGraphicFramePr>
          <p:cNvPr id="279650" name="Group 98"/>
          <p:cNvGraphicFramePr>
            <a:graphicFrameLocks noGrp="1"/>
          </p:cNvGraphicFramePr>
          <p:nvPr>
            <p:extLst>
              <p:ext uri="{D42A27DB-BD31-4B8C-83A1-F6EECF244321}">
                <p14:modId xmlns:p14="http://schemas.microsoft.com/office/powerpoint/2010/main" val="4068333188"/>
              </p:ext>
            </p:extLst>
          </p:nvPr>
        </p:nvGraphicFramePr>
        <p:xfrm>
          <a:off x="145143" y="988739"/>
          <a:ext cx="8781143" cy="2420603"/>
        </p:xfrm>
        <a:graphic>
          <a:graphicData uri="http://schemas.openxmlformats.org/drawingml/2006/table">
            <a:tbl>
              <a:tblPr/>
              <a:tblGrid>
                <a:gridCol w="2322286">
                  <a:extLst>
                    <a:ext uri="{9D8B030D-6E8A-4147-A177-3AD203B41FA5}">
                      <a16:colId xmlns:a16="http://schemas.microsoft.com/office/drawing/2014/main" xmlns="" val="20000"/>
                    </a:ext>
                  </a:extLst>
                </a:gridCol>
                <a:gridCol w="6458857">
                  <a:extLst>
                    <a:ext uri="{9D8B030D-6E8A-4147-A177-3AD203B41FA5}">
                      <a16:colId xmlns:a16="http://schemas.microsoft.com/office/drawing/2014/main" xmlns="" val="20001"/>
                    </a:ext>
                  </a:extLst>
                </a:gridCol>
              </a:tblGrid>
              <a:tr h="275901">
                <a:tc gridSpan="2">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rPr>
                        <a:t>Policy Parameter</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GB"/>
                    </a:p>
                  </a:txBody>
                  <a:tcPr/>
                </a:tc>
                <a:extLst>
                  <a:ext uri="{0D108BD9-81ED-4DB2-BD59-A6C34878D82A}">
                    <a16:rowId xmlns:a16="http://schemas.microsoft.com/office/drawing/2014/main" xmlns="" val="10000"/>
                  </a:ext>
                </a:extLst>
              </a:tr>
              <a:tr h="270162">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Insurer</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smtClean="0">
                          <a:ln>
                            <a:noFill/>
                          </a:ln>
                          <a:solidFill>
                            <a:schemeClr val="tx1"/>
                          </a:solidFill>
                          <a:effectLst/>
                          <a:latin typeface="Arial" charset="0"/>
                        </a:rPr>
                        <a:t>ICICI Lombard General Insurance Co Pvt ltd</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28591">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TPA</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I HealthCare (In House TPA)</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0162">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Policy Start Date</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1</a:t>
                      </a:r>
                      <a:r>
                        <a:rPr kumimoji="0" lang="en-US" sz="1100" b="0" i="0" u="none" strike="noStrike" cap="none" normalizeH="0" baseline="30000" dirty="0" smtClean="0">
                          <a:ln>
                            <a:noFill/>
                          </a:ln>
                          <a:solidFill>
                            <a:schemeClr val="tx1"/>
                          </a:solidFill>
                          <a:effectLst/>
                          <a:latin typeface="Arial" charset="0"/>
                        </a:rPr>
                        <a:t>st</a:t>
                      </a:r>
                      <a:r>
                        <a:rPr kumimoji="0" lang="en-US" sz="1100" b="0" i="0" u="none" strike="noStrike" cap="none" normalizeH="0" baseline="0" dirty="0" smtClean="0">
                          <a:ln>
                            <a:noFill/>
                          </a:ln>
                          <a:solidFill>
                            <a:schemeClr val="tx1"/>
                          </a:solidFill>
                          <a:effectLst/>
                          <a:latin typeface="Arial" charset="0"/>
                        </a:rPr>
                        <a:t>  April 2021</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70162">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Policy End Date</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31</a:t>
                      </a:r>
                      <a:r>
                        <a:rPr kumimoji="0" lang="en-US" sz="1100" b="0" i="0" u="none" strike="noStrike" cap="none" normalizeH="0" baseline="30000" dirty="0" smtClean="0">
                          <a:ln>
                            <a:noFill/>
                          </a:ln>
                          <a:solidFill>
                            <a:schemeClr val="tx1"/>
                          </a:solidFill>
                          <a:effectLst/>
                          <a:latin typeface="Arial" charset="0"/>
                        </a:rPr>
                        <a:t>st</a:t>
                      </a:r>
                      <a:r>
                        <a:rPr kumimoji="0" lang="en-US" sz="1100" b="0" i="0" u="none" strike="noStrike" cap="none" normalizeH="0" baseline="0" dirty="0" smtClean="0">
                          <a:ln>
                            <a:noFill/>
                          </a:ln>
                          <a:solidFill>
                            <a:schemeClr val="tx1"/>
                          </a:solidFill>
                          <a:effectLst/>
                          <a:latin typeface="Arial" charset="0"/>
                        </a:rPr>
                        <a:t> March 2022</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70162">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Coverage Type</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Family Floater</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3652">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Dependent Coverage</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1 + 7 – Employee, Spouse, 4 dependent Children (</a:t>
                      </a:r>
                      <a:r>
                        <a:rPr kumimoji="0" lang="en-US" sz="1100" b="0" i="0" u="none" strike="noStrike" cap="none" normalizeH="0" baseline="0" dirty="0" err="1" smtClean="0">
                          <a:ln>
                            <a:noFill/>
                          </a:ln>
                          <a:solidFill>
                            <a:schemeClr val="tx1"/>
                          </a:solidFill>
                          <a:effectLst/>
                          <a:latin typeface="Arial" charset="0"/>
                        </a:rPr>
                        <a:t>upto</a:t>
                      </a:r>
                      <a:r>
                        <a:rPr kumimoji="0" lang="en-US" sz="1100" b="0" i="0" u="none" strike="noStrike" cap="none" normalizeH="0" baseline="0" dirty="0" smtClean="0">
                          <a:ln>
                            <a:noFill/>
                          </a:ln>
                          <a:solidFill>
                            <a:schemeClr val="tx1"/>
                          </a:solidFill>
                          <a:effectLst/>
                          <a:latin typeface="Arial" charset="0"/>
                        </a:rPr>
                        <a:t> 25 years) + 2 Dependent Parents (either set, cross combination not allowed </a:t>
                      </a:r>
                      <a:r>
                        <a:rPr kumimoji="0" lang="en-US" sz="1100" b="0" i="0" u="none" strike="noStrike" cap="none" normalizeH="0" baseline="0" dirty="0" err="1" smtClean="0">
                          <a:ln>
                            <a:noFill/>
                          </a:ln>
                          <a:solidFill>
                            <a:schemeClr val="tx1"/>
                          </a:solidFill>
                          <a:effectLst/>
                          <a:latin typeface="Arial" charset="0"/>
                        </a:rPr>
                        <a:t>upto</a:t>
                      </a:r>
                      <a:r>
                        <a:rPr kumimoji="0" lang="en-US" sz="1100" b="0" i="0" u="none" strike="noStrike" cap="none" normalizeH="0" baseline="0" dirty="0" smtClean="0">
                          <a:ln>
                            <a:noFill/>
                          </a:ln>
                          <a:solidFill>
                            <a:schemeClr val="tx1"/>
                          </a:solidFill>
                          <a:effectLst/>
                          <a:latin typeface="Arial" charset="0"/>
                        </a:rPr>
                        <a:t> 85 years)</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81811">
                <a:tc>
                  <a:txBody>
                    <a:bodyPr/>
                    <a:lstStyle/>
                    <a:p>
                      <a:pPr marL="0" marR="0" lvl="0" indent="0" algn="l" defTabSz="11049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Sum Insured</a:t>
                      </a:r>
                    </a:p>
                  </a:txBody>
                  <a:tcPr marL="95708" marR="95708" marT="47869" marB="47869"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kern="1200" cap="none" normalizeH="0" baseline="0" dirty="0" smtClean="0">
                          <a:ln>
                            <a:noFill/>
                          </a:ln>
                          <a:solidFill>
                            <a:schemeClr val="tx1"/>
                          </a:solidFill>
                          <a:effectLst/>
                          <a:latin typeface="Arial" charset="0"/>
                          <a:ea typeface="+mn-ea"/>
                          <a:cs typeface="+mn-cs"/>
                        </a:rPr>
                        <a:t>  INR </a:t>
                      </a:r>
                      <a:r>
                        <a:rPr kumimoji="0" lang="en-US" sz="1100" b="0" i="0" u="none" strike="noStrike" kern="1200" cap="none" normalizeH="0" baseline="0" dirty="0">
                          <a:ln>
                            <a:noFill/>
                          </a:ln>
                          <a:solidFill>
                            <a:schemeClr val="tx1"/>
                          </a:solidFill>
                          <a:effectLst/>
                          <a:latin typeface="Arial" charset="0"/>
                          <a:ea typeface="+mn-ea"/>
                          <a:cs typeface="+mn-cs"/>
                        </a:rPr>
                        <a:t>5.00 </a:t>
                      </a:r>
                      <a:r>
                        <a:rPr kumimoji="0" lang="en-US" sz="1100" b="0" i="0" u="none" strike="noStrike" kern="1200" cap="none" normalizeH="0" baseline="0" dirty="0" smtClean="0">
                          <a:ln>
                            <a:noFill/>
                          </a:ln>
                          <a:solidFill>
                            <a:schemeClr val="tx1"/>
                          </a:solidFill>
                          <a:effectLst/>
                          <a:latin typeface="Arial" charset="0"/>
                          <a:ea typeface="+mn-ea"/>
                          <a:cs typeface="+mn-cs"/>
                        </a:rPr>
                        <a:t>lac </a:t>
                      </a:r>
                      <a:r>
                        <a:rPr kumimoji="0" lang="en-US" sz="1100" b="0" i="0" u="none" strike="noStrike" kern="1200" cap="none" normalizeH="0" baseline="0" dirty="0">
                          <a:ln>
                            <a:noFill/>
                          </a:ln>
                          <a:solidFill>
                            <a:schemeClr val="tx1"/>
                          </a:solidFill>
                          <a:effectLst/>
                          <a:latin typeface="Arial" charset="0"/>
                          <a:ea typeface="+mn-ea"/>
                          <a:cs typeface="+mn-cs"/>
                        </a:rPr>
                        <a:t>per family &amp; parent sum insured </a:t>
                      </a:r>
                      <a:r>
                        <a:rPr kumimoji="0" lang="en-US" sz="1100" b="0" i="0" u="none" strike="noStrike" kern="1200" cap="none" normalizeH="0" baseline="0" dirty="0" smtClean="0">
                          <a:ln>
                            <a:noFill/>
                          </a:ln>
                          <a:solidFill>
                            <a:schemeClr val="tx1"/>
                          </a:solidFill>
                          <a:effectLst/>
                          <a:latin typeface="Arial" charset="0"/>
                          <a:ea typeface="+mn-ea"/>
                          <a:cs typeface="+mn-cs"/>
                        </a:rPr>
                        <a:t>restricted up to INR 3.00 lac</a:t>
                      </a:r>
                      <a:endParaRPr kumimoji="0" lang="en-US" sz="1100" b="0" i="0" u="none" strike="noStrike" kern="1200" cap="none" normalizeH="0" baseline="0" dirty="0">
                        <a:ln>
                          <a:noFill/>
                        </a:ln>
                        <a:solidFill>
                          <a:schemeClr val="tx1"/>
                        </a:solidFill>
                        <a:effectLst/>
                        <a:latin typeface="Arial" charset="0"/>
                        <a:ea typeface="+mn-ea"/>
                        <a:cs typeface="+mn-cs"/>
                      </a:endParaRPr>
                    </a:p>
                  </a:txBody>
                  <a:tcPr marL="9071" marR="9071" marT="9075" marB="0" anchor="ctr">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graphicFrame>
        <p:nvGraphicFramePr>
          <p:cNvPr id="279661" name="Group 109"/>
          <p:cNvGraphicFramePr>
            <a:graphicFrameLocks noGrp="1"/>
          </p:cNvGraphicFramePr>
          <p:nvPr>
            <p:extLst>
              <p:ext uri="{D42A27DB-BD31-4B8C-83A1-F6EECF244321}">
                <p14:modId xmlns:p14="http://schemas.microsoft.com/office/powerpoint/2010/main" val="1223167119"/>
              </p:ext>
            </p:extLst>
          </p:nvPr>
        </p:nvGraphicFramePr>
        <p:xfrm>
          <a:off x="108856" y="3554488"/>
          <a:ext cx="4666343" cy="2651884"/>
        </p:xfrm>
        <a:graphic>
          <a:graphicData uri="http://schemas.openxmlformats.org/drawingml/2006/table">
            <a:tbl>
              <a:tblPr/>
              <a:tblGrid>
                <a:gridCol w="2382551">
                  <a:extLst>
                    <a:ext uri="{9D8B030D-6E8A-4147-A177-3AD203B41FA5}">
                      <a16:colId xmlns:a16="http://schemas.microsoft.com/office/drawing/2014/main" xmlns="" val="20000"/>
                    </a:ext>
                  </a:extLst>
                </a:gridCol>
                <a:gridCol w="2283792">
                  <a:extLst>
                    <a:ext uri="{9D8B030D-6E8A-4147-A177-3AD203B41FA5}">
                      <a16:colId xmlns:a16="http://schemas.microsoft.com/office/drawing/2014/main" xmlns="" val="20001"/>
                    </a:ext>
                  </a:extLst>
                </a:gridCol>
              </a:tblGrid>
              <a:tr h="285750">
                <a:tc gridSpan="2">
                  <a:txBody>
                    <a:bodyPr/>
                    <a:lstStyle/>
                    <a:p>
                      <a:pPr marL="0" marR="0" lvl="0" indent="0" algn="l" defTabSz="9398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rPr>
                        <a:t>Benefits / Extensions                Coverage</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GB"/>
                    </a:p>
                  </a:txBody>
                  <a:tcPr/>
                </a:tc>
                <a:extLst>
                  <a:ext uri="{0D108BD9-81ED-4DB2-BD59-A6C34878D82A}">
                    <a16:rowId xmlns:a16="http://schemas.microsoft.com/office/drawing/2014/main" xmlns="" val="10000"/>
                  </a:ext>
                </a:extLst>
              </a:tr>
              <a:tr h="264584">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Standard Hospitalization</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Yes</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66096">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TPA services</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smtClean="0">
                          <a:ln>
                            <a:noFill/>
                          </a:ln>
                          <a:solidFill>
                            <a:schemeClr val="tx1"/>
                          </a:solidFill>
                          <a:effectLst/>
                          <a:latin typeface="Arial" charset="0"/>
                        </a:rPr>
                        <a:t> Yes</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1257">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Pre existing diseases </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smtClean="0">
                          <a:ln>
                            <a:noFill/>
                          </a:ln>
                          <a:solidFill>
                            <a:schemeClr val="tx1"/>
                          </a:solidFill>
                          <a:effectLst/>
                          <a:latin typeface="Arial" charset="0"/>
                        </a:rPr>
                        <a:t> Yes</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4584">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Waiver on 1</a:t>
                      </a:r>
                      <a:r>
                        <a:rPr kumimoji="0" lang="en-US" sz="1100" b="0" i="0" u="none" strike="noStrike" cap="none" normalizeH="0" baseline="30000" smtClean="0">
                          <a:ln>
                            <a:noFill/>
                          </a:ln>
                          <a:solidFill>
                            <a:schemeClr val="tx1"/>
                          </a:solidFill>
                          <a:effectLst/>
                          <a:latin typeface="Arial" charset="0"/>
                        </a:rPr>
                        <a:t>st</a:t>
                      </a:r>
                      <a:r>
                        <a:rPr kumimoji="0" lang="en-US" sz="1100" b="0" i="0" u="none" strike="noStrike" cap="none" normalizeH="0" baseline="0" smtClean="0">
                          <a:ln>
                            <a:noFill/>
                          </a:ln>
                          <a:solidFill>
                            <a:schemeClr val="tx1"/>
                          </a:solidFill>
                          <a:effectLst/>
                          <a:latin typeface="Arial" charset="0"/>
                        </a:rPr>
                        <a:t> year exclusion</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Yes</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09600">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Autism, mental illness, speech and behavioral therapy and related ailments</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Yes, covered with a cap of INR 30,000 per family on OPD &amp; IPD basis</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35429">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1" i="0" u="none" strike="noStrike" cap="none" normalizeH="0" baseline="0" dirty="0" smtClean="0">
                          <a:ln>
                            <a:noFill/>
                          </a:ln>
                          <a:solidFill>
                            <a:schemeClr val="tx1"/>
                          </a:solidFill>
                          <a:effectLst/>
                          <a:latin typeface="Arial" charset="0"/>
                        </a:rPr>
                        <a:t> </a:t>
                      </a:r>
                      <a:r>
                        <a:rPr kumimoji="0" lang="en-US" sz="1100" b="0" i="0" u="none" strike="noStrike" kern="1200" cap="none" normalizeH="0" baseline="0" dirty="0" smtClean="0">
                          <a:ln>
                            <a:noFill/>
                          </a:ln>
                          <a:solidFill>
                            <a:schemeClr val="tx1"/>
                          </a:solidFill>
                          <a:effectLst/>
                          <a:latin typeface="Arial" charset="0"/>
                          <a:ea typeface="+mn-ea"/>
                          <a:cs typeface="+mn-cs"/>
                        </a:rPr>
                        <a:t>Maternity benefits </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Yes – INR 75,000 for Normal &amp; INR 75,000 for C – Sec</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64584">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 Baby cover day 1</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Yes </a:t>
                      </a:r>
                    </a:p>
                  </a:txBody>
                  <a:tcPr marL="87086" marR="87086" marT="43543" marB="43543"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graphicFrame>
        <p:nvGraphicFramePr>
          <p:cNvPr id="279663" name="Group 111"/>
          <p:cNvGraphicFramePr>
            <a:graphicFrameLocks noGrp="1"/>
          </p:cNvGraphicFramePr>
          <p:nvPr/>
        </p:nvGraphicFramePr>
        <p:xfrm>
          <a:off x="4862286" y="3574144"/>
          <a:ext cx="4064000" cy="1596571"/>
        </p:xfrm>
        <a:graphic>
          <a:graphicData uri="http://schemas.openxmlformats.org/drawingml/2006/table">
            <a:tbl>
              <a:tblPr/>
              <a:tblGrid>
                <a:gridCol w="2394857">
                  <a:extLst>
                    <a:ext uri="{9D8B030D-6E8A-4147-A177-3AD203B41FA5}">
                      <a16:colId xmlns:a16="http://schemas.microsoft.com/office/drawing/2014/main" xmlns="" val="20000"/>
                    </a:ext>
                  </a:extLst>
                </a:gridCol>
                <a:gridCol w="1669143">
                  <a:extLst>
                    <a:ext uri="{9D8B030D-6E8A-4147-A177-3AD203B41FA5}">
                      <a16:colId xmlns:a16="http://schemas.microsoft.com/office/drawing/2014/main" xmlns="" val="20001"/>
                    </a:ext>
                  </a:extLst>
                </a:gridCol>
              </a:tblGrid>
              <a:tr h="368189">
                <a:tc gridSpan="2">
                  <a:txBody>
                    <a:bodyPr/>
                    <a:lstStyle/>
                    <a:p>
                      <a:pPr marL="0" marR="0" lvl="0" indent="0" algn="l" defTabSz="9398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rPr>
                        <a:t>Benefits / Extensions                   Coverage</a:t>
                      </a:r>
                    </a:p>
                  </a:txBody>
                  <a:tcPr marL="87086" marR="87086" marT="43535" marB="43535"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GB"/>
                    </a:p>
                  </a:txBody>
                  <a:tcPr/>
                </a:tc>
                <a:extLst>
                  <a:ext uri="{0D108BD9-81ED-4DB2-BD59-A6C34878D82A}">
                    <a16:rowId xmlns:a16="http://schemas.microsoft.com/office/drawing/2014/main" xmlns="" val="10000"/>
                  </a:ext>
                </a:extLst>
              </a:tr>
              <a:tr h="330465">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Domiciliary Hospitalization</a:t>
                      </a:r>
                    </a:p>
                  </a:txBody>
                  <a:tcPr marL="87086" marR="87086" marT="43535" marB="43535"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smtClean="0">
                          <a:ln>
                            <a:noFill/>
                          </a:ln>
                          <a:solidFill>
                            <a:schemeClr val="tx1"/>
                          </a:solidFill>
                          <a:effectLst/>
                          <a:latin typeface="Arial" charset="0"/>
                        </a:rPr>
                        <a:t> No</a:t>
                      </a:r>
                    </a:p>
                  </a:txBody>
                  <a:tcPr marL="87086" marR="87086" marT="43535" marB="43535"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5413">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smtClean="0">
                          <a:ln>
                            <a:noFill/>
                          </a:ln>
                          <a:solidFill>
                            <a:schemeClr val="tx1"/>
                          </a:solidFill>
                          <a:effectLst/>
                          <a:latin typeface="Arial" charset="0"/>
                        </a:rPr>
                        <a:t> Pre-Post Hospitalization Exp.</a:t>
                      </a:r>
                    </a:p>
                  </a:txBody>
                  <a:tcPr marL="87086" marR="87086" marT="43535" marB="43535"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Yes – 30 &amp; 60 days resp.</a:t>
                      </a:r>
                    </a:p>
                  </a:txBody>
                  <a:tcPr marL="87086" marR="87086" marT="43535" marB="43535"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2504">
                <a:tc>
                  <a:txBody>
                    <a:bodyPr/>
                    <a:lstStyle/>
                    <a:p>
                      <a:pPr marL="0" marR="0" lvl="0" indent="0" algn="l" defTabSz="939800" rtl="0" eaLnBrk="1" fontAlgn="base" latinLnBrk="0" hangingPunct="1">
                        <a:lnSpc>
                          <a:spcPct val="100000"/>
                        </a:lnSpc>
                        <a:spcBef>
                          <a:spcPct val="20000"/>
                        </a:spcBef>
                        <a:spcAft>
                          <a:spcPct val="0"/>
                        </a:spcAft>
                        <a:buClr>
                          <a:srgbClr val="006699"/>
                        </a:buClr>
                        <a:buSzTx/>
                        <a:buFont typeface="Wingdings" pitchFamily="2" charset="2"/>
                        <a:buChar char="Ø"/>
                        <a:tabLst/>
                      </a:pPr>
                      <a:r>
                        <a:rPr kumimoji="0" lang="en-US" sz="1100" b="0" i="0" u="none" strike="noStrike" cap="none" normalizeH="0" baseline="0" dirty="0" smtClean="0">
                          <a:ln>
                            <a:noFill/>
                          </a:ln>
                          <a:solidFill>
                            <a:schemeClr val="tx1"/>
                          </a:solidFill>
                          <a:effectLst/>
                          <a:latin typeface="Arial" charset="0"/>
                        </a:rPr>
                        <a:t>Room Rent Capping</a:t>
                      </a:r>
                    </a:p>
                  </a:txBody>
                  <a:tcPr marL="87086" marR="87086" marT="43535" marB="43535"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398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Normal – INR 6500 &amp; ICU INR 10000</a:t>
                      </a:r>
                    </a:p>
                  </a:txBody>
                  <a:tcPr marL="87086" marR="87086" marT="43535" marB="43535"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76883391"/>
      </p:ext>
    </p:extLst>
  </p:cSld>
  <p:clrMapOvr>
    <a:masterClrMapping/>
  </p:clrMapOvr>
  <p:transition advClick="0">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7715" y="381000"/>
            <a:ext cx="6676571"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Medical Benefit – Standard Coverage</a:t>
            </a:r>
          </a:p>
        </p:txBody>
      </p:sp>
      <p:sp>
        <p:nvSpPr>
          <p:cNvPr id="11267" name="Rectangle 3"/>
          <p:cNvSpPr>
            <a:spLocks noChangeArrowheads="1"/>
          </p:cNvSpPr>
          <p:nvPr/>
        </p:nvSpPr>
        <p:spPr bwMode="auto">
          <a:xfrm>
            <a:off x="287262" y="1522489"/>
            <a:ext cx="5007429" cy="3413114"/>
          </a:xfrm>
          <a:prstGeom prst="rect">
            <a:avLst/>
          </a:prstGeom>
          <a:noFill/>
          <a:ln w="9525">
            <a:solidFill>
              <a:srgbClr val="00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buFontTx/>
              <a:buChar char="•"/>
              <a:defRPr/>
            </a:pPr>
            <a:r>
              <a:rPr lang="en-US" altLang="en-US" sz="1143" dirty="0"/>
              <a:t> </a:t>
            </a:r>
            <a:r>
              <a:rPr lang="en-US" altLang="en-US" sz="1048" dirty="0"/>
              <a:t>Room and boarding  - Normal – INR 6500 &amp; ICU - INR 10000 </a:t>
            </a:r>
            <a:r>
              <a:rPr lang="en-US" altLang="en-US" sz="1048" b="1" i="1" dirty="0"/>
              <a:t>(in case a room is opted of a higher limit- incremental charges will be applicable on the entire bill)</a:t>
            </a:r>
          </a:p>
          <a:p>
            <a:pPr eaLnBrk="1" hangingPunct="1">
              <a:spcBef>
                <a:spcPct val="50000"/>
              </a:spcBef>
              <a:buFontTx/>
              <a:buChar char="•"/>
              <a:defRPr/>
            </a:pPr>
            <a:r>
              <a:rPr lang="en-US" altLang="en-US" sz="1048" dirty="0"/>
              <a:t> Doctors/Medical Practitioner fees</a:t>
            </a:r>
          </a:p>
          <a:p>
            <a:pPr eaLnBrk="1" hangingPunct="1">
              <a:spcBef>
                <a:spcPct val="50000"/>
              </a:spcBef>
              <a:buFontTx/>
              <a:buChar char="•"/>
              <a:defRPr/>
            </a:pPr>
            <a:r>
              <a:rPr lang="en-US" altLang="en-US" sz="1048" dirty="0"/>
              <a:t> Intensive Care Unit</a:t>
            </a:r>
          </a:p>
          <a:p>
            <a:pPr eaLnBrk="1" hangingPunct="1">
              <a:spcBef>
                <a:spcPct val="50000"/>
              </a:spcBef>
              <a:buFontTx/>
              <a:buChar char="•"/>
              <a:defRPr/>
            </a:pPr>
            <a:r>
              <a:rPr lang="en-US" altLang="en-US" sz="1048" dirty="0"/>
              <a:t> Nursing expenses</a:t>
            </a:r>
          </a:p>
          <a:p>
            <a:pPr eaLnBrk="1" hangingPunct="1">
              <a:spcBef>
                <a:spcPct val="50000"/>
              </a:spcBef>
              <a:buFontTx/>
              <a:buChar char="•"/>
              <a:defRPr/>
            </a:pPr>
            <a:r>
              <a:rPr lang="en-US" altLang="en-US" sz="1048" dirty="0"/>
              <a:t> Surgical fees, operating theatre, anesthesia and oxygen and their administration</a:t>
            </a:r>
          </a:p>
          <a:p>
            <a:pPr eaLnBrk="1" hangingPunct="1">
              <a:spcBef>
                <a:spcPct val="50000"/>
              </a:spcBef>
              <a:buFontTx/>
              <a:buChar char="•"/>
              <a:defRPr/>
            </a:pPr>
            <a:r>
              <a:rPr lang="en-US" altLang="en-US" sz="1048" dirty="0"/>
              <a:t> Drugs and medicines consumed on the premises</a:t>
            </a:r>
          </a:p>
          <a:p>
            <a:pPr eaLnBrk="1" hangingPunct="1">
              <a:spcBef>
                <a:spcPct val="50000"/>
              </a:spcBef>
              <a:buFontTx/>
              <a:buChar char="•"/>
              <a:defRPr/>
            </a:pPr>
            <a:r>
              <a:rPr lang="en-US" altLang="en-US" sz="1048" dirty="0"/>
              <a:t> Hospital miscellaneous services (such as laboratory, x-ray, diagnostic tests)</a:t>
            </a:r>
          </a:p>
          <a:p>
            <a:pPr eaLnBrk="1" hangingPunct="1">
              <a:spcBef>
                <a:spcPct val="50000"/>
              </a:spcBef>
              <a:buFontTx/>
              <a:buChar char="•"/>
              <a:defRPr/>
            </a:pPr>
            <a:r>
              <a:rPr lang="en-US" altLang="en-US" sz="1048" dirty="0"/>
              <a:t> Costs of prosthetic devices if implanted during a surgical procedure</a:t>
            </a:r>
          </a:p>
          <a:p>
            <a:pPr eaLnBrk="1" hangingPunct="1">
              <a:spcBef>
                <a:spcPct val="50000"/>
              </a:spcBef>
              <a:buFontTx/>
              <a:buChar char="•"/>
              <a:defRPr/>
            </a:pPr>
            <a:r>
              <a:rPr lang="en-US" altLang="en-US" sz="1048" dirty="0"/>
              <a:t> Radiotherapy and chemotherapy</a:t>
            </a:r>
          </a:p>
          <a:p>
            <a:pPr eaLnBrk="1" hangingPunct="1">
              <a:spcBef>
                <a:spcPct val="50000"/>
              </a:spcBef>
              <a:buFontTx/>
              <a:buChar char="•"/>
              <a:defRPr/>
            </a:pPr>
            <a:endParaRPr lang="en-US" sz="1048" dirty="0"/>
          </a:p>
          <a:p>
            <a:pPr marL="163289" indent="-163289">
              <a:buFont typeface="Arial" panose="020B0604020202020204" pitchFamily="34" charset="0"/>
              <a:buChar char="•"/>
              <a:defRPr/>
            </a:pPr>
            <a:r>
              <a:rPr lang="en-US" sz="1048" dirty="0">
                <a:latin typeface="+mn-lt"/>
              </a:rPr>
              <a:t>Liability for Nasal Sinus Surgeries </a:t>
            </a:r>
            <a:r>
              <a:rPr lang="en-US" sz="1048" dirty="0" err="1">
                <a:latin typeface="+mn-lt"/>
              </a:rPr>
              <a:t>upto</a:t>
            </a:r>
            <a:r>
              <a:rPr lang="en-US" sz="1048" dirty="0">
                <a:latin typeface="+mn-lt"/>
              </a:rPr>
              <a:t>  INR 35,000; </a:t>
            </a:r>
            <a:r>
              <a:rPr lang="en-US" sz="1048" dirty="0" err="1">
                <a:latin typeface="+mn-lt"/>
              </a:rPr>
              <a:t>Hospitalisation</a:t>
            </a:r>
            <a:r>
              <a:rPr lang="en-US" sz="1048" dirty="0">
                <a:latin typeface="+mn-lt"/>
              </a:rPr>
              <a:t> arising out of Psychiatric ailments </a:t>
            </a:r>
            <a:r>
              <a:rPr lang="en-US" sz="1048" dirty="0" err="1">
                <a:latin typeface="+mn-lt"/>
              </a:rPr>
              <a:t>upto</a:t>
            </a:r>
            <a:r>
              <a:rPr lang="en-US" sz="1048" dirty="0">
                <a:latin typeface="+mn-lt"/>
              </a:rPr>
              <a:t> INR 30,000; 50% Co-Pay for </a:t>
            </a:r>
            <a:r>
              <a:rPr lang="en-US" sz="1048" dirty="0" err="1">
                <a:latin typeface="+mn-lt"/>
              </a:rPr>
              <a:t>cyberknife</a:t>
            </a:r>
            <a:r>
              <a:rPr lang="en-US" sz="1048" dirty="0">
                <a:latin typeface="+mn-lt"/>
              </a:rPr>
              <a:t> treatment/Stem Cell Transplantation. Cochlear Implant treatment shall be restricted to 50% of the SI.</a:t>
            </a:r>
            <a:endParaRPr lang="en-US" altLang="en-US" sz="1048" dirty="0">
              <a:latin typeface="+mn-lt"/>
            </a:endParaRPr>
          </a:p>
        </p:txBody>
      </p:sp>
      <p:sp>
        <p:nvSpPr>
          <p:cNvPr id="10244" name="Rectangle 4"/>
          <p:cNvSpPr>
            <a:spLocks noChangeArrowheads="1"/>
          </p:cNvSpPr>
          <p:nvPr/>
        </p:nvSpPr>
        <p:spPr bwMode="auto">
          <a:xfrm>
            <a:off x="217714" y="5011965"/>
            <a:ext cx="7910286" cy="407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defRPr/>
            </a:pPr>
            <a:r>
              <a:rPr lang="en-US" altLang="en-US" sz="1048" b="1" i="1" dirty="0"/>
              <a:t>A)</a:t>
            </a:r>
            <a:r>
              <a:rPr lang="en-US" altLang="en-US" sz="1048" i="1" dirty="0"/>
              <a:t> </a:t>
            </a:r>
            <a:r>
              <a:rPr lang="en-US" altLang="en-US" b="1" i="1" dirty="0"/>
              <a:t>The expenses are payable provided they are incurred in India and within the policy period. Expenses will be reimbursed to the covered member depending on the level of cover that he/she is entitled to.</a:t>
            </a:r>
          </a:p>
        </p:txBody>
      </p:sp>
      <p:sp>
        <p:nvSpPr>
          <p:cNvPr id="8197" name="Rectangle 5"/>
          <p:cNvSpPr>
            <a:spLocks noChangeArrowheads="1"/>
          </p:cNvSpPr>
          <p:nvPr/>
        </p:nvSpPr>
        <p:spPr bwMode="auto">
          <a:xfrm>
            <a:off x="290286" y="1221619"/>
            <a:ext cx="2727029" cy="326884"/>
          </a:xfrm>
          <a:prstGeom prst="rect">
            <a:avLst/>
          </a:prstGeom>
          <a:solidFill>
            <a:srgbClr val="0066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1524" b="1">
                <a:solidFill>
                  <a:schemeClr val="bg1"/>
                </a:solidFill>
              </a:rPr>
              <a:t>Covers expenses related to</a:t>
            </a:r>
          </a:p>
        </p:txBody>
      </p:sp>
      <p:sp>
        <p:nvSpPr>
          <p:cNvPr id="10246" name="Rectangle 6"/>
          <p:cNvSpPr>
            <a:spLocks noChangeArrowheads="1"/>
          </p:cNvSpPr>
          <p:nvPr/>
        </p:nvSpPr>
        <p:spPr bwMode="auto">
          <a:xfrm>
            <a:off x="190500" y="5411108"/>
            <a:ext cx="7925405" cy="79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spcBef>
                <a:spcPct val="50000"/>
              </a:spcBef>
              <a:defRPr/>
            </a:pPr>
            <a:r>
              <a:rPr lang="en-US" altLang="en-US" sz="1048" b="1" i="1" dirty="0"/>
              <a:t>B) </a:t>
            </a:r>
            <a:r>
              <a:rPr lang="en-US" altLang="en-US" b="1" i="1" dirty="0"/>
              <a:t>Expenses on </a:t>
            </a:r>
            <a:r>
              <a:rPr lang="en-US" altLang="en-US" b="1" i="1" dirty="0" err="1"/>
              <a:t>Hospitalisation</a:t>
            </a:r>
            <a:r>
              <a:rPr lang="en-US" altLang="en-US" b="1" i="1" dirty="0"/>
              <a:t> for minimum period of 24 hours are admissible. </a:t>
            </a:r>
          </a:p>
          <a:p>
            <a:pPr eaLnBrk="1" hangingPunct="1">
              <a:spcBef>
                <a:spcPct val="50000"/>
              </a:spcBef>
              <a:defRPr/>
            </a:pPr>
            <a:r>
              <a:rPr lang="en-US" altLang="en-US" b="1" i="1" dirty="0"/>
              <a:t>However this time limit will not apply for specific treatments i.e. Dialysis, Chemotherapy, Radiotherapy, Eye surgery,  Lithotripsy (kidney stone removal), Tonsillectomy, D &amp; C taken in the Hospital/Nursing home and the insured is discharged on the same day of the treatment will be considered to be taken under </a:t>
            </a:r>
            <a:r>
              <a:rPr lang="en-US" altLang="en-US" b="1" i="1" dirty="0" err="1"/>
              <a:t>Hospitalisation</a:t>
            </a:r>
            <a:r>
              <a:rPr lang="en-US" altLang="en-US" b="1" i="1" dirty="0"/>
              <a:t> Benefit.</a:t>
            </a:r>
          </a:p>
        </p:txBody>
      </p:sp>
      <p:graphicFrame>
        <p:nvGraphicFramePr>
          <p:cNvPr id="2" name="Table 1"/>
          <p:cNvGraphicFramePr>
            <a:graphicFrameLocks noGrp="1"/>
          </p:cNvGraphicFramePr>
          <p:nvPr>
            <p:extLst>
              <p:ext uri="{D42A27DB-BD31-4B8C-83A1-F6EECF244321}">
                <p14:modId xmlns:p14="http://schemas.microsoft.com/office/powerpoint/2010/main" val="1260391468"/>
              </p:ext>
            </p:extLst>
          </p:nvPr>
        </p:nvGraphicFramePr>
        <p:xfrm>
          <a:off x="5660572" y="1543655"/>
          <a:ext cx="3338285" cy="2307910"/>
        </p:xfrm>
        <a:graphic>
          <a:graphicData uri="http://schemas.openxmlformats.org/drawingml/2006/table">
            <a:tbl>
              <a:tblPr/>
              <a:tblGrid>
                <a:gridCol w="1230876">
                  <a:extLst>
                    <a:ext uri="{9D8B030D-6E8A-4147-A177-3AD203B41FA5}">
                      <a16:colId xmlns:a16="http://schemas.microsoft.com/office/drawing/2014/main" xmlns="" val="20000"/>
                    </a:ext>
                  </a:extLst>
                </a:gridCol>
                <a:gridCol w="512865">
                  <a:extLst>
                    <a:ext uri="{9D8B030D-6E8A-4147-A177-3AD203B41FA5}">
                      <a16:colId xmlns:a16="http://schemas.microsoft.com/office/drawing/2014/main" xmlns="" val="20001"/>
                    </a:ext>
                  </a:extLst>
                </a:gridCol>
                <a:gridCol w="941402">
                  <a:extLst>
                    <a:ext uri="{9D8B030D-6E8A-4147-A177-3AD203B41FA5}">
                      <a16:colId xmlns:a16="http://schemas.microsoft.com/office/drawing/2014/main" xmlns="" val="20002"/>
                    </a:ext>
                  </a:extLst>
                </a:gridCol>
                <a:gridCol w="653142">
                  <a:extLst>
                    <a:ext uri="{9D8B030D-6E8A-4147-A177-3AD203B41FA5}">
                      <a16:colId xmlns:a16="http://schemas.microsoft.com/office/drawing/2014/main" xmlns="" val="20003"/>
                    </a:ext>
                  </a:extLst>
                </a:gridCol>
              </a:tblGrid>
              <a:tr h="629740">
                <a:tc>
                  <a:txBody>
                    <a:bodyPr/>
                    <a:lstStyle/>
                    <a:p>
                      <a:pPr algn="ctr" fontAlgn="ctr"/>
                      <a:r>
                        <a:rPr lang="en-US" sz="1000" b="1" i="0" u="none" strike="noStrike" dirty="0">
                          <a:solidFill>
                            <a:schemeClr val="tx1"/>
                          </a:solidFill>
                          <a:effectLst/>
                          <a:latin typeface="Calibri"/>
                        </a:rPr>
                        <a:t>Headings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ctr"/>
                      <a:r>
                        <a:rPr lang="en-US" sz="1000" b="1" i="0" u="none" strike="noStrike" dirty="0">
                          <a:solidFill>
                            <a:schemeClr val="tx1"/>
                          </a:solidFill>
                          <a:effectLst/>
                          <a:latin typeface="Calibri"/>
                        </a:rPr>
                        <a:t>As per Bill</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ctr"/>
                      <a:r>
                        <a:rPr lang="en-US" sz="1000" b="1" i="0" u="none" strike="noStrike" dirty="0">
                          <a:solidFill>
                            <a:schemeClr val="tx1"/>
                          </a:solidFill>
                          <a:effectLst/>
                          <a:latin typeface="Calibri"/>
                        </a:rPr>
                        <a:t>As per Policy (room eligibility @ INR 6500 per day)</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ctr"/>
                      <a:r>
                        <a:rPr lang="en-US" sz="1000" b="1" i="0" u="none" strike="noStrike" dirty="0">
                          <a:solidFill>
                            <a:schemeClr val="tx1"/>
                          </a:solidFill>
                          <a:effectLst/>
                          <a:latin typeface="Calibri"/>
                        </a:rPr>
                        <a:t>Deductions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0"/>
                  </a:ext>
                </a:extLst>
              </a:tr>
              <a:tr h="331218">
                <a:tc>
                  <a:txBody>
                    <a:bodyPr/>
                    <a:lstStyle/>
                    <a:p>
                      <a:pPr algn="l" fontAlgn="b"/>
                      <a:r>
                        <a:rPr lang="en-US" sz="1000" b="0" i="0" u="none" strike="noStrike" dirty="0">
                          <a:solidFill>
                            <a:schemeClr val="tx1"/>
                          </a:solidFill>
                          <a:effectLst/>
                          <a:latin typeface="Calibri"/>
                        </a:rPr>
                        <a:t>Room rent (8,000 for 3 days)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24000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19500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a:solidFill>
                            <a:schemeClr val="tx1"/>
                          </a:solidFill>
                          <a:effectLst/>
                          <a:latin typeface="Calibri"/>
                        </a:rPr>
                        <a:t>4500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1"/>
                  </a:ext>
                </a:extLst>
              </a:tr>
              <a:tr h="169289">
                <a:tc>
                  <a:txBody>
                    <a:bodyPr/>
                    <a:lstStyle/>
                    <a:p>
                      <a:pPr algn="l" fontAlgn="b"/>
                      <a:r>
                        <a:rPr lang="en-US" sz="1000" b="0" i="0" u="none" strike="noStrike" dirty="0">
                          <a:solidFill>
                            <a:schemeClr val="tx1"/>
                          </a:solidFill>
                          <a:effectLst/>
                          <a:latin typeface="Calibri"/>
                        </a:rPr>
                        <a:t>Doctor's fee</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15000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12187.5</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a:solidFill>
                            <a:schemeClr val="tx1"/>
                          </a:solidFill>
                          <a:effectLst/>
                          <a:latin typeface="Calibri"/>
                        </a:rPr>
                        <a:t>2812.5</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2"/>
                  </a:ext>
                </a:extLst>
              </a:tr>
              <a:tr h="169289">
                <a:tc>
                  <a:txBody>
                    <a:bodyPr/>
                    <a:lstStyle/>
                    <a:p>
                      <a:pPr algn="l" fontAlgn="b"/>
                      <a:r>
                        <a:rPr lang="en-US" sz="1000" b="0" i="0" u="none" strike="noStrike" dirty="0">
                          <a:solidFill>
                            <a:schemeClr val="tx1"/>
                          </a:solidFill>
                          <a:effectLst/>
                          <a:latin typeface="Calibri"/>
                        </a:rPr>
                        <a:t>Nursing Charges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20000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16250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3750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3"/>
                  </a:ext>
                </a:extLst>
              </a:tr>
              <a:tr h="169289">
                <a:tc>
                  <a:txBody>
                    <a:bodyPr/>
                    <a:lstStyle/>
                    <a:p>
                      <a:pPr algn="l" fontAlgn="b"/>
                      <a:r>
                        <a:rPr lang="en-US" sz="1000" b="0" i="0" u="none" strike="noStrike">
                          <a:solidFill>
                            <a:schemeClr val="tx1"/>
                          </a:solidFill>
                          <a:effectLst/>
                          <a:latin typeface="Calibri"/>
                        </a:rPr>
                        <a:t>pharmacy bill </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10000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10000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4"/>
                  </a:ext>
                </a:extLst>
              </a:tr>
              <a:tr h="169289">
                <a:tc>
                  <a:txBody>
                    <a:bodyPr/>
                    <a:lstStyle/>
                    <a:p>
                      <a:pPr algn="l" fontAlgn="b"/>
                      <a:r>
                        <a:rPr lang="en-US" sz="1000" b="0" i="0" u="none" strike="noStrike">
                          <a:solidFill>
                            <a:schemeClr val="tx1"/>
                          </a:solidFill>
                          <a:effectLst/>
                          <a:latin typeface="Calibri"/>
                        </a:rPr>
                        <a:t>Cotton swabs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1200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1200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5"/>
                  </a:ext>
                </a:extLst>
              </a:tr>
              <a:tr h="169289">
                <a:tc>
                  <a:txBody>
                    <a:bodyPr/>
                    <a:lstStyle/>
                    <a:p>
                      <a:pPr algn="l" fontAlgn="b"/>
                      <a:r>
                        <a:rPr lang="en-US" sz="1000" b="0" i="0" u="none" strike="noStrike">
                          <a:solidFill>
                            <a:schemeClr val="tx1"/>
                          </a:solidFill>
                          <a:effectLst/>
                          <a:latin typeface="Calibri"/>
                        </a:rPr>
                        <a:t>Registration charges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6"/>
                  </a:ext>
                </a:extLst>
              </a:tr>
              <a:tr h="169289">
                <a:tc>
                  <a:txBody>
                    <a:bodyPr/>
                    <a:lstStyle/>
                    <a:p>
                      <a:pPr algn="l" fontAlgn="b"/>
                      <a:r>
                        <a:rPr lang="en-US" sz="1000" b="0" i="0" u="none" strike="noStrike">
                          <a:solidFill>
                            <a:schemeClr val="tx1"/>
                          </a:solidFill>
                          <a:effectLst/>
                          <a:latin typeface="Calibri"/>
                        </a:rPr>
                        <a:t>Durty Doctor charges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0" i="0" u="none" strike="noStrike" dirty="0">
                          <a:solidFill>
                            <a:schemeClr val="tx1"/>
                          </a:solidFill>
                          <a:effectLst/>
                          <a:latin typeface="Calibri"/>
                        </a:rPr>
                        <a:t>1000</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7"/>
                  </a:ext>
                </a:extLst>
              </a:tr>
              <a:tr h="331218">
                <a:tc>
                  <a:txBody>
                    <a:bodyPr/>
                    <a:lstStyle/>
                    <a:p>
                      <a:pPr algn="ctr" fontAlgn="b"/>
                      <a:r>
                        <a:rPr lang="en-US" sz="1000" b="1" i="1" u="none" strike="noStrike" dirty="0">
                          <a:solidFill>
                            <a:schemeClr val="tx1"/>
                          </a:solidFill>
                          <a:effectLst/>
                          <a:latin typeface="Calibri"/>
                        </a:rPr>
                        <a:t>Total</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1" i="1" u="none" strike="noStrike" dirty="0">
                          <a:solidFill>
                            <a:schemeClr val="tx1"/>
                          </a:solidFill>
                          <a:effectLst/>
                          <a:latin typeface="Calibri"/>
                        </a:rPr>
                        <a:t>      72,200 </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1" i="1" u="none" strike="noStrike" dirty="0">
                          <a:solidFill>
                            <a:schemeClr val="tx1"/>
                          </a:solidFill>
                          <a:effectLst/>
                          <a:latin typeface="Calibri"/>
                        </a:rPr>
                        <a:t>                                57,938 </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tc>
                  <a:txBody>
                    <a:bodyPr/>
                    <a:lstStyle/>
                    <a:p>
                      <a:pPr algn="ctr" fontAlgn="b"/>
                      <a:r>
                        <a:rPr lang="en-US" sz="1000" b="1" i="1" u="none" strike="noStrike" dirty="0">
                          <a:solidFill>
                            <a:schemeClr val="tx1"/>
                          </a:solidFill>
                          <a:effectLst/>
                          <a:latin typeface="Calibri"/>
                        </a:rPr>
                        <a:t>       13,263 </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5EB"/>
                    </a:solidFill>
                  </a:tcPr>
                </a:tc>
                <a:extLst>
                  <a:ext uri="{0D108BD9-81ED-4DB2-BD59-A6C34878D82A}">
                    <a16:rowId xmlns:a16="http://schemas.microsoft.com/office/drawing/2014/main" xmlns="" val="10008"/>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446616672"/>
              </p:ext>
            </p:extLst>
          </p:nvPr>
        </p:nvGraphicFramePr>
        <p:xfrm>
          <a:off x="8115905" y="4979897"/>
          <a:ext cx="914400" cy="806450"/>
        </p:xfrm>
        <a:graphic>
          <a:graphicData uri="http://schemas.openxmlformats.org/presentationml/2006/ole">
            <mc:AlternateContent xmlns:mc="http://schemas.openxmlformats.org/markup-compatibility/2006">
              <mc:Choice xmlns:v="urn:schemas-microsoft-com:vml" Requires="v">
                <p:oleObj spid="_x0000_s3104" name="Acrobat Document" showAsIcon="1" r:id="rId3" imgW="914400" imgH="806400" progId="AcroExch.Document.DC">
                  <p:embed/>
                </p:oleObj>
              </mc:Choice>
              <mc:Fallback>
                <p:oleObj name="Acrobat Document" showAsIcon="1" r:id="rId3" imgW="914400" imgH="806400" progId="AcroExch.Document.DC">
                  <p:embed/>
                  <p:pic>
                    <p:nvPicPr>
                      <p:cNvPr id="0" name=""/>
                      <p:cNvPicPr/>
                      <p:nvPr/>
                    </p:nvPicPr>
                    <p:blipFill>
                      <a:blip r:embed="rId4"/>
                      <a:stretch>
                        <a:fillRect/>
                      </a:stretch>
                    </p:blipFill>
                    <p:spPr>
                      <a:xfrm>
                        <a:off x="8115905" y="4979897"/>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680346093"/>
      </p:ext>
    </p:extLst>
  </p:cSld>
  <p:clrMapOvr>
    <a:masterClrMapping/>
  </p:clrMapOvr>
  <p:transition advClick="0">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7715" y="381000"/>
            <a:ext cx="8708571"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Maternity Benefits</a:t>
            </a:r>
          </a:p>
        </p:txBody>
      </p:sp>
      <p:sp>
        <p:nvSpPr>
          <p:cNvPr id="9219" name="Rectangle 3"/>
          <p:cNvSpPr>
            <a:spLocks noChangeArrowheads="1"/>
          </p:cNvSpPr>
          <p:nvPr/>
        </p:nvSpPr>
        <p:spPr bwMode="auto">
          <a:xfrm>
            <a:off x="314533" y="4426020"/>
            <a:ext cx="4959430" cy="1323567"/>
          </a:xfrm>
          <a:prstGeom prst="rect">
            <a:avLst/>
          </a:prstGeom>
          <a:noFill/>
          <a:ln w="9525" algn="ctr">
            <a:solidFill>
              <a:srgbClr val="00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buFontTx/>
              <a:buChar char="•"/>
            </a:pPr>
            <a:r>
              <a:rPr lang="en-US" altLang="en-US" sz="1143" dirty="0"/>
              <a:t> These benefits are admissible in case of </a:t>
            </a:r>
            <a:r>
              <a:rPr lang="en-US" altLang="en-US" sz="1143" dirty="0" err="1"/>
              <a:t>hospitalisation</a:t>
            </a:r>
            <a:r>
              <a:rPr lang="en-US" altLang="en-US" sz="1143" dirty="0"/>
              <a:t> in India.</a:t>
            </a:r>
          </a:p>
          <a:p>
            <a:pPr eaLnBrk="1" hangingPunct="1">
              <a:spcBef>
                <a:spcPct val="50000"/>
              </a:spcBef>
              <a:buFontTx/>
              <a:buChar char="•"/>
            </a:pPr>
            <a:r>
              <a:rPr lang="en-US" altLang="en-US" sz="1143" dirty="0"/>
              <a:t> Covers first two children only. Those who already have two or more living children will not be eligible for this benefit.</a:t>
            </a:r>
          </a:p>
          <a:p>
            <a:pPr eaLnBrk="1" hangingPunct="1">
              <a:spcBef>
                <a:spcPct val="50000"/>
              </a:spcBef>
              <a:buFontTx/>
              <a:buChar char="•"/>
            </a:pPr>
            <a:r>
              <a:rPr lang="en-US" altLang="en-US" sz="1143" dirty="0"/>
              <a:t> Expenses incurred in connection with voluntary medical termination of pregnancy during the first 12 weeks from the date of conception are not covered.</a:t>
            </a:r>
          </a:p>
        </p:txBody>
      </p:sp>
      <p:graphicFrame>
        <p:nvGraphicFramePr>
          <p:cNvPr id="285730" name="Group 34"/>
          <p:cNvGraphicFramePr>
            <a:graphicFrameLocks noGrp="1"/>
          </p:cNvGraphicFramePr>
          <p:nvPr>
            <p:extLst>
              <p:ext uri="{D42A27DB-BD31-4B8C-83A1-F6EECF244321}">
                <p14:modId xmlns:p14="http://schemas.microsoft.com/office/powerpoint/2010/main" val="597096213"/>
              </p:ext>
            </p:extLst>
          </p:nvPr>
        </p:nvGraphicFramePr>
        <p:xfrm>
          <a:off x="314533" y="1345730"/>
          <a:ext cx="4959430" cy="2694504"/>
        </p:xfrm>
        <a:graphic>
          <a:graphicData uri="http://schemas.openxmlformats.org/drawingml/2006/table">
            <a:tbl>
              <a:tblPr/>
              <a:tblGrid>
                <a:gridCol w="1725637">
                  <a:extLst>
                    <a:ext uri="{9D8B030D-6E8A-4147-A177-3AD203B41FA5}">
                      <a16:colId xmlns:a16="http://schemas.microsoft.com/office/drawing/2014/main" xmlns="" val="20000"/>
                    </a:ext>
                  </a:extLst>
                </a:gridCol>
                <a:gridCol w="3233793">
                  <a:extLst>
                    <a:ext uri="{9D8B030D-6E8A-4147-A177-3AD203B41FA5}">
                      <a16:colId xmlns:a16="http://schemas.microsoft.com/office/drawing/2014/main" xmlns="" val="20001"/>
                    </a:ext>
                  </a:extLst>
                </a:gridCol>
              </a:tblGrid>
              <a:tr h="321414">
                <a:tc gridSpan="2">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rPr>
                        <a:t>Benefit Details</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GB"/>
                    </a:p>
                  </a:txBody>
                  <a:tcPr/>
                </a:tc>
                <a:extLst>
                  <a:ext uri="{0D108BD9-81ED-4DB2-BD59-A6C34878D82A}">
                    <a16:rowId xmlns:a16="http://schemas.microsoft.com/office/drawing/2014/main" xmlns="" val="10000"/>
                  </a:ext>
                </a:extLst>
              </a:tr>
              <a:tr h="321414">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rPr>
                        <a:t>For Normal Delivery </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just" defTabSz="11049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INR 75,000</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2919">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rPr>
                        <a:t>For C – Section / Cesarean Delivery </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just" defTabSz="11049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INR 75,000</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2919">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rPr>
                        <a:t>Restriction on no of children</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Maximum of  2 Children</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2919">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9 Months waiting period</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 Waived off</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12919">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Pre Post Natal Expenses </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Arial" charset="0"/>
                        </a:rPr>
                        <a:t>Covered within the Maternity limit  </a:t>
                      </a:r>
                      <a:r>
                        <a:rPr kumimoji="0" lang="en-US" sz="1100" b="0" i="0" u="none" strike="noStrike" cap="none" normalizeH="0" baseline="0" dirty="0" err="1" smtClean="0">
                          <a:ln>
                            <a:noFill/>
                          </a:ln>
                          <a:solidFill>
                            <a:schemeClr val="tx1"/>
                          </a:solidFill>
                          <a:effectLst/>
                          <a:latin typeface="Arial" charset="0"/>
                        </a:rPr>
                        <a:t>upto</a:t>
                      </a:r>
                      <a:r>
                        <a:rPr kumimoji="0" lang="en-US" sz="1100" b="0" i="0" u="none" strike="noStrike" cap="none" normalizeH="0" baseline="0" dirty="0" smtClean="0">
                          <a:ln>
                            <a:noFill/>
                          </a:ln>
                          <a:solidFill>
                            <a:schemeClr val="tx1"/>
                          </a:solidFill>
                          <a:effectLst/>
                          <a:latin typeface="Arial" charset="0"/>
                        </a:rPr>
                        <a:t> 5,000 on OPD &amp; IPD basis</a:t>
                      </a:r>
                    </a:p>
                  </a:txBody>
                  <a:tcPr marL="95708" marR="95708" marT="47897" marB="47897"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rcRect l="24989" r="21841"/>
          <a:stretch>
            <a:fillRect/>
          </a:stretch>
        </p:blipFill>
        <p:spPr bwMode="auto">
          <a:xfrm>
            <a:off x="5610438" y="1450109"/>
            <a:ext cx="3220563" cy="391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2322973"/>
      </p:ext>
    </p:extLst>
  </p:cSld>
  <p:clrMapOvr>
    <a:masterClrMapping/>
  </p:clrMapOvr>
  <p:transition advClick="0">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17714" y="381000"/>
            <a:ext cx="6821714"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Medical Benefit – Cashless Process</a:t>
            </a:r>
          </a:p>
        </p:txBody>
      </p:sp>
      <p:sp>
        <p:nvSpPr>
          <p:cNvPr id="10243" name="Rectangle 5"/>
          <p:cNvSpPr>
            <a:spLocks noChangeArrowheads="1"/>
          </p:cNvSpPr>
          <p:nvPr/>
        </p:nvSpPr>
        <p:spPr bwMode="auto">
          <a:xfrm>
            <a:off x="290286" y="1034143"/>
            <a:ext cx="8636000" cy="85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just" eaLnBrk="1" hangingPunct="1">
              <a:lnSpc>
                <a:spcPct val="130000"/>
              </a:lnSpc>
            </a:pPr>
            <a:r>
              <a:rPr lang="en-US" altLang="en-US" sz="952"/>
              <a:t>Cashless means the Administrator may authorize upon a Policyholder’s request for direct settlement of eligible services and it’s according charges between a Network Hospital and the Administrator. In such case the Administrator will directly settle all eligible amounts with the Network Hospital and the Insured Person may not have to pay any deposits at the commencement of the treatment or bills after the end of treatment to the extent as these services are covered under the Policy.</a:t>
            </a:r>
          </a:p>
        </p:txBody>
      </p:sp>
      <p:graphicFrame>
        <p:nvGraphicFramePr>
          <p:cNvPr id="127217" name="Group 241"/>
          <p:cNvGraphicFramePr>
            <a:graphicFrameLocks noGrp="1"/>
          </p:cNvGraphicFramePr>
          <p:nvPr>
            <p:extLst>
              <p:ext uri="{D42A27DB-BD31-4B8C-83A1-F6EECF244321}">
                <p14:modId xmlns:p14="http://schemas.microsoft.com/office/powerpoint/2010/main" val="3482833376"/>
              </p:ext>
            </p:extLst>
          </p:nvPr>
        </p:nvGraphicFramePr>
        <p:xfrm>
          <a:off x="290286" y="1905000"/>
          <a:ext cx="8563429" cy="3773715"/>
        </p:xfrm>
        <a:graphic>
          <a:graphicData uri="http://schemas.openxmlformats.org/drawingml/2006/table">
            <a:tbl>
              <a:tblPr/>
              <a:tblGrid>
                <a:gridCol w="3991429">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272110">
                <a:tc gridSpan="2">
                  <a:txBody>
                    <a:bodyPr/>
                    <a:lstStyle/>
                    <a:p>
                      <a:pPr marL="0" marR="0" lvl="0" indent="0" algn="ctr" defTabSz="11049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Hospitals in the network (please refer to the website for the updated list) </a:t>
                      </a:r>
                      <a:endParaRPr kumimoji="0" lang="en-US" sz="1000" b="1" i="0" u="none" strike="noStrike" cap="none" normalizeH="0" baseline="0" dirty="0" smtClean="0">
                        <a:ln>
                          <a:noFill/>
                        </a:ln>
                        <a:solidFill>
                          <a:srgbClr val="FF0066"/>
                        </a:solidFill>
                        <a:effectLst/>
                        <a:latin typeface="Arial" charset="0"/>
                      </a:endParaRPr>
                    </a:p>
                  </a:txBody>
                  <a:tcPr marL="95708" marR="95708" marT="47848" marB="4784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006699"/>
                    </a:solidFill>
                  </a:tcPr>
                </a:tc>
                <a:tc hMerge="1">
                  <a:txBody>
                    <a:bodyPr/>
                    <a:lstStyle/>
                    <a:p>
                      <a:endParaRPr lang="en-GB"/>
                    </a:p>
                  </a:txBody>
                  <a:tcPr/>
                </a:tc>
                <a:extLst>
                  <a:ext uri="{0D108BD9-81ED-4DB2-BD59-A6C34878D82A}">
                    <a16:rowId xmlns:a16="http://schemas.microsoft.com/office/drawing/2014/main" xmlns="" val="10000"/>
                  </a:ext>
                </a:extLst>
              </a:tr>
              <a:tr h="3501605">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For Updated List visit to :</a:t>
                      </a:r>
                    </a:p>
                    <a:p>
                      <a:pPr marL="0" marR="0" lvl="0" indent="0" algn="l" defTabSz="11049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p>
                      <a:pPr marL="0" marR="0" lvl="0" indent="0" algn="l" defTabSz="1104900" rtl="0" eaLnBrk="1" fontAlgn="base" latinLnBrk="0" hangingPunct="0">
                        <a:lnSpc>
                          <a:spcPct val="93000"/>
                        </a:lnSpc>
                        <a:spcBef>
                          <a:spcPct val="0"/>
                        </a:spcBef>
                        <a:spcAft>
                          <a:spcPct val="0"/>
                        </a:spcAft>
                        <a:buClrTx/>
                        <a:buSzTx/>
                        <a:buFontTx/>
                        <a:buNone/>
                        <a:tabLst/>
                      </a:pPr>
                      <a:r>
                        <a:rPr kumimoji="0" lang="en-US" sz="1100" b="1" i="1" u="sng" strike="noStrike" cap="none" normalizeH="0" baseline="0" dirty="0" smtClean="0">
                          <a:ln>
                            <a:noFill/>
                          </a:ln>
                          <a:solidFill>
                            <a:srgbClr val="990000"/>
                          </a:solidFill>
                          <a:effectLst/>
                          <a:latin typeface="Arial" charset="0"/>
                        </a:rPr>
                        <a:t>https://www.icicilombard.com/Content/ilom-en/Hospital_list/search.asp</a:t>
                      </a:r>
                    </a:p>
                    <a:p>
                      <a:pPr marL="0" marR="0" lvl="0" indent="0" algn="l" defTabSz="1104900" rtl="0" eaLnBrk="1" fontAlgn="base" latinLnBrk="0" hangingPunct="1">
                        <a:lnSpc>
                          <a:spcPct val="100000"/>
                        </a:lnSpc>
                        <a:spcBef>
                          <a:spcPct val="20000"/>
                        </a:spcBef>
                        <a:spcAft>
                          <a:spcPct val="0"/>
                        </a:spcAft>
                        <a:buClrTx/>
                        <a:buSzTx/>
                        <a:buFontTx/>
                        <a:buNone/>
                        <a:tabLst/>
                      </a:pPr>
                      <a:endParaRPr kumimoji="0" lang="en-US" sz="1100" b="1" i="1" u="sng" strike="noStrike" cap="none" normalizeH="0" baseline="0" dirty="0" smtClean="0">
                        <a:ln>
                          <a:noFill/>
                        </a:ln>
                        <a:solidFill>
                          <a:schemeClr val="tx1"/>
                        </a:solidFill>
                        <a:effectLst/>
                        <a:latin typeface="Arial" charset="0"/>
                      </a:endParaRPr>
                    </a:p>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Please check the website for updated list of hospitals as the list keeps changing every 15 days or contact the relationship manager to confirm if the hospital is a network hospital</a:t>
                      </a:r>
                    </a:p>
                    <a:p>
                      <a:pPr marL="0" marR="0" lvl="0" indent="0" algn="l" defTabSz="11049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Arial" charset="0"/>
                      </a:endParaRPr>
                    </a:p>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charset="0"/>
                        </a:rPr>
                        <a:t>SMS Alerts : Please mention your mobile number on the claim/Pre Authorization Forms for real time updates on claim status.</a:t>
                      </a:r>
                    </a:p>
                  </a:txBody>
                  <a:tcPr marL="95708" marR="95708" marT="47848" marB="4784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1104900" rtl="0" eaLnBrk="1" fontAlgn="base" latinLnBrk="0" hangingPunct="1">
                        <a:lnSpc>
                          <a:spcPct val="100000"/>
                        </a:lnSpc>
                        <a:spcBef>
                          <a:spcPct val="20000"/>
                        </a:spcBef>
                        <a:spcAft>
                          <a:spcPct val="0"/>
                        </a:spcAft>
                        <a:buClrTx/>
                        <a:buSzTx/>
                        <a:buFontTx/>
                        <a:buNone/>
                        <a:tabLst/>
                      </a:pPr>
                      <a:endParaRPr kumimoji="0" lang="en-GB" sz="1100" b="1" i="1" u="none" strike="noStrike" cap="none" normalizeH="0" baseline="0" dirty="0" smtClean="0">
                        <a:ln>
                          <a:noFill/>
                        </a:ln>
                        <a:solidFill>
                          <a:schemeClr val="tx1"/>
                        </a:solidFill>
                        <a:effectLst/>
                        <a:latin typeface="Arial" charset="0"/>
                      </a:endParaRPr>
                    </a:p>
                    <a:p>
                      <a:pPr marL="0" algn="l" defTabSz="914400" rtl="0" eaLnBrk="1" latinLnBrk="0" hangingPunct="1"/>
                      <a:r>
                        <a:rPr kumimoji="0" lang="en-US" sz="1100" b="1" i="1" u="none" strike="noStrike" kern="1200" cap="none" normalizeH="0" baseline="0" dirty="0" smtClean="0">
                          <a:ln>
                            <a:noFill/>
                          </a:ln>
                          <a:solidFill>
                            <a:schemeClr val="tx1"/>
                          </a:solidFill>
                          <a:effectLst/>
                          <a:latin typeface="Arial" charset="0"/>
                          <a:ea typeface="+mn-ea"/>
                          <a:cs typeface="+mn-cs"/>
                        </a:rPr>
                        <a:t>Contact Details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050" b="1" i="1" u="none" strike="noStrike" cap="none" normalizeH="0" baseline="0" dirty="0" smtClean="0">
                          <a:ln>
                            <a:noFill/>
                          </a:ln>
                          <a:solidFill>
                            <a:schemeClr val="tx1"/>
                          </a:solidFill>
                          <a:effectLst/>
                          <a:latin typeface="Arial" charset="0"/>
                        </a:rPr>
                        <a:t>Mr </a:t>
                      </a:r>
                      <a:r>
                        <a:rPr kumimoji="0" lang="en-GB" altLang="en-US" sz="1050" b="1" i="1" u="none" strike="noStrike" cap="none" normalizeH="0" baseline="0" dirty="0" err="1" smtClean="0">
                          <a:ln>
                            <a:noFill/>
                          </a:ln>
                          <a:solidFill>
                            <a:schemeClr val="tx1"/>
                          </a:solidFill>
                          <a:effectLst/>
                          <a:latin typeface="Arial" charset="0"/>
                        </a:rPr>
                        <a:t>Kiran</a:t>
                      </a:r>
                      <a:r>
                        <a:rPr kumimoji="0" lang="en-GB" altLang="en-US" sz="1050" b="1" i="1" u="none" strike="noStrike" cap="none" normalizeH="0" baseline="0" dirty="0" smtClean="0">
                          <a:ln>
                            <a:noFill/>
                          </a:ln>
                          <a:solidFill>
                            <a:schemeClr val="tx1"/>
                          </a:solidFill>
                          <a:effectLst/>
                          <a:latin typeface="Arial" charset="0"/>
                        </a:rPr>
                        <a:t> Kumar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050" b="1" i="1" u="none" strike="noStrike" cap="none" normalizeH="0" baseline="0" dirty="0" smtClean="0">
                          <a:ln>
                            <a:noFill/>
                          </a:ln>
                          <a:solidFill>
                            <a:schemeClr val="tx1"/>
                          </a:solidFill>
                          <a:effectLst/>
                          <a:latin typeface="Arial" charset="0"/>
                        </a:rPr>
                        <a:t>Mobile: +917019592554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050" b="1" i="1" u="none" strike="noStrike" kern="1200" cap="none" normalizeH="0" baseline="0" dirty="0" smtClean="0">
                          <a:ln>
                            <a:noFill/>
                          </a:ln>
                          <a:solidFill>
                            <a:schemeClr val="tx1"/>
                          </a:solidFill>
                          <a:effectLst/>
                          <a:latin typeface="Arial" charset="0"/>
                          <a:ea typeface="+mn-ea"/>
                          <a:cs typeface="+mn-cs"/>
                        </a:rPr>
                        <a:t>Email</a:t>
                      </a:r>
                      <a:r>
                        <a:rPr kumimoji="0" lang="en-GB" altLang="en-US" sz="1050" b="1" i="1" u="sng" strike="noStrike" kern="1200" cap="none" normalizeH="0" baseline="0" dirty="0" smtClean="0">
                          <a:ln>
                            <a:noFill/>
                          </a:ln>
                          <a:solidFill>
                            <a:schemeClr val="tx1"/>
                          </a:solidFill>
                          <a:effectLst/>
                          <a:latin typeface="Arial" charset="0"/>
                          <a:ea typeface="+mn-ea"/>
                          <a:cs typeface="+mn-cs"/>
                        </a:rPr>
                        <a:t>: </a:t>
                      </a:r>
                      <a:r>
                        <a:rPr kumimoji="0" lang="en-GB" altLang="en-US" sz="1050" b="1" i="1" u="sng" strike="noStrike" kern="1200" cap="none" normalizeH="0" baseline="0" dirty="0" smtClean="0">
                          <a:ln>
                            <a:noFill/>
                          </a:ln>
                          <a:solidFill>
                            <a:schemeClr val="tx1"/>
                          </a:solidFill>
                          <a:effectLst/>
                          <a:latin typeface="Arial" charset="0"/>
                          <a:ea typeface="+mn-ea"/>
                          <a:cs typeface="+mn-cs"/>
                          <a:hlinkClick r:id="rId2"/>
                        </a:rPr>
                        <a:t>k.kiran@ext.icicilombard.com</a:t>
                      </a:r>
                      <a:endParaRPr kumimoji="0" lang="en-GB" altLang="en-US" sz="105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050" b="1" i="1" u="sng"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050" b="1" i="1" u="none" strike="noStrike" cap="none" normalizeH="0" baseline="0" dirty="0" smtClean="0">
                          <a:ln>
                            <a:noFill/>
                          </a:ln>
                          <a:solidFill>
                            <a:schemeClr val="tx1"/>
                          </a:solidFill>
                          <a:effectLst/>
                          <a:latin typeface="Arial" charset="0"/>
                        </a:rPr>
                        <a:t>Mr Nakul 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050" b="1" i="1" u="none" strike="noStrike" cap="none" normalizeH="0" baseline="0" dirty="0" smtClean="0">
                          <a:ln>
                            <a:noFill/>
                          </a:ln>
                          <a:solidFill>
                            <a:schemeClr val="tx1"/>
                          </a:solidFill>
                          <a:effectLst/>
                          <a:latin typeface="Arial" charset="0"/>
                        </a:rPr>
                        <a:t>Mobile: +917045081209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050" b="1" i="1" u="none" strike="noStrike" kern="1200" cap="none" normalizeH="0" baseline="0" dirty="0" smtClean="0">
                          <a:ln>
                            <a:noFill/>
                          </a:ln>
                          <a:solidFill>
                            <a:schemeClr val="tx1"/>
                          </a:solidFill>
                          <a:effectLst/>
                          <a:latin typeface="Arial" charset="0"/>
                          <a:ea typeface="+mn-ea"/>
                          <a:cs typeface="+mn-cs"/>
                        </a:rPr>
                        <a:t>Email</a:t>
                      </a:r>
                      <a:r>
                        <a:rPr kumimoji="0" lang="en-GB" altLang="en-US" sz="1050" b="1" i="1" u="sng" strike="noStrike" kern="1200" cap="none" normalizeH="0" baseline="0" dirty="0" smtClean="0">
                          <a:ln>
                            <a:noFill/>
                          </a:ln>
                          <a:solidFill>
                            <a:schemeClr val="tx1"/>
                          </a:solidFill>
                          <a:effectLst/>
                          <a:latin typeface="Arial" charset="0"/>
                          <a:ea typeface="+mn-ea"/>
                          <a:cs typeface="+mn-cs"/>
                        </a:rPr>
                        <a:t>: </a:t>
                      </a:r>
                      <a:r>
                        <a:rPr kumimoji="0" lang="en-GB" altLang="en-US" sz="1050" b="1" i="1" u="sng" strike="noStrike" kern="1200" cap="none" normalizeH="0" baseline="0" dirty="0" smtClean="0">
                          <a:ln>
                            <a:noFill/>
                          </a:ln>
                          <a:solidFill>
                            <a:schemeClr val="tx1"/>
                          </a:solidFill>
                          <a:effectLst/>
                          <a:latin typeface="Arial" charset="0"/>
                          <a:ea typeface="+mn-ea"/>
                          <a:cs typeface="+mn-cs"/>
                          <a:hlinkClick r:id="rId3"/>
                        </a:rPr>
                        <a:t>Nakul.n@icicilomard.com</a:t>
                      </a:r>
                      <a:endParaRPr kumimoji="0" lang="en-GB" altLang="en-US" sz="1050" b="1" i="1" u="sng" strike="noStrike" kern="1200" cap="none" normalizeH="0" baseline="0" dirty="0" smtClean="0">
                        <a:ln>
                          <a:noFill/>
                        </a:ln>
                        <a:solidFill>
                          <a:schemeClr val="tx1"/>
                        </a:solidFill>
                        <a:effectLst/>
                        <a:latin typeface="Arial" charset="0"/>
                        <a:ea typeface="+mn-ea"/>
                        <a:cs typeface="+mn-cs"/>
                      </a:endParaRPr>
                    </a:p>
                    <a:p>
                      <a:pPr marL="0" marR="0" lvl="0" indent="0" algn="l" defTabSz="1104900" rtl="0" eaLnBrk="1" fontAlgn="base" latinLnBrk="0" hangingPunct="1">
                        <a:lnSpc>
                          <a:spcPct val="100000"/>
                        </a:lnSpc>
                        <a:spcBef>
                          <a:spcPct val="20000"/>
                        </a:spcBef>
                        <a:spcAft>
                          <a:spcPct val="0"/>
                        </a:spcAft>
                        <a:buClrTx/>
                        <a:buSzTx/>
                        <a:buFontTx/>
                        <a:buNone/>
                        <a:tabLst/>
                      </a:pPr>
                      <a:r>
                        <a:rPr kumimoji="0" lang="en-GB" sz="2700" b="1" i="1" u="none" strike="noStrike" cap="none" normalizeH="0" baseline="0" dirty="0" smtClean="0">
                          <a:ln>
                            <a:noFill/>
                          </a:ln>
                          <a:solidFill>
                            <a:schemeClr val="tx1"/>
                          </a:solidFill>
                          <a:effectLst/>
                          <a:latin typeface="Arial" charset="0"/>
                        </a:rPr>
                        <a:t/>
                      </a:r>
                      <a:br>
                        <a:rPr kumimoji="0" lang="en-GB" sz="2700" b="1" i="1" u="none" strike="noStrike" cap="none" normalizeH="0" baseline="0" dirty="0" smtClean="0">
                          <a:ln>
                            <a:noFill/>
                          </a:ln>
                          <a:solidFill>
                            <a:schemeClr val="tx1"/>
                          </a:solidFill>
                          <a:effectLst/>
                          <a:latin typeface="Arial" charset="0"/>
                        </a:rPr>
                      </a:br>
                      <a:endParaRPr kumimoji="0" lang="en-US" sz="1100" b="1" i="1" u="none" strike="noStrike" cap="none" normalizeH="0" baseline="0" dirty="0" smtClean="0">
                        <a:ln>
                          <a:noFill/>
                        </a:ln>
                        <a:solidFill>
                          <a:schemeClr val="tx1"/>
                        </a:solidFill>
                        <a:effectLst/>
                        <a:latin typeface="Arial" charset="0"/>
                      </a:endParaRPr>
                    </a:p>
                    <a:p>
                      <a:pPr marL="0" marR="0" lvl="0" indent="0" algn="l" defTabSz="11049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endParaRPr>
                    </a:p>
                    <a:p>
                      <a:pPr marL="0" marR="0" lvl="0" indent="0" algn="l" defTabSz="1104900" rtl="0" eaLnBrk="1" fontAlgn="base" latinLnBrk="0" hangingPunct="1">
                        <a:lnSpc>
                          <a:spcPct val="100000"/>
                        </a:lnSpc>
                        <a:spcBef>
                          <a:spcPct val="20000"/>
                        </a:spcBef>
                        <a:spcAft>
                          <a:spcPct val="0"/>
                        </a:spcAft>
                        <a:buClrTx/>
                        <a:buSzTx/>
                        <a:buFontTx/>
                        <a:buNone/>
                        <a:tabLst/>
                      </a:pPr>
                      <a:endParaRPr kumimoji="0" lang="en-AU" sz="1100" b="1" i="0" u="none" strike="noStrike" cap="none" normalizeH="0" baseline="0" dirty="0" smtClean="0">
                        <a:ln>
                          <a:noFill/>
                        </a:ln>
                        <a:solidFill>
                          <a:schemeClr val="tx1"/>
                        </a:solidFill>
                        <a:effectLst/>
                        <a:latin typeface="Arial" charset="0"/>
                      </a:endParaRPr>
                    </a:p>
                  </a:txBody>
                  <a:tcPr marL="95708" marR="95708" marT="47848" marB="47848" horzOverflow="overflow">
                    <a:lnL w="12700" cap="flat" cmpd="sng" algn="ctr">
                      <a:solidFill>
                        <a:srgbClr val="006666"/>
                      </a:solidFill>
                      <a:prstDash val="solid"/>
                      <a:round/>
                      <a:headEnd type="none" w="med" len="med"/>
                      <a:tailEnd type="none" w="med" len="med"/>
                    </a:lnL>
                    <a:lnR w="12700" cap="flat" cmpd="sng" algn="ctr">
                      <a:solidFill>
                        <a:srgbClr val="006666"/>
                      </a:solidFill>
                      <a:prstDash val="solid"/>
                      <a:round/>
                      <a:headEnd type="none" w="med" len="med"/>
                      <a:tailEnd type="none" w="med" len="med"/>
                    </a:lnR>
                    <a:lnT w="12700" cap="flat" cmpd="sng" algn="ctr">
                      <a:solidFill>
                        <a:srgbClr val="006666"/>
                      </a:solidFill>
                      <a:prstDash val="solid"/>
                      <a:round/>
                      <a:headEnd type="none" w="med" len="med"/>
                      <a:tailEnd type="none" w="med" len="med"/>
                    </a:lnT>
                    <a:lnB w="12700" cap="flat" cmpd="sng" algn="ctr">
                      <a:solidFill>
                        <a:srgbClr val="00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0254" name="Rectangle 98"/>
          <p:cNvSpPr>
            <a:spLocks noChangeArrowheads="1"/>
          </p:cNvSpPr>
          <p:nvPr/>
        </p:nvSpPr>
        <p:spPr bwMode="auto">
          <a:xfrm>
            <a:off x="290286" y="5678714"/>
            <a:ext cx="8563429" cy="447524"/>
          </a:xfrm>
          <a:prstGeom prst="rect">
            <a:avLst/>
          </a:prstGeom>
          <a:solidFill>
            <a:srgbClr val="CCECFF">
              <a:alpha val="20000"/>
            </a:srgbClr>
          </a:solidFill>
          <a:ln w="9525" algn="ctr">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en-US" altLang="en-US" sz="1143" b="1"/>
              <a:t>Note :</a:t>
            </a:r>
            <a:r>
              <a:rPr lang="en-US" altLang="en-US" sz="952" b="1"/>
              <a:t> </a:t>
            </a:r>
            <a:r>
              <a:rPr lang="en-US" altLang="en-US" sz="952"/>
              <a:t>Patients seeking treatment under cashless hospitalization are eligible to make claims under pre and post hospitalization expenses. For all such expenses the bills and other required documents needs to submitted separately as part of the claims reimbursement.</a:t>
            </a:r>
          </a:p>
        </p:txBody>
      </p:sp>
      <p:grpSp>
        <p:nvGrpSpPr>
          <p:cNvPr id="10256" name="Group 196"/>
          <p:cNvGrpSpPr>
            <a:grpSpLocks/>
          </p:cNvGrpSpPr>
          <p:nvPr/>
        </p:nvGrpSpPr>
        <p:grpSpPr bwMode="auto">
          <a:xfrm>
            <a:off x="362857" y="5098143"/>
            <a:ext cx="3701143" cy="508000"/>
            <a:chOff x="336" y="3024"/>
            <a:chExt cx="2448" cy="336"/>
          </a:xfrm>
        </p:grpSpPr>
        <p:sp>
          <p:nvSpPr>
            <p:cNvPr id="10261" name="AutoShape 31">
              <a:hlinkClick r:id="rId4" action="ppaction://hlinksldjump" highlightClick="1"/>
            </p:cNvPr>
            <p:cNvSpPr>
              <a:spLocks noChangeArrowheads="1"/>
            </p:cNvSpPr>
            <p:nvPr/>
          </p:nvSpPr>
          <p:spPr bwMode="auto">
            <a:xfrm>
              <a:off x="336" y="3024"/>
              <a:ext cx="2448" cy="336"/>
            </a:xfrm>
            <a:prstGeom prst="actionButtonBlank">
              <a:avLst/>
            </a:prstGeom>
            <a:solidFill>
              <a:srgbClr val="006666">
                <a:alpha val="50195"/>
              </a:srgbClr>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en-US" altLang="en-US" sz="1714">
                  <a:solidFill>
                    <a:schemeClr val="bg1"/>
                  </a:solidFill>
                </a:rPr>
                <a:t>Emergency Hospitalization</a:t>
              </a:r>
            </a:p>
          </p:txBody>
        </p:sp>
        <p:pic>
          <p:nvPicPr>
            <p:cNvPr id="10262" name="Picture 19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6" y="3072"/>
              <a:ext cx="240" cy="186"/>
            </a:xfrm>
            <a:prstGeom prst="rect">
              <a:avLst/>
            </a:prstGeom>
            <a:noFill/>
            <a:ln>
              <a:noFill/>
            </a:ln>
            <a:effectLst/>
            <a:extLst>
              <a:ext uri="{909E8E84-426E-40DD-AFC4-6F175D3DCCD1}">
                <a14:hiddenFill xmlns:a14="http://schemas.microsoft.com/office/drawing/2010/main">
                  <a:solidFill>
                    <a:srgbClr val="CCECFF">
                      <a:alpha val="20000"/>
                    </a:srgbClr>
                  </a:solidFill>
                </a14:hiddenFill>
              </a:ext>
              <a:ext uri="{91240B29-F687-4F45-9708-019B960494DF}">
                <a14:hiddenLine xmlns:a14="http://schemas.microsoft.com/office/drawing/2010/main" w="9525">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257" name="Group 197"/>
          <p:cNvGrpSpPr>
            <a:grpSpLocks/>
          </p:cNvGrpSpPr>
          <p:nvPr/>
        </p:nvGrpSpPr>
        <p:grpSpPr bwMode="auto">
          <a:xfrm>
            <a:off x="5080000" y="5098143"/>
            <a:ext cx="3701143" cy="508000"/>
            <a:chOff x="2976" y="3024"/>
            <a:chExt cx="2448" cy="336"/>
          </a:xfrm>
        </p:grpSpPr>
        <p:sp>
          <p:nvSpPr>
            <p:cNvPr id="10259" name="AutoShape 30">
              <a:hlinkClick r:id="" action="ppaction://hlinkshowjump?jump=nextslide" highlightClick="1"/>
            </p:cNvPr>
            <p:cNvSpPr>
              <a:spLocks noChangeArrowheads="1"/>
            </p:cNvSpPr>
            <p:nvPr/>
          </p:nvSpPr>
          <p:spPr bwMode="auto">
            <a:xfrm>
              <a:off x="2976" y="3024"/>
              <a:ext cx="2448" cy="336"/>
            </a:xfrm>
            <a:prstGeom prst="actionButtonBlank">
              <a:avLst/>
            </a:prstGeom>
            <a:solidFill>
              <a:srgbClr val="006666">
                <a:alpha val="50195"/>
              </a:srgbClr>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en-US" altLang="en-US" sz="1714">
                  <a:solidFill>
                    <a:schemeClr val="bg1"/>
                  </a:solidFill>
                </a:rPr>
                <a:t>Planned Hospitalization</a:t>
              </a:r>
            </a:p>
          </p:txBody>
        </p:sp>
        <p:pic>
          <p:nvPicPr>
            <p:cNvPr id="10260" name="Picture 19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36" y="3072"/>
              <a:ext cx="240" cy="186"/>
            </a:xfrm>
            <a:prstGeom prst="rect">
              <a:avLst/>
            </a:prstGeom>
            <a:noFill/>
            <a:ln>
              <a:noFill/>
            </a:ln>
            <a:effectLst/>
            <a:extLst>
              <a:ext uri="{909E8E84-426E-40DD-AFC4-6F175D3DCCD1}">
                <a14:hiddenFill xmlns:a14="http://schemas.microsoft.com/office/drawing/2010/main">
                  <a:solidFill>
                    <a:srgbClr val="CCECFF">
                      <a:alpha val="20000"/>
                    </a:srgbClr>
                  </a:solidFill>
                </a14:hiddenFill>
              </a:ext>
              <a:ext uri="{91240B29-F687-4F45-9708-019B960494DF}">
                <a14:hiddenLine xmlns:a14="http://schemas.microsoft.com/office/drawing/2010/main" w="9525">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67530491"/>
      </p:ext>
    </p:extLst>
  </p:cSld>
  <p:clrMapOvr>
    <a:masterClrMapping/>
  </p:clrMapOvr>
  <p:transition advClick="0">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17714" y="381000"/>
            <a:ext cx="6313714"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dirty="0">
                <a:solidFill>
                  <a:srgbClr val="006699"/>
                </a:solidFill>
              </a:rPr>
              <a:t>Non-Cashless</a:t>
            </a:r>
          </a:p>
        </p:txBody>
      </p:sp>
      <p:sp>
        <p:nvSpPr>
          <p:cNvPr id="11267" name="Rectangle 5"/>
          <p:cNvSpPr>
            <a:spLocks noChangeArrowheads="1"/>
          </p:cNvSpPr>
          <p:nvPr/>
        </p:nvSpPr>
        <p:spPr bwMode="auto">
          <a:xfrm>
            <a:off x="290286" y="1324429"/>
            <a:ext cx="8490857" cy="355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just" eaLnBrk="1" hangingPunct="1">
              <a:lnSpc>
                <a:spcPct val="130000"/>
              </a:lnSpc>
            </a:pPr>
            <a:r>
              <a:rPr lang="en-US" altLang="en-US" sz="1333" b="1"/>
              <a:t>Admission procedure</a:t>
            </a:r>
          </a:p>
          <a:p>
            <a:pPr algn="just" eaLnBrk="1" hangingPunct="1">
              <a:lnSpc>
                <a:spcPct val="130000"/>
              </a:lnSpc>
              <a:buFontTx/>
              <a:buChar char="•"/>
            </a:pPr>
            <a:r>
              <a:rPr lang="en-US" altLang="en-US" sz="1333"/>
              <a:t> In case you choose a non-network hospital you will have to liaise directly with the hospital for admission. </a:t>
            </a:r>
          </a:p>
          <a:p>
            <a:pPr algn="just" eaLnBrk="1" hangingPunct="1">
              <a:lnSpc>
                <a:spcPct val="130000"/>
              </a:lnSpc>
              <a:buFontTx/>
              <a:buChar char="•"/>
            </a:pPr>
            <a:r>
              <a:rPr lang="en-US" altLang="en-US" sz="1333"/>
              <a:t> However you are advised to follow the pre authorization procedure to ensure eligibility for reimbursement of hospitalisation expenses from the insurer.</a:t>
            </a:r>
          </a:p>
          <a:p>
            <a:pPr algn="just" eaLnBrk="1" hangingPunct="1">
              <a:lnSpc>
                <a:spcPct val="130000"/>
              </a:lnSpc>
            </a:pPr>
            <a:endParaRPr lang="en-US" altLang="en-US" sz="1333" b="1"/>
          </a:p>
          <a:p>
            <a:pPr algn="just" eaLnBrk="1" hangingPunct="1">
              <a:lnSpc>
                <a:spcPct val="130000"/>
              </a:lnSpc>
            </a:pPr>
            <a:r>
              <a:rPr lang="en-US" altLang="en-US" sz="1333" b="1"/>
              <a:t>Discharge procedure</a:t>
            </a:r>
          </a:p>
          <a:p>
            <a:pPr algn="just" eaLnBrk="1" hangingPunct="1">
              <a:lnSpc>
                <a:spcPct val="130000"/>
              </a:lnSpc>
              <a:buFontTx/>
              <a:buChar char="•"/>
            </a:pPr>
            <a:r>
              <a:rPr lang="en-US" altLang="en-US" sz="1333"/>
              <a:t> In case of non network hospital, you will be required to clear the bills and submit the claim to TPA for reimbursement from the insurer. Please ensure that you collect all necessary documents such as – discharge summary, investigation reports etc. for submitting your claim.</a:t>
            </a:r>
          </a:p>
          <a:p>
            <a:pPr algn="just" eaLnBrk="1" hangingPunct="1">
              <a:lnSpc>
                <a:spcPct val="130000"/>
              </a:lnSpc>
            </a:pPr>
            <a:endParaRPr lang="en-US" altLang="en-US" sz="1333" b="1"/>
          </a:p>
          <a:p>
            <a:pPr algn="just" eaLnBrk="1" hangingPunct="1">
              <a:lnSpc>
                <a:spcPct val="130000"/>
              </a:lnSpc>
            </a:pPr>
            <a:r>
              <a:rPr lang="en-US" altLang="en-US" sz="1333" b="1"/>
              <a:t>Submission of hospitalisation claim</a:t>
            </a:r>
          </a:p>
          <a:p>
            <a:pPr algn="just" eaLnBrk="1" hangingPunct="1">
              <a:lnSpc>
                <a:spcPct val="130000"/>
              </a:lnSpc>
              <a:buFontTx/>
              <a:buChar char="•"/>
            </a:pPr>
            <a:r>
              <a:rPr lang="en-US" altLang="en-US" sz="1333"/>
              <a:t> You must submit the final claim with all relevant documents within </a:t>
            </a:r>
            <a:r>
              <a:rPr lang="en-US" altLang="en-US" sz="1333" b="1"/>
              <a:t>30 days</a:t>
            </a:r>
            <a:r>
              <a:rPr lang="en-US" altLang="en-US" sz="1333"/>
              <a:t> from the date of discharge from the hospital.</a:t>
            </a:r>
          </a:p>
        </p:txBody>
      </p:sp>
    </p:spTree>
    <p:extLst>
      <p:ext uri="{BB962C8B-B14F-4D97-AF65-F5344CB8AC3E}">
        <p14:creationId xmlns:p14="http://schemas.microsoft.com/office/powerpoint/2010/main" val="2692690194"/>
      </p:ext>
    </p:extLst>
  </p:cSld>
  <p:clrMapOvr>
    <a:masterClrMapping/>
  </p:clrMapOvr>
  <p:transition advClick="0">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217714" y="381000"/>
            <a:ext cx="8636000" cy="5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3048">
                <a:solidFill>
                  <a:srgbClr val="006699"/>
                </a:solidFill>
              </a:rPr>
              <a:t>Claims Document List</a:t>
            </a:r>
          </a:p>
        </p:txBody>
      </p:sp>
      <p:graphicFrame>
        <p:nvGraphicFramePr>
          <p:cNvPr id="135405" name="Group 237"/>
          <p:cNvGraphicFramePr>
            <a:graphicFrameLocks noGrp="1"/>
          </p:cNvGraphicFramePr>
          <p:nvPr/>
        </p:nvGraphicFramePr>
        <p:xfrm>
          <a:off x="290286" y="1469572"/>
          <a:ext cx="3846286" cy="4248454"/>
        </p:xfrm>
        <a:graphic>
          <a:graphicData uri="http://schemas.openxmlformats.org/drawingml/2006/table">
            <a:tbl>
              <a:tblPr/>
              <a:tblGrid>
                <a:gridCol w="3846286">
                  <a:extLst>
                    <a:ext uri="{9D8B030D-6E8A-4147-A177-3AD203B41FA5}">
                      <a16:colId xmlns:a16="http://schemas.microsoft.com/office/drawing/2014/main" xmlns="" val="20000"/>
                    </a:ext>
                  </a:extLst>
                </a:gridCol>
              </a:tblGrid>
              <a:tr h="246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Completed Claim form with Signature</a:t>
                      </a:r>
                      <a:endParaRPr kumimoji="0" lang="en-US" sz="1700" b="0" i="0" u="none" strike="noStrike" cap="none" normalizeH="0" baseline="0" dirty="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80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Hospital bills in original (with bill no; signed and stamped by the hospital) with all charges itemized and the original receipts </a:t>
                      </a:r>
                      <a:endParaRPr kumimoji="0" lang="en-US" sz="1700" b="0" i="0" u="none" strike="noStrike" cap="none" normalizeH="0" baseline="0" dirty="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114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Discharge Report/Certificate/card (original)</a:t>
                      </a:r>
                      <a:endParaRPr kumimoji="0" lang="en-US" sz="1700" b="0" i="0" u="none" strike="noStrike" cap="none" normalizeH="0" baseline="0" dirty="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99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Times New Roman" pitchFamily="18" charset="0"/>
                        </a:rPr>
                        <a:t>Attending doctors’ bills and receipts and certificate regarding diagnosis (if separate from hospital bill)</a:t>
                      </a:r>
                      <a:endParaRPr kumimoji="0" lang="en-US" sz="1700" b="0" i="0" u="none" strike="noStrike" cap="none" normalizeH="0" baseline="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15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Original reports or attested copies of Bills and Receipts for Medicines, Investigations along with Doctors prescription in Original and Laboratory </a:t>
                      </a:r>
                      <a:endParaRPr kumimoji="0" lang="en-US" sz="1700" b="0" i="0" u="none" strike="noStrike" cap="none" normalizeH="0" baseline="0" dirty="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9932">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Follow-up advice or letter for line of treatment after discharge from hospital, from Doctor.</a:t>
                      </a:r>
                      <a:endParaRPr kumimoji="0" lang="en-US" sz="1700" b="0" i="0" u="none" strike="noStrike" cap="none" normalizeH="0" baseline="0" dirty="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41444">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Provide Break up details including Pharmacy items, Materials, Investigations even though it is there in the main bill </a:t>
                      </a:r>
                      <a:endParaRPr kumimoji="0" lang="en-US" sz="1700" b="0" i="0" u="none" strike="noStrike" cap="none" normalizeH="0" baseline="0" dirty="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6137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In case the hospital is not registered, please get a letter on the Hospital letterhead mentioning the number of beds and availability of doctors and nurses round the clock.</a:t>
                      </a:r>
                      <a:endParaRPr kumimoji="0" lang="en-US" sz="1700" b="0" i="0" u="none" strike="noStrike" cap="none" normalizeH="0" baseline="0" dirty="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6818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In  non- network hospital, you may have to get the hospital and doctor’s registration number in Hospital letterhead and get the same signed and stamped by the hospital</a:t>
                      </a:r>
                      <a:r>
                        <a:rPr kumimoji="0" lang="en-US" sz="1000" b="1" i="0" u="none" strike="noStrike" cap="none" normalizeH="0" baseline="0" dirty="0" smtClean="0">
                          <a:ln>
                            <a:noFill/>
                          </a:ln>
                          <a:solidFill>
                            <a:schemeClr val="tx1"/>
                          </a:solidFill>
                          <a:effectLst/>
                          <a:latin typeface="Arial" charset="0"/>
                          <a:cs typeface="Times New Roman" pitchFamily="18" charset="0"/>
                        </a:rPr>
                        <a:t>, </a:t>
                      </a:r>
                      <a:r>
                        <a:rPr kumimoji="0" lang="en-US" sz="1000" b="0" i="0" u="none" strike="noStrike" cap="none" normalizeH="0" baseline="0" dirty="0" smtClean="0">
                          <a:ln>
                            <a:noFill/>
                          </a:ln>
                          <a:solidFill>
                            <a:schemeClr val="tx1"/>
                          </a:solidFill>
                          <a:effectLst/>
                          <a:latin typeface="Arial" charset="0"/>
                          <a:cs typeface="Times New Roman" pitchFamily="18" charset="0"/>
                        </a:rPr>
                        <a:t>if required.</a:t>
                      </a:r>
                      <a:endParaRPr kumimoji="0" lang="en-US" sz="1700" b="0" i="0" u="none" strike="noStrike" cap="none" normalizeH="0" baseline="0" dirty="0" smtClean="0">
                        <a:ln>
                          <a:noFill/>
                        </a:ln>
                        <a:solidFill>
                          <a:schemeClr val="tx1"/>
                        </a:solidFill>
                        <a:effectLst/>
                        <a:latin typeface="Arial" charset="0"/>
                      </a:endParaRPr>
                    </a:p>
                  </a:txBody>
                  <a:tcPr marL="87086" marR="87086" marT="43540" marB="43540"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12313" name="Text Box 156"/>
          <p:cNvSpPr txBox="1">
            <a:spLocks noChangeArrowheads="1"/>
          </p:cNvSpPr>
          <p:nvPr/>
        </p:nvSpPr>
        <p:spPr bwMode="auto">
          <a:xfrm>
            <a:off x="217714" y="5678714"/>
            <a:ext cx="4426857" cy="22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en-US" sz="857"/>
              <a:t>*Please retain photocopies of all documents submitted</a:t>
            </a:r>
          </a:p>
        </p:txBody>
      </p:sp>
      <p:graphicFrame>
        <p:nvGraphicFramePr>
          <p:cNvPr id="135438" name="Group 270"/>
          <p:cNvGraphicFramePr>
            <a:graphicFrameLocks noGrp="1"/>
          </p:cNvGraphicFramePr>
          <p:nvPr/>
        </p:nvGraphicFramePr>
        <p:xfrm>
          <a:off x="6821714" y="1832428"/>
          <a:ext cx="1138162" cy="1003905"/>
        </p:xfrm>
        <a:graphic>
          <a:graphicData uri="http://schemas.openxmlformats.org/drawingml/2006/table">
            <a:tbl>
              <a:tblPr/>
              <a:tblGrid>
                <a:gridCol w="921288">
                  <a:extLst>
                    <a:ext uri="{9D8B030D-6E8A-4147-A177-3AD203B41FA5}">
                      <a16:colId xmlns:a16="http://schemas.microsoft.com/office/drawing/2014/main" xmlns="" val="20000"/>
                    </a:ext>
                  </a:extLst>
                </a:gridCol>
                <a:gridCol w="216874">
                  <a:extLst>
                    <a:ext uri="{9D8B030D-6E8A-4147-A177-3AD203B41FA5}">
                      <a16:colId xmlns:a16="http://schemas.microsoft.com/office/drawing/2014/main" xmlns="" val="20001"/>
                    </a:ext>
                  </a:extLst>
                </a:gridCol>
              </a:tblGrid>
              <a:tr h="255478">
                <a:tc gridSpan="2">
                  <a:txBody>
                    <a:bodyPr/>
                    <a:lstStyle/>
                    <a:p>
                      <a:pPr marL="0" marR="0" lvl="0" indent="0" algn="l" defTabSz="11049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rPr>
                        <a:t>Claims Form</a:t>
                      </a:r>
                    </a:p>
                  </a:txBody>
                  <a:tcPr marL="95737" marR="95737" marT="47878" marB="47878"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006699">
                        <a:alpha val="50000"/>
                      </a:srgbClr>
                    </a:solidFill>
                  </a:tcPr>
                </a:tc>
                <a:tc hMerge="1">
                  <a:txBody>
                    <a:bodyPr/>
                    <a:lstStyle/>
                    <a:p>
                      <a:endParaRPr lang="en-GB"/>
                    </a:p>
                  </a:txBody>
                  <a:tcPr/>
                </a:tc>
                <a:extLst>
                  <a:ext uri="{0D108BD9-81ED-4DB2-BD59-A6C34878D82A}">
                    <a16:rowId xmlns:a16="http://schemas.microsoft.com/office/drawing/2014/main" xmlns="" val="10000"/>
                  </a:ext>
                </a:extLst>
              </a:tr>
              <a:tr h="748427">
                <a:tc>
                  <a:txBody>
                    <a:bodyPr/>
                    <a:lstStyle/>
                    <a:p>
                      <a:pPr marL="0" marR="0" lvl="0" indent="0" algn="l" defTabSz="12065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p>
                      <a:pPr marL="0" marR="0" lvl="0" indent="0" algn="l" defTabSz="12065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marL="95737" marR="95737" marT="47878" marB="47878"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just" defTabSz="1104900" rtl="0" eaLnBrk="1" fontAlgn="base" latinLnBrk="0" hangingPunct="1">
                        <a:lnSpc>
                          <a:spcPct val="100000"/>
                        </a:lnSpc>
                        <a:spcBef>
                          <a:spcPct val="20000"/>
                        </a:spcBef>
                        <a:spcAft>
                          <a:spcPct val="0"/>
                        </a:spcAft>
                        <a:buClrTx/>
                        <a:buSzTx/>
                        <a:buFontTx/>
                        <a:buNone/>
                        <a:tabLst/>
                      </a:pPr>
                      <a:endParaRPr kumimoji="0" lang="en-AU" sz="1000" b="0" i="0" u="none" strike="noStrike" cap="none" normalizeH="0" baseline="0" dirty="0" smtClean="0">
                        <a:ln>
                          <a:noFill/>
                        </a:ln>
                        <a:solidFill>
                          <a:schemeClr val="tx1"/>
                        </a:solidFill>
                        <a:effectLst/>
                        <a:latin typeface="Arial" charset="0"/>
                      </a:endParaRPr>
                    </a:p>
                  </a:txBody>
                  <a:tcPr marL="95737" marR="95737" marT="47878" marB="47878"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2326" name="Object 284"/>
          <p:cNvGraphicFramePr>
            <a:graphicFrameLocks noChangeAspect="1"/>
          </p:cNvGraphicFramePr>
          <p:nvPr/>
        </p:nvGraphicFramePr>
        <p:xfrm>
          <a:off x="6894286" y="2122715"/>
          <a:ext cx="870857" cy="680357"/>
        </p:xfrm>
        <a:graphic>
          <a:graphicData uri="http://schemas.openxmlformats.org/presentationml/2006/ole">
            <mc:AlternateContent xmlns:mc="http://schemas.openxmlformats.org/markup-compatibility/2006">
              <mc:Choice xmlns:v="urn:schemas-microsoft-com:vml" Requires="v">
                <p:oleObj spid="_x0000_s1057" name="Acrobat Document" showAsIcon="1" r:id="rId3" imgW="914400" imgH="714375" progId="AcroExch.Document.7">
                  <p:embed/>
                </p:oleObj>
              </mc:Choice>
              <mc:Fallback>
                <p:oleObj name="Acrobat Document" showAsIcon="1" r:id="rId3" imgW="914400" imgH="714375" progId="AcroExch.Document.7">
                  <p:embed/>
                  <p:pic>
                    <p:nvPicPr>
                      <p:cNvPr id="12326" name="Object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4286" y="2122715"/>
                        <a:ext cx="870857" cy="680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4412343" y="3594368"/>
            <a:ext cx="4572000" cy="212365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200" dirty="0"/>
              <a:t>Along with these do send a cancelled </a:t>
            </a:r>
            <a:r>
              <a:rPr lang="en-US" sz="1200" dirty="0" err="1"/>
              <a:t>cheque</a:t>
            </a:r>
            <a:r>
              <a:rPr lang="en-US" sz="1200" dirty="0"/>
              <a:t> copy with your name pre printed on the same if it’s the first claim for this period.</a:t>
            </a:r>
          </a:p>
          <a:p>
            <a:pPr>
              <a:defRPr/>
            </a:pPr>
            <a:endParaRPr lang="en-US" sz="1200" b="1" dirty="0"/>
          </a:p>
          <a:p>
            <a:pPr>
              <a:defRPr/>
            </a:pPr>
            <a:r>
              <a:rPr lang="en-US" sz="1200" b="1" dirty="0"/>
              <a:t>Please courier them to the below address</a:t>
            </a:r>
            <a:r>
              <a:rPr lang="en-US" sz="1200" dirty="0"/>
              <a:t>:</a:t>
            </a:r>
          </a:p>
          <a:p>
            <a:pPr>
              <a:defRPr/>
            </a:pPr>
            <a:r>
              <a:rPr lang="en-US" sz="1200" dirty="0"/>
              <a:t> </a:t>
            </a:r>
          </a:p>
          <a:p>
            <a:pPr>
              <a:defRPr/>
            </a:pPr>
            <a:r>
              <a:rPr lang="en-US" sz="1200" dirty="0"/>
              <a:t>ICICI Lombard Healthcare- Claims Team</a:t>
            </a:r>
            <a:br>
              <a:rPr lang="en-US" sz="1200" dirty="0"/>
            </a:br>
            <a:r>
              <a:rPr lang="en-US" sz="1200" dirty="0"/>
              <a:t>ICICI Bank Tower, Plot No. 12</a:t>
            </a:r>
            <a:br>
              <a:rPr lang="en-US" sz="1200" dirty="0"/>
            </a:br>
            <a:r>
              <a:rPr lang="en-US" sz="1200" dirty="0"/>
              <a:t>Financial District, </a:t>
            </a:r>
            <a:r>
              <a:rPr lang="en-US" sz="1200" dirty="0" err="1"/>
              <a:t>Nanakram</a:t>
            </a:r>
            <a:r>
              <a:rPr lang="en-US" sz="1200" dirty="0"/>
              <a:t> </a:t>
            </a:r>
            <a:r>
              <a:rPr lang="en-US" sz="1200" dirty="0" err="1"/>
              <a:t>Guda</a:t>
            </a:r>
            <a:r>
              <a:rPr lang="en-US" sz="1200" dirty="0"/>
              <a:t>,</a:t>
            </a:r>
            <a:br>
              <a:rPr lang="en-US" sz="1200" dirty="0"/>
            </a:br>
            <a:r>
              <a:rPr lang="en-US" sz="1200" dirty="0" err="1"/>
              <a:t>Gachibowli</a:t>
            </a:r>
            <a:r>
              <a:rPr lang="en-US" sz="1200" dirty="0"/>
              <a:t>, Hyderabad,</a:t>
            </a:r>
            <a:br>
              <a:rPr lang="en-US" sz="1200" dirty="0"/>
            </a:br>
            <a:r>
              <a:rPr lang="en-US" sz="1200" dirty="0"/>
              <a:t>Andhra Pradesh,</a:t>
            </a:r>
            <a:br>
              <a:rPr lang="en-US" sz="1200" dirty="0"/>
            </a:br>
            <a:r>
              <a:rPr lang="en-US" sz="1200" dirty="0"/>
              <a:t>Pin Code: 500032, India</a:t>
            </a:r>
          </a:p>
        </p:txBody>
      </p:sp>
    </p:spTree>
    <p:extLst>
      <p:ext uri="{BB962C8B-B14F-4D97-AF65-F5344CB8AC3E}">
        <p14:creationId xmlns:p14="http://schemas.microsoft.com/office/powerpoint/2010/main" val="2917843562"/>
      </p:ext>
    </p:extLst>
  </p:cSld>
  <p:clrMapOvr>
    <a:masterClrMapping/>
  </p:clrMapOvr>
  <p:transition advClick="0">
    <p:cover dir="r"/>
  </p:transition>
  <p:timing>
    <p:tnLst>
      <p:par>
        <p:cTn id="1" dur="indefinite" restart="never" nodeType="tmRoot"/>
      </p:par>
    </p:tnLst>
  </p:timing>
</p:sld>
</file>

<file path=ppt/theme/theme1.xml><?xml version="1.0" encoding="utf-8"?>
<a:theme xmlns:a="http://schemas.openxmlformats.org/drawingml/2006/main" name="whiteback_bluesig_identityba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Presentation58" id="{7B3F7BDB-639D-F646-9AED-2F7C3AD40384}" vid="{CA2D8287-D7B5-694E-BE06-D433F0BA697A}"/>
    </a:ext>
  </a:extLst>
</a:theme>
</file>

<file path=ppt/theme/theme2.xml><?xml version="1.0" encoding="utf-8"?>
<a:theme xmlns:a="http://schemas.openxmlformats.org/drawingml/2006/main" name="1_whiteback_bluesig_identitybar with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Presentation58" id="{7B3F7BDB-639D-F646-9AED-2F7C3AD40384}" vid="{BB91922C-8544-604C-BF65-4173FB9C007B}"/>
    </a:ext>
  </a:extLst>
</a:theme>
</file>

<file path=ppt/theme/theme3.xml><?xml version="1.0" encoding="utf-8"?>
<a:theme xmlns:a="http://schemas.openxmlformats.org/drawingml/2006/main" name="whiteback_bluesig_identitybar_blue">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Presentation58" id="{7B3F7BDB-639D-F646-9AED-2F7C3AD40384}" vid="{774D8AD7-2628-6D4C-B5FA-12D3776B2A9D}"/>
    </a:ext>
  </a:extLst>
</a:theme>
</file>

<file path=ppt/theme/theme4.xml><?xml version="1.0" encoding="utf-8"?>
<a:theme xmlns:a="http://schemas.openxmlformats.org/drawingml/2006/main" name="1_whiteback_bluesig_identitybar_blue with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Presentation58" id="{7B3F7BDB-639D-F646-9AED-2F7C3AD40384}" vid="{F929A303-8293-F04A-9E28-80A590BA4857}"/>
    </a:ext>
  </a:extLst>
</a:theme>
</file>

<file path=ppt/theme/theme5.xml><?xml version="1.0" encoding="utf-8"?>
<a:theme xmlns:a="http://schemas.openxmlformats.org/drawingml/2006/main" name="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58" id="{7B3F7BDB-639D-F646-9AED-2F7C3AD40384}" vid="{E88ED608-B900-284C-A482-09AB57203BED}"/>
    </a:ext>
  </a:extLst>
</a:theme>
</file>

<file path=ppt/theme/theme6.xml><?xml version="1.0" encoding="utf-8"?>
<a:theme xmlns:a="http://schemas.openxmlformats.org/drawingml/2006/main" name="Boeing Logo Divider Slide_Blue BG">
  <a:themeElements>
    <a:clrScheme name="153585_SLMP_Template_MidLevel 1">
      <a:dk1>
        <a:srgbClr val="000000"/>
      </a:dk1>
      <a:lt1>
        <a:srgbClr val="FFFFFF"/>
      </a:lt1>
      <a:dk2>
        <a:srgbClr val="0039A6"/>
      </a:dk2>
      <a:lt2>
        <a:srgbClr val="A5ACB0"/>
      </a:lt2>
      <a:accent1>
        <a:srgbClr val="0039A6"/>
      </a:accent1>
      <a:accent2>
        <a:srgbClr val="007165"/>
      </a:accent2>
      <a:accent3>
        <a:srgbClr val="FFFFFF"/>
      </a:accent3>
      <a:accent4>
        <a:srgbClr val="000000"/>
      </a:accent4>
      <a:accent5>
        <a:srgbClr val="AAAED0"/>
      </a:accent5>
      <a:accent6>
        <a:srgbClr val="00665B"/>
      </a:accent6>
      <a:hlink>
        <a:srgbClr val="0039A6"/>
      </a:hlink>
      <a:folHlink>
        <a:srgbClr val="A5ACB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18" charset="0"/>
          </a:defRPr>
        </a:defPPr>
      </a:lstStyle>
    </a:lnDef>
  </a:objectDefaults>
  <a:extraClrSchemeLst>
    <a:extraClrScheme>
      <a:clrScheme name="Custom Design 1">
        <a:dk1>
          <a:srgbClr val="000000"/>
        </a:dk1>
        <a:lt1>
          <a:srgbClr val="FFFFFF"/>
        </a:lt1>
        <a:dk2>
          <a:srgbClr val="0039A6"/>
        </a:dk2>
        <a:lt2>
          <a:srgbClr val="A5ACB0"/>
        </a:lt2>
        <a:accent1>
          <a:srgbClr val="0039A6"/>
        </a:accent1>
        <a:accent2>
          <a:srgbClr val="007165"/>
        </a:accent2>
        <a:accent3>
          <a:srgbClr val="FFFFFF"/>
        </a:accent3>
        <a:accent4>
          <a:srgbClr val="000000"/>
        </a:accent4>
        <a:accent5>
          <a:srgbClr val="AAAED0"/>
        </a:accent5>
        <a:accent6>
          <a:srgbClr val="00665B"/>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58" id="{7B3F7BDB-639D-F646-9AED-2F7C3AD40384}" vid="{ECA01CAE-DD14-4E44-B454-35C7638D42B6}"/>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docProps/app.xml><?xml version="1.0" encoding="utf-8"?>
<Properties xmlns="http://schemas.openxmlformats.org/officeDocument/2006/extended-properties" xmlns:vt="http://schemas.openxmlformats.org/officeDocument/2006/docPropsVTypes">
  <Template>whiteback_bluesig_identitybar</Template>
  <TotalTime>1245</TotalTime>
  <Words>2609</Words>
  <Application>Microsoft Office PowerPoint</Application>
  <PresentationFormat>On-screen Show (4:3)</PresentationFormat>
  <Paragraphs>370</Paragraphs>
  <Slides>20</Slides>
  <Notes>4</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20</vt:i4>
      </vt:variant>
    </vt:vector>
  </HeadingPairs>
  <TitlesOfParts>
    <vt:vector size="34" baseType="lpstr">
      <vt:lpstr>Arial Unicode MS</vt:lpstr>
      <vt:lpstr>ＭＳ Ｐゴシック</vt:lpstr>
      <vt:lpstr>Arial</vt:lpstr>
      <vt:lpstr>Calibri</vt:lpstr>
      <vt:lpstr>新細明體</vt:lpstr>
      <vt:lpstr>Times New Roman</vt:lpstr>
      <vt:lpstr>Wingdings</vt:lpstr>
      <vt:lpstr>whiteback_bluesig_identitybar</vt:lpstr>
      <vt:lpstr>1_whiteback_bluesig_identitybar with grid</vt:lpstr>
      <vt:lpstr>whiteback_bluesig_identitybar_blue</vt:lpstr>
      <vt:lpstr>1_whiteback_bluesig_identitybar_blue with grid</vt:lpstr>
      <vt:lpstr>Boeing Logo Divider Slide_White BG</vt:lpstr>
      <vt:lpstr>Boeing Logo Divider Slide_Blue BG</vt:lpstr>
      <vt:lpstr>Acrobat Document</vt:lpstr>
      <vt:lpstr>Employee Benefits Manual 2021-22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Prudent Utilization of Benefit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Sanjula</dc:creator>
  <cp:lastModifiedBy>Singh, Abhishek K</cp:lastModifiedBy>
  <cp:revision>20</cp:revision>
  <dcterms:created xsi:type="dcterms:W3CDTF">2020-03-26T06:19:43Z</dcterms:created>
  <dcterms:modified xsi:type="dcterms:W3CDTF">2021-06-02T09:04:38Z</dcterms:modified>
</cp:coreProperties>
</file>