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62" r:id="rId3"/>
    <p:sldId id="263" r:id="rId4"/>
    <p:sldId id="273" r:id="rId5"/>
    <p:sldId id="258" r:id="rId6"/>
    <p:sldId id="285" r:id="rId7"/>
    <p:sldId id="286" r:id="rId8"/>
    <p:sldId id="259" r:id="rId9"/>
    <p:sldId id="287" r:id="rId10"/>
    <p:sldId id="260" r:id="rId11"/>
    <p:sldId id="288" r:id="rId12"/>
    <p:sldId id="289" r:id="rId13"/>
    <p:sldId id="265" r:id="rId14"/>
    <p:sldId id="266" r:id="rId15"/>
    <p:sldId id="267" r:id="rId16"/>
    <p:sldId id="268" r:id="rId17"/>
    <p:sldId id="290" r:id="rId18"/>
    <p:sldId id="291" r:id="rId19"/>
    <p:sldId id="292" r:id="rId20"/>
    <p:sldId id="269" r:id="rId21"/>
    <p:sldId id="29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FCDA2-411E-4CBB-8853-A2C8D3AB678D}" type="datetimeFigureOut">
              <a:rPr lang="en-IN" smtClean="0"/>
              <a:t>28-12-2023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36E5FCA-7A7E-4DDA-8333-8565F5765E9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7388625"/>
      </p:ext>
    </p:extLst>
  </p:cSld>
  <p:clrMapOvr>
    <a:masterClrMapping/>
  </p:clrMapOvr>
  <p:transition spd="med" advTm="5000">
    <p:pull/>
    <p:sndAc>
      <p:stSnd>
        <p:snd r:embed="rId1" name="whoosh.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FCDA2-411E-4CBB-8853-A2C8D3AB678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6E5FCA-7A7E-4DDA-8333-8565F5765E9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1567903"/>
      </p:ext>
    </p:extLst>
  </p:cSld>
  <p:clrMapOvr>
    <a:masterClrMapping/>
  </p:clrMapOvr>
  <p:transition spd="med" advTm="5000">
    <p:pull/>
    <p:sndAc>
      <p:stSnd>
        <p:snd r:embed="rId1" name="whoosh.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FCDA2-411E-4CBB-8853-A2C8D3AB678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6E5FCA-7A7E-4DDA-8333-8565F5765E9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046410"/>
      </p:ext>
    </p:extLst>
  </p:cSld>
  <p:clrMapOvr>
    <a:masterClrMapping/>
  </p:clrMapOvr>
  <p:transition spd="med" advTm="5000">
    <p:pull/>
    <p:sndAc>
      <p:stSnd>
        <p:snd r:embed="rId1" name="whoosh.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335631" lvl="0" indent="-223754" rtl="0">
              <a:lnSpc>
                <a:spcPct val="100000"/>
              </a:lnSpc>
              <a:spcBef>
                <a:spcPts val="0"/>
              </a:spcBef>
              <a:spcAft>
                <a:spcPts val="0"/>
              </a:spcAft>
              <a:buClr>
                <a:srgbClr val="434343"/>
              </a:buClr>
              <a:buSzPts val="1200"/>
              <a:buAutoNum type="arabicPeriod"/>
              <a:defRPr sz="918">
                <a:solidFill>
                  <a:srgbClr val="434343"/>
                </a:solidFill>
              </a:defRPr>
            </a:lvl1pPr>
            <a:lvl2pPr marL="671261" lvl="1" indent="-223754" rtl="0">
              <a:lnSpc>
                <a:spcPct val="115000"/>
              </a:lnSpc>
              <a:spcBef>
                <a:spcPts val="1175"/>
              </a:spcBef>
              <a:spcAft>
                <a:spcPts val="0"/>
              </a:spcAft>
              <a:buClr>
                <a:srgbClr val="434343"/>
              </a:buClr>
              <a:buSzPts val="1200"/>
              <a:buFont typeface="Roboto Condensed Light"/>
              <a:buAutoNum type="alphaLcPeriod"/>
              <a:defRPr>
                <a:solidFill>
                  <a:srgbClr val="434343"/>
                </a:solidFill>
              </a:defRPr>
            </a:lvl2pPr>
            <a:lvl3pPr marL="1006892" lvl="2" indent="-223754" rtl="0">
              <a:lnSpc>
                <a:spcPct val="115000"/>
              </a:lnSpc>
              <a:spcBef>
                <a:spcPts val="1175"/>
              </a:spcBef>
              <a:spcAft>
                <a:spcPts val="0"/>
              </a:spcAft>
              <a:buClr>
                <a:srgbClr val="434343"/>
              </a:buClr>
              <a:buSzPts val="1200"/>
              <a:buFont typeface="Roboto Condensed Light"/>
              <a:buAutoNum type="romanLcPeriod"/>
              <a:defRPr>
                <a:solidFill>
                  <a:srgbClr val="434343"/>
                </a:solidFill>
              </a:defRPr>
            </a:lvl3pPr>
            <a:lvl4pPr marL="1342522" lvl="3" indent="-223754" rtl="0">
              <a:lnSpc>
                <a:spcPct val="115000"/>
              </a:lnSpc>
              <a:spcBef>
                <a:spcPts val="1175"/>
              </a:spcBef>
              <a:spcAft>
                <a:spcPts val="0"/>
              </a:spcAft>
              <a:buClr>
                <a:srgbClr val="434343"/>
              </a:buClr>
              <a:buSzPts val="1200"/>
              <a:buFont typeface="Roboto Condensed Light"/>
              <a:buAutoNum type="arabicPeriod"/>
              <a:defRPr>
                <a:solidFill>
                  <a:srgbClr val="434343"/>
                </a:solidFill>
              </a:defRPr>
            </a:lvl4pPr>
            <a:lvl5pPr marL="1678153" lvl="4" indent="-223754" rtl="0">
              <a:lnSpc>
                <a:spcPct val="115000"/>
              </a:lnSpc>
              <a:spcBef>
                <a:spcPts val="1175"/>
              </a:spcBef>
              <a:spcAft>
                <a:spcPts val="0"/>
              </a:spcAft>
              <a:buClr>
                <a:srgbClr val="434343"/>
              </a:buClr>
              <a:buSzPts val="1200"/>
              <a:buFont typeface="Roboto Condensed Light"/>
              <a:buAutoNum type="alphaLcPeriod"/>
              <a:defRPr>
                <a:solidFill>
                  <a:srgbClr val="434343"/>
                </a:solidFill>
              </a:defRPr>
            </a:lvl5pPr>
            <a:lvl6pPr marL="2013783" lvl="5" indent="-223754" rtl="0">
              <a:lnSpc>
                <a:spcPct val="115000"/>
              </a:lnSpc>
              <a:spcBef>
                <a:spcPts val="1175"/>
              </a:spcBef>
              <a:spcAft>
                <a:spcPts val="0"/>
              </a:spcAft>
              <a:buClr>
                <a:srgbClr val="434343"/>
              </a:buClr>
              <a:buSzPts val="1200"/>
              <a:buFont typeface="Roboto Condensed Light"/>
              <a:buAutoNum type="romanLcPeriod"/>
              <a:defRPr>
                <a:solidFill>
                  <a:srgbClr val="434343"/>
                </a:solidFill>
              </a:defRPr>
            </a:lvl6pPr>
            <a:lvl7pPr marL="2349414" lvl="6" indent="-223754" rtl="0">
              <a:lnSpc>
                <a:spcPct val="115000"/>
              </a:lnSpc>
              <a:spcBef>
                <a:spcPts val="1175"/>
              </a:spcBef>
              <a:spcAft>
                <a:spcPts val="0"/>
              </a:spcAft>
              <a:buClr>
                <a:srgbClr val="434343"/>
              </a:buClr>
              <a:buSzPts val="1200"/>
              <a:buFont typeface="Roboto Condensed Light"/>
              <a:buAutoNum type="arabicPeriod"/>
              <a:defRPr>
                <a:solidFill>
                  <a:srgbClr val="434343"/>
                </a:solidFill>
              </a:defRPr>
            </a:lvl7pPr>
            <a:lvl8pPr marL="2685044" lvl="7" indent="-223754" rtl="0">
              <a:lnSpc>
                <a:spcPct val="115000"/>
              </a:lnSpc>
              <a:spcBef>
                <a:spcPts val="1175"/>
              </a:spcBef>
              <a:spcAft>
                <a:spcPts val="0"/>
              </a:spcAft>
              <a:buClr>
                <a:srgbClr val="434343"/>
              </a:buClr>
              <a:buSzPts val="1200"/>
              <a:buFont typeface="Roboto Condensed Light"/>
              <a:buAutoNum type="alphaLcPeriod"/>
              <a:defRPr>
                <a:solidFill>
                  <a:srgbClr val="434343"/>
                </a:solidFill>
              </a:defRPr>
            </a:lvl8pPr>
            <a:lvl9pPr marL="3020675" lvl="8" indent="-223754" rtl="0">
              <a:lnSpc>
                <a:spcPct val="115000"/>
              </a:lnSpc>
              <a:spcBef>
                <a:spcPts val="1175"/>
              </a:spcBef>
              <a:spcAft>
                <a:spcPts val="117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4"/>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008590358"/>
      </p:ext>
    </p:extLst>
  </p:cSld>
  <p:clrMapOvr>
    <a:masterClrMapping/>
  </p:clrMapOvr>
  <p:transition spd="med" advTm="5000">
    <p:pull/>
    <p:sndAc>
      <p:stSnd>
        <p:snd r:embed="rId1" name="whoosh.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FCDA2-411E-4CBB-8853-A2C8D3AB678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6E5FCA-7A7E-4DDA-8333-8565F5765E9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5139373"/>
      </p:ext>
    </p:extLst>
  </p:cSld>
  <p:clrMapOvr>
    <a:masterClrMapping/>
  </p:clrMapOvr>
  <p:transition spd="med" advTm="5000">
    <p:pull/>
    <p:sndAc>
      <p:stSnd>
        <p:snd r:embed="rId1" name="whoosh.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9FCDA2-411E-4CBB-8853-A2C8D3AB678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6E5FCA-7A7E-4DDA-8333-8565F5765E9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5520510"/>
      </p:ext>
    </p:extLst>
  </p:cSld>
  <p:clrMapOvr>
    <a:masterClrMapping/>
  </p:clrMapOvr>
  <p:transition spd="med" advTm="5000">
    <p:pull/>
    <p:sndAc>
      <p:stSnd>
        <p:snd r:embed="rId1" name="whoosh.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FCDA2-411E-4CBB-8853-A2C8D3AB678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6E5FCA-7A7E-4DDA-8333-8565F5765E9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17442"/>
      </p:ext>
    </p:extLst>
  </p:cSld>
  <p:clrMapOvr>
    <a:masterClrMapping/>
  </p:clrMapOvr>
  <p:transition spd="med" advTm="5000">
    <p:pull/>
    <p:sndAc>
      <p:stSnd>
        <p:snd r:embed="rId1" name="whoosh.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FCDA2-411E-4CBB-8853-A2C8D3AB678D}" type="datetimeFigureOut">
              <a:rPr lang="en-IN" smtClean="0"/>
              <a:t>28-12-2023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6E5FCA-7A7E-4DDA-8333-8565F5765E9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5484900"/>
      </p:ext>
    </p:extLst>
  </p:cSld>
  <p:clrMapOvr>
    <a:masterClrMapping/>
  </p:clrMapOvr>
  <p:transition spd="med" advTm="5000">
    <p:pull/>
    <p:sndAc>
      <p:stSnd>
        <p:snd r:embed="rId1" name="whoosh.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FCDA2-411E-4CBB-8853-A2C8D3AB678D}" type="datetimeFigureOut">
              <a:rPr lang="en-IN" smtClean="0"/>
              <a:t>28-12-2023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6E5FCA-7A7E-4DDA-8333-8565F5765E9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9543808"/>
      </p:ext>
    </p:extLst>
  </p:cSld>
  <p:clrMapOvr>
    <a:masterClrMapping/>
  </p:clrMapOvr>
  <p:transition spd="med" advTm="5000">
    <p:pull/>
    <p:sndAc>
      <p:stSnd>
        <p:snd r:embed="rId1" name="whoosh.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FCDA2-411E-4CBB-8853-A2C8D3AB678D}" type="datetimeFigureOut">
              <a:rPr lang="en-IN" smtClean="0"/>
              <a:t>28-12-2023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6E5FCA-7A7E-4DDA-8333-8565F5765E92}" type="slidenum">
              <a:rPr lang="en-IN" smtClean="0"/>
              <a:t>‹#›</a:t>
            </a:fld>
            <a:endParaRPr lang="en-IN"/>
          </a:p>
        </p:txBody>
      </p:sp>
    </p:spTree>
    <p:extLst>
      <p:ext uri="{BB962C8B-B14F-4D97-AF65-F5344CB8AC3E}">
        <p14:creationId xmlns:p14="http://schemas.microsoft.com/office/powerpoint/2010/main" val="4209223870"/>
      </p:ext>
    </p:extLst>
  </p:cSld>
  <p:clrMapOvr>
    <a:masterClrMapping/>
  </p:clrMapOvr>
  <p:transition spd="med" advTm="5000">
    <p:pull/>
    <p:sndAc>
      <p:stSnd>
        <p:snd r:embed="rId1" name="whoosh.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FCDA2-411E-4CBB-8853-A2C8D3AB678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6E5FCA-7A7E-4DDA-8333-8565F5765E9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4494669"/>
      </p:ext>
    </p:extLst>
  </p:cSld>
  <p:clrMapOvr>
    <a:masterClrMapping/>
  </p:clrMapOvr>
  <p:transition spd="med" advTm="5000">
    <p:pull/>
    <p:sndAc>
      <p:stSnd>
        <p:snd r:embed="rId1" name="whoosh.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9FCDA2-411E-4CBB-8853-A2C8D3AB678D}" type="datetimeFigureOut">
              <a:rPr lang="en-IN" smtClean="0"/>
              <a:t>28-12-2023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36E5FCA-7A7E-4DDA-8333-8565F5765E9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4344732"/>
      </p:ext>
    </p:extLst>
  </p:cSld>
  <p:clrMapOvr>
    <a:masterClrMapping/>
  </p:clrMapOvr>
  <p:transition spd="med" advTm="5000">
    <p:pull/>
    <p:sndAc>
      <p:stSnd>
        <p:snd r:embed="rId1" name="whoosh.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09FCDA2-411E-4CBB-8853-A2C8D3AB678D}" type="datetimeFigureOut">
              <a:rPr lang="en-IN" smtClean="0"/>
              <a:t>28-12-2023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36E5FCA-7A7E-4DDA-8333-8565F5765E9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265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advTm="5000">
    <p:pull/>
    <p:sndAc>
      <p:stSnd>
        <p:snd r:embed="rId14" name="whoosh.wav"/>
      </p:stSnd>
    </p:sndAc>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akejutur/Prompt-Engineering/tree/main/AdvanceProject" TargetMode="External"/><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hyperlink" Target="https://slashmark.cloud/index.html" TargetMode="Externa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ai.com/api/" TargetMode="Externa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hyperlink" Target="https://slashmark.cloud/index.html" TargetMode="External"/><Relationship Id="rId4" Type="http://schemas.openxmlformats.org/officeDocument/2006/relationships/hyperlink" Target="https://platform.openai.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bhishakejutur/Prompt-Engineering/blob/main/AdvanceProject/Create_your_own_ChatGPT.py"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s://slashmark.cloud/index.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lashmark.cloud/"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s://slashmark.cloud/index.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hyperlink" Target="https://slashmark.cloud/index.html" TargetMode="External"/><Relationship Id="rId4" Type="http://schemas.openxmlformats.org/officeDocument/2006/relationships/hyperlink" Target="https://github.com/abhishakejutur/Prompt-Engineering/tree/main/AdvanceProjec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ai.com/"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s://slashmark.cloud/index.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lashmark.cloud/index.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ai.com/blog/instruction-following/"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s://slashmark.cloud/index.html" TargetMode="External"/><Relationship Id="rId5" Type="http://schemas.openxmlformats.org/officeDocument/2006/relationships/hyperlink" Target="https://beta.openai.com/docs/model-index-for-researchers" TargetMode="External"/><Relationship Id="rId4" Type="http://schemas.openxmlformats.org/officeDocument/2006/relationships/hyperlink" Target="https://openai.com/blog/openai-baselines-pp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effectLst>
                  <a:outerShdw blurRad="38100" dist="38100" dir="2700000" algn="tl">
                    <a:srgbClr val="000000">
                      <a:alpha val="43137"/>
                    </a:srgbClr>
                  </a:outerShdw>
                </a:effectLst>
              </a:rPr>
              <a:t>Create Your Own Chat GPT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17779" y="3531204"/>
            <a:ext cx="9058873" cy="977621"/>
          </a:xfrm>
        </p:spPr>
        <p:txBody>
          <a:bodyPr>
            <a:normAutofit fontScale="77500" lnSpcReduction="20000"/>
          </a:bodyPr>
          <a:lstStyle/>
          <a:p>
            <a:r>
              <a:rPr lang="en-US" b="1" dirty="0">
                <a:effectLst>
                  <a:outerShdw blurRad="38100" dist="38100" dir="2700000" algn="tl">
                    <a:srgbClr val="000000">
                      <a:alpha val="43137"/>
                    </a:srgbClr>
                  </a:outerShdw>
                </a:effectLst>
              </a:rPr>
              <a:t>By Using openai Package in Python</a:t>
            </a:r>
          </a:p>
          <a:p>
            <a:r>
              <a:rPr lang="en-US" b="1" dirty="0">
                <a:effectLst>
                  <a:outerShdw blurRad="38100" dist="38100" dir="2700000" algn="tl">
                    <a:srgbClr val="000000">
                      <a:alpha val="43137"/>
                    </a:srgbClr>
                  </a:outerShdw>
                </a:effectLst>
                <a:hlinkClick r:id="rId3"/>
              </a:rPr>
              <a:t>https://github.com/abhishakejutur/Prompt-Engineering/tree/main/AdvanceProject</a:t>
            </a:r>
            <a:endParaRPr lang="en-US"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C1242311-072E-5122-7A84-BFDA25CE89A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56191" b="95132" l="30979" r="66583"/>
                    </a14:imgEffect>
                  </a14:imgLayer>
                </a14:imgProps>
              </a:ext>
              <a:ext uri="{28A0092B-C50C-407E-A947-70E740481C1C}">
                <a14:useLocalDpi xmlns:a14="http://schemas.microsoft.com/office/drawing/2010/main" val="0"/>
              </a:ext>
            </a:extLst>
          </a:blip>
          <a:srcRect l="26528" t="51323" r="28967"/>
          <a:stretch/>
        </p:blipFill>
        <p:spPr>
          <a:xfrm>
            <a:off x="10953726" y="-52462"/>
            <a:ext cx="1238273" cy="1309762"/>
          </a:xfrm>
          <a:prstGeom prst="rect">
            <a:avLst/>
          </a:prstGeom>
        </p:spPr>
      </p:pic>
      <p:sp>
        <p:nvSpPr>
          <p:cNvPr id="9" name="TextBox 8">
            <a:extLst>
              <a:ext uri="{FF2B5EF4-FFF2-40B4-BE49-F238E27FC236}">
                <a16:creationId xmlns:a16="http://schemas.microsoft.com/office/drawing/2014/main" id="{18E0D864-D7D2-B5D5-3393-2C0A0DC84B1D}"/>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6">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742982592"/>
      </p:ext>
    </p:extLst>
  </p:cSld>
  <p:clrMapOvr>
    <a:masterClrMapping/>
  </p:clrMapOvr>
  <p:transition spd="med">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Model index</a:t>
            </a:r>
          </a:p>
        </p:txBody>
      </p:sp>
      <p:sp>
        <p:nvSpPr>
          <p:cNvPr id="3" name="Content Placeholder 2"/>
          <p:cNvSpPr>
            <a:spLocks noGrp="1"/>
          </p:cNvSpPr>
          <p:nvPr>
            <p:ph idx="1"/>
          </p:nvPr>
        </p:nvSpPr>
        <p:spPr/>
        <p:txBody>
          <a:bodyPr>
            <a:normAutofit fontScale="92500" lnSpcReduction="10000"/>
          </a:bodyPr>
          <a:lstStyle/>
          <a:p>
            <a:r>
              <a:rPr lang="en-US" dirty="0"/>
              <a:t>Our models are used for both research purposes and developer use cases in production. Researchers often learn about our models from papers that we have published, but there is often not a perfect match between what is available in the OpenAI API and what is published in a paper.</a:t>
            </a:r>
          </a:p>
          <a:p>
            <a:r>
              <a:rPr lang="en-US" dirty="0"/>
              <a:t>The purpose of this page is to help clarify:</a:t>
            </a:r>
          </a:p>
          <a:p>
            <a:pPr lvl="1"/>
            <a:r>
              <a:rPr lang="en-US" dirty="0"/>
              <a:t>Some of the differences in the ways that our models are trained, which impacts the comparisons that can be made between models, and various evaluation results.</a:t>
            </a:r>
          </a:p>
          <a:p>
            <a:pPr lvl="1"/>
            <a:r>
              <a:rPr lang="en-US" dirty="0"/>
              <a:t>The differences between various model series, such as GPT 3.5 and InstructGPT.</a:t>
            </a:r>
          </a:p>
          <a:p>
            <a:pPr lvl="1"/>
            <a:r>
              <a:rPr lang="en-US" dirty="0"/>
              <a:t>Which if any of the models available in the API today match with a model in a paper. In some cases, there might not be a match.</a:t>
            </a:r>
          </a:p>
        </p:txBody>
      </p:sp>
      <p:sp>
        <p:nvSpPr>
          <p:cNvPr id="5" name="TextBox 4">
            <a:extLst>
              <a:ext uri="{FF2B5EF4-FFF2-40B4-BE49-F238E27FC236}">
                <a16:creationId xmlns:a16="http://schemas.microsoft.com/office/drawing/2014/main" id="{701946E9-E5F4-469B-9395-FBE34BFD286F}"/>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800753366"/>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Models referred to as "GPT 3.5"</a:t>
            </a:r>
          </a:p>
        </p:txBody>
      </p:sp>
      <p:sp>
        <p:nvSpPr>
          <p:cNvPr id="3" name="Content Placeholder 2"/>
          <p:cNvSpPr>
            <a:spLocks noGrp="1"/>
          </p:cNvSpPr>
          <p:nvPr>
            <p:ph idx="1"/>
          </p:nvPr>
        </p:nvSpPr>
        <p:spPr/>
        <p:txBody>
          <a:bodyPr>
            <a:normAutofit/>
          </a:bodyPr>
          <a:lstStyle/>
          <a:p>
            <a:r>
              <a:rPr lang="en-US" dirty="0"/>
              <a:t>GPT-3.5 series is a series of models that was trained on a blend of text and code from before Q4 2021. The following models are in the GPT-3.5 series:</a:t>
            </a:r>
          </a:p>
          <a:p>
            <a:pPr lvl="1"/>
            <a:r>
              <a:rPr lang="en-US" dirty="0"/>
              <a:t>code-davinci-002 is a base model, so good for pure code-completion tasks</a:t>
            </a:r>
          </a:p>
          <a:p>
            <a:pPr lvl="1"/>
            <a:r>
              <a:rPr lang="en-US" dirty="0"/>
              <a:t>text-davinci-002 is an InstructGPT model based on code-davinci-002</a:t>
            </a:r>
          </a:p>
          <a:p>
            <a:pPr lvl="1"/>
            <a:r>
              <a:rPr lang="en-US" dirty="0"/>
              <a:t>text-davinci-003 is an improvement on text-davinci-002</a:t>
            </a:r>
          </a:p>
        </p:txBody>
      </p:sp>
      <p:sp>
        <p:nvSpPr>
          <p:cNvPr id="4" name="TextBox 3">
            <a:extLst>
              <a:ext uri="{FF2B5EF4-FFF2-40B4-BE49-F238E27FC236}">
                <a16:creationId xmlns:a16="http://schemas.microsoft.com/office/drawing/2014/main" id="{0A0912C4-7CA2-7444-2A59-7F3E215853A6}"/>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413908917"/>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TRAINING METHOD MODELS</a:t>
            </a:r>
          </a:p>
        </p:txBody>
      </p:sp>
      <p:sp>
        <p:nvSpPr>
          <p:cNvPr id="3" name="Content Placeholder 2"/>
          <p:cNvSpPr>
            <a:spLocks noGrp="1"/>
          </p:cNvSpPr>
          <p:nvPr>
            <p:ph idx="1"/>
          </p:nvPr>
        </p:nvSpPr>
        <p:spPr/>
        <p:txBody>
          <a:bodyPr>
            <a:normAutofit lnSpcReduction="10000"/>
          </a:bodyPr>
          <a:lstStyle/>
          <a:p>
            <a:r>
              <a:rPr lang="en-IN" dirty="0"/>
              <a:t>SFT</a:t>
            </a:r>
          </a:p>
          <a:p>
            <a:pPr lvl="1"/>
            <a:r>
              <a:rPr lang="en-IN" dirty="0"/>
              <a:t>Supervised fine-tuning on human demonstrations davinci-instruct-beta1</a:t>
            </a:r>
          </a:p>
          <a:p>
            <a:r>
              <a:rPr lang="en-IN" dirty="0" err="1"/>
              <a:t>FeedME</a:t>
            </a:r>
            <a:endParaRPr lang="en-IN" dirty="0"/>
          </a:p>
          <a:p>
            <a:pPr lvl="1"/>
            <a:r>
              <a:rPr lang="en-IN" dirty="0"/>
              <a:t>Supervised fine-tuning on human-written demonstrations and on model samples rated 7/7 by human </a:t>
            </a:r>
            <a:r>
              <a:rPr lang="en-IN" dirty="0" err="1"/>
              <a:t>labelers</a:t>
            </a:r>
            <a:r>
              <a:rPr lang="en-IN" dirty="0"/>
              <a:t> on an overall quality score text-davinci-001, text-davinci-002, text-curie-001, text-babbage-001</a:t>
            </a:r>
          </a:p>
          <a:p>
            <a:r>
              <a:rPr lang="en-IN" dirty="0"/>
              <a:t>PPO</a:t>
            </a:r>
          </a:p>
          <a:p>
            <a:pPr lvl="1"/>
            <a:r>
              <a:rPr lang="en-IN" dirty="0"/>
              <a:t>Reinforcement learning with reward models trained from comparisons by humans text-davinci-003</a:t>
            </a:r>
          </a:p>
        </p:txBody>
      </p:sp>
      <p:sp>
        <p:nvSpPr>
          <p:cNvPr id="4" name="TextBox 3">
            <a:extLst>
              <a:ext uri="{FF2B5EF4-FFF2-40B4-BE49-F238E27FC236}">
                <a16:creationId xmlns:a16="http://schemas.microsoft.com/office/drawing/2014/main" id="{98BE4514-F1F3-59D3-8C00-6EE8C4C4B7DB}"/>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13432408"/>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Library</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Install library</a:t>
            </a:r>
          </a:p>
          <a:p>
            <a:pPr lvl="1"/>
            <a:r>
              <a:rPr lang="en-IN" dirty="0"/>
              <a:t>pip install openai</a:t>
            </a:r>
          </a:p>
          <a:p>
            <a:r>
              <a:rPr lang="en-IN" dirty="0"/>
              <a:t>Upgrade library</a:t>
            </a:r>
          </a:p>
          <a:p>
            <a:pPr lvl="1"/>
            <a:r>
              <a:rPr lang="en-IN" dirty="0"/>
              <a:t>pip install --upgrade openai</a:t>
            </a:r>
          </a:p>
          <a:p>
            <a:r>
              <a:rPr lang="en-IN" dirty="0"/>
              <a:t>Import openai library</a:t>
            </a:r>
          </a:p>
          <a:p>
            <a:pPr lvl="1"/>
            <a:r>
              <a:rPr lang="en-IN" dirty="0"/>
              <a:t>import openai</a:t>
            </a:r>
          </a:p>
          <a:p>
            <a:endParaRPr lang="en-IN" dirty="0"/>
          </a:p>
          <a:p>
            <a:pPr marL="457200" lvl="1" indent="0">
              <a:buNone/>
            </a:pPr>
            <a:endParaRPr lang="en-IN" dirty="0"/>
          </a:p>
          <a:p>
            <a:pPr lvl="1"/>
            <a:endParaRPr lang="en-IN" dirty="0"/>
          </a:p>
        </p:txBody>
      </p:sp>
      <p:sp>
        <p:nvSpPr>
          <p:cNvPr id="5" name="TextBox 4">
            <a:extLst>
              <a:ext uri="{FF2B5EF4-FFF2-40B4-BE49-F238E27FC236}">
                <a16:creationId xmlns:a16="http://schemas.microsoft.com/office/drawing/2014/main" id="{5E732913-8C2A-F979-4A04-7B8E9D4778F1}"/>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1489052375"/>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3">
                                            <p:txEl>
                                              <p:pRg st="2" end="2"/>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3" dur="500"/>
                                        <p:tgtEl>
                                          <p:spTgt spid="3">
                                            <p:txEl>
                                              <p:pRg st="4" end="4"/>
                                            </p:tx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Set up the OpenAI API client</a:t>
            </a:r>
          </a:p>
        </p:txBody>
      </p:sp>
      <p:sp>
        <p:nvSpPr>
          <p:cNvPr id="3" name="Content Placeholder 2"/>
          <p:cNvSpPr>
            <a:spLocks noGrp="1"/>
          </p:cNvSpPr>
          <p:nvPr>
            <p:ph idx="1"/>
          </p:nvPr>
        </p:nvSpPr>
        <p:spPr/>
        <p:txBody>
          <a:bodyPr>
            <a:normAutofit/>
          </a:bodyPr>
          <a:lstStyle/>
          <a:p>
            <a:r>
              <a:rPr lang="en-US" dirty="0"/>
              <a:t>How to get Your Secret API?</a:t>
            </a:r>
          </a:p>
          <a:p>
            <a:pPr lvl="1"/>
            <a:r>
              <a:rPr lang="en-US" dirty="0"/>
              <a:t>Go to </a:t>
            </a:r>
            <a:r>
              <a:rPr lang="en-US" u="sng" dirty="0">
                <a:hlinkClick r:id="rId3"/>
              </a:rPr>
              <a:t>OpenAI API</a:t>
            </a:r>
            <a:endParaRPr lang="en-US" dirty="0"/>
          </a:p>
          <a:p>
            <a:pPr lvl="1"/>
            <a:r>
              <a:rPr lang="en-US" dirty="0"/>
              <a:t>Click on signup</a:t>
            </a:r>
          </a:p>
          <a:p>
            <a:pPr lvl="1"/>
            <a:r>
              <a:rPr lang="en-US" dirty="0"/>
              <a:t>Complete Signup with Google or email or Microsoft</a:t>
            </a:r>
          </a:p>
          <a:p>
            <a:pPr lvl="1"/>
            <a:r>
              <a:rPr lang="en-US" dirty="0"/>
              <a:t>Now, login and go to </a:t>
            </a:r>
            <a:r>
              <a:rPr lang="en-US" u="sng" dirty="0">
                <a:hlinkClick r:id="rId4"/>
              </a:rPr>
              <a:t>OpenAI Platform</a:t>
            </a:r>
            <a:endParaRPr lang="en-US" dirty="0"/>
          </a:p>
          <a:p>
            <a:pPr lvl="1"/>
            <a:r>
              <a:rPr lang="en-US" dirty="0"/>
              <a:t>Click on Personal and then click on View API keys</a:t>
            </a:r>
          </a:p>
          <a:p>
            <a:pPr lvl="1"/>
            <a:r>
              <a:rPr lang="en-US" dirty="0"/>
              <a:t>Now, click on ‘Create new secret key‘ and copy the secret key</a:t>
            </a:r>
          </a:p>
        </p:txBody>
      </p:sp>
      <p:sp>
        <p:nvSpPr>
          <p:cNvPr id="4" name="TextBox 3">
            <a:extLst>
              <a:ext uri="{FF2B5EF4-FFF2-40B4-BE49-F238E27FC236}">
                <a16:creationId xmlns:a16="http://schemas.microsoft.com/office/drawing/2014/main" id="{ED4ED70E-3A60-5ED3-C47E-4047E1D00DFD}"/>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5">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287752065"/>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3">
                                            <p:txEl>
                                              <p:pRg st="3" end="3"/>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3">
                                            <p:txEl>
                                              <p:pRg st="4" end="4"/>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code Implementation</a:t>
            </a:r>
          </a:p>
        </p:txBody>
      </p:sp>
      <p:sp>
        <p:nvSpPr>
          <p:cNvPr id="3" name="Content Placeholder 2"/>
          <p:cNvSpPr>
            <a:spLocks noGrp="1"/>
          </p:cNvSpPr>
          <p:nvPr>
            <p:ph idx="1"/>
          </p:nvPr>
        </p:nvSpPr>
        <p:spPr>
          <a:xfrm>
            <a:off x="1451579" y="2015732"/>
            <a:ext cx="10740421" cy="3450613"/>
          </a:xfrm>
        </p:spPr>
        <p:txBody>
          <a:bodyPr>
            <a:normAutofit fontScale="92500" lnSpcReduction="20000"/>
          </a:bodyPr>
          <a:lstStyle/>
          <a:p>
            <a:r>
              <a:rPr lang="en-IN" dirty="0"/>
              <a:t>Import the OpenAI</a:t>
            </a:r>
          </a:p>
          <a:p>
            <a:r>
              <a:rPr lang="en-US" dirty="0"/>
              <a:t>Set up the API key for authentication to access the GPT model services.</a:t>
            </a:r>
            <a:endParaRPr lang="en-IN" dirty="0"/>
          </a:p>
          <a:p>
            <a:r>
              <a:rPr lang="en-US" dirty="0"/>
              <a:t>Define the model engine (in this case, "text-davinci-003") and set initial parameters for the conversation loop.</a:t>
            </a:r>
          </a:p>
          <a:p>
            <a:r>
              <a:rPr lang="en-IN" dirty="0"/>
              <a:t>Conversation Loop Setup</a:t>
            </a:r>
          </a:p>
          <a:p>
            <a:r>
              <a:rPr lang="en-US" dirty="0"/>
              <a:t>Prompt Input, Model Interaction and </a:t>
            </a:r>
            <a:r>
              <a:rPr lang="en-IN" dirty="0"/>
              <a:t>Response Processing</a:t>
            </a:r>
          </a:p>
          <a:p>
            <a:r>
              <a:rPr lang="en-IN" dirty="0"/>
              <a:t>Click the below link for the source code</a:t>
            </a:r>
            <a:endParaRPr lang="en-US" dirty="0">
              <a:hlinkClick r:id="rId3">
                <a:extLst>
                  <a:ext uri="{A12FA001-AC4F-418D-AE19-62706E023703}">
                    <ahyp:hlinkClr xmlns:ahyp="http://schemas.microsoft.com/office/drawing/2018/hyperlinkcolor" val="tx"/>
                  </a:ext>
                </a:extLst>
              </a:hlinkClick>
            </a:endParaRPr>
          </a:p>
          <a:p>
            <a:pPr lvl="1"/>
            <a:r>
              <a:rPr lang="en-US" dirty="0">
                <a:solidFill>
                  <a:srgbClr val="FA2B5C"/>
                </a:solidFill>
                <a:hlinkClick r:id="rId3">
                  <a:extLst>
                    <a:ext uri="{A12FA001-AC4F-418D-AE19-62706E023703}">
                      <ahyp:hlinkClr xmlns:ahyp="http://schemas.microsoft.com/office/drawing/2018/hyperlinkcolor" val="tx"/>
                    </a:ext>
                  </a:extLst>
                </a:hlinkClick>
              </a:rPr>
              <a:t>https://github.com/abhishakejutur/Prompt-Engineering/blob/main/AdvanceProject/Create_your_own_ChatGPT.py</a:t>
            </a:r>
            <a:endParaRPr lang="en-US" dirty="0"/>
          </a:p>
          <a:p>
            <a:endParaRPr lang="en-US" dirty="0"/>
          </a:p>
        </p:txBody>
      </p:sp>
      <p:sp>
        <p:nvSpPr>
          <p:cNvPr id="4" name="TextBox 3">
            <a:extLst>
              <a:ext uri="{FF2B5EF4-FFF2-40B4-BE49-F238E27FC236}">
                <a16:creationId xmlns:a16="http://schemas.microsoft.com/office/drawing/2014/main" id="{44BDFC17-5441-D5A0-8196-6A568FF4F4F8}"/>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4">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1888572971"/>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4" dur="500"/>
                                        <p:tgtEl>
                                          <p:spTgt spid="3">
                                            <p:txEl>
                                              <p:pRg st="5" end="5"/>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p:cTn id="5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Results and Output</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a:t>Display some sample conversations or outputs from the implemented ChatGPT</a:t>
            </a:r>
          </a:p>
          <a:p>
            <a:r>
              <a:rPr lang="en-US" dirty="0"/>
              <a:t>Showcase the system's capabilities and functionality</a:t>
            </a:r>
          </a:p>
          <a:p>
            <a:r>
              <a:rPr lang="en-US" dirty="0"/>
              <a:t>Highlight any modifications or improvements you made</a:t>
            </a:r>
          </a:p>
        </p:txBody>
      </p:sp>
      <p:sp>
        <p:nvSpPr>
          <p:cNvPr id="4" name="TextBox 3">
            <a:extLst>
              <a:ext uri="{FF2B5EF4-FFF2-40B4-BE49-F238E27FC236}">
                <a16:creationId xmlns:a16="http://schemas.microsoft.com/office/drawing/2014/main" id="{C1CD9427-CA97-626F-DB85-6D1E0D1F35F1}"/>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733885098"/>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Advantages</a:t>
            </a:r>
          </a:p>
        </p:txBody>
      </p:sp>
      <p:sp>
        <p:nvSpPr>
          <p:cNvPr id="3" name="Content Placeholder 2"/>
          <p:cNvSpPr>
            <a:spLocks noGrp="1"/>
          </p:cNvSpPr>
          <p:nvPr>
            <p:ph idx="1"/>
          </p:nvPr>
        </p:nvSpPr>
        <p:spPr/>
        <p:txBody>
          <a:bodyPr>
            <a:normAutofit/>
          </a:bodyPr>
          <a:lstStyle/>
          <a:p>
            <a:r>
              <a:rPr lang="en-IN" dirty="0"/>
              <a:t>Imitates Human Conversation</a:t>
            </a:r>
          </a:p>
          <a:p>
            <a:r>
              <a:rPr lang="en-US" dirty="0"/>
              <a:t>Built Based on GPT-3 Model</a:t>
            </a:r>
          </a:p>
          <a:p>
            <a:r>
              <a:rPr lang="en-US" dirty="0"/>
              <a:t>E</a:t>
            </a:r>
            <a:r>
              <a:rPr lang="en-IN" dirty="0" err="1"/>
              <a:t>xpansive</a:t>
            </a:r>
            <a:r>
              <a:rPr lang="en-IN" dirty="0"/>
              <a:t> Applications and Benefits</a:t>
            </a:r>
          </a:p>
          <a:p>
            <a:r>
              <a:rPr lang="en-IN" dirty="0"/>
              <a:t>Open For Further Fine-Tuning</a:t>
            </a:r>
          </a:p>
        </p:txBody>
      </p:sp>
      <p:sp>
        <p:nvSpPr>
          <p:cNvPr id="4" name="TextBox 3">
            <a:extLst>
              <a:ext uri="{FF2B5EF4-FFF2-40B4-BE49-F238E27FC236}">
                <a16:creationId xmlns:a16="http://schemas.microsoft.com/office/drawing/2014/main" id="{AB17E284-3DFF-43FF-BF4E-7F9E12940559}"/>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2893173197"/>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Disadvantages</a:t>
            </a:r>
          </a:p>
        </p:txBody>
      </p:sp>
      <p:sp>
        <p:nvSpPr>
          <p:cNvPr id="3" name="Content Placeholder 2"/>
          <p:cNvSpPr>
            <a:spLocks noGrp="1"/>
          </p:cNvSpPr>
          <p:nvPr>
            <p:ph idx="1"/>
          </p:nvPr>
        </p:nvSpPr>
        <p:spPr/>
        <p:txBody>
          <a:bodyPr>
            <a:normAutofit/>
          </a:bodyPr>
          <a:lstStyle/>
          <a:p>
            <a:r>
              <a:rPr lang="en-IN" dirty="0"/>
              <a:t>Inaccuracies and Ambiguities</a:t>
            </a:r>
          </a:p>
          <a:p>
            <a:r>
              <a:rPr lang="en-US" dirty="0"/>
              <a:t>Limited Knowledge of Recent Events</a:t>
            </a:r>
          </a:p>
          <a:p>
            <a:r>
              <a:rPr lang="en-IN" dirty="0"/>
              <a:t>Ethical Issues and Concerns</a:t>
            </a:r>
          </a:p>
          <a:p>
            <a:r>
              <a:rPr lang="en-IN" dirty="0"/>
              <a:t>Other Possible Legal Implications</a:t>
            </a:r>
          </a:p>
        </p:txBody>
      </p:sp>
      <p:sp>
        <p:nvSpPr>
          <p:cNvPr id="4" name="TextBox 3">
            <a:extLst>
              <a:ext uri="{FF2B5EF4-FFF2-40B4-BE49-F238E27FC236}">
                <a16:creationId xmlns:a16="http://schemas.microsoft.com/office/drawing/2014/main" id="{0BD0331A-22DF-5AE9-BC82-7CDCACDBB345}"/>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1952506124"/>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Future Improvements</a:t>
            </a:r>
          </a:p>
        </p:txBody>
      </p:sp>
      <p:sp>
        <p:nvSpPr>
          <p:cNvPr id="3" name="Content Placeholder 2"/>
          <p:cNvSpPr>
            <a:spLocks noGrp="1"/>
          </p:cNvSpPr>
          <p:nvPr>
            <p:ph idx="1"/>
          </p:nvPr>
        </p:nvSpPr>
        <p:spPr/>
        <p:txBody>
          <a:bodyPr>
            <a:normAutofit/>
          </a:bodyPr>
          <a:lstStyle/>
          <a:p>
            <a:r>
              <a:rPr lang="en-US" dirty="0"/>
              <a:t>Areas of improvement for the ChatGPT project</a:t>
            </a:r>
          </a:p>
          <a:p>
            <a:r>
              <a:rPr lang="en-US" dirty="0"/>
              <a:t>Ideas for further development or enhancements</a:t>
            </a:r>
          </a:p>
        </p:txBody>
      </p:sp>
      <p:sp>
        <p:nvSpPr>
          <p:cNvPr id="4" name="TextBox 3">
            <a:extLst>
              <a:ext uri="{FF2B5EF4-FFF2-40B4-BE49-F238E27FC236}">
                <a16:creationId xmlns:a16="http://schemas.microsoft.com/office/drawing/2014/main" id="{C1830F00-0544-3574-7CC4-BEFB331A9C16}"/>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2246395786"/>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Project Overview </a:t>
            </a:r>
          </a:p>
        </p:txBody>
      </p:sp>
      <p:sp>
        <p:nvSpPr>
          <p:cNvPr id="3" name="Content Placeholder 2"/>
          <p:cNvSpPr>
            <a:spLocks noGrp="1"/>
          </p:cNvSpPr>
          <p:nvPr>
            <p:ph idx="1"/>
          </p:nvPr>
        </p:nvSpPr>
        <p:spPr/>
        <p:txBody>
          <a:bodyPr/>
          <a:lstStyle/>
          <a:p>
            <a:r>
              <a:rPr lang="en-US" dirty="0"/>
              <a:t>Overview of the project goals and objectives</a:t>
            </a:r>
          </a:p>
          <a:p>
            <a:r>
              <a:rPr lang="en-US" dirty="0"/>
              <a:t>Summary of the tools and technologies used (Python, GitHub, etc.)</a:t>
            </a:r>
          </a:p>
          <a:p>
            <a:r>
              <a:rPr lang="en-US" dirty="0"/>
              <a:t>Mention that the reference used is from the GitHub repository</a:t>
            </a:r>
          </a:p>
          <a:p>
            <a:pPr marL="0" indent="0">
              <a:buNone/>
            </a:pPr>
            <a:endParaRPr lang="en-IN" dirty="0"/>
          </a:p>
        </p:txBody>
      </p:sp>
      <p:sp>
        <p:nvSpPr>
          <p:cNvPr id="4" name="TextBox 3">
            <a:extLst>
              <a:ext uri="{FF2B5EF4-FFF2-40B4-BE49-F238E27FC236}">
                <a16:creationId xmlns:a16="http://schemas.microsoft.com/office/drawing/2014/main" id="{1E09A98D-5CF5-E9CC-C176-E8941D9B91FE}"/>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1470321704"/>
      </p:ext>
    </p:extLst>
  </p:cSld>
  <p:clrMapOvr>
    <a:masterClrMapping/>
  </p:clrMapOvr>
  <p:transition spd="med">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p:txBody>
          <a:bodyPr>
            <a:normAutofit/>
          </a:bodyPr>
          <a:lstStyle/>
          <a:p>
            <a:r>
              <a:rPr lang="en-US" dirty="0"/>
              <a:t>Recap the project's key achievements and learnings</a:t>
            </a:r>
          </a:p>
          <a:p>
            <a:r>
              <a:rPr lang="en-US" dirty="0"/>
              <a:t>Emphasize the importance of AI in conversational applications</a:t>
            </a:r>
          </a:p>
        </p:txBody>
      </p:sp>
      <p:sp>
        <p:nvSpPr>
          <p:cNvPr id="4" name="TextBox 3">
            <a:extLst>
              <a:ext uri="{FF2B5EF4-FFF2-40B4-BE49-F238E27FC236}">
                <a16:creationId xmlns:a16="http://schemas.microsoft.com/office/drawing/2014/main" id="{992057BE-C0B3-4A06-007D-DB89794B9391}"/>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3557732104"/>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References</a:t>
            </a:r>
          </a:p>
        </p:txBody>
      </p:sp>
      <p:sp>
        <p:nvSpPr>
          <p:cNvPr id="3" name="Content Placeholder 2"/>
          <p:cNvSpPr>
            <a:spLocks noGrp="1"/>
          </p:cNvSpPr>
          <p:nvPr>
            <p:ph idx="1"/>
          </p:nvPr>
        </p:nvSpPr>
        <p:spPr/>
        <p:txBody>
          <a:bodyPr>
            <a:normAutofit/>
          </a:bodyPr>
          <a:lstStyle/>
          <a:p>
            <a:r>
              <a:rPr lang="en-US" dirty="0"/>
              <a:t>SlashMark Internship Platform </a:t>
            </a:r>
          </a:p>
          <a:p>
            <a:pPr lvl="1"/>
            <a:r>
              <a:rPr lang="en-US" dirty="0">
                <a:hlinkClick r:id="rId3"/>
              </a:rPr>
              <a:t>https://slashmark.cloud/</a:t>
            </a:r>
            <a:endParaRPr lang="en-US" dirty="0"/>
          </a:p>
          <a:p>
            <a:r>
              <a:rPr lang="en-US" dirty="0"/>
              <a:t>List of resources and references used in the project</a:t>
            </a:r>
          </a:p>
          <a:p>
            <a:pPr lvl="1"/>
            <a:r>
              <a:rPr lang="en-US" dirty="0"/>
              <a:t>GitHub link</a:t>
            </a:r>
          </a:p>
          <a:p>
            <a:pPr lvl="1"/>
            <a:r>
              <a:rPr lang="en-US" dirty="0"/>
              <a:t>Relevant articles</a:t>
            </a:r>
          </a:p>
          <a:p>
            <a:pPr lvl="1"/>
            <a:r>
              <a:rPr lang="en-US" dirty="0"/>
              <a:t>tutorials, etc.</a:t>
            </a:r>
          </a:p>
        </p:txBody>
      </p:sp>
      <p:sp>
        <p:nvSpPr>
          <p:cNvPr id="4" name="TextBox 3">
            <a:extLst>
              <a:ext uri="{FF2B5EF4-FFF2-40B4-BE49-F238E27FC236}">
                <a16:creationId xmlns:a16="http://schemas.microsoft.com/office/drawing/2014/main" id="{1473B992-8016-B33D-88ED-0FBBB9F9ADE3}"/>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4">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1883802998"/>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3">
                                            <p:txEl>
                                              <p:pRg st="2" end="2"/>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6" dur="500"/>
                                        <p:tgtEl>
                                          <p:spTgt spid="3">
                                            <p:txEl>
                                              <p:pRg st="3" end="3"/>
                                            </p:tx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1" dur="500"/>
                                        <p:tgtEl>
                                          <p:spTgt spid="3">
                                            <p:txEl>
                                              <p:pRg st="4" end="4"/>
                                            </p:tx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47297" y="1508422"/>
            <a:ext cx="4907701" cy="1920578"/>
          </a:xfrm>
        </p:spPr>
        <p:txBody>
          <a:bodyPr/>
          <a:lstStyle/>
          <a:p>
            <a:r>
              <a:rPr lang="en-US" sz="7047" dirty="0">
                <a:solidFill>
                  <a:schemeClr val="accent2">
                    <a:lumMod val="50000"/>
                  </a:schemeClr>
                </a:solidFill>
              </a:rPr>
              <a:t>Thank you…..</a:t>
            </a:r>
          </a:p>
        </p:txBody>
      </p:sp>
      <p:sp>
        <p:nvSpPr>
          <p:cNvPr id="326" name="Title 2"/>
          <p:cNvSpPr txBox="1">
            <a:spLocks/>
          </p:cNvSpPr>
          <p:nvPr/>
        </p:nvSpPr>
        <p:spPr>
          <a:xfrm>
            <a:off x="5204009" y="3253080"/>
            <a:ext cx="6032342" cy="80098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569" dirty="0"/>
              <a:t>Call / whatsapp : +91 7337404176</a:t>
            </a:r>
          </a:p>
          <a:p>
            <a:r>
              <a:rPr lang="en-US" sz="2569" dirty="0">
                <a:latin typeface="Microsoft Uighur" panose="02000000000000000000" pitchFamily="2" charset="-78"/>
                <a:cs typeface="Microsoft Uighur" panose="02000000000000000000" pitchFamily="2" charset="-78"/>
              </a:rPr>
              <a:t>(if any enquiries)</a:t>
            </a:r>
          </a:p>
        </p:txBody>
      </p:sp>
      <p:pic>
        <p:nvPicPr>
          <p:cNvPr id="324" name="Picture 323"/>
          <p:cNvPicPr>
            <a:picLocks noChangeAspect="1"/>
          </p:cNvPicPr>
          <p:nvPr/>
        </p:nvPicPr>
        <p:blipFill rotWithShape="1">
          <a:blip r:embed="rId3" cstate="print">
            <a:extLst>
              <a:ext uri="{28A0092B-C50C-407E-A947-70E740481C1C}">
                <a14:useLocalDpi xmlns:a14="http://schemas.microsoft.com/office/drawing/2010/main" val="0"/>
              </a:ext>
            </a:extLst>
          </a:blip>
          <a:srcRect l="30046" t="5544" r="25423"/>
          <a:stretch/>
        </p:blipFill>
        <p:spPr>
          <a:xfrm flipH="1">
            <a:off x="1359176" y="1144088"/>
            <a:ext cx="3288121" cy="3650089"/>
          </a:xfrm>
          <a:prstGeom prst="rect">
            <a:avLst/>
          </a:prstGeom>
        </p:spPr>
      </p:pic>
      <p:sp>
        <p:nvSpPr>
          <p:cNvPr id="4" name="TextBox 3">
            <a:extLst>
              <a:ext uri="{FF2B5EF4-FFF2-40B4-BE49-F238E27FC236}">
                <a16:creationId xmlns:a16="http://schemas.microsoft.com/office/drawing/2014/main" id="{4936EBDC-5360-226E-5B64-582E1D131592}"/>
              </a:ext>
            </a:extLst>
          </p:cNvPr>
          <p:cNvSpPr txBox="1"/>
          <p:nvPr/>
        </p:nvSpPr>
        <p:spPr>
          <a:xfrm flipH="1">
            <a:off x="1147665" y="5173658"/>
            <a:ext cx="10293959" cy="646331"/>
          </a:xfrm>
          <a:prstGeom prst="rect">
            <a:avLst/>
          </a:prstGeom>
          <a:noFill/>
        </p:spPr>
        <p:txBody>
          <a:bodyPr wrap="square" rtlCol="0">
            <a:spAutoFit/>
          </a:bodyPr>
          <a:lstStyle/>
          <a:p>
            <a:r>
              <a:rPr lang="en-IN" b="1" dirty="0"/>
              <a:t>Project with Source code Uploaded in </a:t>
            </a:r>
            <a:r>
              <a:rPr lang="en-IN" b="1" dirty="0" err="1"/>
              <a:t>github</a:t>
            </a:r>
            <a:r>
              <a:rPr lang="en-IN" b="1" dirty="0"/>
              <a:t> : </a:t>
            </a:r>
            <a:r>
              <a:rPr lang="en-IN" i="1" dirty="0"/>
              <a:t>(let’s do follow my </a:t>
            </a:r>
            <a:r>
              <a:rPr lang="en-IN" i="1" dirty="0" err="1"/>
              <a:t>github</a:t>
            </a:r>
            <a:r>
              <a:rPr lang="en-IN" i="1" dirty="0"/>
              <a:t> account)</a:t>
            </a:r>
          </a:p>
          <a:p>
            <a:r>
              <a:rPr lang="en-IN" b="1" i="1" dirty="0">
                <a:hlinkClick r:id="rId4"/>
              </a:rPr>
              <a:t>https://github.com/abhishakejutur/Prompt-Engineering/tree/main/AdvanceProject</a:t>
            </a:r>
            <a:endParaRPr lang="en-IN" b="1" i="1" dirty="0"/>
          </a:p>
        </p:txBody>
      </p:sp>
      <p:sp>
        <p:nvSpPr>
          <p:cNvPr id="2" name="TextBox 1">
            <a:extLst>
              <a:ext uri="{FF2B5EF4-FFF2-40B4-BE49-F238E27FC236}">
                <a16:creationId xmlns:a16="http://schemas.microsoft.com/office/drawing/2014/main" id="{8583C2DD-FB99-E13F-C46C-DBF378C44CCF}"/>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5">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278919203"/>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24"/>
                                        </p:tgtEl>
                                        <p:attrNameLst>
                                          <p:attrName>style.visibility</p:attrName>
                                        </p:attrNameLst>
                                      </p:cBhvr>
                                      <p:to>
                                        <p:strVal val="visible"/>
                                      </p:to>
                                    </p:set>
                                    <p:animEffect transition="in" filter="randombar(horizontal)">
                                      <p:cBhvr>
                                        <p:cTn id="12" dur="500"/>
                                        <p:tgtEl>
                                          <p:spTgt spid="32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 calcmode="lin" valueType="num">
                                      <p:cBhvr>
                                        <p:cTn id="19" dur="1000" fill="hold"/>
                                        <p:tgtEl>
                                          <p:spTgt spid="3"/>
                                        </p:tgtEl>
                                        <p:attrNameLst>
                                          <p:attrName>style.rotation</p:attrName>
                                        </p:attrNameLst>
                                      </p:cBhvr>
                                      <p:tavLst>
                                        <p:tav tm="0">
                                          <p:val>
                                            <p:fltVal val="90"/>
                                          </p:val>
                                        </p:tav>
                                        <p:tav tm="100000">
                                          <p:val>
                                            <p:fltVal val="0"/>
                                          </p:val>
                                        </p:tav>
                                      </p:tavLst>
                                    </p:anim>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26"/>
                                        </p:tgtEl>
                                        <p:attrNameLst>
                                          <p:attrName>style.visibility</p:attrName>
                                        </p:attrNameLst>
                                      </p:cBhvr>
                                      <p:to>
                                        <p:strVal val="visible"/>
                                      </p:to>
                                    </p:set>
                                    <p:animEffect transition="in" filter="fade">
                                      <p:cBhvr>
                                        <p:cTn id="25" dur="1000"/>
                                        <p:tgtEl>
                                          <p:spTgt spid="326"/>
                                        </p:tgtEl>
                                      </p:cBhvr>
                                    </p:animEffect>
                                    <p:anim calcmode="lin" valueType="num">
                                      <p:cBhvr>
                                        <p:cTn id="26" dur="1000" fill="hold"/>
                                        <p:tgtEl>
                                          <p:spTgt spid="326"/>
                                        </p:tgtEl>
                                        <p:attrNameLst>
                                          <p:attrName>ppt_x</p:attrName>
                                        </p:attrNameLst>
                                      </p:cBhvr>
                                      <p:tavLst>
                                        <p:tav tm="0">
                                          <p:val>
                                            <p:strVal val="#ppt_x"/>
                                          </p:val>
                                        </p:tav>
                                        <p:tav tm="100000">
                                          <p:val>
                                            <p:strVal val="#ppt_x"/>
                                          </p:val>
                                        </p:tav>
                                      </p:tavLst>
                                    </p:anim>
                                    <p:anim calcmode="lin" valueType="num">
                                      <p:cBhvr>
                                        <p:cTn id="27" dur="1000" fill="hold"/>
                                        <p:tgtEl>
                                          <p:spTgt spid="32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6" grpId="0"/>
      <p:bldP spid="4"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Project Structure</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Visual representation of the ChatGPT system's architecture.</a:t>
            </a:r>
          </a:p>
          <a:p>
            <a:r>
              <a:rPr lang="en-US" dirty="0"/>
              <a:t>Breakdown of different components/modules used (e.g., GPT model, Python libraries).</a:t>
            </a:r>
          </a:p>
          <a:p>
            <a:r>
              <a:rPr lang="en-US" dirty="0"/>
              <a:t>Flowchart or diagram showing how messages are processed</a:t>
            </a:r>
            <a:r>
              <a:rPr lang="en-IN" dirty="0"/>
              <a:t>.</a:t>
            </a:r>
            <a:endParaRPr lang="en-US" dirty="0"/>
          </a:p>
        </p:txBody>
      </p:sp>
      <p:sp>
        <p:nvSpPr>
          <p:cNvPr id="4" name="TextBox 3">
            <a:extLst>
              <a:ext uri="{FF2B5EF4-FFF2-40B4-BE49-F238E27FC236}">
                <a16:creationId xmlns:a16="http://schemas.microsoft.com/office/drawing/2014/main" id="{ACD5500C-9A5B-DAFA-E847-B963F5530534}"/>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2408188516"/>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Introduction</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r>
              <a:rPr lang="en-US" dirty="0"/>
              <a:t>ChatGPT (Chat Generative Pre-trained Transformer) is an AI-powered chatbot created by </a:t>
            </a:r>
            <a:r>
              <a:rPr lang="en-US" u="sng" dirty="0">
                <a:hlinkClick r:id="rId3"/>
              </a:rPr>
              <a:t>OpenAI</a:t>
            </a:r>
            <a:r>
              <a:rPr lang="en-US" dirty="0"/>
              <a:t> that enables users to have highly sophisticated, human-like conversations. The language model is capable of answering questions and assist in various tasks, including writing emails, essays, and code. Due to its dialogue design, ChatGPT is capable of answering follow-up questions, acknowledging errors, questioning incorrect assumptions, and declining inappropriate requests.</a:t>
            </a:r>
          </a:p>
          <a:p>
            <a:r>
              <a:rPr lang="en-US" dirty="0"/>
              <a:t>The ChatGPT model was fine-tuned from a model in the GPT-3.5 series, which completed its training in early 2022. The ChatGPT as well as the related GPT-3.5 models were trained on a high-performance Azure AI supercomputing infrastructure.</a:t>
            </a:r>
          </a:p>
          <a:p>
            <a:r>
              <a:rPr lang="en-US" dirty="0"/>
              <a:t>ChatGPT: Optimizing Language Models for Dialogue.</a:t>
            </a:r>
          </a:p>
          <a:p>
            <a:r>
              <a:rPr lang="en-US" dirty="0"/>
              <a:t>While ChatGPT possesses many strengths, being a generalized model, it may not always be the most effective solution for narrower, more specialized topics with limited training data available. Moreover, the dialog interface has not yet been made available by OpenAI for businesses to integrate.</a:t>
            </a:r>
          </a:p>
        </p:txBody>
      </p:sp>
      <p:sp>
        <p:nvSpPr>
          <p:cNvPr id="4" name="TextBox 3">
            <a:extLst>
              <a:ext uri="{FF2B5EF4-FFF2-40B4-BE49-F238E27FC236}">
                <a16:creationId xmlns:a16="http://schemas.microsoft.com/office/drawing/2014/main" id="{570B769E-4A4B-E101-B7D8-019F2DF4FC74}"/>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4">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3006635075"/>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Large language models (LLM)</a:t>
            </a:r>
          </a:p>
        </p:txBody>
      </p:sp>
      <p:sp>
        <p:nvSpPr>
          <p:cNvPr id="3" name="Content Placeholder 2"/>
          <p:cNvSpPr>
            <a:spLocks noGrp="1"/>
          </p:cNvSpPr>
          <p:nvPr>
            <p:ph idx="1"/>
          </p:nvPr>
        </p:nvSpPr>
        <p:spPr/>
        <p:txBody>
          <a:bodyPr/>
          <a:lstStyle/>
          <a:p>
            <a:r>
              <a:rPr lang="en-US" dirty="0"/>
              <a:t>Large language models (LLM) currently apply across natural language specific implementations, such as machine translation, speech recognition, and text generation. LLMs are trained on large amounts of data and can be composed of many layers.</a:t>
            </a:r>
          </a:p>
          <a:p>
            <a:r>
              <a:rPr lang="en-US" dirty="0"/>
              <a:t>Large language models (LLMs) represent a major advancement in AI, with the promise of transforming domains through learned knowledge. LLM sizes have been increasing 10X every year for the last few years, and as these models grow in complexity and size, so do their capabilities.</a:t>
            </a:r>
          </a:p>
        </p:txBody>
      </p:sp>
      <p:sp>
        <p:nvSpPr>
          <p:cNvPr id="4" name="TextBox 3">
            <a:extLst>
              <a:ext uri="{FF2B5EF4-FFF2-40B4-BE49-F238E27FC236}">
                <a16:creationId xmlns:a16="http://schemas.microsoft.com/office/drawing/2014/main" id="{716C0575-8216-25A9-397F-47950571A1B5}"/>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1891088004"/>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Examples of Large language models (LLM)</a:t>
            </a:r>
          </a:p>
        </p:txBody>
      </p:sp>
      <p:sp>
        <p:nvSpPr>
          <p:cNvPr id="3" name="Content Placeholder 2"/>
          <p:cNvSpPr>
            <a:spLocks noGrp="1"/>
          </p:cNvSpPr>
          <p:nvPr>
            <p:ph idx="1"/>
          </p:nvPr>
        </p:nvSpPr>
        <p:spPr/>
        <p:txBody>
          <a:bodyPr>
            <a:normAutofit fontScale="85000" lnSpcReduction="10000"/>
          </a:bodyPr>
          <a:lstStyle/>
          <a:p>
            <a:r>
              <a:rPr lang="en-US" b="1" dirty="0"/>
              <a:t>Example 1:</a:t>
            </a:r>
          </a:p>
          <a:p>
            <a:pPr lvl="1"/>
            <a:r>
              <a:rPr lang="en-US" dirty="0"/>
              <a:t>Google Translate is a large language model that uses artificial intelligence to translate one language into another. It supports over 100 languages and can handle multiple dialects of each language. Foundationally, Google Translate’s use of LLM informs the translations between languages. Furthermore, because many users interact with it on a daily basis, the model is continuously updated.</a:t>
            </a:r>
          </a:p>
          <a:p>
            <a:r>
              <a:rPr lang="en-US" b="1" dirty="0"/>
              <a:t>Example 2:</a:t>
            </a:r>
          </a:p>
          <a:p>
            <a:pPr lvl="1"/>
            <a:r>
              <a:rPr lang="en-US" dirty="0"/>
              <a:t>Generative Adversarial Networks have been used to create fake images that are indistinguishable from real ones — even by humans.</a:t>
            </a:r>
          </a:p>
          <a:p>
            <a:r>
              <a:rPr lang="en-US" b="1" dirty="0"/>
              <a:t>Example 3:</a:t>
            </a:r>
          </a:p>
          <a:p>
            <a:pPr lvl="1"/>
            <a:r>
              <a:rPr lang="en-US" dirty="0"/>
              <a:t>Consider OpenAI’s GPT, a transformational capability as an LLM for the industry, allowing the user to interact with it for language-specific use cases.</a:t>
            </a:r>
          </a:p>
        </p:txBody>
      </p:sp>
      <p:sp>
        <p:nvSpPr>
          <p:cNvPr id="4" name="TextBox 3">
            <a:extLst>
              <a:ext uri="{FF2B5EF4-FFF2-40B4-BE49-F238E27FC236}">
                <a16:creationId xmlns:a16="http://schemas.microsoft.com/office/drawing/2014/main" id="{A694C1D5-2E8B-1079-2BAE-7D9B249F82FB}"/>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1408905506"/>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3">
                                            <p:txEl>
                                              <p:pRg st="2" end="2"/>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3" dur="500"/>
                                        <p:tgtEl>
                                          <p:spTgt spid="3">
                                            <p:txEl>
                                              <p:pRg st="4" end="4"/>
                                            </p:tx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Challenges of Large Language Models</a:t>
            </a:r>
          </a:p>
        </p:txBody>
      </p:sp>
      <p:sp>
        <p:nvSpPr>
          <p:cNvPr id="3" name="Content Placeholder 2"/>
          <p:cNvSpPr>
            <a:spLocks noGrp="1"/>
          </p:cNvSpPr>
          <p:nvPr>
            <p:ph idx="1"/>
          </p:nvPr>
        </p:nvSpPr>
        <p:spPr/>
        <p:txBody>
          <a:bodyPr>
            <a:normAutofit fontScale="85000" lnSpcReduction="10000"/>
          </a:bodyPr>
          <a:lstStyle/>
          <a:p>
            <a:r>
              <a:rPr lang="en-US" dirty="0"/>
              <a:t>Scaling and maintaining large language models can be difficult and expensive.</a:t>
            </a:r>
          </a:p>
          <a:p>
            <a:r>
              <a:rPr lang="en-US" dirty="0"/>
              <a:t>Building a foundational large language model often requires months of training time and millions of dollars.</a:t>
            </a:r>
          </a:p>
          <a:p>
            <a:r>
              <a:rPr lang="en-US" dirty="0"/>
              <a:t>And because LLMs require a significant amount of training data, developers and enterprises can find it a challenge to access large-enough datasets.</a:t>
            </a:r>
          </a:p>
          <a:p>
            <a:r>
              <a:rPr lang="en-US" dirty="0"/>
              <a:t>Due to the scale of large language models, deploying them requires technical expertise, including a strong understanding of deep learning, transformer models and distributed software and hardware.</a:t>
            </a:r>
          </a:p>
          <a:p>
            <a:r>
              <a:rPr lang="en-US" dirty="0"/>
              <a:t>Many leaders in tech are working to advance development and build resources that can expand access to large language models, allowing consumers and enterprises of all sizes to reap their benefits.</a:t>
            </a:r>
          </a:p>
        </p:txBody>
      </p:sp>
      <p:sp>
        <p:nvSpPr>
          <p:cNvPr id="4" name="TextBox 3">
            <a:extLst>
              <a:ext uri="{FF2B5EF4-FFF2-40B4-BE49-F238E27FC236}">
                <a16:creationId xmlns:a16="http://schemas.microsoft.com/office/drawing/2014/main" id="{DE2797B4-6DC0-E171-AFA5-DB8E16A89625}"/>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4151247130"/>
      </p:ext>
    </p:extLst>
  </p:cSld>
  <p:clrMapOvr>
    <a:masterClrMapping/>
  </p:clrMapOvr>
  <p:transition spd="med">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GPT-3</a:t>
            </a:r>
          </a:p>
        </p:txBody>
      </p:sp>
      <p:sp>
        <p:nvSpPr>
          <p:cNvPr id="3" name="Content Placeholder 2"/>
          <p:cNvSpPr>
            <a:spLocks noGrp="1"/>
          </p:cNvSpPr>
          <p:nvPr>
            <p:ph idx="1"/>
          </p:nvPr>
        </p:nvSpPr>
        <p:spPr/>
        <p:txBody>
          <a:bodyPr>
            <a:normAutofit lnSpcReduction="10000"/>
          </a:bodyPr>
          <a:lstStyle/>
          <a:p>
            <a:r>
              <a:rPr lang="en-US" dirty="0"/>
              <a:t>In 2020, the Generative Pre-trained Transformer 3 (GPT-3) was introduced as an autoregressive language model capable to generate high-quality text that resembles human writing. The GPT-3 is the third generation of the GPT language models made available by OpenAI.</a:t>
            </a:r>
          </a:p>
          <a:p>
            <a:r>
              <a:rPr lang="en-US" dirty="0"/>
              <a:t>By providing an initial prompt as input, GPT-3 has the ability to produce a continuation of the text that follows the style and structure of the input prompt. The model is capable of performing a range of tasks, including but not limited to, text classification, question answering, text generation, text summarization, named-entity recognition, and language translation.</a:t>
            </a:r>
          </a:p>
        </p:txBody>
      </p:sp>
      <p:sp>
        <p:nvSpPr>
          <p:cNvPr id="4" name="TextBox 3">
            <a:extLst>
              <a:ext uri="{FF2B5EF4-FFF2-40B4-BE49-F238E27FC236}">
                <a16:creationId xmlns:a16="http://schemas.microsoft.com/office/drawing/2014/main" id="{4256933A-F4A5-1837-1445-07D2EBFBF454}"/>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3">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2179509059"/>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ChatGPT Methods</a:t>
            </a:r>
          </a:p>
        </p:txBody>
      </p:sp>
      <p:sp>
        <p:nvSpPr>
          <p:cNvPr id="3" name="Content Placeholder 2"/>
          <p:cNvSpPr>
            <a:spLocks noGrp="1"/>
          </p:cNvSpPr>
          <p:nvPr>
            <p:ph idx="1"/>
          </p:nvPr>
        </p:nvSpPr>
        <p:spPr>
          <a:xfrm>
            <a:off x="1451579" y="1950098"/>
            <a:ext cx="9603275" cy="4208107"/>
          </a:xfrm>
        </p:spPr>
        <p:txBody>
          <a:bodyPr>
            <a:noAutofit/>
          </a:bodyPr>
          <a:lstStyle/>
          <a:p>
            <a:r>
              <a:rPr lang="en-US" sz="1400" dirty="0"/>
              <a:t>We trained this model using Reinforcement Learning from Human Feedback (RLHF), using the same methods as </a:t>
            </a:r>
            <a:r>
              <a:rPr lang="en-US" sz="1400" u="sng" dirty="0">
                <a:hlinkClick r:id="rId3"/>
              </a:rPr>
              <a:t>InstructGPT</a:t>
            </a:r>
            <a:r>
              <a:rPr lang="en-US" sz="1400" dirty="0"/>
              <a:t>, but with slight differences in the data collection setup. We trained an initial model using supervised fine-tuning: human AI trainers provided conversations in which they played both sides—the user and an AI assistant. We gave the trainers access to model-written suggestions to help them compose their responses. We mixed this new dialogue dataset with the InstructGPT dataset, which we transformed into a dialogue format.</a:t>
            </a:r>
          </a:p>
          <a:p>
            <a:r>
              <a:rPr lang="en-US" sz="1400" dirty="0"/>
              <a:t>Reinforcement learning from human feedback enhances the RL agent's training by including humans in the training process. This helps account for the elements that can't be measured in the reward system.</a:t>
            </a:r>
          </a:p>
          <a:p>
            <a:r>
              <a:rPr lang="en-US" sz="1400" dirty="0"/>
              <a:t>To create a reward model for reinforcement learning, we needed to collect comparison data, which consisted of two or more model responses ranked by quality. To collect this data, we took conversations that AI trainers had with the chatbot. We randomly selected a model-written message, sampled several alternative completions, and had AI trainers rank them. Using these reward models, we can fine-tune the model using </a:t>
            </a:r>
            <a:r>
              <a:rPr lang="en-US" sz="1400" u="sng" dirty="0">
                <a:hlinkClick r:id="rId4"/>
              </a:rPr>
              <a:t>Proximal Policy Optimization</a:t>
            </a:r>
            <a:r>
              <a:rPr lang="en-US" sz="1400" dirty="0"/>
              <a:t>. We performed several iterations of this process.</a:t>
            </a:r>
          </a:p>
          <a:p>
            <a:r>
              <a:rPr lang="en-US" sz="1400" dirty="0"/>
              <a:t>ChatGPT is fine-tuned from a model in the GPT-3.5 series, which finished training in early 2022. You can learn more about the 3.5 series </a:t>
            </a:r>
            <a:r>
              <a:rPr lang="en-US" sz="1400" u="sng" dirty="0">
                <a:hlinkClick r:id="rId5"/>
              </a:rPr>
              <a:t>here</a:t>
            </a:r>
            <a:r>
              <a:rPr lang="en-US" sz="1400" dirty="0"/>
              <a:t>. ChatGPT and GPT 3.5 were trained on an Azure AI supercomputing infrastructure.</a:t>
            </a:r>
          </a:p>
        </p:txBody>
      </p:sp>
      <p:sp>
        <p:nvSpPr>
          <p:cNvPr id="4" name="TextBox 3">
            <a:extLst>
              <a:ext uri="{FF2B5EF4-FFF2-40B4-BE49-F238E27FC236}">
                <a16:creationId xmlns:a16="http://schemas.microsoft.com/office/drawing/2014/main" id="{B132A44D-3061-EE9D-FF37-D467298D89CF}"/>
              </a:ext>
            </a:extLst>
          </p:cNvPr>
          <p:cNvSpPr txBox="1"/>
          <p:nvPr/>
        </p:nvSpPr>
        <p:spPr>
          <a:xfrm>
            <a:off x="2342879" y="5844664"/>
            <a:ext cx="7506242" cy="1323439"/>
          </a:xfrm>
          <a:prstGeom prst="rect">
            <a:avLst/>
          </a:prstGeom>
          <a:noFill/>
          <a:ln>
            <a:noFill/>
          </a:ln>
          <a:effectLst>
            <a:glow rad="368300">
              <a:schemeClr val="accent1">
                <a:alpha val="40000"/>
              </a:schemeClr>
            </a:glow>
            <a:outerShdw blurRad="50800" dist="38100" dir="2700000" algn="tl" rotWithShape="0">
              <a:prstClr val="black">
                <a:alpha val="40000"/>
              </a:prstClr>
            </a:outerShdw>
          </a:effectLst>
          <a:scene3d>
            <a:camera prst="orthographicFront">
              <a:rot lat="18899988" lon="0" rev="0"/>
            </a:camera>
            <a:lightRig rig="threePt" dir="t"/>
          </a:scene3d>
        </p:spPr>
        <p:txBody>
          <a:bodyPr wrap="square" rtlCol="0" anchor="ctr">
            <a:spAutoFit/>
            <a:scene3d>
              <a:camera prst="orthographicFront"/>
              <a:lightRig rig="threePt" dir="t"/>
            </a:scene3d>
            <a:sp3d>
              <a:bevelT w="0"/>
            </a:sp3d>
          </a:bodyPr>
          <a:lstStyle/>
          <a:p>
            <a:pPr algn="ctr"/>
            <a:r>
              <a:rPr lang="en-IN" sz="8000" b="1" i="0" u="sng" strike="noStrike"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latin typeface="Nunito" pitchFamily="2" charset="0"/>
                <a:hlinkClick r:id="rId6">
                  <a:extLst>
                    <a:ext uri="{A12FA001-AC4F-418D-AE19-62706E023703}">
                      <ahyp:hlinkClr xmlns:ahyp="http://schemas.microsoft.com/office/drawing/2018/hyperlinkcolor" val="tx"/>
                    </a:ext>
                  </a:extLst>
                </a:hlinkClick>
              </a:rPr>
              <a:t>SLASHMARK</a:t>
            </a:r>
            <a:endParaRPr lang="en-IN" sz="8000" b="1" u="sng" kern="1400" spc="600" dirty="0">
              <a:ln w="22225" cap="rnd">
                <a:solidFill>
                  <a:schemeClr val="tx1"/>
                </a:solidFill>
              </a:ln>
              <a:solidFill>
                <a:schemeClr val="bg2">
                  <a:lumMod val="50000"/>
                </a:schemeClr>
              </a:solidFill>
              <a:effectLst>
                <a:outerShdw dist="38100" dir="2700000" algn="tl" rotWithShape="0">
                  <a:prstClr val="black"/>
                </a:outerShdw>
              </a:effectLst>
              <a:uFill>
                <a:solidFill>
                  <a:schemeClr val="bg1"/>
                </a:solidFill>
              </a:uFill>
            </a:endParaRPr>
          </a:p>
        </p:txBody>
      </p:sp>
    </p:spTree>
    <p:extLst>
      <p:ext uri="{BB962C8B-B14F-4D97-AF65-F5344CB8AC3E}">
        <p14:creationId xmlns:p14="http://schemas.microsoft.com/office/powerpoint/2010/main" val="2827511046"/>
      </p:ext>
    </p:extLst>
  </p:cSld>
  <p:clrMapOvr>
    <a:masterClrMapping/>
  </p:clrMapOvr>
  <p:transition spd="med" advTm="5000">
    <p:pull/>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144</TotalTime>
  <Words>1585</Words>
  <Application>Microsoft Office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Bebas Neue</vt:lpstr>
      <vt:lpstr>Gill Sans MT</vt:lpstr>
      <vt:lpstr>Microsoft Uighur</vt:lpstr>
      <vt:lpstr>Nunito</vt:lpstr>
      <vt:lpstr>Roboto Condensed Light</vt:lpstr>
      <vt:lpstr>Times New Roman</vt:lpstr>
      <vt:lpstr>Gallery</vt:lpstr>
      <vt:lpstr>Create Your Own Chat GPT</vt:lpstr>
      <vt:lpstr>Project Overview </vt:lpstr>
      <vt:lpstr>Project Structure</vt:lpstr>
      <vt:lpstr>Introduction</vt:lpstr>
      <vt:lpstr>Large language models (LLM)</vt:lpstr>
      <vt:lpstr>Examples of Large language models (LLM)</vt:lpstr>
      <vt:lpstr>Challenges of Large Language Models</vt:lpstr>
      <vt:lpstr>GPT-3</vt:lpstr>
      <vt:lpstr>ChatGPT Methods</vt:lpstr>
      <vt:lpstr>Model index</vt:lpstr>
      <vt:lpstr>Models referred to as "GPT 3.5"</vt:lpstr>
      <vt:lpstr>TRAINING METHOD MODELS</vt:lpstr>
      <vt:lpstr>Library</vt:lpstr>
      <vt:lpstr>Set up the OpenAI API client</vt:lpstr>
      <vt:lpstr>code Implementation</vt:lpstr>
      <vt:lpstr>Results and Output</vt:lpstr>
      <vt:lpstr>Advantages</vt:lpstr>
      <vt:lpstr>Disadvantages</vt:lpstr>
      <vt:lpstr>Future Improvements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Chat GPT</dc:title>
  <dc:creator>Abhishake Jutur</dc:creator>
  <cp:lastModifiedBy>Abhishake Jutur</cp:lastModifiedBy>
  <cp:revision>25</cp:revision>
  <dcterms:created xsi:type="dcterms:W3CDTF">2023-12-28T08:15:20Z</dcterms:created>
  <dcterms:modified xsi:type="dcterms:W3CDTF">2023-12-28T10:40:08Z</dcterms:modified>
</cp:coreProperties>
</file>