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0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XB\Downloads\Western%20Countries%20Financial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XB\Downloads\Western%20Countries%20Financial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XB\Downloads\Western%20Countries%20Financial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XB\Downloads\Western%20Countries%20Financial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[Western Countries Financial Data.xlsx]Sheet5!PivotTable10</c:name>
    <c:fmtId val="3"/>
  </c:pivotSource>
  <c:chart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588964170176404"/>
          <c:y val="6.4705882352941183E-2"/>
          <c:w val="0.72578546867688054"/>
          <c:h val="0.66959842519685042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Sheet5!$B$3:$B$4</c:f>
              <c:strCache>
                <c:ptCount val="1"/>
                <c:pt idx="0">
                  <c:v>Amarilla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Sheet5!$A$5:$A$10</c:f>
              <c:strCache>
                <c:ptCount val="5"/>
                <c:pt idx="0">
                  <c:v>Canada</c:v>
                </c:pt>
                <c:pt idx="1">
                  <c:v>France</c:v>
                </c:pt>
                <c:pt idx="2">
                  <c:v>Germany</c:v>
                </c:pt>
                <c:pt idx="3">
                  <c:v>Mexico</c:v>
                </c:pt>
                <c:pt idx="4">
                  <c:v>United States of America</c:v>
                </c:pt>
              </c:strCache>
            </c:strRef>
          </c:cat>
          <c:val>
            <c:numRef>
              <c:f>Sheet5!$B$5:$B$10</c:f>
              <c:numCache>
                <c:formatCode>General</c:formatCode>
                <c:ptCount val="5"/>
                <c:pt idx="0">
                  <c:v>29232</c:v>
                </c:pt>
                <c:pt idx="1">
                  <c:v>31603</c:v>
                </c:pt>
                <c:pt idx="2">
                  <c:v>30614.5</c:v>
                </c:pt>
                <c:pt idx="3">
                  <c:v>28396</c:v>
                </c:pt>
                <c:pt idx="4">
                  <c:v>35469.5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05-47AC-9C37-5CA429021498}"/>
            </c:ext>
          </c:extLst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Carretera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Sheet5!$A$5:$A$10</c:f>
              <c:strCache>
                <c:ptCount val="5"/>
                <c:pt idx="0">
                  <c:v>Canada</c:v>
                </c:pt>
                <c:pt idx="1">
                  <c:v>France</c:v>
                </c:pt>
                <c:pt idx="2">
                  <c:v>Germany</c:v>
                </c:pt>
                <c:pt idx="3">
                  <c:v>Mexico</c:v>
                </c:pt>
                <c:pt idx="4">
                  <c:v>United States of America</c:v>
                </c:pt>
              </c:strCache>
            </c:strRef>
          </c:cat>
          <c:val>
            <c:numRef>
              <c:f>Sheet5!$C$5:$C$10</c:f>
              <c:numCache>
                <c:formatCode>General</c:formatCode>
                <c:ptCount val="5"/>
                <c:pt idx="0">
                  <c:v>34804</c:v>
                </c:pt>
                <c:pt idx="1">
                  <c:v>34056</c:v>
                </c:pt>
                <c:pt idx="2">
                  <c:v>24944</c:v>
                </c:pt>
                <c:pt idx="3">
                  <c:v>27224</c:v>
                </c:pt>
                <c:pt idx="4">
                  <c:v>25818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05-47AC-9C37-5CA429021498}"/>
            </c:ext>
          </c:extLst>
        </c:ser>
        <c:ser>
          <c:idx val="2"/>
          <c:order val="2"/>
          <c:tx>
            <c:strRef>
              <c:f>Sheet5!$D$3:$D$4</c:f>
              <c:strCache>
                <c:ptCount val="1"/>
                <c:pt idx="0">
                  <c:v>Montana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cat>
            <c:strRef>
              <c:f>Sheet5!$A$5:$A$10</c:f>
              <c:strCache>
                <c:ptCount val="5"/>
                <c:pt idx="0">
                  <c:v>Canada</c:v>
                </c:pt>
                <c:pt idx="1">
                  <c:v>France</c:v>
                </c:pt>
                <c:pt idx="2">
                  <c:v>Germany</c:v>
                </c:pt>
                <c:pt idx="3">
                  <c:v>Mexico</c:v>
                </c:pt>
                <c:pt idx="4">
                  <c:v>United States of America</c:v>
                </c:pt>
              </c:strCache>
            </c:strRef>
          </c:cat>
          <c:val>
            <c:numRef>
              <c:f>Sheet5!$D$5:$D$10</c:f>
              <c:numCache>
                <c:formatCode>General</c:formatCode>
                <c:ptCount val="5"/>
                <c:pt idx="0">
                  <c:v>31488.5</c:v>
                </c:pt>
                <c:pt idx="1">
                  <c:v>31282</c:v>
                </c:pt>
                <c:pt idx="2">
                  <c:v>28061</c:v>
                </c:pt>
                <c:pt idx="3">
                  <c:v>31754</c:v>
                </c:pt>
                <c:pt idx="4">
                  <c:v>31612.5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05-47AC-9C37-5CA429021498}"/>
            </c:ext>
          </c:extLst>
        </c:ser>
        <c:ser>
          <c:idx val="3"/>
          <c:order val="3"/>
          <c:tx>
            <c:strRef>
              <c:f>Sheet5!$E$3:$E$4</c:f>
              <c:strCache>
                <c:ptCount val="1"/>
                <c:pt idx="0">
                  <c:v>Paseo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accent1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Sheet5!$A$5:$A$10</c:f>
              <c:strCache>
                <c:ptCount val="5"/>
                <c:pt idx="0">
                  <c:v>Canada</c:v>
                </c:pt>
                <c:pt idx="1">
                  <c:v>France</c:v>
                </c:pt>
                <c:pt idx="2">
                  <c:v>Germany</c:v>
                </c:pt>
                <c:pt idx="3">
                  <c:v>Mexico</c:v>
                </c:pt>
                <c:pt idx="4">
                  <c:v>United States of America</c:v>
                </c:pt>
              </c:strCache>
            </c:strRef>
          </c:cat>
          <c:val>
            <c:numRef>
              <c:f>Sheet5!$E$5:$E$10</c:f>
              <c:numCache>
                <c:formatCode>General</c:formatCode>
                <c:ptCount val="5"/>
                <c:pt idx="0">
                  <c:v>78191.5</c:v>
                </c:pt>
                <c:pt idx="1">
                  <c:v>71606</c:v>
                </c:pt>
                <c:pt idx="2">
                  <c:v>55693.5</c:v>
                </c:pt>
                <c:pt idx="3">
                  <c:v>63282</c:v>
                </c:pt>
                <c:pt idx="4">
                  <c:v>69466.5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05-47AC-9C37-5CA429021498}"/>
            </c:ext>
          </c:extLst>
        </c:ser>
        <c:ser>
          <c:idx val="4"/>
          <c:order val="4"/>
          <c:tx>
            <c:strRef>
              <c:f>Sheet5!$F$3:$F$4</c:f>
              <c:strCache>
                <c:ptCount val="1"/>
                <c:pt idx="0">
                  <c:v>Velo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accent3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Sheet5!$A$5:$A$10</c:f>
              <c:strCache>
                <c:ptCount val="5"/>
                <c:pt idx="0">
                  <c:v>Canada</c:v>
                </c:pt>
                <c:pt idx="1">
                  <c:v>France</c:v>
                </c:pt>
                <c:pt idx="2">
                  <c:v>Germany</c:v>
                </c:pt>
                <c:pt idx="3">
                  <c:v>Mexico</c:v>
                </c:pt>
                <c:pt idx="4">
                  <c:v>United States of America</c:v>
                </c:pt>
              </c:strCache>
            </c:strRef>
          </c:cat>
          <c:val>
            <c:numRef>
              <c:f>Sheet5!$F$5:$F$10</c:f>
              <c:numCache>
                <c:formatCode>General</c:formatCode>
                <c:ptCount val="5"/>
                <c:pt idx="0">
                  <c:v>32464</c:v>
                </c:pt>
                <c:pt idx="1">
                  <c:v>36609.5</c:v>
                </c:pt>
                <c:pt idx="2">
                  <c:v>31050</c:v>
                </c:pt>
                <c:pt idx="3">
                  <c:v>26540</c:v>
                </c:pt>
                <c:pt idx="4">
                  <c:v>35761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05-47AC-9C37-5CA429021498}"/>
            </c:ext>
          </c:extLst>
        </c:ser>
        <c:ser>
          <c:idx val="5"/>
          <c:order val="5"/>
          <c:tx>
            <c:strRef>
              <c:f>Sheet5!$G$3:$G$4</c:f>
              <c:strCache>
                <c:ptCount val="1"/>
                <c:pt idx="0">
                  <c:v>VTT</c:v>
                </c:pt>
              </c:strCache>
            </c:strRef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accent5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Sheet5!$A$5:$A$10</c:f>
              <c:strCache>
                <c:ptCount val="5"/>
                <c:pt idx="0">
                  <c:v>Canada</c:v>
                </c:pt>
                <c:pt idx="1">
                  <c:v>France</c:v>
                </c:pt>
                <c:pt idx="2">
                  <c:v>Germany</c:v>
                </c:pt>
                <c:pt idx="3">
                  <c:v>Mexico</c:v>
                </c:pt>
                <c:pt idx="4">
                  <c:v>United States of America</c:v>
                </c:pt>
              </c:strCache>
            </c:strRef>
          </c:cat>
          <c:val>
            <c:numRef>
              <c:f>Sheet5!$G$5:$G$10</c:f>
              <c:numCache>
                <c:formatCode>General</c:formatCode>
                <c:ptCount val="5"/>
                <c:pt idx="0">
                  <c:v>41248.5</c:v>
                </c:pt>
                <c:pt idx="1">
                  <c:v>35774.5</c:v>
                </c:pt>
                <c:pt idx="2">
                  <c:v>31131</c:v>
                </c:pt>
                <c:pt idx="3">
                  <c:v>26129</c:v>
                </c:pt>
                <c:pt idx="4">
                  <c:v>34500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505-47AC-9C37-5CA4290214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482867296"/>
        <c:axId val="1482871456"/>
        <c:axId val="0"/>
      </c:bar3DChart>
      <c:catAx>
        <c:axId val="148286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871456"/>
        <c:crosses val="autoZero"/>
        <c:auto val="1"/>
        <c:lblAlgn val="ctr"/>
        <c:lblOffset val="100"/>
        <c:noMultiLvlLbl val="0"/>
      </c:catAx>
      <c:valAx>
        <c:axId val="148287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867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[Western Countries Financial Data.xlsx]Sheet5!PivotTable11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Sheet5!$B$16:$B$17</c:f>
              <c:strCache>
                <c:ptCount val="1"/>
                <c:pt idx="0">
                  <c:v>Amarilla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Sheet5!$A$18:$A$22</c:f>
              <c:strCache>
                <c:ptCount val="5"/>
                <c:pt idx="0">
                  <c:v>Canada</c:v>
                </c:pt>
                <c:pt idx="1">
                  <c:v>France</c:v>
                </c:pt>
                <c:pt idx="2">
                  <c:v>Germany</c:v>
                </c:pt>
                <c:pt idx="3">
                  <c:v>Mexico</c:v>
                </c:pt>
                <c:pt idx="4">
                  <c:v>United States of America</c:v>
                </c:pt>
              </c:strCache>
            </c:strRef>
          </c:cat>
          <c:val>
            <c:numRef>
              <c:f>Sheet5!$B$18:$B$22</c:f>
              <c:numCache>
                <c:formatCode>0</c:formatCode>
                <c:ptCount val="5"/>
                <c:pt idx="0">
                  <c:v>169.88888888888889</c:v>
                </c:pt>
                <c:pt idx="1">
                  <c:v>113</c:v>
                </c:pt>
                <c:pt idx="2">
                  <c:v>126.11111111111111</c:v>
                </c:pt>
                <c:pt idx="3">
                  <c:v>133</c:v>
                </c:pt>
                <c:pt idx="4">
                  <c:v>103.7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0E-4D85-B4FB-B7D3C919A180}"/>
            </c:ext>
          </c:extLst>
        </c:ser>
        <c:ser>
          <c:idx val="1"/>
          <c:order val="1"/>
          <c:tx>
            <c:strRef>
              <c:f>Sheet5!$C$16:$C$17</c:f>
              <c:strCache>
                <c:ptCount val="1"/>
                <c:pt idx="0">
                  <c:v>Carretera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Sheet5!$A$18:$A$22</c:f>
              <c:strCache>
                <c:ptCount val="5"/>
                <c:pt idx="0">
                  <c:v>Canada</c:v>
                </c:pt>
                <c:pt idx="1">
                  <c:v>France</c:v>
                </c:pt>
                <c:pt idx="2">
                  <c:v>Germany</c:v>
                </c:pt>
                <c:pt idx="3">
                  <c:v>Mexico</c:v>
                </c:pt>
                <c:pt idx="4">
                  <c:v>United States of America</c:v>
                </c:pt>
              </c:strCache>
            </c:strRef>
          </c:cat>
          <c:val>
            <c:numRef>
              <c:f>Sheet5!$C$18:$C$22</c:f>
              <c:numCache>
                <c:formatCode>0</c:formatCode>
                <c:ptCount val="5"/>
                <c:pt idx="0">
                  <c:v>86.8</c:v>
                </c:pt>
                <c:pt idx="1">
                  <c:v>113.61111111111111</c:v>
                </c:pt>
                <c:pt idx="2">
                  <c:v>121.75</c:v>
                </c:pt>
                <c:pt idx="3">
                  <c:v>138.61111111111111</c:v>
                </c:pt>
                <c:pt idx="4">
                  <c:v>99.058823529411768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0E-4D85-B4FB-B7D3C919A180}"/>
            </c:ext>
          </c:extLst>
        </c:ser>
        <c:ser>
          <c:idx val="2"/>
          <c:order val="2"/>
          <c:tx>
            <c:strRef>
              <c:f>Sheet5!$D$16:$D$17</c:f>
              <c:strCache>
                <c:ptCount val="1"/>
                <c:pt idx="0">
                  <c:v>Montana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Sheet5!$A$18:$A$22</c:f>
              <c:strCache>
                <c:ptCount val="5"/>
                <c:pt idx="0">
                  <c:v>Canada</c:v>
                </c:pt>
                <c:pt idx="1">
                  <c:v>France</c:v>
                </c:pt>
                <c:pt idx="2">
                  <c:v>Germany</c:v>
                </c:pt>
                <c:pt idx="3">
                  <c:v>Mexico</c:v>
                </c:pt>
                <c:pt idx="4">
                  <c:v>United States of America</c:v>
                </c:pt>
              </c:strCache>
            </c:strRef>
          </c:cat>
          <c:val>
            <c:numRef>
              <c:f>Sheet5!$D$18:$D$22</c:f>
              <c:numCache>
                <c:formatCode>0</c:formatCode>
                <c:ptCount val="5"/>
                <c:pt idx="0">
                  <c:v>93.666666666666671</c:v>
                </c:pt>
                <c:pt idx="1">
                  <c:v>130.25</c:v>
                </c:pt>
                <c:pt idx="2">
                  <c:v>148.05555555555554</c:v>
                </c:pt>
                <c:pt idx="3">
                  <c:v>100.95</c:v>
                </c:pt>
                <c:pt idx="4">
                  <c:v>112.64705882352941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0E-4D85-B4FB-B7D3C919A180}"/>
            </c:ext>
          </c:extLst>
        </c:ser>
        <c:ser>
          <c:idx val="3"/>
          <c:order val="3"/>
          <c:tx>
            <c:strRef>
              <c:f>Sheet5!$E$16:$E$17</c:f>
              <c:strCache>
                <c:ptCount val="1"/>
                <c:pt idx="0">
                  <c:v>Paseo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Sheet5!$A$18:$A$22</c:f>
              <c:strCache>
                <c:ptCount val="5"/>
                <c:pt idx="0">
                  <c:v>Canada</c:v>
                </c:pt>
                <c:pt idx="1">
                  <c:v>France</c:v>
                </c:pt>
                <c:pt idx="2">
                  <c:v>Germany</c:v>
                </c:pt>
                <c:pt idx="3">
                  <c:v>Mexico</c:v>
                </c:pt>
                <c:pt idx="4">
                  <c:v>United States of America</c:v>
                </c:pt>
              </c:strCache>
            </c:strRef>
          </c:cat>
          <c:val>
            <c:numRef>
              <c:f>Sheet5!$E$18:$E$22</c:f>
              <c:numCache>
                <c:formatCode>0</c:formatCode>
                <c:ptCount val="5"/>
                <c:pt idx="0">
                  <c:v>113.80952380952381</c:v>
                </c:pt>
                <c:pt idx="1">
                  <c:v>92.275000000000006</c:v>
                </c:pt>
                <c:pt idx="2">
                  <c:v>106.925</c:v>
                </c:pt>
                <c:pt idx="3">
                  <c:v>124.075</c:v>
                </c:pt>
                <c:pt idx="4">
                  <c:v>103.52500000000001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C0E-4D85-B4FB-B7D3C919A180}"/>
            </c:ext>
          </c:extLst>
        </c:ser>
        <c:ser>
          <c:idx val="4"/>
          <c:order val="4"/>
          <c:tx>
            <c:strRef>
              <c:f>Sheet5!$F$16:$F$17</c:f>
              <c:strCache>
                <c:ptCount val="1"/>
                <c:pt idx="0">
                  <c:v>Velo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Sheet5!$A$18:$A$22</c:f>
              <c:strCache>
                <c:ptCount val="5"/>
                <c:pt idx="0">
                  <c:v>Canada</c:v>
                </c:pt>
                <c:pt idx="1">
                  <c:v>France</c:v>
                </c:pt>
                <c:pt idx="2">
                  <c:v>Germany</c:v>
                </c:pt>
                <c:pt idx="3">
                  <c:v>Mexico</c:v>
                </c:pt>
                <c:pt idx="4">
                  <c:v>United States of America</c:v>
                </c:pt>
              </c:strCache>
            </c:strRef>
          </c:cat>
          <c:val>
            <c:numRef>
              <c:f>Sheet5!$F$18:$F$22</c:f>
              <c:numCache>
                <c:formatCode>0</c:formatCode>
                <c:ptCount val="5"/>
                <c:pt idx="0">
                  <c:v>108.6</c:v>
                </c:pt>
                <c:pt idx="1">
                  <c:v>142.86363636363637</c:v>
                </c:pt>
                <c:pt idx="2">
                  <c:v>116.22727272727273</c:v>
                </c:pt>
                <c:pt idx="3">
                  <c:v>85.045454545454547</c:v>
                </c:pt>
                <c:pt idx="4">
                  <c:v>122.52173913043478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0E-4D85-B4FB-B7D3C919A180}"/>
            </c:ext>
          </c:extLst>
        </c:ser>
        <c:ser>
          <c:idx val="5"/>
          <c:order val="5"/>
          <c:tx>
            <c:strRef>
              <c:f>Sheet5!$G$16:$G$17</c:f>
              <c:strCache>
                <c:ptCount val="1"/>
                <c:pt idx="0">
                  <c:v>VTT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Sheet5!$A$18:$A$22</c:f>
              <c:strCache>
                <c:ptCount val="5"/>
                <c:pt idx="0">
                  <c:v>Canada</c:v>
                </c:pt>
                <c:pt idx="1">
                  <c:v>France</c:v>
                </c:pt>
                <c:pt idx="2">
                  <c:v>Germany</c:v>
                </c:pt>
                <c:pt idx="3">
                  <c:v>Mexico</c:v>
                </c:pt>
                <c:pt idx="4">
                  <c:v>United States of America</c:v>
                </c:pt>
              </c:strCache>
            </c:strRef>
          </c:cat>
          <c:val>
            <c:numRef>
              <c:f>Sheet5!$G$18:$G$22</c:f>
              <c:numCache>
                <c:formatCode>0</c:formatCode>
                <c:ptCount val="5"/>
                <c:pt idx="0">
                  <c:v>143.09090909090909</c:v>
                </c:pt>
                <c:pt idx="1">
                  <c:v>139.18181818181819</c:v>
                </c:pt>
                <c:pt idx="2">
                  <c:v>108</c:v>
                </c:pt>
                <c:pt idx="3">
                  <c:v>128.6</c:v>
                </c:pt>
                <c:pt idx="4">
                  <c:v>171.65217391304347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C0E-4D85-B4FB-B7D3C919A1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09451952"/>
        <c:axId val="1609427408"/>
        <c:axId val="0"/>
      </c:bar3DChart>
      <c:catAx>
        <c:axId val="160945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427408"/>
        <c:crosses val="autoZero"/>
        <c:auto val="1"/>
        <c:lblAlgn val="ctr"/>
        <c:lblOffset val="100"/>
        <c:noMultiLvlLbl val="0"/>
      </c:catAx>
      <c:valAx>
        <c:axId val="160942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45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[Western Countries Financial Data.xlsx]Sheet5!PivotTable2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2720304908694929E-2"/>
          <c:y val="3.6136662286465178E-2"/>
          <c:w val="0.74207237393198189"/>
          <c:h val="0.90407927819797818"/>
        </c:manualLayout>
      </c:layout>
      <c:bar3DChart>
        <c:barDir val="col"/>
        <c:grouping val="percentStacked"/>
        <c:varyColors val="0"/>
        <c:ser>
          <c:idx val="0"/>
          <c:order val="0"/>
          <c:tx>
            <c:strRef>
              <c:f>Sheet5!$B$81:$B$82</c:f>
              <c:strCache>
                <c:ptCount val="1"/>
                <c:pt idx="0">
                  <c:v>Canada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Sheet5!$A$83:$A$88</c:f>
              <c:strCache>
                <c:ptCount val="5"/>
                <c:pt idx="0">
                  <c:v>Channel Partners</c:v>
                </c:pt>
                <c:pt idx="1">
                  <c:v>Enterprise</c:v>
                </c:pt>
                <c:pt idx="2">
                  <c:v>Government</c:v>
                </c:pt>
                <c:pt idx="3">
                  <c:v>Midmarket</c:v>
                </c:pt>
                <c:pt idx="4">
                  <c:v>Small Business</c:v>
                </c:pt>
              </c:strCache>
            </c:strRef>
          </c:cat>
          <c:val>
            <c:numRef>
              <c:f>Sheet5!$B$83:$B$88</c:f>
              <c:numCache>
                <c:formatCode>0%</c:formatCode>
                <c:ptCount val="5"/>
                <c:pt idx="0">
                  <c:v>1.9735251966067267E-2</c:v>
                </c:pt>
                <c:pt idx="1">
                  <c:v>0.15941603450919117</c:v>
                </c:pt>
                <c:pt idx="2">
                  <c:v>0.43158893715107866</c:v>
                </c:pt>
                <c:pt idx="3">
                  <c:v>2.0500685072883679E-2</c:v>
                </c:pt>
                <c:pt idx="4">
                  <c:v>0.36875909130077927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FD-43FD-8C86-89258BFC46D9}"/>
            </c:ext>
          </c:extLst>
        </c:ser>
        <c:ser>
          <c:idx val="1"/>
          <c:order val="1"/>
          <c:tx>
            <c:strRef>
              <c:f>Sheet5!$C$81:$C$82</c:f>
              <c:strCache>
                <c:ptCount val="1"/>
                <c:pt idx="0">
                  <c:v>France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Sheet5!$A$83:$A$88</c:f>
              <c:strCache>
                <c:ptCount val="5"/>
                <c:pt idx="0">
                  <c:v>Channel Partners</c:v>
                </c:pt>
                <c:pt idx="1">
                  <c:v>Enterprise</c:v>
                </c:pt>
                <c:pt idx="2">
                  <c:v>Government</c:v>
                </c:pt>
                <c:pt idx="3">
                  <c:v>Midmarket</c:v>
                </c:pt>
                <c:pt idx="4">
                  <c:v>Small Business</c:v>
                </c:pt>
              </c:strCache>
            </c:strRef>
          </c:cat>
          <c:val>
            <c:numRef>
              <c:f>Sheet5!$C$83:$C$88</c:f>
              <c:numCache>
                <c:formatCode>0%</c:formatCode>
                <c:ptCount val="5"/>
                <c:pt idx="0">
                  <c:v>1.5278300396419801E-2</c:v>
                </c:pt>
                <c:pt idx="1">
                  <c:v>0.15976279465655488</c:v>
                </c:pt>
                <c:pt idx="2">
                  <c:v>0.49797556577028529</c:v>
                </c:pt>
                <c:pt idx="3">
                  <c:v>2.4381944423035842E-2</c:v>
                </c:pt>
                <c:pt idx="4">
                  <c:v>0.30260139475370429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FD-43FD-8C86-89258BFC46D9}"/>
            </c:ext>
          </c:extLst>
        </c:ser>
        <c:ser>
          <c:idx val="2"/>
          <c:order val="2"/>
          <c:tx>
            <c:strRef>
              <c:f>Sheet5!$D$81:$D$82</c:f>
              <c:strCache>
                <c:ptCount val="1"/>
                <c:pt idx="0">
                  <c:v>Germany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Sheet5!$A$83:$A$88</c:f>
              <c:strCache>
                <c:ptCount val="5"/>
                <c:pt idx="0">
                  <c:v>Channel Partners</c:v>
                </c:pt>
                <c:pt idx="1">
                  <c:v>Enterprise</c:v>
                </c:pt>
                <c:pt idx="2">
                  <c:v>Government</c:v>
                </c:pt>
                <c:pt idx="3">
                  <c:v>Midmarket</c:v>
                </c:pt>
                <c:pt idx="4">
                  <c:v>Small Business</c:v>
                </c:pt>
              </c:strCache>
            </c:strRef>
          </c:cat>
          <c:val>
            <c:numRef>
              <c:f>Sheet5!$D$83:$D$88</c:f>
              <c:numCache>
                <c:formatCode>0%</c:formatCode>
                <c:ptCount val="5"/>
                <c:pt idx="0">
                  <c:v>1.4312742051957194E-2</c:v>
                </c:pt>
                <c:pt idx="1">
                  <c:v>0.17386798520796776</c:v>
                </c:pt>
                <c:pt idx="2">
                  <c:v>0.48724653804020013</c:v>
                </c:pt>
                <c:pt idx="3">
                  <c:v>1.2820267202575284E-2</c:v>
                </c:pt>
                <c:pt idx="4">
                  <c:v>0.31175246749729968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FD-43FD-8C86-89258BFC46D9}"/>
            </c:ext>
          </c:extLst>
        </c:ser>
        <c:ser>
          <c:idx val="3"/>
          <c:order val="3"/>
          <c:tx>
            <c:strRef>
              <c:f>Sheet5!$E$81:$E$82</c:f>
              <c:strCache>
                <c:ptCount val="1"/>
                <c:pt idx="0">
                  <c:v>Mexico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Sheet5!$A$83:$A$88</c:f>
              <c:strCache>
                <c:ptCount val="5"/>
                <c:pt idx="0">
                  <c:v>Channel Partners</c:v>
                </c:pt>
                <c:pt idx="1">
                  <c:v>Enterprise</c:v>
                </c:pt>
                <c:pt idx="2">
                  <c:v>Government</c:v>
                </c:pt>
                <c:pt idx="3">
                  <c:v>Midmarket</c:v>
                </c:pt>
                <c:pt idx="4">
                  <c:v>Small Business</c:v>
                </c:pt>
              </c:strCache>
            </c:strRef>
          </c:cat>
          <c:val>
            <c:numRef>
              <c:f>Sheet5!$E$83:$E$88</c:f>
              <c:numCache>
                <c:formatCode>0%</c:formatCode>
                <c:ptCount val="5"/>
                <c:pt idx="0">
                  <c:v>1.1187891576280352E-2</c:v>
                </c:pt>
                <c:pt idx="1">
                  <c:v>0.15828084957420671</c:v>
                </c:pt>
                <c:pt idx="2">
                  <c:v>0.46739389975339896</c:v>
                </c:pt>
                <c:pt idx="3">
                  <c:v>2.4398673396491977E-2</c:v>
                </c:pt>
                <c:pt idx="4">
                  <c:v>0.33873868569962184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1FD-43FD-8C86-89258BFC46D9}"/>
            </c:ext>
          </c:extLst>
        </c:ser>
        <c:ser>
          <c:idx val="4"/>
          <c:order val="4"/>
          <c:tx>
            <c:strRef>
              <c:f>Sheet5!$F$81:$F$82</c:f>
              <c:strCache>
                <c:ptCount val="1"/>
                <c:pt idx="0">
                  <c:v>United States of America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Sheet5!$A$83:$A$88</c:f>
              <c:strCache>
                <c:ptCount val="5"/>
                <c:pt idx="0">
                  <c:v>Channel Partners</c:v>
                </c:pt>
                <c:pt idx="1">
                  <c:v>Enterprise</c:v>
                </c:pt>
                <c:pt idx="2">
                  <c:v>Government</c:v>
                </c:pt>
                <c:pt idx="3">
                  <c:v>Midmarket</c:v>
                </c:pt>
                <c:pt idx="4">
                  <c:v>Small Business</c:v>
                </c:pt>
              </c:strCache>
            </c:strRef>
          </c:cat>
          <c:val>
            <c:numRef>
              <c:f>Sheet5!$F$83:$F$88</c:f>
              <c:numCache>
                <c:formatCode>0%</c:formatCode>
                <c:ptCount val="5"/>
                <c:pt idx="0">
                  <c:v>1.4643894009018736E-2</c:v>
                </c:pt>
                <c:pt idx="1">
                  <c:v>0.173816800646278</c:v>
                </c:pt>
                <c:pt idx="2">
                  <c:v>0.33522984593531296</c:v>
                </c:pt>
                <c:pt idx="3">
                  <c:v>1.8593249412086049E-2</c:v>
                </c:pt>
                <c:pt idx="4">
                  <c:v>0.45771620999730422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FD-43FD-8C86-89258BFC46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23330736"/>
        <c:axId val="1523327408"/>
        <c:axId val="0"/>
      </c:bar3DChart>
      <c:catAx>
        <c:axId val="152333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3327408"/>
        <c:crosses val="autoZero"/>
        <c:auto val="1"/>
        <c:lblAlgn val="ctr"/>
        <c:lblOffset val="100"/>
        <c:noMultiLvlLbl val="0"/>
      </c:catAx>
      <c:valAx>
        <c:axId val="152332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333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173828670352374"/>
          <c:y val="0.26294401274742102"/>
          <c:w val="0.20762341542413582"/>
          <c:h val="0.572666508013699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[Western Countries Financial Data.xlsx]Sheet5!PivotTable1</c:name>
    <c:fmtId val="3"/>
  </c:pivotSource>
  <c:chart>
    <c:autoTitleDeleted val="1"/>
    <c:pivotFmts>
      <c:pivotFmt>
        <c:idx val="0"/>
        <c:spPr>
          <a:gradFill rotWithShape="1">
            <a:gsLst>
              <a:gs pos="0">
                <a:schemeClr val="accent2">
                  <a:tint val="96000"/>
                  <a:lumMod val="102000"/>
                </a:schemeClr>
              </a:gs>
              <a:gs pos="100000">
                <a:schemeClr val="accent2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tint val="96000"/>
                  <a:lumMod val="102000"/>
                </a:schemeClr>
              </a:gs>
              <a:gs pos="100000">
                <a:schemeClr val="accent2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tint val="96000"/>
                  <a:lumMod val="102000"/>
                </a:schemeClr>
              </a:gs>
              <a:gs pos="100000">
                <a:schemeClr val="accent2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Sheet5!$B$70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2000"/>
                  </a:schemeClr>
                </a:gs>
                <a:gs pos="100000">
                  <a:schemeClr val="accent2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/>
            <a:sp3d/>
          </c:spPr>
          <c:invertIfNegative val="0"/>
          <c:cat>
            <c:strRef>
              <c:f>Sheet5!$A$71:$A$76</c:f>
              <c:strCache>
                <c:ptCount val="5"/>
                <c:pt idx="0">
                  <c:v>Channel Partners</c:v>
                </c:pt>
                <c:pt idx="1">
                  <c:v>Enterprise</c:v>
                </c:pt>
                <c:pt idx="2">
                  <c:v>Government</c:v>
                </c:pt>
                <c:pt idx="3">
                  <c:v>Midmarket</c:v>
                </c:pt>
                <c:pt idx="4">
                  <c:v>Small Business</c:v>
                </c:pt>
              </c:strCache>
            </c:strRef>
          </c:cat>
          <c:val>
            <c:numRef>
              <c:f>Sheet5!$B$71:$B$76</c:f>
              <c:numCache>
                <c:formatCode>_("$"* #,##0.00_);_("$"* \(#,##0.00\);_("$"* "-"??_);_(@_)</c:formatCode>
                <c:ptCount val="5"/>
                <c:pt idx="0">
                  <c:v>1316803.1400000001</c:v>
                </c:pt>
                <c:pt idx="1">
                  <c:v>-614545.625</c:v>
                </c:pt>
                <c:pt idx="2">
                  <c:v>11388173.169999985</c:v>
                </c:pt>
                <c:pt idx="3">
                  <c:v>660103.07499999984</c:v>
                </c:pt>
                <c:pt idx="4">
                  <c:v>4143168.5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8F-41FA-87A3-92D0A86FFF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60467792"/>
        <c:axId val="1560477776"/>
        <c:axId val="0"/>
      </c:bar3DChart>
      <c:catAx>
        <c:axId val="156046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477776"/>
        <c:crosses val="autoZero"/>
        <c:auto val="1"/>
        <c:lblAlgn val="ctr"/>
        <c:lblOffset val="100"/>
        <c:noMultiLvlLbl val="0"/>
      </c:catAx>
      <c:valAx>
        <c:axId val="156047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467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8299-CDAD-43E7-9575-2F9BCF315E1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C0A9-6986-4534-914D-651784A3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2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8299-CDAD-43E7-9575-2F9BCF315E1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C0A9-6986-4534-914D-651784A3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9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8299-CDAD-43E7-9575-2F9BCF315E1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C0A9-6986-4534-914D-651784A3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3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8299-CDAD-43E7-9575-2F9BCF315E1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C0A9-6986-4534-914D-651784A3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87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8299-CDAD-43E7-9575-2F9BCF315E1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C0A9-6986-4534-914D-651784A3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73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8299-CDAD-43E7-9575-2F9BCF315E1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C0A9-6986-4534-914D-651784A3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95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8299-CDAD-43E7-9575-2F9BCF315E1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C0A9-6986-4534-914D-651784A3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63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8299-CDAD-43E7-9575-2F9BCF315E1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C0A9-6986-4534-914D-651784A3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6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8299-CDAD-43E7-9575-2F9BCF315E1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C0A9-6986-4534-914D-651784A3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7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8299-CDAD-43E7-9575-2F9BCF315E1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A4AC0A9-6986-4534-914D-651784A3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8299-CDAD-43E7-9575-2F9BCF315E1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C0A9-6986-4534-914D-651784A3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5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8299-CDAD-43E7-9575-2F9BCF315E1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C0A9-6986-4534-914D-651784A3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8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8299-CDAD-43E7-9575-2F9BCF315E1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C0A9-6986-4534-914D-651784A3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9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8299-CDAD-43E7-9575-2F9BCF315E1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C0A9-6986-4534-914D-651784A3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3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8299-CDAD-43E7-9575-2F9BCF315E1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C0A9-6986-4534-914D-651784A3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3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8299-CDAD-43E7-9575-2F9BCF315E1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C0A9-6986-4534-914D-651784A3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0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8299-CDAD-43E7-9575-2F9BCF315E1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C0A9-6986-4534-914D-651784A3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4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D48299-CDAD-43E7-9575-2F9BCF315E1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4AC0A9-6986-4534-914D-651784A3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7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17FCDA-7384-4801-8712-8AE1C55CF8AD}"/>
              </a:ext>
            </a:extLst>
          </p:cNvPr>
          <p:cNvSpPr txBox="1"/>
          <p:nvPr/>
        </p:nvSpPr>
        <p:spPr>
          <a:xfrm>
            <a:off x="2657475" y="1057275"/>
            <a:ext cx="6515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Bodoni MT" panose="02070603080606020203" pitchFamily="18" charset="0"/>
              </a:rPr>
              <a:t>Final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6FC2E8-9C97-48FF-A258-DD0A51F2C9D0}"/>
              </a:ext>
            </a:extLst>
          </p:cNvPr>
          <p:cNvSpPr txBox="1"/>
          <p:nvPr/>
        </p:nvSpPr>
        <p:spPr>
          <a:xfrm>
            <a:off x="2657475" y="2619375"/>
            <a:ext cx="6877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latin typeface="Bodoni MT" panose="02070603080606020203" pitchFamily="18" charset="0"/>
              </a:rPr>
              <a:t>Topic</a:t>
            </a:r>
            <a:r>
              <a:rPr lang="en-US" sz="4000" dirty="0">
                <a:latin typeface="Bodoni MT" panose="02070603080606020203" pitchFamily="18" charset="0"/>
              </a:rPr>
              <a:t>- Western Countries Financial Data</a:t>
            </a:r>
            <a:r>
              <a:rPr lang="en-US" dirty="0">
                <a:latin typeface="Bodoni MT" panose="02070603080606020203" pitchFamily="18" charset="0"/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165AC-BE2E-4D3E-8423-3C5D1370CE2F}"/>
              </a:ext>
            </a:extLst>
          </p:cNvPr>
          <p:cNvSpPr txBox="1"/>
          <p:nvPr/>
        </p:nvSpPr>
        <p:spPr>
          <a:xfrm>
            <a:off x="8896350" y="5915025"/>
            <a:ext cx="614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doni MT" panose="02070603080606020203" pitchFamily="18" charset="0"/>
              </a:rPr>
              <a:t>Lets Get Started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394A760-010F-46D7-A69B-59A1165AE3F3}"/>
              </a:ext>
            </a:extLst>
          </p:cNvPr>
          <p:cNvSpPr/>
          <p:nvPr/>
        </p:nvSpPr>
        <p:spPr>
          <a:xfrm>
            <a:off x="11191875" y="6075491"/>
            <a:ext cx="390525" cy="1407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06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820987-7CE8-40B8-9F43-3013C85A2EA8}"/>
              </a:ext>
            </a:extLst>
          </p:cNvPr>
          <p:cNvSpPr txBox="1"/>
          <p:nvPr/>
        </p:nvSpPr>
        <p:spPr>
          <a:xfrm>
            <a:off x="3171825" y="1666875"/>
            <a:ext cx="3219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C424D-0DBB-4E3E-B7BE-DED959534916}"/>
              </a:ext>
            </a:extLst>
          </p:cNvPr>
          <p:cNvSpPr txBox="1"/>
          <p:nvPr/>
        </p:nvSpPr>
        <p:spPr>
          <a:xfrm>
            <a:off x="3171825" y="2990850"/>
            <a:ext cx="78676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provided is for the years 2013 and 2014. </a:t>
            </a:r>
            <a:r>
              <a:rPr lang="en-US" sz="2400" dirty="0"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basically contains bicycle units sold to various segments in different countries.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Bodoni MT" panose="020706030806060202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dataset is of six bicycle manufacturers working across different countries.</a:t>
            </a:r>
            <a:r>
              <a:rPr lang="en-US" sz="2400" dirty="0"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have the details about price, profits, Gross sales, and the Month in which the sale was done.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5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53B6A6-A8EF-4419-8ED4-916BF22AF130}"/>
              </a:ext>
            </a:extLst>
          </p:cNvPr>
          <p:cNvSpPr txBox="1"/>
          <p:nvPr/>
        </p:nvSpPr>
        <p:spPr>
          <a:xfrm>
            <a:off x="2314575" y="885825"/>
            <a:ext cx="3419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odoni MT" panose="02070603080606020203" pitchFamily="18" charset="0"/>
              </a:rPr>
              <a:t>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005B68-412D-4918-81DB-75BC9E156C9B}"/>
              </a:ext>
            </a:extLst>
          </p:cNvPr>
          <p:cNvSpPr txBox="1"/>
          <p:nvPr/>
        </p:nvSpPr>
        <p:spPr>
          <a:xfrm>
            <a:off x="2314575" y="206692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doni MT" panose="02070603080606020203" pitchFamily="18" charset="0"/>
              </a:rPr>
              <a:t>1. Units sold across different countries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6A98F95-8644-4A1D-9B14-B9E86DC4D0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611596"/>
              </p:ext>
            </p:extLst>
          </p:nvPr>
        </p:nvGraphicFramePr>
        <p:xfrm>
          <a:off x="2809874" y="2673350"/>
          <a:ext cx="7766686" cy="362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4788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7654D0-24E5-4FB1-81CD-B4EBC25E496C}"/>
              </a:ext>
            </a:extLst>
          </p:cNvPr>
          <p:cNvSpPr txBox="1"/>
          <p:nvPr/>
        </p:nvSpPr>
        <p:spPr>
          <a:xfrm>
            <a:off x="3159760" y="1381760"/>
            <a:ext cx="5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Average Sales Price	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D810194-68D5-445C-88F4-DBB54772BD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604842"/>
              </p:ext>
            </p:extLst>
          </p:nvPr>
        </p:nvGraphicFramePr>
        <p:xfrm>
          <a:off x="3159760" y="2326640"/>
          <a:ext cx="7213600" cy="3342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384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1F47E3-663E-4B2C-B98D-F667A65F1B42}"/>
              </a:ext>
            </a:extLst>
          </p:cNvPr>
          <p:cNvSpPr txBox="1"/>
          <p:nvPr/>
        </p:nvSpPr>
        <p:spPr>
          <a:xfrm>
            <a:off x="3261360" y="1564640"/>
            <a:ext cx="618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doni MT" panose="02070603080606020203" pitchFamily="18" charset="0"/>
              </a:rPr>
              <a:t>3. Sales as per segments in different countries</a:t>
            </a:r>
            <a:r>
              <a:rPr lang="en-US" dirty="0"/>
              <a:t>	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A2CF163-E328-45AF-83DD-DB98E35413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6717441"/>
              </p:ext>
            </p:extLst>
          </p:nvPr>
        </p:nvGraphicFramePr>
        <p:xfrm>
          <a:off x="3261360" y="2291080"/>
          <a:ext cx="7315200" cy="3825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740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55CE7A-021E-446C-B904-CA1495191815}"/>
              </a:ext>
            </a:extLst>
          </p:cNvPr>
          <p:cNvSpPr txBox="1"/>
          <p:nvPr/>
        </p:nvSpPr>
        <p:spPr>
          <a:xfrm>
            <a:off x="3101974" y="1594575"/>
            <a:ext cx="581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odoni MT" panose="02070603080606020203" pitchFamily="18" charset="0"/>
              </a:rPr>
              <a:t>Total Profit as per Segments</a:t>
            </a:r>
            <a:endParaRPr lang="en-US" dirty="0">
              <a:latin typeface="Bodoni MT" panose="02070603080606020203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6AED7A2-6A7D-48F0-A688-56E32C7D18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5734693"/>
              </p:ext>
            </p:extLst>
          </p:nvPr>
        </p:nvGraphicFramePr>
        <p:xfrm>
          <a:off x="3101974" y="2600325"/>
          <a:ext cx="6823075" cy="287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0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E9A8A3-A4E3-47B7-B0C4-4441BD106CDC}"/>
              </a:ext>
            </a:extLst>
          </p:cNvPr>
          <p:cNvSpPr txBox="1"/>
          <p:nvPr/>
        </p:nvSpPr>
        <p:spPr>
          <a:xfrm>
            <a:off x="2628899" y="1981200"/>
            <a:ext cx="804862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doni MT" panose="02070603080606020203" pitchFamily="18" charset="0"/>
              </a:rPr>
              <a:t>Government is the segment with the highest sales.</a:t>
            </a:r>
          </a:p>
          <a:p>
            <a:endParaRPr lang="en-US" sz="2000" dirty="0">
              <a:latin typeface="Bodoni MT" panose="02070603080606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doni MT" panose="02070603080606020203" pitchFamily="18" charset="0"/>
              </a:rPr>
              <a:t>Paseo is the most favorite brand with over 33 Million products sold over the years.</a:t>
            </a:r>
          </a:p>
          <a:p>
            <a:endParaRPr lang="en-US" sz="2000" dirty="0">
              <a:latin typeface="Bodoni MT" panose="02070603080606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doni MT" panose="02070603080606020203" pitchFamily="18" charset="0"/>
              </a:rPr>
              <a:t>America and Canada are the top two countries as per sales for all the products.</a:t>
            </a:r>
          </a:p>
          <a:p>
            <a:r>
              <a:rPr lang="en-US" sz="2000" dirty="0">
                <a:latin typeface="Bodoni MT" panose="02070603080606020203" pitchFamily="18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doni MT" panose="02070603080606020203" pitchFamily="18" charset="0"/>
              </a:rPr>
              <a:t>Most of the sales happened in the last quarter of the year.</a:t>
            </a:r>
          </a:p>
          <a:p>
            <a:endParaRPr lang="en-US" sz="2000" dirty="0">
              <a:latin typeface="Bodoni MT" panose="02070603080606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doni MT" panose="02070603080606020203" pitchFamily="18" charset="0"/>
              </a:rPr>
              <a:t>France and Germany are the top two countries with profits for various products.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CF7E6-5775-4E5C-91F6-94F325D4B8E7}"/>
              </a:ext>
            </a:extLst>
          </p:cNvPr>
          <p:cNvSpPr txBox="1"/>
          <p:nvPr/>
        </p:nvSpPr>
        <p:spPr>
          <a:xfrm>
            <a:off x="2628899" y="1076325"/>
            <a:ext cx="540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doni MT" panose="02070603080606020203" pitchFamily="18" charset="0"/>
              </a:rPr>
              <a:t>Top Points-</a:t>
            </a:r>
          </a:p>
        </p:txBody>
      </p:sp>
    </p:spTree>
    <p:extLst>
      <p:ext uri="{BB962C8B-B14F-4D97-AF65-F5344CB8AC3E}">
        <p14:creationId xmlns:p14="http://schemas.microsoft.com/office/powerpoint/2010/main" val="387009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A3217-9E0C-4BFB-8A2C-C73D7AF0F6B5}"/>
              </a:ext>
            </a:extLst>
          </p:cNvPr>
          <p:cNvSpPr txBox="1"/>
          <p:nvPr/>
        </p:nvSpPr>
        <p:spPr>
          <a:xfrm>
            <a:off x="4848225" y="28575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Thank You…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749115-9765-4A12-A8DA-66C8522FE2ED}"/>
              </a:ext>
            </a:extLst>
          </p:cNvPr>
          <p:cNvSpPr txBox="1"/>
          <p:nvPr/>
        </p:nvSpPr>
        <p:spPr>
          <a:xfrm>
            <a:off x="7581900" y="4543425"/>
            <a:ext cx="4410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odoni MT" panose="02070603080606020203" pitchFamily="18" charset="0"/>
              </a:rPr>
              <a:t>Abhishek Devendra Pillai</a:t>
            </a:r>
            <a:endParaRPr lang="en-US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3585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123</TotalTime>
  <Words>178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Bodoni MT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Western Countries Financial Data</dc:title>
  <dc:creator>abhishek pillai</dc:creator>
  <cp:lastModifiedBy>abhishek pillai</cp:lastModifiedBy>
  <cp:revision>15</cp:revision>
  <dcterms:created xsi:type="dcterms:W3CDTF">2023-07-07T21:02:32Z</dcterms:created>
  <dcterms:modified xsi:type="dcterms:W3CDTF">2023-07-08T08:57:23Z</dcterms:modified>
</cp:coreProperties>
</file>