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Canva Sans 1" panose="020B0604020202020204" charset="0"/>
      <p:regular r:id="rId17"/>
    </p:embeddedFont>
    <p:embeddedFont>
      <p:font typeface="Canva Sans 1 Bold" panose="020B0604020202020204" charset="0"/>
      <p:regular r:id="rId18"/>
    </p:embeddedFont>
    <p:embeddedFont>
      <p:font typeface="Poppins" panose="00000500000000000000" pitchFamily="2" charset="0"/>
      <p:regular r:id="rId19"/>
    </p:embeddedFont>
    <p:embeddedFont>
      <p:font typeface="Poppins Bold" panose="00000800000000000000" charset="0"/>
      <p:regular r:id="rId20"/>
    </p:embeddedFont>
    <p:embeddedFont>
      <p:font typeface="Poppins Medium" panose="00000600000000000000" pitchFamily="2" charset="0"/>
      <p:regular r:id="rId21"/>
    </p:embeddedFont>
    <p:embeddedFont>
      <p:font typeface="Poppins Semi-Bold"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610"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490993" y="8117577"/>
            <a:ext cx="5247073" cy="2196885"/>
            <a:chOff x="0" y="0"/>
            <a:chExt cx="805490" cy="337249"/>
          </a:xfrm>
        </p:grpSpPr>
        <p:sp>
          <p:nvSpPr>
            <p:cNvPr id="3" name="Freeform 3"/>
            <p:cNvSpPr/>
            <p:nvPr/>
          </p:nvSpPr>
          <p:spPr>
            <a:xfrm>
              <a:off x="0" y="0"/>
              <a:ext cx="805490" cy="337249"/>
            </a:xfrm>
            <a:custGeom>
              <a:avLst/>
              <a:gdLst/>
              <a:ahLst/>
              <a:cxnLst/>
              <a:rect l="l" t="t" r="r" b="b"/>
              <a:pathLst>
                <a:path w="805490" h="337249">
                  <a:moveTo>
                    <a:pt x="203200" y="0"/>
                  </a:moveTo>
                  <a:lnTo>
                    <a:pt x="805490" y="0"/>
                  </a:lnTo>
                  <a:lnTo>
                    <a:pt x="602290" y="337249"/>
                  </a:lnTo>
                  <a:lnTo>
                    <a:pt x="0" y="337249"/>
                  </a:lnTo>
                  <a:lnTo>
                    <a:pt x="203200" y="0"/>
                  </a:lnTo>
                  <a:close/>
                </a:path>
              </a:pathLst>
            </a:custGeom>
            <a:solidFill>
              <a:srgbClr val="153F60"/>
            </a:solidFill>
          </p:spPr>
        </p:sp>
        <p:sp>
          <p:nvSpPr>
            <p:cNvPr id="4" name="TextBox 4"/>
            <p:cNvSpPr txBox="1"/>
            <p:nvPr/>
          </p:nvSpPr>
          <p:spPr>
            <a:xfrm>
              <a:off x="101600" y="-57150"/>
              <a:ext cx="609600" cy="666750"/>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1064828" y="7882240"/>
            <a:ext cx="2510268" cy="2745603"/>
          </a:xfrm>
          <a:prstGeom prst="rect">
            <a:avLst/>
          </a:prstGeom>
        </p:spPr>
        <p:txBody>
          <a:bodyPr lIns="50800" tIns="50800" rIns="50800" bIns="50800" rtlCol="0" anchor="ctr"/>
          <a:lstStyle/>
          <a:p>
            <a:pPr algn="ctr">
              <a:lnSpc>
                <a:spcPts val="2659"/>
              </a:lnSpc>
            </a:pPr>
            <a:endParaRPr/>
          </a:p>
        </p:txBody>
      </p:sp>
      <p:grpSp>
        <p:nvGrpSpPr>
          <p:cNvPr id="8" name="Group 8"/>
          <p:cNvGrpSpPr/>
          <p:nvPr/>
        </p:nvGrpSpPr>
        <p:grpSpPr>
          <a:xfrm>
            <a:off x="11185823" y="-724431"/>
            <a:ext cx="18786903" cy="11735861"/>
            <a:chOff x="0" y="0"/>
            <a:chExt cx="510476" cy="318886"/>
          </a:xfrm>
        </p:grpSpPr>
        <p:sp>
          <p:nvSpPr>
            <p:cNvPr id="9" name="Freeform 9"/>
            <p:cNvSpPr/>
            <p:nvPr/>
          </p:nvSpPr>
          <p:spPr>
            <a:xfrm>
              <a:off x="0" y="0"/>
              <a:ext cx="510476" cy="318886"/>
            </a:xfrm>
            <a:custGeom>
              <a:avLst/>
              <a:gdLst/>
              <a:ahLst/>
              <a:cxnLst/>
              <a:rect l="l" t="t" r="r" b="b"/>
              <a:pathLst>
                <a:path w="510476" h="318886">
                  <a:moveTo>
                    <a:pt x="510476" y="0"/>
                  </a:moveTo>
                  <a:lnTo>
                    <a:pt x="0" y="0"/>
                  </a:lnTo>
                  <a:lnTo>
                    <a:pt x="101600" y="159443"/>
                  </a:lnTo>
                  <a:lnTo>
                    <a:pt x="0" y="318886"/>
                  </a:lnTo>
                  <a:lnTo>
                    <a:pt x="510476" y="318886"/>
                  </a:lnTo>
                  <a:lnTo>
                    <a:pt x="408876" y="159443"/>
                  </a:lnTo>
                  <a:lnTo>
                    <a:pt x="510476" y="0"/>
                  </a:lnTo>
                  <a:close/>
                </a:path>
              </a:pathLst>
            </a:custGeom>
            <a:solidFill>
              <a:srgbClr val="153F60"/>
            </a:solidFill>
            <a:ln w="742950" cap="sq">
              <a:solidFill>
                <a:srgbClr val="3DBBC8"/>
              </a:solidFill>
              <a:prstDash val="solid"/>
              <a:miter/>
            </a:ln>
          </p:spPr>
        </p:sp>
        <p:sp>
          <p:nvSpPr>
            <p:cNvPr id="10" name="TextBox 10"/>
            <p:cNvSpPr txBox="1"/>
            <p:nvPr/>
          </p:nvSpPr>
          <p:spPr>
            <a:xfrm>
              <a:off x="88900" y="-57150"/>
              <a:ext cx="635000" cy="46355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9290761" y="1000125"/>
            <a:ext cx="8229600" cy="8229600"/>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3" name="TextBox 13"/>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4" name="Group 14"/>
          <p:cNvGrpSpPr>
            <a:grpSpLocks noChangeAspect="1"/>
          </p:cNvGrpSpPr>
          <p:nvPr/>
        </p:nvGrpSpPr>
        <p:grpSpPr>
          <a:xfrm>
            <a:off x="9789345" y="1222626"/>
            <a:ext cx="7589359" cy="7589328"/>
            <a:chOff x="0" y="0"/>
            <a:chExt cx="6350000" cy="6349975"/>
          </a:xfrm>
        </p:grpSpPr>
        <p:sp>
          <p:nvSpPr>
            <p:cNvPr id="15" name="Freeform 15"/>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5341" r="-44777"/>
              </a:stretch>
            </a:blipFill>
          </p:spPr>
        </p:sp>
      </p:grpSp>
      <p:grpSp>
        <p:nvGrpSpPr>
          <p:cNvPr id="16" name="Group 16"/>
          <p:cNvGrpSpPr/>
          <p:nvPr/>
        </p:nvGrpSpPr>
        <p:grpSpPr>
          <a:xfrm>
            <a:off x="1017799" y="1028700"/>
            <a:ext cx="905097" cy="905097"/>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F60"/>
            </a:solidFill>
          </p:spPr>
        </p:sp>
        <p:sp>
          <p:nvSpPr>
            <p:cNvPr id="18" name="TextBox 18"/>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2516210" y="-676806"/>
            <a:ext cx="9133900" cy="1162581"/>
            <a:chOff x="0" y="0"/>
            <a:chExt cx="2405636" cy="306194"/>
          </a:xfrm>
        </p:grpSpPr>
        <p:sp>
          <p:nvSpPr>
            <p:cNvPr id="20" name="Freeform 20"/>
            <p:cNvSpPr/>
            <p:nvPr/>
          </p:nvSpPr>
          <p:spPr>
            <a:xfrm>
              <a:off x="0" y="0"/>
              <a:ext cx="2405636" cy="306194"/>
            </a:xfrm>
            <a:custGeom>
              <a:avLst/>
              <a:gdLst/>
              <a:ahLst/>
              <a:cxnLst/>
              <a:rect l="l" t="t" r="r" b="b"/>
              <a:pathLst>
                <a:path w="2405636" h="306194">
                  <a:moveTo>
                    <a:pt x="2202436" y="0"/>
                  </a:moveTo>
                  <a:lnTo>
                    <a:pt x="0" y="0"/>
                  </a:lnTo>
                  <a:lnTo>
                    <a:pt x="203200" y="306194"/>
                  </a:lnTo>
                  <a:lnTo>
                    <a:pt x="2405636" y="306194"/>
                  </a:lnTo>
                  <a:lnTo>
                    <a:pt x="2202436" y="0"/>
                  </a:lnTo>
                  <a:close/>
                </a:path>
              </a:pathLst>
            </a:custGeom>
            <a:solidFill>
              <a:srgbClr val="153F60"/>
            </a:solidFill>
          </p:spPr>
        </p:sp>
        <p:sp>
          <p:nvSpPr>
            <p:cNvPr id="21" name="TextBox 21"/>
            <p:cNvSpPr txBox="1"/>
            <p:nvPr/>
          </p:nvSpPr>
          <p:spPr>
            <a:xfrm>
              <a:off x="101600" y="-57150"/>
              <a:ext cx="609600" cy="666750"/>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5814014" y="-676806"/>
            <a:ext cx="9133900" cy="1162581"/>
            <a:chOff x="0" y="0"/>
            <a:chExt cx="2405636" cy="306194"/>
          </a:xfrm>
        </p:grpSpPr>
        <p:sp>
          <p:nvSpPr>
            <p:cNvPr id="23" name="Freeform 23"/>
            <p:cNvSpPr/>
            <p:nvPr/>
          </p:nvSpPr>
          <p:spPr>
            <a:xfrm>
              <a:off x="0" y="0"/>
              <a:ext cx="2405636" cy="306194"/>
            </a:xfrm>
            <a:custGeom>
              <a:avLst/>
              <a:gdLst/>
              <a:ahLst/>
              <a:cxnLst/>
              <a:rect l="l" t="t" r="r" b="b"/>
              <a:pathLst>
                <a:path w="2405636" h="306194">
                  <a:moveTo>
                    <a:pt x="2202436" y="0"/>
                  </a:moveTo>
                  <a:lnTo>
                    <a:pt x="0" y="0"/>
                  </a:lnTo>
                  <a:lnTo>
                    <a:pt x="203200" y="306194"/>
                  </a:lnTo>
                  <a:lnTo>
                    <a:pt x="2405636" y="306194"/>
                  </a:lnTo>
                  <a:lnTo>
                    <a:pt x="2202436" y="0"/>
                  </a:lnTo>
                  <a:close/>
                </a:path>
              </a:pathLst>
            </a:custGeom>
            <a:solidFill>
              <a:srgbClr val="3DBBC8"/>
            </a:solidFill>
          </p:spPr>
        </p:sp>
        <p:sp>
          <p:nvSpPr>
            <p:cNvPr id="24" name="TextBox 24"/>
            <p:cNvSpPr txBox="1"/>
            <p:nvPr/>
          </p:nvSpPr>
          <p:spPr>
            <a:xfrm>
              <a:off x="101600" y="-57150"/>
              <a:ext cx="609600" cy="666750"/>
            </a:xfrm>
            <a:prstGeom prst="rect">
              <a:avLst/>
            </a:prstGeom>
          </p:spPr>
          <p:txBody>
            <a:bodyPr lIns="50800" tIns="50800" rIns="50800" bIns="50800" rtlCol="0" anchor="ctr"/>
            <a:lstStyle/>
            <a:p>
              <a:pPr algn="ctr">
                <a:lnSpc>
                  <a:spcPts val="2659"/>
                </a:lnSpc>
              </a:pPr>
              <a:endParaRPr/>
            </a:p>
          </p:txBody>
        </p:sp>
      </p:grpSp>
      <p:grpSp>
        <p:nvGrpSpPr>
          <p:cNvPr id="25" name="Group 25"/>
          <p:cNvGrpSpPr/>
          <p:nvPr/>
        </p:nvGrpSpPr>
        <p:grpSpPr>
          <a:xfrm>
            <a:off x="8884247" y="1028700"/>
            <a:ext cx="905097" cy="905097"/>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DBBC8"/>
            </a:solidFill>
          </p:spPr>
        </p:sp>
        <p:sp>
          <p:nvSpPr>
            <p:cNvPr id="27" name="TextBox 27"/>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28" name="Group 28"/>
          <p:cNvGrpSpPr/>
          <p:nvPr/>
        </p:nvGrpSpPr>
        <p:grpSpPr>
          <a:xfrm>
            <a:off x="8498655" y="1028700"/>
            <a:ext cx="905097" cy="905097"/>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F60"/>
            </a:solidFill>
          </p:spPr>
        </p:sp>
        <p:sp>
          <p:nvSpPr>
            <p:cNvPr id="30" name="TextBox 30"/>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31" name="Group 31"/>
          <p:cNvGrpSpPr/>
          <p:nvPr/>
        </p:nvGrpSpPr>
        <p:grpSpPr>
          <a:xfrm>
            <a:off x="1264482" y="1028700"/>
            <a:ext cx="905097" cy="905097"/>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DBBC8"/>
            </a:solidFill>
          </p:spPr>
        </p:sp>
        <p:sp>
          <p:nvSpPr>
            <p:cNvPr id="33" name="TextBox 33"/>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sp>
        <p:nvSpPr>
          <p:cNvPr id="34" name="TextBox 34"/>
          <p:cNvSpPr txBox="1"/>
          <p:nvPr/>
        </p:nvSpPr>
        <p:spPr>
          <a:xfrm>
            <a:off x="1264482" y="5057775"/>
            <a:ext cx="7332571" cy="806260"/>
          </a:xfrm>
          <a:prstGeom prst="rect">
            <a:avLst/>
          </a:prstGeom>
        </p:spPr>
        <p:txBody>
          <a:bodyPr lIns="0" tIns="0" rIns="0" bIns="0" rtlCol="0" anchor="t">
            <a:spAutoFit/>
          </a:bodyPr>
          <a:lstStyle/>
          <a:p>
            <a:pPr>
              <a:lnSpc>
                <a:spcPts val="3200"/>
              </a:lnSpc>
            </a:pPr>
            <a:r>
              <a:rPr lang="en-US" sz="2286" spc="720">
                <a:solidFill>
                  <a:srgbClr val="000000"/>
                </a:solidFill>
                <a:latin typeface="Poppins Medium"/>
              </a:rPr>
              <a:t>SALES DATA ANALYSIS AND REPORTING FOR A RETAIL CHAIN</a:t>
            </a:r>
          </a:p>
        </p:txBody>
      </p:sp>
      <p:sp>
        <p:nvSpPr>
          <p:cNvPr id="35" name="TextBox 35"/>
          <p:cNvSpPr txBox="1"/>
          <p:nvPr/>
        </p:nvSpPr>
        <p:spPr>
          <a:xfrm>
            <a:off x="1264482" y="8485704"/>
            <a:ext cx="5321414" cy="566775"/>
          </a:xfrm>
          <a:prstGeom prst="rect">
            <a:avLst/>
          </a:prstGeom>
        </p:spPr>
        <p:txBody>
          <a:bodyPr lIns="0" tIns="0" rIns="0" bIns="0" rtlCol="0" anchor="t">
            <a:spAutoFit/>
          </a:bodyPr>
          <a:lstStyle/>
          <a:p>
            <a:pPr>
              <a:lnSpc>
                <a:spcPts val="4460"/>
              </a:lnSpc>
            </a:pPr>
            <a:r>
              <a:rPr lang="en-US" sz="3186" dirty="0">
                <a:solidFill>
                  <a:srgbClr val="000000"/>
                </a:solidFill>
                <a:latin typeface="Poppins Medium"/>
              </a:rPr>
              <a:t>Done By: </a:t>
            </a:r>
            <a:r>
              <a:rPr lang="en-US" sz="3186">
                <a:solidFill>
                  <a:srgbClr val="000000"/>
                </a:solidFill>
                <a:latin typeface="Poppins Medium"/>
              </a:rPr>
              <a:t>Abhishek Yadav</a:t>
            </a:r>
            <a:endParaRPr lang="en-US" sz="3186" dirty="0">
              <a:solidFill>
                <a:srgbClr val="000000"/>
              </a:solidFill>
              <a:latin typeface="Poppins Medium"/>
            </a:endParaRPr>
          </a:p>
        </p:txBody>
      </p:sp>
      <p:sp>
        <p:nvSpPr>
          <p:cNvPr id="36" name="TextBox 36"/>
          <p:cNvSpPr txBox="1"/>
          <p:nvPr/>
        </p:nvSpPr>
        <p:spPr>
          <a:xfrm>
            <a:off x="838141" y="2232243"/>
            <a:ext cx="8951204" cy="2123955"/>
          </a:xfrm>
          <a:prstGeom prst="rect">
            <a:avLst/>
          </a:prstGeom>
        </p:spPr>
        <p:txBody>
          <a:bodyPr lIns="0" tIns="0" rIns="0" bIns="0" rtlCol="0" anchor="t">
            <a:spAutoFit/>
          </a:bodyPr>
          <a:lstStyle/>
          <a:p>
            <a:pPr algn="ctr">
              <a:lnSpc>
                <a:spcPts val="8560"/>
              </a:lnSpc>
            </a:pPr>
            <a:r>
              <a:rPr lang="en-US" sz="6114">
                <a:solidFill>
                  <a:srgbClr val="000000"/>
                </a:solidFill>
                <a:latin typeface="Canva Sans 1 Bold"/>
              </a:rPr>
              <a:t>INTERNSHIP STUDIO Final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06584" y="999519"/>
            <a:ext cx="8837416" cy="5787641"/>
          </a:xfrm>
          <a:custGeom>
            <a:avLst/>
            <a:gdLst/>
            <a:ahLst/>
            <a:cxnLst/>
            <a:rect l="l" t="t" r="r" b="b"/>
            <a:pathLst>
              <a:path w="8837416" h="5787641">
                <a:moveTo>
                  <a:pt x="0" y="0"/>
                </a:moveTo>
                <a:lnTo>
                  <a:pt x="8837416" y="0"/>
                </a:lnTo>
                <a:lnTo>
                  <a:pt x="8837416" y="5787642"/>
                </a:lnTo>
                <a:lnTo>
                  <a:pt x="0" y="5787642"/>
                </a:lnTo>
                <a:lnTo>
                  <a:pt x="0" y="0"/>
                </a:lnTo>
                <a:close/>
              </a:path>
            </a:pathLst>
          </a:custGeom>
          <a:blipFill>
            <a:blip r:embed="rId2"/>
            <a:stretch>
              <a:fillRect/>
            </a:stretch>
          </a:blipFill>
        </p:spPr>
      </p:sp>
      <p:grpSp>
        <p:nvGrpSpPr>
          <p:cNvPr id="3" name="Group 3"/>
          <p:cNvGrpSpPr/>
          <p:nvPr/>
        </p:nvGrpSpPr>
        <p:grpSpPr>
          <a:xfrm>
            <a:off x="4811158" y="-4244679"/>
            <a:ext cx="30846723" cy="16276039"/>
            <a:chOff x="0" y="0"/>
            <a:chExt cx="604360" cy="318886"/>
          </a:xfrm>
        </p:grpSpPr>
        <p:sp>
          <p:nvSpPr>
            <p:cNvPr id="4" name="Freeform 4"/>
            <p:cNvSpPr/>
            <p:nvPr/>
          </p:nvSpPr>
          <p:spPr>
            <a:xfrm>
              <a:off x="0" y="0"/>
              <a:ext cx="604360" cy="318886"/>
            </a:xfrm>
            <a:custGeom>
              <a:avLst/>
              <a:gdLst/>
              <a:ahLst/>
              <a:cxnLst/>
              <a:rect l="l" t="t" r="r" b="b"/>
              <a:pathLst>
                <a:path w="604360" h="318886">
                  <a:moveTo>
                    <a:pt x="604360" y="0"/>
                  </a:moveTo>
                  <a:lnTo>
                    <a:pt x="0" y="0"/>
                  </a:lnTo>
                  <a:lnTo>
                    <a:pt x="101600" y="159443"/>
                  </a:lnTo>
                  <a:lnTo>
                    <a:pt x="0" y="318886"/>
                  </a:lnTo>
                  <a:lnTo>
                    <a:pt x="604360" y="318886"/>
                  </a:lnTo>
                  <a:lnTo>
                    <a:pt x="502760" y="159443"/>
                  </a:lnTo>
                  <a:lnTo>
                    <a:pt x="604360" y="0"/>
                  </a:lnTo>
                  <a:close/>
                </a:path>
              </a:pathLst>
            </a:custGeom>
            <a:solidFill>
              <a:srgbClr val="153F60"/>
            </a:solidFill>
            <a:ln w="447675" cap="sq">
              <a:solidFill>
                <a:srgbClr val="3DBBC8"/>
              </a:solidFill>
              <a:prstDash val="solid"/>
              <a:miter/>
            </a:ln>
          </p:spPr>
        </p:sp>
        <p:sp>
          <p:nvSpPr>
            <p:cNvPr id="5" name="TextBox 5"/>
            <p:cNvSpPr txBox="1"/>
            <p:nvPr/>
          </p:nvSpPr>
          <p:spPr>
            <a:xfrm>
              <a:off x="88900" y="-57150"/>
              <a:ext cx="635000" cy="463550"/>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3950296" y="-686331"/>
            <a:ext cx="8127004" cy="1162581"/>
            <a:chOff x="0" y="0"/>
            <a:chExt cx="2140446" cy="306194"/>
          </a:xfrm>
        </p:grpSpPr>
        <p:sp>
          <p:nvSpPr>
            <p:cNvPr id="7" name="Freeform 7"/>
            <p:cNvSpPr/>
            <p:nvPr/>
          </p:nvSpPr>
          <p:spPr>
            <a:xfrm>
              <a:off x="0" y="0"/>
              <a:ext cx="2140446" cy="306194"/>
            </a:xfrm>
            <a:custGeom>
              <a:avLst/>
              <a:gdLst/>
              <a:ahLst/>
              <a:cxnLst/>
              <a:rect l="l" t="t" r="r" b="b"/>
              <a:pathLst>
                <a:path w="2140446" h="306194">
                  <a:moveTo>
                    <a:pt x="1937246" y="0"/>
                  </a:moveTo>
                  <a:lnTo>
                    <a:pt x="0" y="0"/>
                  </a:lnTo>
                  <a:lnTo>
                    <a:pt x="203200" y="306194"/>
                  </a:lnTo>
                  <a:lnTo>
                    <a:pt x="2140446" y="306194"/>
                  </a:lnTo>
                  <a:lnTo>
                    <a:pt x="1937246" y="0"/>
                  </a:lnTo>
                  <a:close/>
                </a:path>
              </a:pathLst>
            </a:custGeom>
            <a:solidFill>
              <a:srgbClr val="153F60"/>
            </a:solidFill>
          </p:spPr>
        </p:sp>
        <p:sp>
          <p:nvSpPr>
            <p:cNvPr id="8" name="TextBox 8"/>
            <p:cNvSpPr txBox="1"/>
            <p:nvPr/>
          </p:nvSpPr>
          <p:spPr>
            <a:xfrm>
              <a:off x="101600" y="-57150"/>
              <a:ext cx="609600" cy="66675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5391282" y="-686331"/>
            <a:ext cx="10440148" cy="1162581"/>
            <a:chOff x="0" y="0"/>
            <a:chExt cx="2749669" cy="306194"/>
          </a:xfrm>
        </p:grpSpPr>
        <p:sp>
          <p:nvSpPr>
            <p:cNvPr id="10" name="Freeform 10"/>
            <p:cNvSpPr/>
            <p:nvPr/>
          </p:nvSpPr>
          <p:spPr>
            <a:xfrm>
              <a:off x="0" y="0"/>
              <a:ext cx="2749669" cy="306194"/>
            </a:xfrm>
            <a:custGeom>
              <a:avLst/>
              <a:gdLst/>
              <a:ahLst/>
              <a:cxnLst/>
              <a:rect l="l" t="t" r="r" b="b"/>
              <a:pathLst>
                <a:path w="2749669" h="306194">
                  <a:moveTo>
                    <a:pt x="2546469" y="0"/>
                  </a:moveTo>
                  <a:lnTo>
                    <a:pt x="0" y="0"/>
                  </a:lnTo>
                  <a:lnTo>
                    <a:pt x="203200" y="306194"/>
                  </a:lnTo>
                  <a:lnTo>
                    <a:pt x="2749669" y="306194"/>
                  </a:lnTo>
                  <a:lnTo>
                    <a:pt x="2546469" y="0"/>
                  </a:lnTo>
                  <a:close/>
                </a:path>
              </a:pathLst>
            </a:custGeom>
            <a:solidFill>
              <a:srgbClr val="3DBBC8"/>
            </a:solidFill>
          </p:spPr>
        </p:sp>
        <p:sp>
          <p:nvSpPr>
            <p:cNvPr id="11" name="TextBox 11"/>
            <p:cNvSpPr txBox="1"/>
            <p:nvPr/>
          </p:nvSpPr>
          <p:spPr>
            <a:xfrm>
              <a:off x="101600" y="-57150"/>
              <a:ext cx="609600" cy="666750"/>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9339412" y="5949079"/>
            <a:ext cx="8755740" cy="3792620"/>
          </a:xfrm>
          <a:prstGeom prst="rect">
            <a:avLst/>
          </a:prstGeom>
        </p:spPr>
        <p:txBody>
          <a:bodyPr lIns="0" tIns="0" rIns="0" bIns="0" rtlCol="0" anchor="t">
            <a:spAutoFit/>
          </a:bodyPr>
          <a:lstStyle/>
          <a:p>
            <a:pPr algn="ctr">
              <a:lnSpc>
                <a:spcPts val="3057"/>
              </a:lnSpc>
            </a:pPr>
            <a:r>
              <a:rPr lang="en-US" sz="2184">
                <a:solidFill>
                  <a:srgbClr val="FFFFFF"/>
                </a:solidFill>
                <a:latin typeface="Canva Sans 1 Bold"/>
              </a:rPr>
              <a:t>This line chart with markers presents a compelling view of "Sales Data Analysis and Reporting" for a thriving retail chain. It tracks the journey of customer loyalty by visualizing individual customer IDs across different years. The markers on the line graph provide specific data points, enabling precise insights into customer retention and engagement trends over time. This visualization equips retail decision-makers with the knowledge needed to foster long-term customer relationships, tailor marketing strategies, and drive sustained growth in the competitive retail landscape</a:t>
            </a:r>
          </a:p>
        </p:txBody>
      </p:sp>
      <p:sp>
        <p:nvSpPr>
          <p:cNvPr id="13" name="TextBox 13"/>
          <p:cNvSpPr txBox="1"/>
          <p:nvPr/>
        </p:nvSpPr>
        <p:spPr>
          <a:xfrm>
            <a:off x="9139238" y="4274503"/>
            <a:ext cx="9525" cy="1566544"/>
          </a:xfrm>
          <a:prstGeom prst="rect">
            <a:avLst/>
          </a:prstGeom>
        </p:spPr>
        <p:txBody>
          <a:bodyPr lIns="0" tIns="0" rIns="0" bIns="0" rtlCol="0" anchor="t">
            <a:spAutoFit/>
          </a:bodyPr>
          <a:lstStyle/>
          <a:p>
            <a:pPr algn="ctr">
              <a:lnSpc>
                <a:spcPts val="12880"/>
              </a:lnSpc>
            </a:pPr>
            <a:endParaRPr/>
          </a:p>
        </p:txBody>
      </p:sp>
      <p:sp>
        <p:nvSpPr>
          <p:cNvPr id="14" name="TextBox 14"/>
          <p:cNvSpPr txBox="1"/>
          <p:nvPr/>
        </p:nvSpPr>
        <p:spPr>
          <a:xfrm>
            <a:off x="11088710" y="3603714"/>
            <a:ext cx="6646339" cy="1539786"/>
          </a:xfrm>
          <a:prstGeom prst="rect">
            <a:avLst/>
          </a:prstGeom>
        </p:spPr>
        <p:txBody>
          <a:bodyPr lIns="0" tIns="0" rIns="0" bIns="0" rtlCol="0" anchor="t">
            <a:spAutoFit/>
          </a:bodyPr>
          <a:lstStyle/>
          <a:p>
            <a:pPr algn="ctr">
              <a:lnSpc>
                <a:spcPts val="6169"/>
              </a:lnSpc>
            </a:pPr>
            <a:r>
              <a:rPr lang="en-US" sz="4406">
                <a:solidFill>
                  <a:srgbClr val="FFFFFF"/>
                </a:solidFill>
                <a:latin typeface="Canva Sans 1 Bold"/>
              </a:rPr>
              <a:t>Line Chart - Line with Makers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274319" y="-345890"/>
            <a:ext cx="15807147" cy="787029"/>
            <a:chOff x="0" y="0"/>
            <a:chExt cx="6404338" cy="318868"/>
          </a:xfrm>
        </p:grpSpPr>
        <p:sp>
          <p:nvSpPr>
            <p:cNvPr id="3" name="Freeform 3"/>
            <p:cNvSpPr/>
            <p:nvPr/>
          </p:nvSpPr>
          <p:spPr>
            <a:xfrm>
              <a:off x="0" y="0"/>
              <a:ext cx="6404338" cy="318868"/>
            </a:xfrm>
            <a:custGeom>
              <a:avLst/>
              <a:gdLst/>
              <a:ahLst/>
              <a:cxnLst/>
              <a:rect l="l" t="t" r="r" b="b"/>
              <a:pathLst>
                <a:path w="6404338" h="318868">
                  <a:moveTo>
                    <a:pt x="203200" y="0"/>
                  </a:moveTo>
                  <a:lnTo>
                    <a:pt x="6404338" y="0"/>
                  </a:lnTo>
                  <a:lnTo>
                    <a:pt x="6201138" y="318868"/>
                  </a:lnTo>
                  <a:lnTo>
                    <a:pt x="0" y="318868"/>
                  </a:lnTo>
                  <a:lnTo>
                    <a:pt x="203200" y="0"/>
                  </a:lnTo>
                  <a:close/>
                </a:path>
              </a:pathLst>
            </a:custGeom>
            <a:solidFill>
              <a:srgbClr val="3DBBC8"/>
            </a:solidFill>
          </p:spPr>
        </p:sp>
        <p:sp>
          <p:nvSpPr>
            <p:cNvPr id="4" name="TextBox 4"/>
            <p:cNvSpPr txBox="1"/>
            <p:nvPr/>
          </p:nvSpPr>
          <p:spPr>
            <a:xfrm>
              <a:off x="101600" y="-57150"/>
              <a:ext cx="609600" cy="66675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7209445" y="-4671870"/>
            <a:ext cx="30691640" cy="16276039"/>
            <a:chOff x="0" y="0"/>
            <a:chExt cx="601321" cy="318886"/>
          </a:xfrm>
        </p:grpSpPr>
        <p:sp>
          <p:nvSpPr>
            <p:cNvPr id="6" name="Freeform 6"/>
            <p:cNvSpPr/>
            <p:nvPr/>
          </p:nvSpPr>
          <p:spPr>
            <a:xfrm>
              <a:off x="0" y="0"/>
              <a:ext cx="601321" cy="318886"/>
            </a:xfrm>
            <a:custGeom>
              <a:avLst/>
              <a:gdLst/>
              <a:ahLst/>
              <a:cxnLst/>
              <a:rect l="l" t="t" r="r" b="b"/>
              <a:pathLst>
                <a:path w="601321" h="318886">
                  <a:moveTo>
                    <a:pt x="601321" y="0"/>
                  </a:moveTo>
                  <a:lnTo>
                    <a:pt x="0" y="0"/>
                  </a:lnTo>
                  <a:lnTo>
                    <a:pt x="101600" y="159443"/>
                  </a:lnTo>
                  <a:lnTo>
                    <a:pt x="0" y="318886"/>
                  </a:lnTo>
                  <a:lnTo>
                    <a:pt x="601321" y="318886"/>
                  </a:lnTo>
                  <a:lnTo>
                    <a:pt x="499721" y="159443"/>
                  </a:lnTo>
                  <a:lnTo>
                    <a:pt x="601321" y="0"/>
                  </a:lnTo>
                  <a:close/>
                </a:path>
              </a:pathLst>
            </a:custGeom>
            <a:solidFill>
              <a:srgbClr val="153F60"/>
            </a:solidFill>
            <a:ln w="447675" cap="sq">
              <a:solidFill>
                <a:srgbClr val="3DBBC8"/>
              </a:solidFill>
              <a:prstDash val="solid"/>
              <a:miter/>
            </a:ln>
          </p:spPr>
        </p:sp>
        <p:sp>
          <p:nvSpPr>
            <p:cNvPr id="7" name="TextBox 7"/>
            <p:cNvSpPr txBox="1"/>
            <p:nvPr/>
          </p:nvSpPr>
          <p:spPr>
            <a:xfrm>
              <a:off x="88900" y="-57150"/>
              <a:ext cx="635000" cy="46355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6388577" y="-345890"/>
            <a:ext cx="6434843" cy="787029"/>
            <a:chOff x="0" y="0"/>
            <a:chExt cx="2607106" cy="318868"/>
          </a:xfrm>
        </p:grpSpPr>
        <p:sp>
          <p:nvSpPr>
            <p:cNvPr id="9" name="Freeform 9"/>
            <p:cNvSpPr/>
            <p:nvPr/>
          </p:nvSpPr>
          <p:spPr>
            <a:xfrm>
              <a:off x="0" y="0"/>
              <a:ext cx="2607106" cy="318868"/>
            </a:xfrm>
            <a:custGeom>
              <a:avLst/>
              <a:gdLst/>
              <a:ahLst/>
              <a:cxnLst/>
              <a:rect l="l" t="t" r="r" b="b"/>
              <a:pathLst>
                <a:path w="2607106" h="318868">
                  <a:moveTo>
                    <a:pt x="203200" y="0"/>
                  </a:moveTo>
                  <a:lnTo>
                    <a:pt x="2607106" y="0"/>
                  </a:lnTo>
                  <a:lnTo>
                    <a:pt x="2403906" y="318868"/>
                  </a:lnTo>
                  <a:lnTo>
                    <a:pt x="0" y="318868"/>
                  </a:lnTo>
                  <a:lnTo>
                    <a:pt x="203200" y="0"/>
                  </a:lnTo>
                  <a:close/>
                </a:path>
              </a:pathLst>
            </a:custGeom>
            <a:solidFill>
              <a:srgbClr val="153F60"/>
            </a:solidFill>
          </p:spPr>
        </p:sp>
        <p:sp>
          <p:nvSpPr>
            <p:cNvPr id="10" name="TextBox 10"/>
            <p:cNvSpPr txBox="1"/>
            <p:nvPr/>
          </p:nvSpPr>
          <p:spPr>
            <a:xfrm>
              <a:off x="101600" y="-57150"/>
              <a:ext cx="609600" cy="666750"/>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306267" y="4355522"/>
            <a:ext cx="8533111" cy="5554787"/>
          </a:xfrm>
          <a:custGeom>
            <a:avLst/>
            <a:gdLst/>
            <a:ahLst/>
            <a:cxnLst/>
            <a:rect l="l" t="t" r="r" b="b"/>
            <a:pathLst>
              <a:path w="8533111" h="5554787">
                <a:moveTo>
                  <a:pt x="0" y="0"/>
                </a:moveTo>
                <a:lnTo>
                  <a:pt x="8533111" y="0"/>
                </a:lnTo>
                <a:lnTo>
                  <a:pt x="8533111" y="5554787"/>
                </a:lnTo>
                <a:lnTo>
                  <a:pt x="0" y="5554787"/>
                </a:lnTo>
                <a:lnTo>
                  <a:pt x="0" y="0"/>
                </a:lnTo>
                <a:close/>
              </a:path>
            </a:pathLst>
          </a:custGeom>
          <a:blipFill>
            <a:blip r:embed="rId2"/>
            <a:stretch>
              <a:fillRect r="-3563"/>
            </a:stretch>
          </a:blipFill>
        </p:spPr>
      </p:sp>
      <p:sp>
        <p:nvSpPr>
          <p:cNvPr id="12" name="TextBox 12"/>
          <p:cNvSpPr txBox="1"/>
          <p:nvPr/>
        </p:nvSpPr>
        <p:spPr>
          <a:xfrm>
            <a:off x="10738055" y="933450"/>
            <a:ext cx="3072527"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1 Bold"/>
              </a:rPr>
              <a:t>Pie-Chart</a:t>
            </a:r>
          </a:p>
        </p:txBody>
      </p:sp>
      <p:sp>
        <p:nvSpPr>
          <p:cNvPr id="13" name="TextBox 13"/>
          <p:cNvSpPr txBox="1"/>
          <p:nvPr/>
        </p:nvSpPr>
        <p:spPr>
          <a:xfrm>
            <a:off x="9906976" y="2372995"/>
            <a:ext cx="8000961" cy="3699510"/>
          </a:xfrm>
          <a:prstGeom prst="rect">
            <a:avLst/>
          </a:prstGeom>
        </p:spPr>
        <p:txBody>
          <a:bodyPr lIns="0" tIns="0" rIns="0" bIns="0" rtlCol="0" anchor="t">
            <a:spAutoFit/>
          </a:bodyPr>
          <a:lstStyle/>
          <a:p>
            <a:pPr algn="ctr">
              <a:lnSpc>
                <a:spcPts val="2940"/>
              </a:lnSpc>
            </a:pPr>
            <a:r>
              <a:rPr lang="en-US" sz="2100">
                <a:solidFill>
                  <a:srgbClr val="000000"/>
                </a:solidFill>
                <a:latin typeface="Canva Sans 1 Bold"/>
              </a:rPr>
              <a:t>This pie chart offers a concise snapshot of "Sales Data Analysis and Reporting" for a dynamic retail chain. It visually represents the distribution of transactions by year, with each slice of the pie corresponding to a specific year's share of the total transactions. This intuitive visualization highlights the evolving transaction patterns and showcases which years were the most impactful in terms of sales. It's a valuable tool for decision-makers looking to make informed strategic choices and allocate resources effectively to drive growth and success in the retail industry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209445" y="-4671870"/>
            <a:ext cx="30691640" cy="16276039"/>
            <a:chOff x="0" y="0"/>
            <a:chExt cx="601321" cy="318886"/>
          </a:xfrm>
        </p:grpSpPr>
        <p:sp>
          <p:nvSpPr>
            <p:cNvPr id="3" name="Freeform 3"/>
            <p:cNvSpPr/>
            <p:nvPr/>
          </p:nvSpPr>
          <p:spPr>
            <a:xfrm>
              <a:off x="0" y="0"/>
              <a:ext cx="601321" cy="318886"/>
            </a:xfrm>
            <a:custGeom>
              <a:avLst/>
              <a:gdLst/>
              <a:ahLst/>
              <a:cxnLst/>
              <a:rect l="l" t="t" r="r" b="b"/>
              <a:pathLst>
                <a:path w="601321" h="318886">
                  <a:moveTo>
                    <a:pt x="601321" y="0"/>
                  </a:moveTo>
                  <a:lnTo>
                    <a:pt x="0" y="0"/>
                  </a:lnTo>
                  <a:lnTo>
                    <a:pt x="101600" y="159443"/>
                  </a:lnTo>
                  <a:lnTo>
                    <a:pt x="0" y="318886"/>
                  </a:lnTo>
                  <a:lnTo>
                    <a:pt x="601321" y="318886"/>
                  </a:lnTo>
                  <a:lnTo>
                    <a:pt x="499721" y="159443"/>
                  </a:lnTo>
                  <a:lnTo>
                    <a:pt x="601321" y="0"/>
                  </a:lnTo>
                  <a:close/>
                </a:path>
              </a:pathLst>
            </a:custGeom>
            <a:solidFill>
              <a:srgbClr val="153F60"/>
            </a:solidFill>
            <a:ln w="447675" cap="sq">
              <a:solidFill>
                <a:srgbClr val="3DBBC8"/>
              </a:solidFill>
              <a:prstDash val="solid"/>
              <a:miter/>
            </a:ln>
          </p:spPr>
        </p:sp>
        <p:sp>
          <p:nvSpPr>
            <p:cNvPr id="4" name="TextBox 4"/>
            <p:cNvSpPr txBox="1"/>
            <p:nvPr/>
          </p:nvSpPr>
          <p:spPr>
            <a:xfrm>
              <a:off x="88900" y="-57150"/>
              <a:ext cx="635000" cy="46355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2274319" y="-345890"/>
            <a:ext cx="15807147" cy="787029"/>
            <a:chOff x="0" y="0"/>
            <a:chExt cx="6404338" cy="318868"/>
          </a:xfrm>
        </p:grpSpPr>
        <p:sp>
          <p:nvSpPr>
            <p:cNvPr id="6" name="Freeform 6"/>
            <p:cNvSpPr/>
            <p:nvPr/>
          </p:nvSpPr>
          <p:spPr>
            <a:xfrm>
              <a:off x="0" y="0"/>
              <a:ext cx="6404338" cy="318868"/>
            </a:xfrm>
            <a:custGeom>
              <a:avLst/>
              <a:gdLst/>
              <a:ahLst/>
              <a:cxnLst/>
              <a:rect l="l" t="t" r="r" b="b"/>
              <a:pathLst>
                <a:path w="6404338" h="318868">
                  <a:moveTo>
                    <a:pt x="203200" y="0"/>
                  </a:moveTo>
                  <a:lnTo>
                    <a:pt x="6404338" y="0"/>
                  </a:lnTo>
                  <a:lnTo>
                    <a:pt x="6201138" y="318868"/>
                  </a:lnTo>
                  <a:lnTo>
                    <a:pt x="0" y="318868"/>
                  </a:lnTo>
                  <a:lnTo>
                    <a:pt x="203200" y="0"/>
                  </a:lnTo>
                  <a:close/>
                </a:path>
              </a:pathLst>
            </a:custGeom>
            <a:solidFill>
              <a:srgbClr val="3DBBC8"/>
            </a:solidFill>
          </p:spPr>
        </p:sp>
        <p:sp>
          <p:nvSpPr>
            <p:cNvPr id="7" name="TextBox 7"/>
            <p:cNvSpPr txBox="1"/>
            <p:nvPr/>
          </p:nvSpPr>
          <p:spPr>
            <a:xfrm>
              <a:off x="101600" y="-57150"/>
              <a:ext cx="609600" cy="66675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6388577" y="-345890"/>
            <a:ext cx="6434843" cy="787029"/>
            <a:chOff x="0" y="0"/>
            <a:chExt cx="2607106" cy="318868"/>
          </a:xfrm>
        </p:grpSpPr>
        <p:sp>
          <p:nvSpPr>
            <p:cNvPr id="9" name="Freeform 9"/>
            <p:cNvSpPr/>
            <p:nvPr/>
          </p:nvSpPr>
          <p:spPr>
            <a:xfrm>
              <a:off x="0" y="0"/>
              <a:ext cx="2607106" cy="318868"/>
            </a:xfrm>
            <a:custGeom>
              <a:avLst/>
              <a:gdLst/>
              <a:ahLst/>
              <a:cxnLst/>
              <a:rect l="l" t="t" r="r" b="b"/>
              <a:pathLst>
                <a:path w="2607106" h="318868">
                  <a:moveTo>
                    <a:pt x="203200" y="0"/>
                  </a:moveTo>
                  <a:lnTo>
                    <a:pt x="2607106" y="0"/>
                  </a:lnTo>
                  <a:lnTo>
                    <a:pt x="2403906" y="318868"/>
                  </a:lnTo>
                  <a:lnTo>
                    <a:pt x="0" y="318868"/>
                  </a:lnTo>
                  <a:lnTo>
                    <a:pt x="203200" y="0"/>
                  </a:lnTo>
                  <a:close/>
                </a:path>
              </a:pathLst>
            </a:custGeom>
            <a:solidFill>
              <a:srgbClr val="153F60"/>
            </a:solidFill>
          </p:spPr>
        </p:sp>
        <p:sp>
          <p:nvSpPr>
            <p:cNvPr id="10" name="TextBox 10"/>
            <p:cNvSpPr txBox="1"/>
            <p:nvPr/>
          </p:nvSpPr>
          <p:spPr>
            <a:xfrm>
              <a:off x="101600" y="-57150"/>
              <a:ext cx="609600" cy="666750"/>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170394" y="4438714"/>
            <a:ext cx="8771922" cy="5646295"/>
          </a:xfrm>
          <a:custGeom>
            <a:avLst/>
            <a:gdLst/>
            <a:ahLst/>
            <a:cxnLst/>
            <a:rect l="l" t="t" r="r" b="b"/>
            <a:pathLst>
              <a:path w="8771922" h="5646295">
                <a:moveTo>
                  <a:pt x="0" y="0"/>
                </a:moveTo>
                <a:lnTo>
                  <a:pt x="8771923" y="0"/>
                </a:lnTo>
                <a:lnTo>
                  <a:pt x="8771923" y="5646294"/>
                </a:lnTo>
                <a:lnTo>
                  <a:pt x="0" y="5646294"/>
                </a:lnTo>
                <a:lnTo>
                  <a:pt x="0" y="0"/>
                </a:lnTo>
                <a:close/>
              </a:path>
            </a:pathLst>
          </a:custGeom>
          <a:blipFill>
            <a:blip r:embed="rId2"/>
            <a:stretch>
              <a:fillRect/>
            </a:stretch>
          </a:blipFill>
        </p:spPr>
      </p:sp>
      <p:sp>
        <p:nvSpPr>
          <p:cNvPr id="12" name="TextBox 12"/>
          <p:cNvSpPr txBox="1"/>
          <p:nvPr/>
        </p:nvSpPr>
        <p:spPr>
          <a:xfrm>
            <a:off x="9910082" y="933450"/>
            <a:ext cx="7144226"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1 Bold"/>
              </a:rPr>
              <a:t>3-D Clustered Column</a:t>
            </a:r>
          </a:p>
        </p:txBody>
      </p:sp>
      <p:sp>
        <p:nvSpPr>
          <p:cNvPr id="13" name="TextBox 13"/>
          <p:cNvSpPr txBox="1"/>
          <p:nvPr/>
        </p:nvSpPr>
        <p:spPr>
          <a:xfrm>
            <a:off x="9605998" y="2102862"/>
            <a:ext cx="8530281" cy="3720089"/>
          </a:xfrm>
          <a:prstGeom prst="rect">
            <a:avLst/>
          </a:prstGeom>
        </p:spPr>
        <p:txBody>
          <a:bodyPr lIns="0" tIns="0" rIns="0" bIns="0" rtlCol="0" anchor="t">
            <a:spAutoFit/>
          </a:bodyPr>
          <a:lstStyle/>
          <a:p>
            <a:pPr algn="ctr">
              <a:lnSpc>
                <a:spcPts val="2712"/>
              </a:lnSpc>
            </a:pPr>
            <a:r>
              <a:rPr lang="en-US" sz="1937">
                <a:solidFill>
                  <a:srgbClr val="000000"/>
                </a:solidFill>
                <a:latin typeface="Canva Sans 1 Bold"/>
              </a:rPr>
              <a:t>This 3D clustered column chart is a dynamic representation of "Sales Data Analysis and Reporting" for a prominent retail chain. It provides a comprehensive view of yearly transactions conducted by individual customers. Each column cluster represents a year, with individual columns within the cluster representing different customers. This visualization vividly illustrates transaction trends over time and allows for a deeper understanding of customer behavior. By leveraging this powerful visualization, retail decision-makers can identify top-performing customers, tailor marketing strategies, and optimize customer-centric initiatives to drive growth and enhance customer loyalty in the retail sector.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811158" y="-3988757"/>
            <a:ext cx="30846723" cy="16276039"/>
            <a:chOff x="0" y="0"/>
            <a:chExt cx="604360" cy="318886"/>
          </a:xfrm>
        </p:grpSpPr>
        <p:sp>
          <p:nvSpPr>
            <p:cNvPr id="3" name="Freeform 3"/>
            <p:cNvSpPr/>
            <p:nvPr/>
          </p:nvSpPr>
          <p:spPr>
            <a:xfrm>
              <a:off x="0" y="0"/>
              <a:ext cx="604360" cy="318886"/>
            </a:xfrm>
            <a:custGeom>
              <a:avLst/>
              <a:gdLst/>
              <a:ahLst/>
              <a:cxnLst/>
              <a:rect l="l" t="t" r="r" b="b"/>
              <a:pathLst>
                <a:path w="604360" h="318886">
                  <a:moveTo>
                    <a:pt x="604360" y="0"/>
                  </a:moveTo>
                  <a:lnTo>
                    <a:pt x="0" y="0"/>
                  </a:lnTo>
                  <a:lnTo>
                    <a:pt x="101600" y="159443"/>
                  </a:lnTo>
                  <a:lnTo>
                    <a:pt x="0" y="318886"/>
                  </a:lnTo>
                  <a:lnTo>
                    <a:pt x="604360" y="318886"/>
                  </a:lnTo>
                  <a:lnTo>
                    <a:pt x="502760" y="159443"/>
                  </a:lnTo>
                  <a:lnTo>
                    <a:pt x="604360" y="0"/>
                  </a:lnTo>
                  <a:close/>
                </a:path>
              </a:pathLst>
            </a:custGeom>
            <a:solidFill>
              <a:srgbClr val="153F60"/>
            </a:solidFill>
            <a:ln w="447675" cap="sq">
              <a:solidFill>
                <a:srgbClr val="3DBBC8"/>
              </a:solidFill>
              <a:prstDash val="solid"/>
              <a:miter/>
            </a:ln>
          </p:spPr>
        </p:sp>
        <p:sp>
          <p:nvSpPr>
            <p:cNvPr id="4" name="TextBox 4"/>
            <p:cNvSpPr txBox="1"/>
            <p:nvPr/>
          </p:nvSpPr>
          <p:spPr>
            <a:xfrm>
              <a:off x="88900" y="-57150"/>
              <a:ext cx="635000" cy="46355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950296" y="-686331"/>
            <a:ext cx="8127004" cy="1162581"/>
            <a:chOff x="0" y="0"/>
            <a:chExt cx="2140446" cy="306194"/>
          </a:xfrm>
        </p:grpSpPr>
        <p:sp>
          <p:nvSpPr>
            <p:cNvPr id="6" name="Freeform 6"/>
            <p:cNvSpPr/>
            <p:nvPr/>
          </p:nvSpPr>
          <p:spPr>
            <a:xfrm>
              <a:off x="0" y="0"/>
              <a:ext cx="2140446" cy="306194"/>
            </a:xfrm>
            <a:custGeom>
              <a:avLst/>
              <a:gdLst/>
              <a:ahLst/>
              <a:cxnLst/>
              <a:rect l="l" t="t" r="r" b="b"/>
              <a:pathLst>
                <a:path w="2140446" h="306194">
                  <a:moveTo>
                    <a:pt x="1937246" y="0"/>
                  </a:moveTo>
                  <a:lnTo>
                    <a:pt x="0" y="0"/>
                  </a:lnTo>
                  <a:lnTo>
                    <a:pt x="203200" y="306194"/>
                  </a:lnTo>
                  <a:lnTo>
                    <a:pt x="2140446" y="306194"/>
                  </a:lnTo>
                  <a:lnTo>
                    <a:pt x="1937246" y="0"/>
                  </a:lnTo>
                  <a:close/>
                </a:path>
              </a:pathLst>
            </a:custGeom>
            <a:solidFill>
              <a:srgbClr val="153F60"/>
            </a:solidFill>
          </p:spPr>
        </p:sp>
        <p:sp>
          <p:nvSpPr>
            <p:cNvPr id="7" name="TextBox 7"/>
            <p:cNvSpPr txBox="1"/>
            <p:nvPr/>
          </p:nvSpPr>
          <p:spPr>
            <a:xfrm>
              <a:off x="101600" y="-57150"/>
              <a:ext cx="609600" cy="66675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5391282" y="-686331"/>
            <a:ext cx="10440148" cy="1162581"/>
            <a:chOff x="0" y="0"/>
            <a:chExt cx="2749669" cy="306194"/>
          </a:xfrm>
        </p:grpSpPr>
        <p:sp>
          <p:nvSpPr>
            <p:cNvPr id="9" name="Freeform 9"/>
            <p:cNvSpPr/>
            <p:nvPr/>
          </p:nvSpPr>
          <p:spPr>
            <a:xfrm>
              <a:off x="0" y="0"/>
              <a:ext cx="2749669" cy="306194"/>
            </a:xfrm>
            <a:custGeom>
              <a:avLst/>
              <a:gdLst/>
              <a:ahLst/>
              <a:cxnLst/>
              <a:rect l="l" t="t" r="r" b="b"/>
              <a:pathLst>
                <a:path w="2749669" h="306194">
                  <a:moveTo>
                    <a:pt x="2546469" y="0"/>
                  </a:moveTo>
                  <a:lnTo>
                    <a:pt x="0" y="0"/>
                  </a:lnTo>
                  <a:lnTo>
                    <a:pt x="203200" y="306194"/>
                  </a:lnTo>
                  <a:lnTo>
                    <a:pt x="2749669" y="306194"/>
                  </a:lnTo>
                  <a:lnTo>
                    <a:pt x="2546469" y="0"/>
                  </a:lnTo>
                  <a:close/>
                </a:path>
              </a:pathLst>
            </a:custGeom>
            <a:solidFill>
              <a:srgbClr val="3DBBC8"/>
            </a:solidFill>
          </p:spPr>
        </p:sp>
        <p:sp>
          <p:nvSpPr>
            <p:cNvPr id="10" name="TextBox 10"/>
            <p:cNvSpPr txBox="1"/>
            <p:nvPr/>
          </p:nvSpPr>
          <p:spPr>
            <a:xfrm>
              <a:off x="101600" y="-57150"/>
              <a:ext cx="609600" cy="666750"/>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255592" y="1539255"/>
            <a:ext cx="7991133" cy="5220014"/>
          </a:xfrm>
          <a:custGeom>
            <a:avLst/>
            <a:gdLst/>
            <a:ahLst/>
            <a:cxnLst/>
            <a:rect l="l" t="t" r="r" b="b"/>
            <a:pathLst>
              <a:path w="7991133" h="5220014">
                <a:moveTo>
                  <a:pt x="0" y="0"/>
                </a:moveTo>
                <a:lnTo>
                  <a:pt x="7991133" y="0"/>
                </a:lnTo>
                <a:lnTo>
                  <a:pt x="7991133" y="5220014"/>
                </a:lnTo>
                <a:lnTo>
                  <a:pt x="0" y="5220014"/>
                </a:lnTo>
                <a:lnTo>
                  <a:pt x="0" y="0"/>
                </a:lnTo>
                <a:close/>
              </a:path>
            </a:pathLst>
          </a:custGeom>
          <a:blipFill>
            <a:blip r:embed="rId2"/>
            <a:stretch>
              <a:fillRect/>
            </a:stretch>
          </a:blipFill>
        </p:spPr>
      </p:sp>
      <p:sp>
        <p:nvSpPr>
          <p:cNvPr id="12" name="TextBox 12"/>
          <p:cNvSpPr txBox="1"/>
          <p:nvPr/>
        </p:nvSpPr>
        <p:spPr>
          <a:xfrm>
            <a:off x="9139238" y="4274503"/>
            <a:ext cx="9525" cy="1566544"/>
          </a:xfrm>
          <a:prstGeom prst="rect">
            <a:avLst/>
          </a:prstGeom>
        </p:spPr>
        <p:txBody>
          <a:bodyPr lIns="0" tIns="0" rIns="0" bIns="0" rtlCol="0" anchor="t">
            <a:spAutoFit/>
          </a:bodyPr>
          <a:lstStyle/>
          <a:p>
            <a:pPr algn="ctr">
              <a:lnSpc>
                <a:spcPts val="12880"/>
              </a:lnSpc>
            </a:pPr>
            <a:endParaRPr/>
          </a:p>
        </p:txBody>
      </p:sp>
      <p:sp>
        <p:nvSpPr>
          <p:cNvPr id="13" name="TextBox 13"/>
          <p:cNvSpPr txBox="1"/>
          <p:nvPr/>
        </p:nvSpPr>
        <p:spPr>
          <a:xfrm>
            <a:off x="11852899" y="4722243"/>
            <a:ext cx="6646339" cy="756789"/>
          </a:xfrm>
          <a:prstGeom prst="rect">
            <a:avLst/>
          </a:prstGeom>
        </p:spPr>
        <p:txBody>
          <a:bodyPr lIns="0" tIns="0" rIns="0" bIns="0" rtlCol="0" anchor="t">
            <a:spAutoFit/>
          </a:bodyPr>
          <a:lstStyle/>
          <a:p>
            <a:pPr algn="ctr">
              <a:lnSpc>
                <a:spcPts val="6169"/>
              </a:lnSpc>
            </a:pPr>
            <a:r>
              <a:rPr lang="en-US" sz="4406">
                <a:solidFill>
                  <a:srgbClr val="FFFFFF"/>
                </a:solidFill>
                <a:latin typeface="Canva Sans 1 Bold"/>
              </a:rPr>
              <a:t>Line Chart </a:t>
            </a:r>
          </a:p>
        </p:txBody>
      </p:sp>
      <p:sp>
        <p:nvSpPr>
          <p:cNvPr id="14" name="TextBox 14"/>
          <p:cNvSpPr txBox="1"/>
          <p:nvPr/>
        </p:nvSpPr>
        <p:spPr>
          <a:xfrm>
            <a:off x="9148762" y="6012145"/>
            <a:ext cx="8917270" cy="3538113"/>
          </a:xfrm>
          <a:prstGeom prst="rect">
            <a:avLst/>
          </a:prstGeom>
        </p:spPr>
        <p:txBody>
          <a:bodyPr lIns="0" tIns="0" rIns="0" bIns="0" rtlCol="0" anchor="t">
            <a:spAutoFit/>
          </a:bodyPr>
          <a:lstStyle/>
          <a:p>
            <a:pPr algn="ctr">
              <a:lnSpc>
                <a:spcPts val="3126"/>
              </a:lnSpc>
            </a:pPr>
            <a:r>
              <a:rPr lang="en-US" sz="2233">
                <a:solidFill>
                  <a:srgbClr val="FFFFFF"/>
                </a:solidFill>
                <a:latin typeface="Canva Sans 1 Bold"/>
              </a:rPr>
              <a:t>This line chart provides a comprehensive view of "Sales Data Analysis and Reporting" for a dynamic retail chain. It highlights the total sum of transactions conducted on a month-year basis. By visualizing this data over time, this chart unveils valuable insights into seasonal and long-term sales trends. Retail decision-makers can use this visualization to identify peak sales months, plan inventory, and optimize marketing strategies to ensure sustained success in the highly competitive retail industry.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081489" y="-4224723"/>
            <a:ext cx="25117383" cy="16276039"/>
            <a:chOff x="0" y="0"/>
            <a:chExt cx="492109" cy="318886"/>
          </a:xfrm>
        </p:grpSpPr>
        <p:sp>
          <p:nvSpPr>
            <p:cNvPr id="3" name="Freeform 3"/>
            <p:cNvSpPr/>
            <p:nvPr/>
          </p:nvSpPr>
          <p:spPr>
            <a:xfrm>
              <a:off x="0" y="0"/>
              <a:ext cx="492109" cy="318886"/>
            </a:xfrm>
            <a:custGeom>
              <a:avLst/>
              <a:gdLst/>
              <a:ahLst/>
              <a:cxnLst/>
              <a:rect l="l" t="t" r="r" b="b"/>
              <a:pathLst>
                <a:path w="492109" h="318886">
                  <a:moveTo>
                    <a:pt x="492109" y="0"/>
                  </a:moveTo>
                  <a:lnTo>
                    <a:pt x="0" y="0"/>
                  </a:lnTo>
                  <a:lnTo>
                    <a:pt x="101600" y="159443"/>
                  </a:lnTo>
                  <a:lnTo>
                    <a:pt x="0" y="318886"/>
                  </a:lnTo>
                  <a:lnTo>
                    <a:pt x="492109" y="318886"/>
                  </a:lnTo>
                  <a:lnTo>
                    <a:pt x="390509" y="159443"/>
                  </a:lnTo>
                  <a:lnTo>
                    <a:pt x="492109" y="0"/>
                  </a:lnTo>
                  <a:close/>
                </a:path>
              </a:pathLst>
            </a:custGeom>
            <a:solidFill>
              <a:srgbClr val="153F60"/>
            </a:solidFill>
            <a:ln w="742950" cap="sq">
              <a:solidFill>
                <a:srgbClr val="3DBBC8"/>
              </a:solidFill>
              <a:prstDash val="solid"/>
              <a:miter/>
            </a:ln>
          </p:spPr>
        </p:sp>
        <p:sp>
          <p:nvSpPr>
            <p:cNvPr id="4" name="TextBox 4"/>
            <p:cNvSpPr txBox="1"/>
            <p:nvPr/>
          </p:nvSpPr>
          <p:spPr>
            <a:xfrm>
              <a:off x="88900" y="-57150"/>
              <a:ext cx="635000" cy="46355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523105" y="-676806"/>
            <a:ext cx="8127004" cy="1162581"/>
            <a:chOff x="0" y="0"/>
            <a:chExt cx="2140446" cy="306194"/>
          </a:xfrm>
        </p:grpSpPr>
        <p:sp>
          <p:nvSpPr>
            <p:cNvPr id="6" name="Freeform 6"/>
            <p:cNvSpPr/>
            <p:nvPr/>
          </p:nvSpPr>
          <p:spPr>
            <a:xfrm>
              <a:off x="0" y="0"/>
              <a:ext cx="2140446" cy="306194"/>
            </a:xfrm>
            <a:custGeom>
              <a:avLst/>
              <a:gdLst/>
              <a:ahLst/>
              <a:cxnLst/>
              <a:rect l="l" t="t" r="r" b="b"/>
              <a:pathLst>
                <a:path w="2140446" h="306194">
                  <a:moveTo>
                    <a:pt x="1937246" y="0"/>
                  </a:moveTo>
                  <a:lnTo>
                    <a:pt x="0" y="0"/>
                  </a:lnTo>
                  <a:lnTo>
                    <a:pt x="203200" y="306194"/>
                  </a:lnTo>
                  <a:lnTo>
                    <a:pt x="2140446" y="306194"/>
                  </a:lnTo>
                  <a:lnTo>
                    <a:pt x="1937246" y="0"/>
                  </a:lnTo>
                  <a:close/>
                </a:path>
              </a:pathLst>
            </a:custGeom>
            <a:solidFill>
              <a:srgbClr val="153F60"/>
            </a:solidFill>
          </p:spPr>
        </p:sp>
        <p:sp>
          <p:nvSpPr>
            <p:cNvPr id="7" name="TextBox 7"/>
            <p:cNvSpPr txBox="1"/>
            <p:nvPr/>
          </p:nvSpPr>
          <p:spPr>
            <a:xfrm>
              <a:off x="101600" y="-57150"/>
              <a:ext cx="609600" cy="66675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5814014" y="-676806"/>
            <a:ext cx="10140795" cy="1162581"/>
            <a:chOff x="0" y="0"/>
            <a:chExt cx="2670827" cy="306194"/>
          </a:xfrm>
        </p:grpSpPr>
        <p:sp>
          <p:nvSpPr>
            <p:cNvPr id="9" name="Freeform 9"/>
            <p:cNvSpPr/>
            <p:nvPr/>
          </p:nvSpPr>
          <p:spPr>
            <a:xfrm>
              <a:off x="0" y="0"/>
              <a:ext cx="2670827" cy="306194"/>
            </a:xfrm>
            <a:custGeom>
              <a:avLst/>
              <a:gdLst/>
              <a:ahLst/>
              <a:cxnLst/>
              <a:rect l="l" t="t" r="r" b="b"/>
              <a:pathLst>
                <a:path w="2670827" h="306194">
                  <a:moveTo>
                    <a:pt x="2467627" y="0"/>
                  </a:moveTo>
                  <a:lnTo>
                    <a:pt x="0" y="0"/>
                  </a:lnTo>
                  <a:lnTo>
                    <a:pt x="203200" y="306194"/>
                  </a:lnTo>
                  <a:lnTo>
                    <a:pt x="2670827" y="306194"/>
                  </a:lnTo>
                  <a:lnTo>
                    <a:pt x="2467627" y="0"/>
                  </a:lnTo>
                  <a:close/>
                </a:path>
              </a:pathLst>
            </a:custGeom>
            <a:solidFill>
              <a:srgbClr val="3DBBC8"/>
            </a:solidFill>
          </p:spPr>
        </p:sp>
        <p:sp>
          <p:nvSpPr>
            <p:cNvPr id="10" name="TextBox 10"/>
            <p:cNvSpPr txBox="1"/>
            <p:nvPr/>
          </p:nvSpPr>
          <p:spPr>
            <a:xfrm>
              <a:off x="101600" y="-57150"/>
              <a:ext cx="609600" cy="66675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253375" y="591487"/>
            <a:ext cx="12951389" cy="7441998"/>
          </a:xfrm>
          <a:prstGeom prst="rect">
            <a:avLst/>
          </a:prstGeom>
        </p:spPr>
        <p:txBody>
          <a:bodyPr lIns="0" tIns="0" rIns="0" bIns="0" rtlCol="0" anchor="t">
            <a:spAutoFit/>
          </a:bodyPr>
          <a:lstStyle/>
          <a:p>
            <a:pPr>
              <a:lnSpc>
                <a:spcPts val="3511"/>
              </a:lnSpc>
            </a:pPr>
            <a:r>
              <a:rPr lang="en-US" sz="2507">
                <a:solidFill>
                  <a:srgbClr val="000000"/>
                </a:solidFill>
                <a:latin typeface="Canva Sans 1 Bold"/>
              </a:rPr>
              <a:t>This slide focuses on the visualizations presented in the preceding slides and emphasizes the importance of data visualization in our analysis. In previous slides, we showcased various diagrams and charts that offer a comprehensive view of our findings.</a:t>
            </a:r>
          </a:p>
          <a:p>
            <a:pPr>
              <a:lnSpc>
                <a:spcPts val="3511"/>
              </a:lnSpc>
            </a:pPr>
            <a:endParaRPr lang="en-US" sz="2507">
              <a:solidFill>
                <a:srgbClr val="000000"/>
              </a:solidFill>
              <a:latin typeface="Canva Sans 1 Bold"/>
            </a:endParaRPr>
          </a:p>
          <a:p>
            <a:pPr marL="541469" lvl="1" indent="-270735">
              <a:lnSpc>
                <a:spcPts val="3511"/>
              </a:lnSpc>
              <a:buFont typeface="Arial"/>
              <a:buChar char="•"/>
            </a:pPr>
            <a:r>
              <a:rPr lang="en-US" sz="2507">
                <a:solidFill>
                  <a:srgbClr val="000000"/>
                </a:solidFill>
                <a:latin typeface="Canva Sans 1 Bold"/>
              </a:rPr>
              <a:t>Visual Representation: We have utilized visualizations as a powerful tool to convey complex data insights in a clear and concise manner. By presenting data in graphical formats, we make it easier for stakeholders to grasp key information at a glance.</a:t>
            </a:r>
          </a:p>
          <a:p>
            <a:pPr marL="541469" lvl="1" indent="-270735">
              <a:lnSpc>
                <a:spcPts val="3511"/>
              </a:lnSpc>
              <a:buFont typeface="Arial"/>
              <a:buChar char="•"/>
            </a:pPr>
            <a:r>
              <a:rPr lang="en-US" sz="2507">
                <a:solidFill>
                  <a:srgbClr val="000000"/>
                </a:solidFill>
                <a:latin typeface="Canva Sans 1 Bold"/>
              </a:rPr>
              <a:t>Enhancing Understanding: Visualizations help us better understand the patterns, trends, and relationships within the dataset. They serve as a bridge between raw data and actionable insights.</a:t>
            </a:r>
          </a:p>
          <a:p>
            <a:pPr marL="541469" lvl="1" indent="-270735">
              <a:lnSpc>
                <a:spcPts val="3511"/>
              </a:lnSpc>
              <a:buFont typeface="Arial"/>
              <a:buChar char="•"/>
            </a:pPr>
            <a:r>
              <a:rPr lang="en-US" sz="2507">
                <a:solidFill>
                  <a:srgbClr val="000000"/>
                </a:solidFill>
                <a:latin typeface="Canva Sans 1 Bold"/>
              </a:rPr>
              <a:t>Python Visualization: We leveraged Python's data visualization libraries to create these informative visuals. Python's capabilities in this area have allowed us to customize and tailor our visualizations for specific purposes, making them highly effective for decision-making.</a:t>
            </a:r>
          </a:p>
          <a:p>
            <a:pPr>
              <a:lnSpc>
                <a:spcPts val="3511"/>
              </a:lnSpc>
            </a:pPr>
            <a:endParaRPr lang="en-US" sz="2507">
              <a:solidFill>
                <a:srgbClr val="000000"/>
              </a:solidFill>
              <a:latin typeface="Canva Sans 1 Bo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490993" y="8117577"/>
            <a:ext cx="5247073" cy="2196885"/>
            <a:chOff x="0" y="0"/>
            <a:chExt cx="805490" cy="337249"/>
          </a:xfrm>
        </p:grpSpPr>
        <p:sp>
          <p:nvSpPr>
            <p:cNvPr id="3" name="Freeform 3"/>
            <p:cNvSpPr/>
            <p:nvPr/>
          </p:nvSpPr>
          <p:spPr>
            <a:xfrm>
              <a:off x="0" y="0"/>
              <a:ext cx="805490" cy="337249"/>
            </a:xfrm>
            <a:custGeom>
              <a:avLst/>
              <a:gdLst/>
              <a:ahLst/>
              <a:cxnLst/>
              <a:rect l="l" t="t" r="r" b="b"/>
              <a:pathLst>
                <a:path w="805490" h="337249">
                  <a:moveTo>
                    <a:pt x="203200" y="0"/>
                  </a:moveTo>
                  <a:lnTo>
                    <a:pt x="805490" y="0"/>
                  </a:lnTo>
                  <a:lnTo>
                    <a:pt x="602290" y="337249"/>
                  </a:lnTo>
                  <a:lnTo>
                    <a:pt x="0" y="337249"/>
                  </a:lnTo>
                  <a:lnTo>
                    <a:pt x="203200" y="0"/>
                  </a:lnTo>
                  <a:close/>
                </a:path>
              </a:pathLst>
            </a:custGeom>
            <a:solidFill>
              <a:srgbClr val="153F60"/>
            </a:solidFill>
          </p:spPr>
        </p:sp>
        <p:sp>
          <p:nvSpPr>
            <p:cNvPr id="4" name="TextBox 4"/>
            <p:cNvSpPr txBox="1"/>
            <p:nvPr/>
          </p:nvSpPr>
          <p:spPr>
            <a:xfrm>
              <a:off x="101600" y="-57150"/>
              <a:ext cx="609600" cy="66675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83206" y="8117577"/>
            <a:ext cx="10307137" cy="1388754"/>
            <a:chOff x="0" y="0"/>
            <a:chExt cx="2503012" cy="337249"/>
          </a:xfrm>
        </p:grpSpPr>
        <p:sp>
          <p:nvSpPr>
            <p:cNvPr id="6" name="Freeform 6"/>
            <p:cNvSpPr/>
            <p:nvPr/>
          </p:nvSpPr>
          <p:spPr>
            <a:xfrm>
              <a:off x="0" y="0"/>
              <a:ext cx="2503012" cy="337249"/>
            </a:xfrm>
            <a:custGeom>
              <a:avLst/>
              <a:gdLst/>
              <a:ahLst/>
              <a:cxnLst/>
              <a:rect l="l" t="t" r="r" b="b"/>
              <a:pathLst>
                <a:path w="2503012" h="337249">
                  <a:moveTo>
                    <a:pt x="203200" y="0"/>
                  </a:moveTo>
                  <a:lnTo>
                    <a:pt x="2503012" y="0"/>
                  </a:lnTo>
                  <a:lnTo>
                    <a:pt x="2299812" y="337249"/>
                  </a:lnTo>
                  <a:lnTo>
                    <a:pt x="0" y="337249"/>
                  </a:lnTo>
                  <a:lnTo>
                    <a:pt x="203200" y="0"/>
                  </a:lnTo>
                  <a:close/>
                </a:path>
              </a:pathLst>
            </a:custGeom>
            <a:solidFill>
              <a:srgbClr val="3DBBC8"/>
            </a:solidFill>
          </p:spPr>
        </p:sp>
        <p:sp>
          <p:nvSpPr>
            <p:cNvPr id="7" name="TextBox 7"/>
            <p:cNvSpPr txBox="1"/>
            <p:nvPr/>
          </p:nvSpPr>
          <p:spPr>
            <a:xfrm>
              <a:off x="101600" y="-57150"/>
              <a:ext cx="609600" cy="66675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1185823" y="-724431"/>
            <a:ext cx="18786903" cy="11735861"/>
            <a:chOff x="0" y="0"/>
            <a:chExt cx="510476" cy="318886"/>
          </a:xfrm>
        </p:grpSpPr>
        <p:sp>
          <p:nvSpPr>
            <p:cNvPr id="9" name="Freeform 9"/>
            <p:cNvSpPr/>
            <p:nvPr/>
          </p:nvSpPr>
          <p:spPr>
            <a:xfrm>
              <a:off x="0" y="0"/>
              <a:ext cx="510476" cy="318886"/>
            </a:xfrm>
            <a:custGeom>
              <a:avLst/>
              <a:gdLst/>
              <a:ahLst/>
              <a:cxnLst/>
              <a:rect l="l" t="t" r="r" b="b"/>
              <a:pathLst>
                <a:path w="510476" h="318886">
                  <a:moveTo>
                    <a:pt x="510476" y="0"/>
                  </a:moveTo>
                  <a:lnTo>
                    <a:pt x="0" y="0"/>
                  </a:lnTo>
                  <a:lnTo>
                    <a:pt x="101600" y="159443"/>
                  </a:lnTo>
                  <a:lnTo>
                    <a:pt x="0" y="318886"/>
                  </a:lnTo>
                  <a:lnTo>
                    <a:pt x="510476" y="318886"/>
                  </a:lnTo>
                  <a:lnTo>
                    <a:pt x="408876" y="159443"/>
                  </a:lnTo>
                  <a:lnTo>
                    <a:pt x="510476" y="0"/>
                  </a:lnTo>
                  <a:close/>
                </a:path>
              </a:pathLst>
            </a:custGeom>
            <a:solidFill>
              <a:srgbClr val="153F60"/>
            </a:solidFill>
            <a:ln w="742950" cap="sq">
              <a:solidFill>
                <a:srgbClr val="3DBBC8"/>
              </a:solidFill>
              <a:prstDash val="solid"/>
              <a:miter/>
            </a:ln>
          </p:spPr>
        </p:sp>
        <p:sp>
          <p:nvSpPr>
            <p:cNvPr id="10" name="TextBox 10"/>
            <p:cNvSpPr txBox="1"/>
            <p:nvPr/>
          </p:nvSpPr>
          <p:spPr>
            <a:xfrm>
              <a:off x="88900" y="-57150"/>
              <a:ext cx="635000" cy="46355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9290761" y="1000125"/>
            <a:ext cx="8229600" cy="8229600"/>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3" name="TextBox 13"/>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017799" y="1028700"/>
            <a:ext cx="905097" cy="905097"/>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F60"/>
            </a:solidFill>
          </p:spPr>
        </p:sp>
        <p:sp>
          <p:nvSpPr>
            <p:cNvPr id="16" name="TextBox 16"/>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2516210" y="-676806"/>
            <a:ext cx="9133900" cy="1162581"/>
            <a:chOff x="0" y="0"/>
            <a:chExt cx="2405636" cy="306194"/>
          </a:xfrm>
        </p:grpSpPr>
        <p:sp>
          <p:nvSpPr>
            <p:cNvPr id="18" name="Freeform 18"/>
            <p:cNvSpPr/>
            <p:nvPr/>
          </p:nvSpPr>
          <p:spPr>
            <a:xfrm>
              <a:off x="0" y="0"/>
              <a:ext cx="2405636" cy="306194"/>
            </a:xfrm>
            <a:custGeom>
              <a:avLst/>
              <a:gdLst/>
              <a:ahLst/>
              <a:cxnLst/>
              <a:rect l="l" t="t" r="r" b="b"/>
              <a:pathLst>
                <a:path w="2405636" h="306194">
                  <a:moveTo>
                    <a:pt x="2202436" y="0"/>
                  </a:moveTo>
                  <a:lnTo>
                    <a:pt x="0" y="0"/>
                  </a:lnTo>
                  <a:lnTo>
                    <a:pt x="203200" y="306194"/>
                  </a:lnTo>
                  <a:lnTo>
                    <a:pt x="2405636" y="306194"/>
                  </a:lnTo>
                  <a:lnTo>
                    <a:pt x="2202436" y="0"/>
                  </a:lnTo>
                  <a:close/>
                </a:path>
              </a:pathLst>
            </a:custGeom>
            <a:solidFill>
              <a:srgbClr val="153F60"/>
            </a:solidFill>
          </p:spPr>
        </p:sp>
        <p:sp>
          <p:nvSpPr>
            <p:cNvPr id="19" name="TextBox 19"/>
            <p:cNvSpPr txBox="1"/>
            <p:nvPr/>
          </p:nvSpPr>
          <p:spPr>
            <a:xfrm>
              <a:off x="101600" y="-57150"/>
              <a:ext cx="609600" cy="666750"/>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5814014" y="-676806"/>
            <a:ext cx="9133900" cy="1162581"/>
            <a:chOff x="0" y="0"/>
            <a:chExt cx="2405636" cy="306194"/>
          </a:xfrm>
        </p:grpSpPr>
        <p:sp>
          <p:nvSpPr>
            <p:cNvPr id="21" name="Freeform 21"/>
            <p:cNvSpPr/>
            <p:nvPr/>
          </p:nvSpPr>
          <p:spPr>
            <a:xfrm>
              <a:off x="0" y="0"/>
              <a:ext cx="2405636" cy="306194"/>
            </a:xfrm>
            <a:custGeom>
              <a:avLst/>
              <a:gdLst/>
              <a:ahLst/>
              <a:cxnLst/>
              <a:rect l="l" t="t" r="r" b="b"/>
              <a:pathLst>
                <a:path w="2405636" h="306194">
                  <a:moveTo>
                    <a:pt x="2202436" y="0"/>
                  </a:moveTo>
                  <a:lnTo>
                    <a:pt x="0" y="0"/>
                  </a:lnTo>
                  <a:lnTo>
                    <a:pt x="203200" y="306194"/>
                  </a:lnTo>
                  <a:lnTo>
                    <a:pt x="2405636" y="306194"/>
                  </a:lnTo>
                  <a:lnTo>
                    <a:pt x="2202436" y="0"/>
                  </a:lnTo>
                  <a:close/>
                </a:path>
              </a:pathLst>
            </a:custGeom>
            <a:solidFill>
              <a:srgbClr val="3DBBC8"/>
            </a:solidFill>
          </p:spPr>
        </p:sp>
        <p:sp>
          <p:nvSpPr>
            <p:cNvPr id="22" name="TextBox 22"/>
            <p:cNvSpPr txBox="1"/>
            <p:nvPr/>
          </p:nvSpPr>
          <p:spPr>
            <a:xfrm>
              <a:off x="101600" y="-57150"/>
              <a:ext cx="609600" cy="666750"/>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8962250" y="1000125"/>
            <a:ext cx="905097" cy="905097"/>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DBBC8"/>
            </a:solidFill>
          </p:spPr>
        </p:sp>
        <p:sp>
          <p:nvSpPr>
            <p:cNvPr id="25" name="TextBox 25"/>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a:off x="8576658" y="1000125"/>
            <a:ext cx="905097" cy="905097"/>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F60"/>
            </a:solidFill>
          </p:spPr>
        </p:sp>
        <p:sp>
          <p:nvSpPr>
            <p:cNvPr id="28" name="TextBox 28"/>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sp>
        <p:nvSpPr>
          <p:cNvPr id="29" name="TextBox 29"/>
          <p:cNvSpPr txBox="1"/>
          <p:nvPr/>
        </p:nvSpPr>
        <p:spPr>
          <a:xfrm>
            <a:off x="2434810" y="3217703"/>
            <a:ext cx="13188793" cy="3101618"/>
          </a:xfrm>
          <a:prstGeom prst="rect">
            <a:avLst/>
          </a:prstGeom>
        </p:spPr>
        <p:txBody>
          <a:bodyPr lIns="0" tIns="0" rIns="0" bIns="0" rtlCol="0" anchor="t">
            <a:spAutoFit/>
          </a:bodyPr>
          <a:lstStyle/>
          <a:p>
            <a:pPr>
              <a:lnSpc>
                <a:spcPts val="24138"/>
              </a:lnSpc>
            </a:pPr>
            <a:r>
              <a:rPr lang="en-US" sz="17241">
                <a:solidFill>
                  <a:srgbClr val="000000"/>
                </a:solidFill>
                <a:latin typeface="Poppins Semi-Bold"/>
              </a:rPr>
              <a:t>THANK YOU</a:t>
            </a:r>
          </a:p>
        </p:txBody>
      </p:sp>
      <p:grpSp>
        <p:nvGrpSpPr>
          <p:cNvPr id="30" name="Group 30"/>
          <p:cNvGrpSpPr/>
          <p:nvPr/>
        </p:nvGrpSpPr>
        <p:grpSpPr>
          <a:xfrm>
            <a:off x="1363959" y="1028700"/>
            <a:ext cx="905097" cy="905097"/>
            <a:chOff x="0" y="0"/>
            <a:chExt cx="812800" cy="812800"/>
          </a:xfrm>
        </p:grpSpPr>
        <p:sp>
          <p:nvSpPr>
            <p:cNvPr id="31" name="Freeform 3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DBBC8"/>
            </a:solidFill>
          </p:spPr>
        </p:sp>
        <p:sp>
          <p:nvSpPr>
            <p:cNvPr id="32" name="TextBox 32"/>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603009" y="-4244679"/>
            <a:ext cx="26054872" cy="16276039"/>
            <a:chOff x="0" y="0"/>
            <a:chExt cx="510476" cy="318886"/>
          </a:xfrm>
        </p:grpSpPr>
        <p:sp>
          <p:nvSpPr>
            <p:cNvPr id="3" name="Freeform 3"/>
            <p:cNvSpPr/>
            <p:nvPr/>
          </p:nvSpPr>
          <p:spPr>
            <a:xfrm>
              <a:off x="0" y="0"/>
              <a:ext cx="510476" cy="318886"/>
            </a:xfrm>
            <a:custGeom>
              <a:avLst/>
              <a:gdLst/>
              <a:ahLst/>
              <a:cxnLst/>
              <a:rect l="l" t="t" r="r" b="b"/>
              <a:pathLst>
                <a:path w="510476" h="318886">
                  <a:moveTo>
                    <a:pt x="510476" y="0"/>
                  </a:moveTo>
                  <a:lnTo>
                    <a:pt x="0" y="0"/>
                  </a:lnTo>
                  <a:lnTo>
                    <a:pt x="101600" y="159443"/>
                  </a:lnTo>
                  <a:lnTo>
                    <a:pt x="0" y="318886"/>
                  </a:lnTo>
                  <a:lnTo>
                    <a:pt x="510476" y="318886"/>
                  </a:lnTo>
                  <a:lnTo>
                    <a:pt x="408876" y="159443"/>
                  </a:lnTo>
                  <a:lnTo>
                    <a:pt x="510476" y="0"/>
                  </a:lnTo>
                  <a:close/>
                </a:path>
              </a:pathLst>
            </a:custGeom>
            <a:solidFill>
              <a:srgbClr val="153F60"/>
            </a:solidFill>
            <a:ln w="447675" cap="sq">
              <a:solidFill>
                <a:srgbClr val="3DBBC8"/>
              </a:solidFill>
              <a:prstDash val="solid"/>
              <a:miter/>
            </a:ln>
          </p:spPr>
        </p:sp>
        <p:sp>
          <p:nvSpPr>
            <p:cNvPr id="4" name="TextBox 4"/>
            <p:cNvSpPr txBox="1"/>
            <p:nvPr/>
          </p:nvSpPr>
          <p:spPr>
            <a:xfrm>
              <a:off x="88900" y="-57150"/>
              <a:ext cx="635000" cy="46355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0965031" y="1028700"/>
            <a:ext cx="7151491" cy="7151491"/>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DBBC8"/>
            </a:solidFill>
          </p:spPr>
        </p:sp>
        <p:sp>
          <p:nvSpPr>
            <p:cNvPr id="7" name="TextBox 7"/>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8" name="Group 8"/>
          <p:cNvGrpSpPr>
            <a:grpSpLocks noChangeAspect="1"/>
          </p:cNvGrpSpPr>
          <p:nvPr/>
        </p:nvGrpSpPr>
        <p:grpSpPr>
          <a:xfrm>
            <a:off x="11224407" y="1288089"/>
            <a:ext cx="6632739" cy="6632712"/>
            <a:chOff x="0" y="0"/>
            <a:chExt cx="6350000" cy="6349975"/>
          </a:xfrm>
        </p:grpSpPr>
        <p:sp>
          <p:nvSpPr>
            <p:cNvPr id="9" name="Freeform 9"/>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a:stretch>
            </a:blipFill>
          </p:spPr>
        </p:sp>
      </p:grpSp>
      <p:grpSp>
        <p:nvGrpSpPr>
          <p:cNvPr id="10" name="Group 10"/>
          <p:cNvGrpSpPr/>
          <p:nvPr/>
        </p:nvGrpSpPr>
        <p:grpSpPr>
          <a:xfrm>
            <a:off x="3950296" y="-686331"/>
            <a:ext cx="8127004" cy="1162581"/>
            <a:chOff x="0" y="0"/>
            <a:chExt cx="2140446" cy="306194"/>
          </a:xfrm>
        </p:grpSpPr>
        <p:sp>
          <p:nvSpPr>
            <p:cNvPr id="11" name="Freeform 11"/>
            <p:cNvSpPr/>
            <p:nvPr/>
          </p:nvSpPr>
          <p:spPr>
            <a:xfrm>
              <a:off x="0" y="0"/>
              <a:ext cx="2140446" cy="306194"/>
            </a:xfrm>
            <a:custGeom>
              <a:avLst/>
              <a:gdLst/>
              <a:ahLst/>
              <a:cxnLst/>
              <a:rect l="l" t="t" r="r" b="b"/>
              <a:pathLst>
                <a:path w="2140446" h="306194">
                  <a:moveTo>
                    <a:pt x="1937246" y="0"/>
                  </a:moveTo>
                  <a:lnTo>
                    <a:pt x="0" y="0"/>
                  </a:lnTo>
                  <a:lnTo>
                    <a:pt x="203200" y="306194"/>
                  </a:lnTo>
                  <a:lnTo>
                    <a:pt x="2140446" y="306194"/>
                  </a:lnTo>
                  <a:lnTo>
                    <a:pt x="1937246" y="0"/>
                  </a:lnTo>
                  <a:close/>
                </a:path>
              </a:pathLst>
            </a:custGeom>
            <a:solidFill>
              <a:srgbClr val="153F60"/>
            </a:solidFill>
          </p:spPr>
        </p:sp>
        <p:sp>
          <p:nvSpPr>
            <p:cNvPr id="12" name="TextBox 12"/>
            <p:cNvSpPr txBox="1"/>
            <p:nvPr/>
          </p:nvSpPr>
          <p:spPr>
            <a:xfrm>
              <a:off x="101600" y="-57150"/>
              <a:ext cx="609600" cy="66675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5391282" y="-686331"/>
            <a:ext cx="10140795" cy="1162581"/>
            <a:chOff x="0" y="0"/>
            <a:chExt cx="2670827" cy="306194"/>
          </a:xfrm>
        </p:grpSpPr>
        <p:sp>
          <p:nvSpPr>
            <p:cNvPr id="14" name="Freeform 14"/>
            <p:cNvSpPr/>
            <p:nvPr/>
          </p:nvSpPr>
          <p:spPr>
            <a:xfrm>
              <a:off x="0" y="0"/>
              <a:ext cx="2670827" cy="306194"/>
            </a:xfrm>
            <a:custGeom>
              <a:avLst/>
              <a:gdLst/>
              <a:ahLst/>
              <a:cxnLst/>
              <a:rect l="l" t="t" r="r" b="b"/>
              <a:pathLst>
                <a:path w="2670827" h="306194">
                  <a:moveTo>
                    <a:pt x="2467627" y="0"/>
                  </a:moveTo>
                  <a:lnTo>
                    <a:pt x="0" y="0"/>
                  </a:lnTo>
                  <a:lnTo>
                    <a:pt x="203200" y="306194"/>
                  </a:lnTo>
                  <a:lnTo>
                    <a:pt x="2670827" y="306194"/>
                  </a:lnTo>
                  <a:lnTo>
                    <a:pt x="2467627" y="0"/>
                  </a:lnTo>
                  <a:close/>
                </a:path>
              </a:pathLst>
            </a:custGeom>
            <a:solidFill>
              <a:srgbClr val="3DBBC8"/>
            </a:solidFill>
          </p:spPr>
        </p:sp>
        <p:sp>
          <p:nvSpPr>
            <p:cNvPr id="15" name="TextBox 15"/>
            <p:cNvSpPr txBox="1"/>
            <p:nvPr/>
          </p:nvSpPr>
          <p:spPr>
            <a:xfrm>
              <a:off x="101600" y="-57150"/>
              <a:ext cx="609600" cy="666750"/>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521054" y="2500661"/>
            <a:ext cx="10207704" cy="4905375"/>
          </a:xfrm>
          <a:prstGeom prst="rect">
            <a:avLst/>
          </a:prstGeom>
        </p:spPr>
        <p:txBody>
          <a:bodyPr lIns="0" tIns="0" rIns="0" bIns="0" rtlCol="0" anchor="t">
            <a:spAutoFit/>
          </a:bodyPr>
          <a:lstStyle/>
          <a:p>
            <a:pPr marL="431801" lvl="1" indent="-215900" algn="just">
              <a:lnSpc>
                <a:spcPts val="2400"/>
              </a:lnSpc>
              <a:buFont typeface="Arial"/>
              <a:buChar char="•"/>
            </a:pPr>
            <a:r>
              <a:rPr lang="en-US" sz="2000">
                <a:solidFill>
                  <a:srgbClr val="000000"/>
                </a:solidFill>
                <a:latin typeface="Poppins Bold"/>
              </a:rPr>
              <a:t>About_Dataset:</a:t>
            </a:r>
            <a:r>
              <a:rPr lang="en-US" sz="2000">
                <a:solidFill>
                  <a:srgbClr val="000000"/>
                </a:solidFill>
                <a:latin typeface="Poppins"/>
              </a:rPr>
              <a:t> The dataset we will be analyzing is called "Retail_Data_Transactions.csv." It contains transactional data from a retail business.</a:t>
            </a:r>
          </a:p>
          <a:p>
            <a:pPr marL="431801" lvl="1" indent="-215900" algn="just">
              <a:lnSpc>
                <a:spcPts val="2400"/>
              </a:lnSpc>
              <a:buFont typeface="Arial"/>
              <a:buChar char="•"/>
            </a:pPr>
            <a:r>
              <a:rPr lang="en-US" sz="2000">
                <a:solidFill>
                  <a:srgbClr val="000000"/>
                </a:solidFill>
                <a:latin typeface="Poppins Bold"/>
              </a:rPr>
              <a:t>Objective of the analysis</a:t>
            </a:r>
            <a:r>
              <a:rPr lang="en-US" sz="2000">
                <a:solidFill>
                  <a:srgbClr val="000000"/>
                </a:solidFill>
                <a:latin typeface="Poppins"/>
              </a:rPr>
              <a:t>: The primary objective of this analysis is to gain valuable insights and understanding from the retail data transactions. By examining this dataset, we aim to uncover trends, patterns, and actionable information that can assist in making data-driven business decisions. This analysis will help us better understand customer behavior, product preferences, and sales trends, ultimately improving the retail business's performance and strategy.</a:t>
            </a:r>
          </a:p>
          <a:p>
            <a:pPr algn="just">
              <a:lnSpc>
                <a:spcPts val="2400"/>
              </a:lnSpc>
            </a:pPr>
            <a:endParaRPr lang="en-US" sz="2000">
              <a:solidFill>
                <a:srgbClr val="000000"/>
              </a:solidFill>
              <a:latin typeface="Poppins"/>
            </a:endParaRPr>
          </a:p>
          <a:p>
            <a:pPr algn="just">
              <a:lnSpc>
                <a:spcPts val="2400"/>
              </a:lnSpc>
            </a:pPr>
            <a:r>
              <a:rPr lang="en-US" sz="2000">
                <a:solidFill>
                  <a:srgbClr val="000000"/>
                </a:solidFill>
                <a:latin typeface="Poppins"/>
              </a:rPr>
              <a:t>This introductory slide sets the stage for the presentation, providing context and outlining the purpose of the analysis. It serves as a foundation for the subsequent slides, which will delve deeper into the details of the dataset and the insights derived from it.</a:t>
            </a:r>
          </a:p>
          <a:p>
            <a:pPr algn="just">
              <a:lnSpc>
                <a:spcPts val="2400"/>
              </a:lnSpc>
            </a:pPr>
            <a:endParaRPr lang="en-US" sz="2000">
              <a:solidFill>
                <a:srgbClr val="000000"/>
              </a:solidFill>
              <a:latin typeface="Poppins"/>
            </a:endParaRPr>
          </a:p>
        </p:txBody>
      </p:sp>
      <p:grpSp>
        <p:nvGrpSpPr>
          <p:cNvPr id="17" name="Group 17"/>
          <p:cNvGrpSpPr/>
          <p:nvPr/>
        </p:nvGrpSpPr>
        <p:grpSpPr>
          <a:xfrm>
            <a:off x="824371" y="8902313"/>
            <a:ext cx="711975" cy="711975"/>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DBBC8"/>
            </a:solidFill>
          </p:spPr>
        </p:sp>
        <p:sp>
          <p:nvSpPr>
            <p:cNvPr id="19" name="TextBox 19"/>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521054" y="8902313"/>
            <a:ext cx="711975" cy="711975"/>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F60"/>
            </a:solidFill>
          </p:spPr>
        </p:sp>
        <p:sp>
          <p:nvSpPr>
            <p:cNvPr id="22" name="TextBox 22"/>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1028700" y="904875"/>
            <a:ext cx="5057601" cy="809625"/>
          </a:xfrm>
          <a:prstGeom prst="rect">
            <a:avLst/>
          </a:prstGeom>
        </p:spPr>
        <p:txBody>
          <a:bodyPr lIns="0" tIns="0" rIns="0" bIns="0" rtlCol="0" anchor="t">
            <a:spAutoFit/>
          </a:bodyPr>
          <a:lstStyle/>
          <a:p>
            <a:pPr>
              <a:lnSpc>
                <a:spcPts val="6299"/>
              </a:lnSpc>
            </a:pPr>
            <a:r>
              <a:rPr lang="en-US" sz="4500">
                <a:solidFill>
                  <a:srgbClr val="000000"/>
                </a:solidFill>
                <a:latin typeface="Poppins Bold"/>
              </a:rPr>
              <a:t>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603009" y="-4244679"/>
            <a:ext cx="26054872" cy="16276039"/>
            <a:chOff x="0" y="0"/>
            <a:chExt cx="510476" cy="318886"/>
          </a:xfrm>
        </p:grpSpPr>
        <p:sp>
          <p:nvSpPr>
            <p:cNvPr id="3" name="Freeform 3"/>
            <p:cNvSpPr/>
            <p:nvPr/>
          </p:nvSpPr>
          <p:spPr>
            <a:xfrm>
              <a:off x="0" y="0"/>
              <a:ext cx="510476" cy="318886"/>
            </a:xfrm>
            <a:custGeom>
              <a:avLst/>
              <a:gdLst/>
              <a:ahLst/>
              <a:cxnLst/>
              <a:rect l="l" t="t" r="r" b="b"/>
              <a:pathLst>
                <a:path w="510476" h="318886">
                  <a:moveTo>
                    <a:pt x="510476" y="0"/>
                  </a:moveTo>
                  <a:lnTo>
                    <a:pt x="0" y="0"/>
                  </a:lnTo>
                  <a:lnTo>
                    <a:pt x="101600" y="159443"/>
                  </a:lnTo>
                  <a:lnTo>
                    <a:pt x="0" y="318886"/>
                  </a:lnTo>
                  <a:lnTo>
                    <a:pt x="510476" y="318886"/>
                  </a:lnTo>
                  <a:lnTo>
                    <a:pt x="408876" y="159443"/>
                  </a:lnTo>
                  <a:lnTo>
                    <a:pt x="510476" y="0"/>
                  </a:lnTo>
                  <a:close/>
                </a:path>
              </a:pathLst>
            </a:custGeom>
            <a:solidFill>
              <a:srgbClr val="153F60"/>
            </a:solidFill>
            <a:ln w="447675" cap="sq">
              <a:solidFill>
                <a:srgbClr val="3DBBC8"/>
              </a:solidFill>
              <a:prstDash val="solid"/>
              <a:miter/>
            </a:ln>
          </p:spPr>
        </p:sp>
        <p:sp>
          <p:nvSpPr>
            <p:cNvPr id="4" name="TextBox 4"/>
            <p:cNvSpPr txBox="1"/>
            <p:nvPr/>
          </p:nvSpPr>
          <p:spPr>
            <a:xfrm>
              <a:off x="88900" y="-57150"/>
              <a:ext cx="635000" cy="46355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0965031" y="1028700"/>
            <a:ext cx="7151491" cy="7151491"/>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DBBC8"/>
            </a:solidFill>
          </p:spPr>
        </p:sp>
        <p:sp>
          <p:nvSpPr>
            <p:cNvPr id="7" name="TextBox 7"/>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8" name="Group 8"/>
          <p:cNvGrpSpPr>
            <a:grpSpLocks noChangeAspect="1"/>
          </p:cNvGrpSpPr>
          <p:nvPr/>
        </p:nvGrpSpPr>
        <p:grpSpPr>
          <a:xfrm>
            <a:off x="11224407" y="1288089"/>
            <a:ext cx="6632739" cy="6632712"/>
            <a:chOff x="0" y="0"/>
            <a:chExt cx="6350000" cy="6349975"/>
          </a:xfrm>
        </p:grpSpPr>
        <p:sp>
          <p:nvSpPr>
            <p:cNvPr id="9" name="Freeform 9"/>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a:stretch>
            </a:blipFill>
          </p:spPr>
        </p:sp>
      </p:grpSp>
      <p:grpSp>
        <p:nvGrpSpPr>
          <p:cNvPr id="10" name="Group 10"/>
          <p:cNvGrpSpPr/>
          <p:nvPr/>
        </p:nvGrpSpPr>
        <p:grpSpPr>
          <a:xfrm>
            <a:off x="3950296" y="-686331"/>
            <a:ext cx="8127004" cy="1162581"/>
            <a:chOff x="0" y="0"/>
            <a:chExt cx="2140446" cy="306194"/>
          </a:xfrm>
        </p:grpSpPr>
        <p:sp>
          <p:nvSpPr>
            <p:cNvPr id="11" name="Freeform 11"/>
            <p:cNvSpPr/>
            <p:nvPr/>
          </p:nvSpPr>
          <p:spPr>
            <a:xfrm>
              <a:off x="0" y="0"/>
              <a:ext cx="2140446" cy="306194"/>
            </a:xfrm>
            <a:custGeom>
              <a:avLst/>
              <a:gdLst/>
              <a:ahLst/>
              <a:cxnLst/>
              <a:rect l="l" t="t" r="r" b="b"/>
              <a:pathLst>
                <a:path w="2140446" h="306194">
                  <a:moveTo>
                    <a:pt x="1937246" y="0"/>
                  </a:moveTo>
                  <a:lnTo>
                    <a:pt x="0" y="0"/>
                  </a:lnTo>
                  <a:lnTo>
                    <a:pt x="203200" y="306194"/>
                  </a:lnTo>
                  <a:lnTo>
                    <a:pt x="2140446" y="306194"/>
                  </a:lnTo>
                  <a:lnTo>
                    <a:pt x="1937246" y="0"/>
                  </a:lnTo>
                  <a:close/>
                </a:path>
              </a:pathLst>
            </a:custGeom>
            <a:solidFill>
              <a:srgbClr val="153F60"/>
            </a:solidFill>
          </p:spPr>
        </p:sp>
        <p:sp>
          <p:nvSpPr>
            <p:cNvPr id="12" name="TextBox 12"/>
            <p:cNvSpPr txBox="1"/>
            <p:nvPr/>
          </p:nvSpPr>
          <p:spPr>
            <a:xfrm>
              <a:off x="101600" y="-57150"/>
              <a:ext cx="609600" cy="66675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5391282" y="-686331"/>
            <a:ext cx="10140795" cy="1162581"/>
            <a:chOff x="0" y="0"/>
            <a:chExt cx="2670827" cy="306194"/>
          </a:xfrm>
        </p:grpSpPr>
        <p:sp>
          <p:nvSpPr>
            <p:cNvPr id="14" name="Freeform 14"/>
            <p:cNvSpPr/>
            <p:nvPr/>
          </p:nvSpPr>
          <p:spPr>
            <a:xfrm>
              <a:off x="0" y="0"/>
              <a:ext cx="2670827" cy="306194"/>
            </a:xfrm>
            <a:custGeom>
              <a:avLst/>
              <a:gdLst/>
              <a:ahLst/>
              <a:cxnLst/>
              <a:rect l="l" t="t" r="r" b="b"/>
              <a:pathLst>
                <a:path w="2670827" h="306194">
                  <a:moveTo>
                    <a:pt x="2467627" y="0"/>
                  </a:moveTo>
                  <a:lnTo>
                    <a:pt x="0" y="0"/>
                  </a:lnTo>
                  <a:lnTo>
                    <a:pt x="203200" y="306194"/>
                  </a:lnTo>
                  <a:lnTo>
                    <a:pt x="2670827" y="306194"/>
                  </a:lnTo>
                  <a:lnTo>
                    <a:pt x="2467627" y="0"/>
                  </a:lnTo>
                  <a:close/>
                </a:path>
              </a:pathLst>
            </a:custGeom>
            <a:solidFill>
              <a:srgbClr val="3DBBC8"/>
            </a:solidFill>
          </p:spPr>
        </p:sp>
        <p:sp>
          <p:nvSpPr>
            <p:cNvPr id="15" name="TextBox 15"/>
            <p:cNvSpPr txBox="1"/>
            <p:nvPr/>
          </p:nvSpPr>
          <p:spPr>
            <a:xfrm>
              <a:off x="101600" y="-57150"/>
              <a:ext cx="609600" cy="666750"/>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1536346" y="3657183"/>
            <a:ext cx="9428685" cy="3931763"/>
          </a:xfrm>
          <a:prstGeom prst="rect">
            <a:avLst/>
          </a:prstGeom>
        </p:spPr>
        <p:txBody>
          <a:bodyPr lIns="0" tIns="0" rIns="0" bIns="0" rtlCol="0" anchor="t">
            <a:spAutoFit/>
          </a:bodyPr>
          <a:lstStyle/>
          <a:p>
            <a:pPr algn="just">
              <a:lnSpc>
                <a:spcPts val="2567"/>
              </a:lnSpc>
            </a:pPr>
            <a:r>
              <a:rPr lang="en-US" sz="2139">
                <a:solidFill>
                  <a:srgbClr val="000000"/>
                </a:solidFill>
                <a:latin typeface="Poppins"/>
              </a:rPr>
              <a:t>The dataset consists of retail transaction data.</a:t>
            </a:r>
          </a:p>
          <a:p>
            <a:pPr algn="just">
              <a:lnSpc>
                <a:spcPts val="2567"/>
              </a:lnSpc>
            </a:pPr>
            <a:r>
              <a:rPr lang="en-US" sz="2139">
                <a:solidFill>
                  <a:srgbClr val="000000"/>
                </a:solidFill>
                <a:latin typeface="Poppins"/>
              </a:rPr>
              <a:t>It includes the following columns:</a:t>
            </a:r>
          </a:p>
          <a:p>
            <a:pPr algn="just">
              <a:lnSpc>
                <a:spcPts val="2567"/>
              </a:lnSpc>
            </a:pPr>
            <a:endParaRPr lang="en-US" sz="2139">
              <a:solidFill>
                <a:srgbClr val="000000"/>
              </a:solidFill>
              <a:latin typeface="Poppins"/>
            </a:endParaRPr>
          </a:p>
          <a:p>
            <a:pPr marL="461918" lvl="1" indent="-230959" algn="just">
              <a:lnSpc>
                <a:spcPts val="2567"/>
              </a:lnSpc>
              <a:buFont typeface="Arial"/>
              <a:buChar char="•"/>
            </a:pPr>
            <a:r>
              <a:rPr lang="en-US" sz="2139">
                <a:solidFill>
                  <a:srgbClr val="000000"/>
                </a:solidFill>
                <a:latin typeface="Poppins"/>
              </a:rPr>
              <a:t>TransactionID: A unique identifier for each transaction </a:t>
            </a:r>
          </a:p>
          <a:p>
            <a:pPr marL="461918" lvl="1" indent="-230959" algn="just">
              <a:lnSpc>
                <a:spcPts val="2567"/>
              </a:lnSpc>
              <a:buFont typeface="Arial"/>
              <a:buChar char="•"/>
            </a:pPr>
            <a:r>
              <a:rPr lang="en-US" sz="2139">
                <a:solidFill>
                  <a:srgbClr val="000000"/>
                </a:solidFill>
                <a:latin typeface="Poppins"/>
              </a:rPr>
              <a:t>TransactionTime: The time the transaction took place </a:t>
            </a:r>
          </a:p>
          <a:p>
            <a:pPr marL="461918" lvl="1" indent="-230959" algn="just">
              <a:lnSpc>
                <a:spcPts val="2567"/>
              </a:lnSpc>
              <a:buFont typeface="Arial"/>
              <a:buChar char="•"/>
            </a:pPr>
            <a:r>
              <a:rPr lang="en-US" sz="2139">
                <a:solidFill>
                  <a:srgbClr val="000000"/>
                </a:solidFill>
                <a:latin typeface="Poppins"/>
              </a:rPr>
              <a:t>ItemCode: The code of the item purchased.</a:t>
            </a:r>
          </a:p>
          <a:p>
            <a:pPr marL="461918" lvl="1" indent="-230959" algn="just">
              <a:lnSpc>
                <a:spcPts val="2567"/>
              </a:lnSpc>
              <a:buFont typeface="Arial"/>
              <a:buChar char="•"/>
            </a:pPr>
            <a:r>
              <a:rPr lang="en-US" sz="2139">
                <a:solidFill>
                  <a:srgbClr val="000000"/>
                </a:solidFill>
                <a:latin typeface="Poppins"/>
              </a:rPr>
              <a:t>ItemDescription:A description of the item purchased</a:t>
            </a:r>
          </a:p>
          <a:p>
            <a:pPr marL="461918" lvl="1" indent="-230959" algn="just">
              <a:lnSpc>
                <a:spcPts val="2567"/>
              </a:lnSpc>
              <a:buFont typeface="Arial"/>
              <a:buChar char="•"/>
            </a:pPr>
            <a:r>
              <a:rPr lang="en-US" sz="2139">
                <a:solidFill>
                  <a:srgbClr val="000000"/>
                </a:solidFill>
                <a:latin typeface="Poppins"/>
              </a:rPr>
              <a:t>NumberOfItemsPurchased: The number of items purchased in the transaction </a:t>
            </a:r>
          </a:p>
          <a:p>
            <a:pPr marL="461918" lvl="1" indent="-230959" algn="just">
              <a:lnSpc>
                <a:spcPts val="2567"/>
              </a:lnSpc>
              <a:buFont typeface="Arial"/>
              <a:buChar char="•"/>
            </a:pPr>
            <a:r>
              <a:rPr lang="en-US" sz="2139">
                <a:solidFill>
                  <a:srgbClr val="000000"/>
                </a:solidFill>
                <a:latin typeface="Poppins"/>
              </a:rPr>
              <a:t>CostPerItem: The cost per item</a:t>
            </a:r>
          </a:p>
          <a:p>
            <a:pPr marL="461918" lvl="1" indent="-230959" algn="just">
              <a:lnSpc>
                <a:spcPts val="2567"/>
              </a:lnSpc>
              <a:buFont typeface="Arial"/>
              <a:buChar char="•"/>
            </a:pPr>
            <a:r>
              <a:rPr lang="en-US" sz="2139">
                <a:solidFill>
                  <a:srgbClr val="000000"/>
                </a:solidFill>
                <a:latin typeface="Poppins"/>
              </a:rPr>
              <a:t>Country: The country where the transaction took place</a:t>
            </a:r>
          </a:p>
          <a:p>
            <a:pPr algn="just">
              <a:lnSpc>
                <a:spcPts val="2567"/>
              </a:lnSpc>
            </a:pPr>
            <a:endParaRPr lang="en-US" sz="2139">
              <a:solidFill>
                <a:srgbClr val="000000"/>
              </a:solidFill>
              <a:latin typeface="Poppins"/>
            </a:endParaRPr>
          </a:p>
        </p:txBody>
      </p:sp>
      <p:grpSp>
        <p:nvGrpSpPr>
          <p:cNvPr id="17" name="Group 17"/>
          <p:cNvGrpSpPr/>
          <p:nvPr/>
        </p:nvGrpSpPr>
        <p:grpSpPr>
          <a:xfrm>
            <a:off x="824371" y="8902313"/>
            <a:ext cx="711975" cy="711975"/>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DBBC8"/>
            </a:solidFill>
          </p:spPr>
        </p:sp>
        <p:sp>
          <p:nvSpPr>
            <p:cNvPr id="19" name="TextBox 19"/>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521054" y="8902313"/>
            <a:ext cx="711975" cy="711975"/>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F60"/>
            </a:solidFill>
          </p:spPr>
        </p:sp>
        <p:sp>
          <p:nvSpPr>
            <p:cNvPr id="22" name="TextBox 22"/>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1536346" y="2349114"/>
            <a:ext cx="5057601" cy="809625"/>
          </a:xfrm>
          <a:prstGeom prst="rect">
            <a:avLst/>
          </a:prstGeom>
        </p:spPr>
        <p:txBody>
          <a:bodyPr lIns="0" tIns="0" rIns="0" bIns="0" rtlCol="0" anchor="t">
            <a:spAutoFit/>
          </a:bodyPr>
          <a:lstStyle/>
          <a:p>
            <a:pPr>
              <a:lnSpc>
                <a:spcPts val="6299"/>
              </a:lnSpc>
            </a:pPr>
            <a:r>
              <a:rPr lang="en-US" sz="4500">
                <a:solidFill>
                  <a:srgbClr val="000000"/>
                </a:solidFill>
                <a:latin typeface="Poppins Bold"/>
              </a:rPr>
              <a:t>Dataset Source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646400" y="1768690"/>
            <a:ext cx="3609767" cy="36097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DBBC8"/>
            </a:solidFill>
            <a:ln w="285750" cap="sq">
              <a:solidFill>
                <a:srgbClr val="153F60"/>
              </a:solidFill>
              <a:prstDash val="solid"/>
              <a:miter/>
            </a:ln>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60564" y="-3128877"/>
            <a:ext cx="26054872" cy="16276039"/>
            <a:chOff x="0" y="0"/>
            <a:chExt cx="510476" cy="318886"/>
          </a:xfrm>
        </p:grpSpPr>
        <p:sp>
          <p:nvSpPr>
            <p:cNvPr id="6" name="Freeform 6"/>
            <p:cNvSpPr/>
            <p:nvPr/>
          </p:nvSpPr>
          <p:spPr>
            <a:xfrm>
              <a:off x="0" y="0"/>
              <a:ext cx="510476" cy="318886"/>
            </a:xfrm>
            <a:custGeom>
              <a:avLst/>
              <a:gdLst/>
              <a:ahLst/>
              <a:cxnLst/>
              <a:rect l="l" t="t" r="r" b="b"/>
              <a:pathLst>
                <a:path w="510476" h="318886">
                  <a:moveTo>
                    <a:pt x="510476" y="0"/>
                  </a:moveTo>
                  <a:lnTo>
                    <a:pt x="0" y="0"/>
                  </a:lnTo>
                  <a:lnTo>
                    <a:pt x="101600" y="159443"/>
                  </a:lnTo>
                  <a:lnTo>
                    <a:pt x="0" y="318886"/>
                  </a:lnTo>
                  <a:lnTo>
                    <a:pt x="510476" y="318886"/>
                  </a:lnTo>
                  <a:lnTo>
                    <a:pt x="408876" y="159443"/>
                  </a:lnTo>
                  <a:lnTo>
                    <a:pt x="510476" y="0"/>
                  </a:lnTo>
                  <a:close/>
                </a:path>
              </a:pathLst>
            </a:custGeom>
            <a:solidFill>
              <a:srgbClr val="153F60"/>
            </a:solidFill>
            <a:ln cap="sq">
              <a:noFill/>
              <a:prstDash val="solid"/>
              <a:miter/>
            </a:ln>
          </p:spPr>
        </p:sp>
        <p:sp>
          <p:nvSpPr>
            <p:cNvPr id="7" name="TextBox 7"/>
            <p:cNvSpPr txBox="1"/>
            <p:nvPr/>
          </p:nvSpPr>
          <p:spPr>
            <a:xfrm>
              <a:off x="88900" y="-57150"/>
              <a:ext cx="635000" cy="46355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1804650" y="1793467"/>
            <a:ext cx="3594052" cy="3594052"/>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F60"/>
            </a:solidFill>
            <a:ln w="285750" cap="sq">
              <a:solidFill>
                <a:srgbClr val="3DBBC8"/>
              </a:solidFill>
              <a:prstDash val="solid"/>
              <a:miter/>
            </a:ln>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1101604" y="-581290"/>
            <a:ext cx="8127004" cy="1162581"/>
            <a:chOff x="0" y="0"/>
            <a:chExt cx="2140446" cy="306194"/>
          </a:xfrm>
        </p:grpSpPr>
        <p:sp>
          <p:nvSpPr>
            <p:cNvPr id="12" name="Freeform 12"/>
            <p:cNvSpPr/>
            <p:nvPr/>
          </p:nvSpPr>
          <p:spPr>
            <a:xfrm>
              <a:off x="0" y="0"/>
              <a:ext cx="2140446" cy="306194"/>
            </a:xfrm>
            <a:custGeom>
              <a:avLst/>
              <a:gdLst/>
              <a:ahLst/>
              <a:cxnLst/>
              <a:rect l="l" t="t" r="r" b="b"/>
              <a:pathLst>
                <a:path w="2140446" h="306194">
                  <a:moveTo>
                    <a:pt x="1937246" y="0"/>
                  </a:moveTo>
                  <a:lnTo>
                    <a:pt x="0" y="0"/>
                  </a:lnTo>
                  <a:lnTo>
                    <a:pt x="203200" y="306194"/>
                  </a:lnTo>
                  <a:lnTo>
                    <a:pt x="2140446" y="306194"/>
                  </a:lnTo>
                  <a:lnTo>
                    <a:pt x="1937246" y="0"/>
                  </a:lnTo>
                  <a:close/>
                </a:path>
              </a:pathLst>
            </a:custGeom>
            <a:solidFill>
              <a:srgbClr val="153F60"/>
            </a:solidFill>
          </p:spPr>
        </p:sp>
        <p:sp>
          <p:nvSpPr>
            <p:cNvPr id="13" name="TextBox 13"/>
            <p:cNvSpPr txBox="1"/>
            <p:nvPr/>
          </p:nvSpPr>
          <p:spPr>
            <a:xfrm>
              <a:off x="101600" y="-57150"/>
              <a:ext cx="609600" cy="66675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7836279" y="9736784"/>
            <a:ext cx="15807147" cy="787029"/>
            <a:chOff x="0" y="0"/>
            <a:chExt cx="6404338" cy="318868"/>
          </a:xfrm>
        </p:grpSpPr>
        <p:sp>
          <p:nvSpPr>
            <p:cNvPr id="15" name="Freeform 15"/>
            <p:cNvSpPr/>
            <p:nvPr/>
          </p:nvSpPr>
          <p:spPr>
            <a:xfrm>
              <a:off x="0" y="0"/>
              <a:ext cx="6404338" cy="318868"/>
            </a:xfrm>
            <a:custGeom>
              <a:avLst/>
              <a:gdLst/>
              <a:ahLst/>
              <a:cxnLst/>
              <a:rect l="l" t="t" r="r" b="b"/>
              <a:pathLst>
                <a:path w="6404338" h="318868">
                  <a:moveTo>
                    <a:pt x="203200" y="0"/>
                  </a:moveTo>
                  <a:lnTo>
                    <a:pt x="6404338" y="0"/>
                  </a:lnTo>
                  <a:lnTo>
                    <a:pt x="6201138" y="318868"/>
                  </a:lnTo>
                  <a:lnTo>
                    <a:pt x="0" y="318868"/>
                  </a:lnTo>
                  <a:lnTo>
                    <a:pt x="203200" y="0"/>
                  </a:lnTo>
                  <a:close/>
                </a:path>
              </a:pathLst>
            </a:custGeom>
            <a:solidFill>
              <a:srgbClr val="3DBBC8"/>
            </a:solidFill>
          </p:spPr>
        </p:sp>
        <p:sp>
          <p:nvSpPr>
            <p:cNvPr id="16" name="TextBox 16"/>
            <p:cNvSpPr txBox="1"/>
            <p:nvPr/>
          </p:nvSpPr>
          <p:spPr>
            <a:xfrm>
              <a:off x="101600" y="-57150"/>
              <a:ext cx="609600" cy="666750"/>
            </a:xfrm>
            <a:prstGeom prst="rect">
              <a:avLst/>
            </a:prstGeom>
          </p:spPr>
          <p:txBody>
            <a:bodyPr lIns="50800" tIns="50800" rIns="50800" bIns="50800" rtlCol="0" anchor="ctr"/>
            <a:lstStyle/>
            <a:p>
              <a:pPr algn="ctr">
                <a:lnSpc>
                  <a:spcPts val="2659"/>
                </a:lnSpc>
              </a:pPr>
              <a:endParaRPr/>
            </a:p>
          </p:txBody>
        </p:sp>
      </p:grpSp>
      <p:sp>
        <p:nvSpPr>
          <p:cNvPr id="17" name="Freeform 17"/>
          <p:cNvSpPr/>
          <p:nvPr/>
        </p:nvSpPr>
        <p:spPr>
          <a:xfrm>
            <a:off x="3517053" y="2656262"/>
            <a:ext cx="1868461" cy="1868461"/>
          </a:xfrm>
          <a:custGeom>
            <a:avLst/>
            <a:gdLst/>
            <a:ahLst/>
            <a:cxnLst/>
            <a:rect l="l" t="t" r="r" b="b"/>
            <a:pathLst>
              <a:path w="1868461" h="1868461">
                <a:moveTo>
                  <a:pt x="0" y="0"/>
                </a:moveTo>
                <a:lnTo>
                  <a:pt x="1868462" y="0"/>
                </a:lnTo>
                <a:lnTo>
                  <a:pt x="1868462" y="1868462"/>
                </a:lnTo>
                <a:lnTo>
                  <a:pt x="0" y="1868462"/>
                </a:lnTo>
                <a:lnTo>
                  <a:pt x="0" y="0"/>
                </a:lnTo>
                <a:close/>
              </a:path>
            </a:pathLst>
          </a:custGeom>
          <a:blipFill>
            <a:blip r:embed="rId2"/>
            <a:stretch>
              <a:fillRect l="-17417" t="-18406" r="-25901" b="-36192"/>
            </a:stretch>
          </a:blipFill>
        </p:spPr>
      </p:sp>
      <p:sp>
        <p:nvSpPr>
          <p:cNvPr id="18" name="Freeform 18"/>
          <p:cNvSpPr/>
          <p:nvPr/>
        </p:nvSpPr>
        <p:spPr>
          <a:xfrm>
            <a:off x="12653735" y="2656262"/>
            <a:ext cx="1895882" cy="1895882"/>
          </a:xfrm>
          <a:custGeom>
            <a:avLst/>
            <a:gdLst/>
            <a:ahLst/>
            <a:cxnLst/>
            <a:rect l="l" t="t" r="r" b="b"/>
            <a:pathLst>
              <a:path w="1895882" h="1895882">
                <a:moveTo>
                  <a:pt x="0" y="0"/>
                </a:moveTo>
                <a:lnTo>
                  <a:pt x="1895882" y="0"/>
                </a:lnTo>
                <a:lnTo>
                  <a:pt x="1895882" y="1895882"/>
                </a:lnTo>
                <a:lnTo>
                  <a:pt x="0" y="1895882"/>
                </a:lnTo>
                <a:lnTo>
                  <a:pt x="0" y="0"/>
                </a:lnTo>
                <a:close/>
              </a:path>
            </a:pathLst>
          </a:custGeom>
          <a:blipFill>
            <a:blip r:embed="rId3"/>
            <a:stretch>
              <a:fillRect/>
            </a:stretch>
          </a:blipFill>
        </p:spPr>
      </p:sp>
      <p:sp>
        <p:nvSpPr>
          <p:cNvPr id="19" name="TextBox 19"/>
          <p:cNvSpPr txBox="1"/>
          <p:nvPr/>
        </p:nvSpPr>
        <p:spPr>
          <a:xfrm>
            <a:off x="2255925" y="5683847"/>
            <a:ext cx="4390718" cy="635000"/>
          </a:xfrm>
          <a:prstGeom prst="rect">
            <a:avLst/>
          </a:prstGeom>
        </p:spPr>
        <p:txBody>
          <a:bodyPr lIns="0" tIns="0" rIns="0" bIns="0" rtlCol="0" anchor="t">
            <a:spAutoFit/>
          </a:bodyPr>
          <a:lstStyle/>
          <a:p>
            <a:pPr algn="ctr">
              <a:lnSpc>
                <a:spcPts val="4900"/>
              </a:lnSpc>
            </a:pPr>
            <a:r>
              <a:rPr lang="en-US" sz="3500">
                <a:solidFill>
                  <a:srgbClr val="152F43"/>
                </a:solidFill>
                <a:latin typeface="Poppins Bold"/>
              </a:rPr>
              <a:t>Data Collection</a:t>
            </a:r>
          </a:p>
        </p:txBody>
      </p:sp>
      <p:sp>
        <p:nvSpPr>
          <p:cNvPr id="20" name="TextBox 20"/>
          <p:cNvSpPr txBox="1"/>
          <p:nvPr/>
        </p:nvSpPr>
        <p:spPr>
          <a:xfrm>
            <a:off x="1442343" y="6546806"/>
            <a:ext cx="6357261" cy="962025"/>
          </a:xfrm>
          <a:prstGeom prst="rect">
            <a:avLst/>
          </a:prstGeom>
        </p:spPr>
        <p:txBody>
          <a:bodyPr lIns="0" tIns="0" rIns="0" bIns="0" rtlCol="0" anchor="t">
            <a:spAutoFit/>
          </a:bodyPr>
          <a:lstStyle/>
          <a:p>
            <a:pPr algn="just">
              <a:lnSpc>
                <a:spcPts val="2496"/>
              </a:lnSpc>
            </a:pPr>
            <a:r>
              <a:rPr lang="en-US" sz="2080">
                <a:solidFill>
                  <a:srgbClr val="152F43"/>
                </a:solidFill>
                <a:latin typeface="Poppins Bold"/>
              </a:rPr>
              <a:t>Data Collection:</a:t>
            </a:r>
            <a:r>
              <a:rPr lang="en-US" sz="2080">
                <a:solidFill>
                  <a:srgbClr val="152F43"/>
                </a:solidFill>
                <a:latin typeface="Poppins"/>
              </a:rPr>
              <a:t> Download the data from Kaggle as a csv file and place it on the proper path</a:t>
            </a:r>
          </a:p>
        </p:txBody>
      </p:sp>
      <p:sp>
        <p:nvSpPr>
          <p:cNvPr id="21" name="TextBox 21"/>
          <p:cNvSpPr txBox="1"/>
          <p:nvPr/>
        </p:nvSpPr>
        <p:spPr>
          <a:xfrm>
            <a:off x="11415875" y="5695313"/>
            <a:ext cx="4371604" cy="635000"/>
          </a:xfrm>
          <a:prstGeom prst="rect">
            <a:avLst/>
          </a:prstGeom>
        </p:spPr>
        <p:txBody>
          <a:bodyPr lIns="0" tIns="0" rIns="0" bIns="0" rtlCol="0" anchor="t">
            <a:spAutoFit/>
          </a:bodyPr>
          <a:lstStyle/>
          <a:p>
            <a:pPr algn="ctr">
              <a:lnSpc>
                <a:spcPts val="4900"/>
              </a:lnSpc>
            </a:pPr>
            <a:r>
              <a:rPr lang="en-US" sz="3500">
                <a:solidFill>
                  <a:srgbClr val="FFFFFF"/>
                </a:solidFill>
                <a:latin typeface="Poppins Bold"/>
              </a:rPr>
              <a:t>Database Setup</a:t>
            </a:r>
          </a:p>
        </p:txBody>
      </p:sp>
      <p:sp>
        <p:nvSpPr>
          <p:cNvPr id="22" name="TextBox 22"/>
          <p:cNvSpPr txBox="1"/>
          <p:nvPr/>
        </p:nvSpPr>
        <p:spPr>
          <a:xfrm>
            <a:off x="10605835" y="6654163"/>
            <a:ext cx="6329585" cy="1251314"/>
          </a:xfrm>
          <a:prstGeom prst="rect">
            <a:avLst/>
          </a:prstGeom>
        </p:spPr>
        <p:txBody>
          <a:bodyPr lIns="0" tIns="0" rIns="0" bIns="0" rtlCol="0" anchor="t">
            <a:spAutoFit/>
          </a:bodyPr>
          <a:lstStyle/>
          <a:p>
            <a:pPr algn="just">
              <a:lnSpc>
                <a:spcPts val="2485"/>
              </a:lnSpc>
            </a:pPr>
            <a:r>
              <a:rPr lang="en-US" sz="2071">
                <a:solidFill>
                  <a:srgbClr val="FFFFFF"/>
                </a:solidFill>
                <a:latin typeface="Poppins"/>
              </a:rPr>
              <a:t>Database Setup: Set up a SQL database to hold the data. Design the database schema, and create the necessary tables using SQL</a:t>
            </a:r>
          </a:p>
          <a:p>
            <a:pPr algn="just">
              <a:lnSpc>
                <a:spcPts val="2485"/>
              </a:lnSpc>
            </a:pPr>
            <a:r>
              <a:rPr lang="en-US" sz="2071">
                <a:solidFill>
                  <a:srgbClr val="FFFFFF"/>
                </a:solidFill>
                <a:latin typeface="Poppins"/>
              </a:rPr>
              <a:t>DDL commands.o.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646400" y="1864666"/>
            <a:ext cx="3609767" cy="36097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DBBC8"/>
            </a:solidFill>
            <a:ln w="285750" cap="sq">
              <a:solidFill>
                <a:srgbClr val="153F60"/>
              </a:solidFill>
              <a:prstDash val="solid"/>
              <a:miter/>
            </a:ln>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60564" y="-3128877"/>
            <a:ext cx="26054872" cy="16276039"/>
            <a:chOff x="0" y="0"/>
            <a:chExt cx="510476" cy="318886"/>
          </a:xfrm>
        </p:grpSpPr>
        <p:sp>
          <p:nvSpPr>
            <p:cNvPr id="6" name="Freeform 6"/>
            <p:cNvSpPr/>
            <p:nvPr/>
          </p:nvSpPr>
          <p:spPr>
            <a:xfrm>
              <a:off x="0" y="0"/>
              <a:ext cx="510476" cy="318886"/>
            </a:xfrm>
            <a:custGeom>
              <a:avLst/>
              <a:gdLst/>
              <a:ahLst/>
              <a:cxnLst/>
              <a:rect l="l" t="t" r="r" b="b"/>
              <a:pathLst>
                <a:path w="510476" h="318886">
                  <a:moveTo>
                    <a:pt x="510476" y="0"/>
                  </a:moveTo>
                  <a:lnTo>
                    <a:pt x="0" y="0"/>
                  </a:lnTo>
                  <a:lnTo>
                    <a:pt x="101600" y="159443"/>
                  </a:lnTo>
                  <a:lnTo>
                    <a:pt x="0" y="318886"/>
                  </a:lnTo>
                  <a:lnTo>
                    <a:pt x="510476" y="318886"/>
                  </a:lnTo>
                  <a:lnTo>
                    <a:pt x="408876" y="159443"/>
                  </a:lnTo>
                  <a:lnTo>
                    <a:pt x="510476" y="0"/>
                  </a:lnTo>
                  <a:close/>
                </a:path>
              </a:pathLst>
            </a:custGeom>
            <a:solidFill>
              <a:srgbClr val="153F60"/>
            </a:solidFill>
            <a:ln cap="sq">
              <a:noFill/>
              <a:prstDash val="solid"/>
              <a:miter/>
            </a:ln>
          </p:spPr>
        </p:sp>
        <p:sp>
          <p:nvSpPr>
            <p:cNvPr id="7" name="TextBox 7"/>
            <p:cNvSpPr txBox="1"/>
            <p:nvPr/>
          </p:nvSpPr>
          <p:spPr>
            <a:xfrm>
              <a:off x="88900" y="-57150"/>
              <a:ext cx="635000" cy="46355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1973601" y="1864666"/>
            <a:ext cx="3594052" cy="3594052"/>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F60"/>
            </a:solidFill>
            <a:ln w="285750" cap="sq">
              <a:solidFill>
                <a:srgbClr val="3DBBC8"/>
              </a:solidFill>
              <a:prstDash val="solid"/>
              <a:miter/>
            </a:ln>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1101604" y="-581290"/>
            <a:ext cx="8127004" cy="1162581"/>
            <a:chOff x="0" y="0"/>
            <a:chExt cx="2140446" cy="306194"/>
          </a:xfrm>
        </p:grpSpPr>
        <p:sp>
          <p:nvSpPr>
            <p:cNvPr id="12" name="Freeform 12"/>
            <p:cNvSpPr/>
            <p:nvPr/>
          </p:nvSpPr>
          <p:spPr>
            <a:xfrm>
              <a:off x="0" y="0"/>
              <a:ext cx="2140446" cy="306194"/>
            </a:xfrm>
            <a:custGeom>
              <a:avLst/>
              <a:gdLst/>
              <a:ahLst/>
              <a:cxnLst/>
              <a:rect l="l" t="t" r="r" b="b"/>
              <a:pathLst>
                <a:path w="2140446" h="306194">
                  <a:moveTo>
                    <a:pt x="1937246" y="0"/>
                  </a:moveTo>
                  <a:lnTo>
                    <a:pt x="0" y="0"/>
                  </a:lnTo>
                  <a:lnTo>
                    <a:pt x="203200" y="306194"/>
                  </a:lnTo>
                  <a:lnTo>
                    <a:pt x="2140446" y="306194"/>
                  </a:lnTo>
                  <a:lnTo>
                    <a:pt x="1937246" y="0"/>
                  </a:lnTo>
                  <a:close/>
                </a:path>
              </a:pathLst>
            </a:custGeom>
            <a:solidFill>
              <a:srgbClr val="153F60"/>
            </a:solidFill>
          </p:spPr>
        </p:sp>
        <p:sp>
          <p:nvSpPr>
            <p:cNvPr id="13" name="TextBox 13"/>
            <p:cNvSpPr txBox="1"/>
            <p:nvPr/>
          </p:nvSpPr>
          <p:spPr>
            <a:xfrm>
              <a:off x="101600" y="-57150"/>
              <a:ext cx="609600" cy="66675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7836279" y="9736784"/>
            <a:ext cx="15807147" cy="787029"/>
            <a:chOff x="0" y="0"/>
            <a:chExt cx="6404338" cy="318868"/>
          </a:xfrm>
        </p:grpSpPr>
        <p:sp>
          <p:nvSpPr>
            <p:cNvPr id="15" name="Freeform 15"/>
            <p:cNvSpPr/>
            <p:nvPr/>
          </p:nvSpPr>
          <p:spPr>
            <a:xfrm>
              <a:off x="0" y="0"/>
              <a:ext cx="6404338" cy="318868"/>
            </a:xfrm>
            <a:custGeom>
              <a:avLst/>
              <a:gdLst/>
              <a:ahLst/>
              <a:cxnLst/>
              <a:rect l="l" t="t" r="r" b="b"/>
              <a:pathLst>
                <a:path w="6404338" h="318868">
                  <a:moveTo>
                    <a:pt x="203200" y="0"/>
                  </a:moveTo>
                  <a:lnTo>
                    <a:pt x="6404338" y="0"/>
                  </a:lnTo>
                  <a:lnTo>
                    <a:pt x="6201138" y="318868"/>
                  </a:lnTo>
                  <a:lnTo>
                    <a:pt x="0" y="318868"/>
                  </a:lnTo>
                  <a:lnTo>
                    <a:pt x="203200" y="0"/>
                  </a:lnTo>
                  <a:close/>
                </a:path>
              </a:pathLst>
            </a:custGeom>
            <a:solidFill>
              <a:srgbClr val="3DBBC8"/>
            </a:solidFill>
          </p:spPr>
        </p:sp>
        <p:sp>
          <p:nvSpPr>
            <p:cNvPr id="16" name="TextBox 16"/>
            <p:cNvSpPr txBox="1"/>
            <p:nvPr/>
          </p:nvSpPr>
          <p:spPr>
            <a:xfrm>
              <a:off x="101600" y="-57150"/>
              <a:ext cx="609600" cy="666750"/>
            </a:xfrm>
            <a:prstGeom prst="rect">
              <a:avLst/>
            </a:prstGeom>
          </p:spPr>
          <p:txBody>
            <a:bodyPr lIns="50800" tIns="50800" rIns="50800" bIns="50800" rtlCol="0" anchor="ctr"/>
            <a:lstStyle/>
            <a:p>
              <a:pPr algn="ctr">
                <a:lnSpc>
                  <a:spcPts val="2659"/>
                </a:lnSpc>
              </a:pPr>
              <a:endParaRPr/>
            </a:p>
          </p:txBody>
        </p:sp>
      </p:grpSp>
      <p:sp>
        <p:nvSpPr>
          <p:cNvPr id="17" name="Freeform 17"/>
          <p:cNvSpPr/>
          <p:nvPr/>
        </p:nvSpPr>
        <p:spPr>
          <a:xfrm>
            <a:off x="3364704" y="2575112"/>
            <a:ext cx="2173159" cy="2173159"/>
          </a:xfrm>
          <a:custGeom>
            <a:avLst/>
            <a:gdLst/>
            <a:ahLst/>
            <a:cxnLst/>
            <a:rect l="l" t="t" r="r" b="b"/>
            <a:pathLst>
              <a:path w="2173159" h="2173159">
                <a:moveTo>
                  <a:pt x="0" y="0"/>
                </a:moveTo>
                <a:lnTo>
                  <a:pt x="2173160" y="0"/>
                </a:lnTo>
                <a:lnTo>
                  <a:pt x="2173160" y="2173159"/>
                </a:lnTo>
                <a:lnTo>
                  <a:pt x="0" y="2173159"/>
                </a:lnTo>
                <a:lnTo>
                  <a:pt x="0" y="0"/>
                </a:lnTo>
                <a:close/>
              </a:path>
            </a:pathLst>
          </a:custGeom>
          <a:blipFill>
            <a:blip r:embed="rId2"/>
            <a:stretch>
              <a:fillRect/>
            </a:stretch>
          </a:blipFill>
        </p:spPr>
      </p:sp>
      <p:sp>
        <p:nvSpPr>
          <p:cNvPr id="18" name="Freeform 18"/>
          <p:cNvSpPr/>
          <p:nvPr/>
        </p:nvSpPr>
        <p:spPr>
          <a:xfrm>
            <a:off x="11874765" y="1682709"/>
            <a:ext cx="3791723" cy="3791723"/>
          </a:xfrm>
          <a:custGeom>
            <a:avLst/>
            <a:gdLst/>
            <a:ahLst/>
            <a:cxnLst/>
            <a:rect l="l" t="t" r="r" b="b"/>
            <a:pathLst>
              <a:path w="3791723" h="3791723">
                <a:moveTo>
                  <a:pt x="0" y="0"/>
                </a:moveTo>
                <a:lnTo>
                  <a:pt x="3791724" y="0"/>
                </a:lnTo>
                <a:lnTo>
                  <a:pt x="3791724" y="3791724"/>
                </a:lnTo>
                <a:lnTo>
                  <a:pt x="0" y="3791724"/>
                </a:lnTo>
                <a:lnTo>
                  <a:pt x="0" y="0"/>
                </a:lnTo>
                <a:close/>
              </a:path>
            </a:pathLst>
          </a:custGeom>
          <a:blipFill>
            <a:blip r:embed="rId3"/>
            <a:stretch>
              <a:fillRect/>
            </a:stretch>
          </a:blipFill>
        </p:spPr>
      </p:sp>
      <p:sp>
        <p:nvSpPr>
          <p:cNvPr id="19" name="TextBox 19"/>
          <p:cNvSpPr txBox="1"/>
          <p:nvPr/>
        </p:nvSpPr>
        <p:spPr>
          <a:xfrm>
            <a:off x="2255925" y="5683847"/>
            <a:ext cx="4390718" cy="635000"/>
          </a:xfrm>
          <a:prstGeom prst="rect">
            <a:avLst/>
          </a:prstGeom>
        </p:spPr>
        <p:txBody>
          <a:bodyPr lIns="0" tIns="0" rIns="0" bIns="0" rtlCol="0" anchor="t">
            <a:spAutoFit/>
          </a:bodyPr>
          <a:lstStyle/>
          <a:p>
            <a:pPr algn="ctr">
              <a:lnSpc>
                <a:spcPts val="4900"/>
              </a:lnSpc>
            </a:pPr>
            <a:r>
              <a:rPr lang="en-US" sz="3500">
                <a:solidFill>
                  <a:srgbClr val="152F43"/>
                </a:solidFill>
                <a:latin typeface="Poppins Bold"/>
              </a:rPr>
              <a:t>Data Cleaning</a:t>
            </a:r>
          </a:p>
        </p:txBody>
      </p:sp>
      <p:sp>
        <p:nvSpPr>
          <p:cNvPr id="20" name="TextBox 20"/>
          <p:cNvSpPr txBox="1"/>
          <p:nvPr/>
        </p:nvSpPr>
        <p:spPr>
          <a:xfrm>
            <a:off x="1442343" y="6546806"/>
            <a:ext cx="6357261" cy="947289"/>
          </a:xfrm>
          <a:prstGeom prst="rect">
            <a:avLst/>
          </a:prstGeom>
        </p:spPr>
        <p:txBody>
          <a:bodyPr lIns="0" tIns="0" rIns="0" bIns="0" rtlCol="0" anchor="t">
            <a:spAutoFit/>
          </a:bodyPr>
          <a:lstStyle/>
          <a:p>
            <a:pPr algn="just">
              <a:lnSpc>
                <a:spcPts val="2496"/>
              </a:lnSpc>
            </a:pPr>
            <a:r>
              <a:rPr lang="en-US" sz="2080">
                <a:solidFill>
                  <a:srgbClr val="152F43"/>
                </a:solidFill>
                <a:latin typeface="Poppins"/>
              </a:rPr>
              <a:t>Data Cleaning: Use SQL queries and Python (pandas) to clean the data. Look for and handle missing or inconsistent data, outliers, etc.</a:t>
            </a:r>
          </a:p>
        </p:txBody>
      </p:sp>
      <p:sp>
        <p:nvSpPr>
          <p:cNvPr id="21" name="TextBox 21"/>
          <p:cNvSpPr txBox="1"/>
          <p:nvPr/>
        </p:nvSpPr>
        <p:spPr>
          <a:xfrm>
            <a:off x="11415875" y="5695313"/>
            <a:ext cx="4371604" cy="635000"/>
          </a:xfrm>
          <a:prstGeom prst="rect">
            <a:avLst/>
          </a:prstGeom>
        </p:spPr>
        <p:txBody>
          <a:bodyPr lIns="0" tIns="0" rIns="0" bIns="0" rtlCol="0" anchor="t">
            <a:spAutoFit/>
          </a:bodyPr>
          <a:lstStyle/>
          <a:p>
            <a:pPr algn="ctr">
              <a:lnSpc>
                <a:spcPts val="4900"/>
              </a:lnSpc>
            </a:pPr>
            <a:r>
              <a:rPr lang="en-US" sz="3500">
                <a:solidFill>
                  <a:srgbClr val="FFFFFF"/>
                </a:solidFill>
                <a:latin typeface="Poppins Bold"/>
              </a:rPr>
              <a:t>Data Preparation</a:t>
            </a:r>
          </a:p>
        </p:txBody>
      </p:sp>
      <p:sp>
        <p:nvSpPr>
          <p:cNvPr id="22" name="TextBox 22"/>
          <p:cNvSpPr txBox="1"/>
          <p:nvPr/>
        </p:nvSpPr>
        <p:spPr>
          <a:xfrm>
            <a:off x="10605835" y="6554888"/>
            <a:ext cx="6329585" cy="1867446"/>
          </a:xfrm>
          <a:prstGeom prst="rect">
            <a:avLst/>
          </a:prstGeom>
        </p:spPr>
        <p:txBody>
          <a:bodyPr lIns="0" tIns="0" rIns="0" bIns="0" rtlCol="0" anchor="t">
            <a:spAutoFit/>
          </a:bodyPr>
          <a:lstStyle/>
          <a:p>
            <a:pPr algn="just">
              <a:lnSpc>
                <a:spcPts val="2485"/>
              </a:lnSpc>
            </a:pPr>
            <a:r>
              <a:rPr lang="en-US" sz="2071">
                <a:solidFill>
                  <a:srgbClr val="FFFFFF"/>
                </a:solidFill>
                <a:latin typeface="Poppins"/>
              </a:rPr>
              <a:t>Data Preparation: Prepare the data for analysis. This may involve creating additional calculated fields, such as total sales value, month/year fields for time-based analysis, etc. Again, this can be done using a combination of SQL and Python.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646400" y="1864666"/>
            <a:ext cx="3609767" cy="36097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DBBC8"/>
            </a:solidFill>
            <a:ln w="285750" cap="sq">
              <a:solidFill>
                <a:srgbClr val="153F60"/>
              </a:solidFill>
              <a:prstDash val="solid"/>
              <a:miter/>
            </a:ln>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60564" y="-3128877"/>
            <a:ext cx="26054872" cy="16276039"/>
            <a:chOff x="0" y="0"/>
            <a:chExt cx="510476" cy="318886"/>
          </a:xfrm>
        </p:grpSpPr>
        <p:sp>
          <p:nvSpPr>
            <p:cNvPr id="6" name="Freeform 6"/>
            <p:cNvSpPr/>
            <p:nvPr/>
          </p:nvSpPr>
          <p:spPr>
            <a:xfrm>
              <a:off x="0" y="0"/>
              <a:ext cx="510476" cy="318886"/>
            </a:xfrm>
            <a:custGeom>
              <a:avLst/>
              <a:gdLst/>
              <a:ahLst/>
              <a:cxnLst/>
              <a:rect l="l" t="t" r="r" b="b"/>
              <a:pathLst>
                <a:path w="510476" h="318886">
                  <a:moveTo>
                    <a:pt x="510476" y="0"/>
                  </a:moveTo>
                  <a:lnTo>
                    <a:pt x="0" y="0"/>
                  </a:lnTo>
                  <a:lnTo>
                    <a:pt x="101600" y="159443"/>
                  </a:lnTo>
                  <a:lnTo>
                    <a:pt x="0" y="318886"/>
                  </a:lnTo>
                  <a:lnTo>
                    <a:pt x="510476" y="318886"/>
                  </a:lnTo>
                  <a:lnTo>
                    <a:pt x="408876" y="159443"/>
                  </a:lnTo>
                  <a:lnTo>
                    <a:pt x="510476" y="0"/>
                  </a:lnTo>
                  <a:close/>
                </a:path>
              </a:pathLst>
            </a:custGeom>
            <a:solidFill>
              <a:srgbClr val="153F60"/>
            </a:solidFill>
            <a:ln cap="sq">
              <a:noFill/>
              <a:prstDash val="solid"/>
              <a:miter/>
            </a:ln>
          </p:spPr>
        </p:sp>
        <p:sp>
          <p:nvSpPr>
            <p:cNvPr id="7" name="TextBox 7"/>
            <p:cNvSpPr txBox="1"/>
            <p:nvPr/>
          </p:nvSpPr>
          <p:spPr>
            <a:xfrm>
              <a:off x="88900" y="-57150"/>
              <a:ext cx="635000" cy="46355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1973601" y="1864666"/>
            <a:ext cx="3594052" cy="3594052"/>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F60"/>
            </a:solidFill>
            <a:ln w="285750" cap="sq">
              <a:solidFill>
                <a:srgbClr val="3DBBC8"/>
              </a:solidFill>
              <a:prstDash val="solid"/>
              <a:miter/>
            </a:ln>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1101604" y="-581290"/>
            <a:ext cx="8127004" cy="1162581"/>
            <a:chOff x="0" y="0"/>
            <a:chExt cx="2140446" cy="306194"/>
          </a:xfrm>
        </p:grpSpPr>
        <p:sp>
          <p:nvSpPr>
            <p:cNvPr id="12" name="Freeform 12"/>
            <p:cNvSpPr/>
            <p:nvPr/>
          </p:nvSpPr>
          <p:spPr>
            <a:xfrm>
              <a:off x="0" y="0"/>
              <a:ext cx="2140446" cy="306194"/>
            </a:xfrm>
            <a:custGeom>
              <a:avLst/>
              <a:gdLst/>
              <a:ahLst/>
              <a:cxnLst/>
              <a:rect l="l" t="t" r="r" b="b"/>
              <a:pathLst>
                <a:path w="2140446" h="306194">
                  <a:moveTo>
                    <a:pt x="1937246" y="0"/>
                  </a:moveTo>
                  <a:lnTo>
                    <a:pt x="0" y="0"/>
                  </a:lnTo>
                  <a:lnTo>
                    <a:pt x="203200" y="306194"/>
                  </a:lnTo>
                  <a:lnTo>
                    <a:pt x="2140446" y="306194"/>
                  </a:lnTo>
                  <a:lnTo>
                    <a:pt x="1937246" y="0"/>
                  </a:lnTo>
                  <a:close/>
                </a:path>
              </a:pathLst>
            </a:custGeom>
            <a:solidFill>
              <a:srgbClr val="153F60"/>
            </a:solidFill>
          </p:spPr>
        </p:sp>
        <p:sp>
          <p:nvSpPr>
            <p:cNvPr id="13" name="TextBox 13"/>
            <p:cNvSpPr txBox="1"/>
            <p:nvPr/>
          </p:nvSpPr>
          <p:spPr>
            <a:xfrm>
              <a:off x="101600" y="-57150"/>
              <a:ext cx="609600" cy="66675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7836279" y="9736784"/>
            <a:ext cx="15807147" cy="787029"/>
            <a:chOff x="0" y="0"/>
            <a:chExt cx="6404338" cy="318868"/>
          </a:xfrm>
        </p:grpSpPr>
        <p:sp>
          <p:nvSpPr>
            <p:cNvPr id="15" name="Freeform 15"/>
            <p:cNvSpPr/>
            <p:nvPr/>
          </p:nvSpPr>
          <p:spPr>
            <a:xfrm>
              <a:off x="0" y="0"/>
              <a:ext cx="6404338" cy="318868"/>
            </a:xfrm>
            <a:custGeom>
              <a:avLst/>
              <a:gdLst/>
              <a:ahLst/>
              <a:cxnLst/>
              <a:rect l="l" t="t" r="r" b="b"/>
              <a:pathLst>
                <a:path w="6404338" h="318868">
                  <a:moveTo>
                    <a:pt x="203200" y="0"/>
                  </a:moveTo>
                  <a:lnTo>
                    <a:pt x="6404338" y="0"/>
                  </a:lnTo>
                  <a:lnTo>
                    <a:pt x="6201138" y="318868"/>
                  </a:lnTo>
                  <a:lnTo>
                    <a:pt x="0" y="318868"/>
                  </a:lnTo>
                  <a:lnTo>
                    <a:pt x="203200" y="0"/>
                  </a:lnTo>
                  <a:close/>
                </a:path>
              </a:pathLst>
            </a:custGeom>
            <a:solidFill>
              <a:srgbClr val="3DBBC8"/>
            </a:solidFill>
          </p:spPr>
        </p:sp>
        <p:sp>
          <p:nvSpPr>
            <p:cNvPr id="16" name="TextBox 16"/>
            <p:cNvSpPr txBox="1"/>
            <p:nvPr/>
          </p:nvSpPr>
          <p:spPr>
            <a:xfrm>
              <a:off x="101600" y="-57150"/>
              <a:ext cx="609600" cy="666750"/>
            </a:xfrm>
            <a:prstGeom prst="rect">
              <a:avLst/>
            </a:prstGeom>
          </p:spPr>
          <p:txBody>
            <a:bodyPr lIns="50800" tIns="50800" rIns="50800" bIns="50800" rtlCol="0" anchor="ctr"/>
            <a:lstStyle/>
            <a:p>
              <a:pPr algn="ctr">
                <a:lnSpc>
                  <a:spcPts val="2659"/>
                </a:lnSpc>
              </a:pPr>
              <a:endParaRPr/>
            </a:p>
          </p:txBody>
        </p:sp>
      </p:grpSp>
      <p:sp>
        <p:nvSpPr>
          <p:cNvPr id="17" name="Freeform 17"/>
          <p:cNvSpPr/>
          <p:nvPr/>
        </p:nvSpPr>
        <p:spPr>
          <a:xfrm>
            <a:off x="3240864" y="2459130"/>
            <a:ext cx="2420839" cy="2420839"/>
          </a:xfrm>
          <a:custGeom>
            <a:avLst/>
            <a:gdLst/>
            <a:ahLst/>
            <a:cxnLst/>
            <a:rect l="l" t="t" r="r" b="b"/>
            <a:pathLst>
              <a:path w="2420839" h="2420839">
                <a:moveTo>
                  <a:pt x="0" y="0"/>
                </a:moveTo>
                <a:lnTo>
                  <a:pt x="2420839" y="0"/>
                </a:lnTo>
                <a:lnTo>
                  <a:pt x="2420839" y="2420839"/>
                </a:lnTo>
                <a:lnTo>
                  <a:pt x="0" y="2420839"/>
                </a:lnTo>
                <a:lnTo>
                  <a:pt x="0" y="0"/>
                </a:lnTo>
                <a:close/>
              </a:path>
            </a:pathLst>
          </a:custGeom>
          <a:blipFill>
            <a:blip r:embed="rId2"/>
            <a:stretch>
              <a:fillRect/>
            </a:stretch>
          </a:blipFill>
        </p:spPr>
      </p:sp>
      <p:sp>
        <p:nvSpPr>
          <p:cNvPr id="18" name="Freeform 18"/>
          <p:cNvSpPr/>
          <p:nvPr/>
        </p:nvSpPr>
        <p:spPr>
          <a:xfrm>
            <a:off x="12822714" y="2713779"/>
            <a:ext cx="1895826" cy="1895826"/>
          </a:xfrm>
          <a:custGeom>
            <a:avLst/>
            <a:gdLst/>
            <a:ahLst/>
            <a:cxnLst/>
            <a:rect l="l" t="t" r="r" b="b"/>
            <a:pathLst>
              <a:path w="1895826" h="1895826">
                <a:moveTo>
                  <a:pt x="0" y="0"/>
                </a:moveTo>
                <a:lnTo>
                  <a:pt x="1895826" y="0"/>
                </a:lnTo>
                <a:lnTo>
                  <a:pt x="1895826" y="1895825"/>
                </a:lnTo>
                <a:lnTo>
                  <a:pt x="0" y="1895825"/>
                </a:lnTo>
                <a:lnTo>
                  <a:pt x="0" y="0"/>
                </a:lnTo>
                <a:close/>
              </a:path>
            </a:pathLst>
          </a:custGeom>
          <a:blipFill>
            <a:blip r:embed="rId3"/>
            <a:stretch>
              <a:fillRect l="-10725" t="-12945" r="-12427" b="-20060"/>
            </a:stretch>
          </a:blipFill>
        </p:spPr>
      </p:sp>
      <p:sp>
        <p:nvSpPr>
          <p:cNvPr id="19" name="TextBox 19"/>
          <p:cNvSpPr txBox="1"/>
          <p:nvPr/>
        </p:nvSpPr>
        <p:spPr>
          <a:xfrm>
            <a:off x="2255925" y="5683847"/>
            <a:ext cx="4390718" cy="635000"/>
          </a:xfrm>
          <a:prstGeom prst="rect">
            <a:avLst/>
          </a:prstGeom>
        </p:spPr>
        <p:txBody>
          <a:bodyPr lIns="0" tIns="0" rIns="0" bIns="0" rtlCol="0" anchor="t">
            <a:spAutoFit/>
          </a:bodyPr>
          <a:lstStyle/>
          <a:p>
            <a:pPr algn="ctr">
              <a:lnSpc>
                <a:spcPts val="4900"/>
              </a:lnSpc>
            </a:pPr>
            <a:r>
              <a:rPr lang="en-US" sz="3500">
                <a:solidFill>
                  <a:srgbClr val="152F43"/>
                </a:solidFill>
                <a:latin typeface="Poppins Bold"/>
              </a:rPr>
              <a:t>Data Exploration</a:t>
            </a:r>
          </a:p>
        </p:txBody>
      </p:sp>
      <p:sp>
        <p:nvSpPr>
          <p:cNvPr id="20" name="TextBox 20"/>
          <p:cNvSpPr txBox="1"/>
          <p:nvPr/>
        </p:nvSpPr>
        <p:spPr>
          <a:xfrm>
            <a:off x="1442343" y="6546806"/>
            <a:ext cx="6357261" cy="947289"/>
          </a:xfrm>
          <a:prstGeom prst="rect">
            <a:avLst/>
          </a:prstGeom>
        </p:spPr>
        <p:txBody>
          <a:bodyPr lIns="0" tIns="0" rIns="0" bIns="0" rtlCol="0" anchor="t">
            <a:spAutoFit/>
          </a:bodyPr>
          <a:lstStyle/>
          <a:p>
            <a:pPr algn="just">
              <a:lnSpc>
                <a:spcPts val="2496"/>
              </a:lnSpc>
            </a:pPr>
            <a:r>
              <a:rPr lang="en-US" sz="2080">
                <a:solidFill>
                  <a:srgbClr val="152F43"/>
                </a:solidFill>
                <a:latin typeface="Poppins"/>
              </a:rPr>
              <a:t>Data Exploration: Use SQL queries and Python (pandas, matplotlib, seaborn, etc) to explore the data and identify trends and patterns.</a:t>
            </a:r>
          </a:p>
        </p:txBody>
      </p:sp>
      <p:sp>
        <p:nvSpPr>
          <p:cNvPr id="21" name="TextBox 21"/>
          <p:cNvSpPr txBox="1"/>
          <p:nvPr/>
        </p:nvSpPr>
        <p:spPr>
          <a:xfrm>
            <a:off x="11415875" y="5695313"/>
            <a:ext cx="5005042" cy="635000"/>
          </a:xfrm>
          <a:prstGeom prst="rect">
            <a:avLst/>
          </a:prstGeom>
        </p:spPr>
        <p:txBody>
          <a:bodyPr lIns="0" tIns="0" rIns="0" bIns="0" rtlCol="0" anchor="t">
            <a:spAutoFit/>
          </a:bodyPr>
          <a:lstStyle/>
          <a:p>
            <a:pPr algn="ctr">
              <a:lnSpc>
                <a:spcPts val="4900"/>
              </a:lnSpc>
            </a:pPr>
            <a:r>
              <a:rPr lang="en-US" sz="3500">
                <a:solidFill>
                  <a:srgbClr val="FFFFFF"/>
                </a:solidFill>
                <a:latin typeface="Poppins Bold"/>
              </a:rPr>
              <a:t>Advanced Analysis</a:t>
            </a:r>
          </a:p>
        </p:txBody>
      </p:sp>
      <p:sp>
        <p:nvSpPr>
          <p:cNvPr id="22" name="TextBox 22"/>
          <p:cNvSpPr txBox="1"/>
          <p:nvPr/>
        </p:nvSpPr>
        <p:spPr>
          <a:xfrm>
            <a:off x="10605835" y="6554888"/>
            <a:ext cx="6329585" cy="2175512"/>
          </a:xfrm>
          <a:prstGeom prst="rect">
            <a:avLst/>
          </a:prstGeom>
        </p:spPr>
        <p:txBody>
          <a:bodyPr lIns="0" tIns="0" rIns="0" bIns="0" rtlCol="0" anchor="t">
            <a:spAutoFit/>
          </a:bodyPr>
          <a:lstStyle/>
          <a:p>
            <a:pPr algn="just">
              <a:lnSpc>
                <a:spcPts val="2485"/>
              </a:lnSpc>
            </a:pPr>
            <a:r>
              <a:rPr lang="en-US" sz="2071">
                <a:solidFill>
                  <a:srgbClr val="FFFFFF"/>
                </a:solidFill>
                <a:latin typeface="Poppins"/>
              </a:rPr>
              <a:t>Advanced Analysis: Perform more complex analysis as needed. For example, time series analysis for sales trends, cohort analysis for customer behavior, etc. Python's advanced data analysis libraries can</a:t>
            </a:r>
          </a:p>
          <a:p>
            <a:pPr algn="just">
              <a:lnSpc>
                <a:spcPts val="2485"/>
              </a:lnSpc>
            </a:pPr>
            <a:r>
              <a:rPr lang="en-US" sz="2071">
                <a:solidFill>
                  <a:srgbClr val="FFFFFF"/>
                </a:solidFill>
                <a:latin typeface="Poppins"/>
              </a:rPr>
              <a:t>be very useful here.</a:t>
            </a:r>
          </a:p>
          <a:p>
            <a:pPr algn="just">
              <a:lnSpc>
                <a:spcPts val="2485"/>
              </a:lnSpc>
            </a:pPr>
            <a:endParaRPr lang="en-US" sz="2071">
              <a:solidFill>
                <a:srgbClr val="FFFFFF"/>
              </a:solidFill>
              <a:latin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709344" y="2072787"/>
            <a:ext cx="29706688" cy="11482547"/>
            <a:chOff x="0" y="0"/>
            <a:chExt cx="2102808" cy="812800"/>
          </a:xfrm>
        </p:grpSpPr>
        <p:sp>
          <p:nvSpPr>
            <p:cNvPr id="3" name="Freeform 3"/>
            <p:cNvSpPr/>
            <p:nvPr/>
          </p:nvSpPr>
          <p:spPr>
            <a:xfrm>
              <a:off x="0" y="0"/>
              <a:ext cx="2102808" cy="812800"/>
            </a:xfrm>
            <a:custGeom>
              <a:avLst/>
              <a:gdLst/>
              <a:ahLst/>
              <a:cxnLst/>
              <a:rect l="l" t="t" r="r" b="b"/>
              <a:pathLst>
                <a:path w="2102808" h="812800">
                  <a:moveTo>
                    <a:pt x="1051404" y="0"/>
                  </a:moveTo>
                  <a:lnTo>
                    <a:pt x="2102808" y="203200"/>
                  </a:lnTo>
                  <a:lnTo>
                    <a:pt x="2102808" y="609600"/>
                  </a:lnTo>
                  <a:lnTo>
                    <a:pt x="1051404" y="812800"/>
                  </a:lnTo>
                  <a:lnTo>
                    <a:pt x="0" y="609600"/>
                  </a:lnTo>
                  <a:lnTo>
                    <a:pt x="0" y="203200"/>
                  </a:lnTo>
                  <a:lnTo>
                    <a:pt x="1051404" y="0"/>
                  </a:lnTo>
                  <a:close/>
                </a:path>
              </a:pathLst>
            </a:custGeom>
            <a:solidFill>
              <a:srgbClr val="153F60"/>
            </a:solidFill>
            <a:ln w="504825" cap="sq">
              <a:solidFill>
                <a:srgbClr val="3DBBC8"/>
              </a:solidFill>
              <a:prstDash val="solid"/>
              <a:miter/>
            </a:ln>
          </p:spPr>
        </p:sp>
        <p:sp>
          <p:nvSpPr>
            <p:cNvPr id="4" name="TextBox 4"/>
            <p:cNvSpPr txBox="1"/>
            <p:nvPr/>
          </p:nvSpPr>
          <p:spPr>
            <a:xfrm>
              <a:off x="0" y="82550"/>
              <a:ext cx="698500" cy="59055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5391282" y="-686331"/>
            <a:ext cx="11052049" cy="1162581"/>
            <a:chOff x="0" y="0"/>
            <a:chExt cx="2910828" cy="306194"/>
          </a:xfrm>
        </p:grpSpPr>
        <p:sp>
          <p:nvSpPr>
            <p:cNvPr id="6" name="Freeform 6"/>
            <p:cNvSpPr/>
            <p:nvPr/>
          </p:nvSpPr>
          <p:spPr>
            <a:xfrm>
              <a:off x="0" y="0"/>
              <a:ext cx="2910828" cy="306194"/>
            </a:xfrm>
            <a:custGeom>
              <a:avLst/>
              <a:gdLst/>
              <a:ahLst/>
              <a:cxnLst/>
              <a:rect l="l" t="t" r="r" b="b"/>
              <a:pathLst>
                <a:path w="2910828" h="306194">
                  <a:moveTo>
                    <a:pt x="2707628" y="0"/>
                  </a:moveTo>
                  <a:lnTo>
                    <a:pt x="0" y="0"/>
                  </a:lnTo>
                  <a:lnTo>
                    <a:pt x="203200" y="306194"/>
                  </a:lnTo>
                  <a:lnTo>
                    <a:pt x="2910828" y="306194"/>
                  </a:lnTo>
                  <a:lnTo>
                    <a:pt x="2707628" y="0"/>
                  </a:lnTo>
                  <a:close/>
                </a:path>
              </a:pathLst>
            </a:custGeom>
            <a:solidFill>
              <a:srgbClr val="3DBBC8"/>
            </a:solidFill>
          </p:spPr>
        </p:sp>
        <p:sp>
          <p:nvSpPr>
            <p:cNvPr id="7" name="TextBox 7"/>
            <p:cNvSpPr txBox="1"/>
            <p:nvPr/>
          </p:nvSpPr>
          <p:spPr>
            <a:xfrm>
              <a:off x="101600" y="-57150"/>
              <a:ext cx="609600" cy="66675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4762270" y="-686331"/>
            <a:ext cx="8763459" cy="1162581"/>
            <a:chOff x="0" y="0"/>
            <a:chExt cx="2308072" cy="306194"/>
          </a:xfrm>
        </p:grpSpPr>
        <p:sp>
          <p:nvSpPr>
            <p:cNvPr id="9" name="Freeform 9"/>
            <p:cNvSpPr/>
            <p:nvPr/>
          </p:nvSpPr>
          <p:spPr>
            <a:xfrm>
              <a:off x="0" y="0"/>
              <a:ext cx="2308072" cy="306194"/>
            </a:xfrm>
            <a:custGeom>
              <a:avLst/>
              <a:gdLst/>
              <a:ahLst/>
              <a:cxnLst/>
              <a:rect l="l" t="t" r="r" b="b"/>
              <a:pathLst>
                <a:path w="2308072" h="306194">
                  <a:moveTo>
                    <a:pt x="2104872" y="0"/>
                  </a:moveTo>
                  <a:lnTo>
                    <a:pt x="0" y="0"/>
                  </a:lnTo>
                  <a:lnTo>
                    <a:pt x="203200" y="306194"/>
                  </a:lnTo>
                  <a:lnTo>
                    <a:pt x="2308072" y="306194"/>
                  </a:lnTo>
                  <a:lnTo>
                    <a:pt x="2104872" y="0"/>
                  </a:lnTo>
                  <a:close/>
                </a:path>
              </a:pathLst>
            </a:custGeom>
            <a:solidFill>
              <a:srgbClr val="153F60"/>
            </a:solidFill>
          </p:spPr>
        </p:sp>
        <p:sp>
          <p:nvSpPr>
            <p:cNvPr id="10" name="TextBox 10"/>
            <p:cNvSpPr txBox="1"/>
            <p:nvPr/>
          </p:nvSpPr>
          <p:spPr>
            <a:xfrm>
              <a:off x="101600" y="-57150"/>
              <a:ext cx="609600" cy="66675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12560089" y="-686331"/>
            <a:ext cx="8853431" cy="1162581"/>
            <a:chOff x="0" y="0"/>
            <a:chExt cx="2331768" cy="306194"/>
          </a:xfrm>
        </p:grpSpPr>
        <p:sp>
          <p:nvSpPr>
            <p:cNvPr id="12" name="Freeform 12"/>
            <p:cNvSpPr/>
            <p:nvPr/>
          </p:nvSpPr>
          <p:spPr>
            <a:xfrm>
              <a:off x="0" y="0"/>
              <a:ext cx="2331768" cy="306194"/>
            </a:xfrm>
            <a:custGeom>
              <a:avLst/>
              <a:gdLst/>
              <a:ahLst/>
              <a:cxnLst/>
              <a:rect l="l" t="t" r="r" b="b"/>
              <a:pathLst>
                <a:path w="2331768" h="306194">
                  <a:moveTo>
                    <a:pt x="2128568" y="0"/>
                  </a:moveTo>
                  <a:lnTo>
                    <a:pt x="0" y="0"/>
                  </a:lnTo>
                  <a:lnTo>
                    <a:pt x="203200" y="306194"/>
                  </a:lnTo>
                  <a:lnTo>
                    <a:pt x="2331768" y="306194"/>
                  </a:lnTo>
                  <a:lnTo>
                    <a:pt x="2128568" y="0"/>
                  </a:lnTo>
                  <a:close/>
                </a:path>
              </a:pathLst>
            </a:custGeom>
            <a:solidFill>
              <a:srgbClr val="3DBBC8"/>
            </a:solidFill>
          </p:spPr>
        </p:sp>
        <p:sp>
          <p:nvSpPr>
            <p:cNvPr id="13" name="TextBox 13"/>
            <p:cNvSpPr txBox="1"/>
            <p:nvPr/>
          </p:nvSpPr>
          <p:spPr>
            <a:xfrm>
              <a:off x="101600" y="-57150"/>
              <a:ext cx="609600" cy="666750"/>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2564190" y="5076825"/>
            <a:ext cx="12783233" cy="2312196"/>
          </a:xfrm>
          <a:prstGeom prst="rect">
            <a:avLst/>
          </a:prstGeom>
        </p:spPr>
        <p:txBody>
          <a:bodyPr lIns="0" tIns="0" rIns="0" bIns="0" rtlCol="0" anchor="t">
            <a:spAutoFit/>
          </a:bodyPr>
          <a:lstStyle/>
          <a:p>
            <a:pPr algn="ctr">
              <a:lnSpc>
                <a:spcPts val="8980"/>
              </a:lnSpc>
            </a:pPr>
            <a:r>
              <a:rPr lang="en-US" sz="7484">
                <a:solidFill>
                  <a:srgbClr val="FFFFFF"/>
                </a:solidFill>
                <a:latin typeface="Poppins Bold"/>
              </a:rPr>
              <a:t>Data Analysis in Excel using Pivot Table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209445" y="-4671870"/>
            <a:ext cx="30640965" cy="16276039"/>
            <a:chOff x="0" y="0"/>
            <a:chExt cx="600329" cy="318886"/>
          </a:xfrm>
        </p:grpSpPr>
        <p:sp>
          <p:nvSpPr>
            <p:cNvPr id="3" name="Freeform 3"/>
            <p:cNvSpPr/>
            <p:nvPr/>
          </p:nvSpPr>
          <p:spPr>
            <a:xfrm>
              <a:off x="0" y="0"/>
              <a:ext cx="600329" cy="318886"/>
            </a:xfrm>
            <a:custGeom>
              <a:avLst/>
              <a:gdLst/>
              <a:ahLst/>
              <a:cxnLst/>
              <a:rect l="l" t="t" r="r" b="b"/>
              <a:pathLst>
                <a:path w="600329" h="318886">
                  <a:moveTo>
                    <a:pt x="600329" y="0"/>
                  </a:moveTo>
                  <a:lnTo>
                    <a:pt x="0" y="0"/>
                  </a:lnTo>
                  <a:lnTo>
                    <a:pt x="101600" y="159443"/>
                  </a:lnTo>
                  <a:lnTo>
                    <a:pt x="0" y="318886"/>
                  </a:lnTo>
                  <a:lnTo>
                    <a:pt x="600329" y="318886"/>
                  </a:lnTo>
                  <a:lnTo>
                    <a:pt x="498729" y="159443"/>
                  </a:lnTo>
                  <a:lnTo>
                    <a:pt x="600329" y="0"/>
                  </a:lnTo>
                  <a:close/>
                </a:path>
              </a:pathLst>
            </a:custGeom>
            <a:solidFill>
              <a:srgbClr val="153F60"/>
            </a:solidFill>
            <a:ln w="447675" cap="sq">
              <a:solidFill>
                <a:srgbClr val="3DBBC8"/>
              </a:solidFill>
              <a:prstDash val="solid"/>
              <a:miter/>
            </a:ln>
          </p:spPr>
        </p:sp>
        <p:sp>
          <p:nvSpPr>
            <p:cNvPr id="4" name="TextBox 4"/>
            <p:cNvSpPr txBox="1"/>
            <p:nvPr/>
          </p:nvSpPr>
          <p:spPr>
            <a:xfrm>
              <a:off x="88900" y="-57150"/>
              <a:ext cx="635000" cy="46355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2274319" y="-345890"/>
            <a:ext cx="15807147" cy="787029"/>
            <a:chOff x="0" y="0"/>
            <a:chExt cx="6404338" cy="318868"/>
          </a:xfrm>
        </p:grpSpPr>
        <p:sp>
          <p:nvSpPr>
            <p:cNvPr id="6" name="Freeform 6"/>
            <p:cNvSpPr/>
            <p:nvPr/>
          </p:nvSpPr>
          <p:spPr>
            <a:xfrm>
              <a:off x="0" y="0"/>
              <a:ext cx="6404338" cy="318868"/>
            </a:xfrm>
            <a:custGeom>
              <a:avLst/>
              <a:gdLst/>
              <a:ahLst/>
              <a:cxnLst/>
              <a:rect l="l" t="t" r="r" b="b"/>
              <a:pathLst>
                <a:path w="6404338" h="318868">
                  <a:moveTo>
                    <a:pt x="203200" y="0"/>
                  </a:moveTo>
                  <a:lnTo>
                    <a:pt x="6404338" y="0"/>
                  </a:lnTo>
                  <a:lnTo>
                    <a:pt x="6201138" y="318868"/>
                  </a:lnTo>
                  <a:lnTo>
                    <a:pt x="0" y="318868"/>
                  </a:lnTo>
                  <a:lnTo>
                    <a:pt x="203200" y="0"/>
                  </a:lnTo>
                  <a:close/>
                </a:path>
              </a:pathLst>
            </a:custGeom>
            <a:solidFill>
              <a:srgbClr val="3DBBC8"/>
            </a:solidFill>
          </p:spPr>
        </p:sp>
        <p:sp>
          <p:nvSpPr>
            <p:cNvPr id="7" name="TextBox 7"/>
            <p:cNvSpPr txBox="1"/>
            <p:nvPr/>
          </p:nvSpPr>
          <p:spPr>
            <a:xfrm>
              <a:off x="101600" y="-57150"/>
              <a:ext cx="609600" cy="66675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6388577" y="-345890"/>
            <a:ext cx="6434843" cy="787029"/>
            <a:chOff x="0" y="0"/>
            <a:chExt cx="2607106" cy="318868"/>
          </a:xfrm>
        </p:grpSpPr>
        <p:sp>
          <p:nvSpPr>
            <p:cNvPr id="9" name="Freeform 9"/>
            <p:cNvSpPr/>
            <p:nvPr/>
          </p:nvSpPr>
          <p:spPr>
            <a:xfrm>
              <a:off x="0" y="0"/>
              <a:ext cx="2607106" cy="318868"/>
            </a:xfrm>
            <a:custGeom>
              <a:avLst/>
              <a:gdLst/>
              <a:ahLst/>
              <a:cxnLst/>
              <a:rect l="l" t="t" r="r" b="b"/>
              <a:pathLst>
                <a:path w="2607106" h="318868">
                  <a:moveTo>
                    <a:pt x="203200" y="0"/>
                  </a:moveTo>
                  <a:lnTo>
                    <a:pt x="2607106" y="0"/>
                  </a:lnTo>
                  <a:lnTo>
                    <a:pt x="2403906" y="318868"/>
                  </a:lnTo>
                  <a:lnTo>
                    <a:pt x="0" y="318868"/>
                  </a:lnTo>
                  <a:lnTo>
                    <a:pt x="203200" y="0"/>
                  </a:lnTo>
                  <a:close/>
                </a:path>
              </a:pathLst>
            </a:custGeom>
            <a:solidFill>
              <a:srgbClr val="153F60"/>
            </a:solidFill>
          </p:spPr>
        </p:sp>
        <p:sp>
          <p:nvSpPr>
            <p:cNvPr id="10" name="TextBox 10"/>
            <p:cNvSpPr txBox="1"/>
            <p:nvPr/>
          </p:nvSpPr>
          <p:spPr>
            <a:xfrm>
              <a:off x="101600" y="-57150"/>
              <a:ext cx="609600" cy="666750"/>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9605998" y="588058"/>
            <a:ext cx="8462598" cy="5756182"/>
          </a:xfrm>
          <a:custGeom>
            <a:avLst/>
            <a:gdLst/>
            <a:ahLst/>
            <a:cxnLst/>
            <a:rect l="l" t="t" r="r" b="b"/>
            <a:pathLst>
              <a:path w="8462598" h="5756182">
                <a:moveTo>
                  <a:pt x="0" y="0"/>
                </a:moveTo>
                <a:lnTo>
                  <a:pt x="8462598" y="0"/>
                </a:lnTo>
                <a:lnTo>
                  <a:pt x="8462598" y="5756182"/>
                </a:lnTo>
                <a:lnTo>
                  <a:pt x="0" y="5756182"/>
                </a:lnTo>
                <a:lnTo>
                  <a:pt x="0" y="0"/>
                </a:lnTo>
                <a:close/>
              </a:path>
            </a:pathLst>
          </a:custGeom>
          <a:blipFill>
            <a:blip r:embed="rId2"/>
            <a:stretch>
              <a:fillRect/>
            </a:stretch>
          </a:blipFill>
        </p:spPr>
      </p:sp>
      <p:sp>
        <p:nvSpPr>
          <p:cNvPr id="12" name="TextBox 12"/>
          <p:cNvSpPr txBox="1"/>
          <p:nvPr/>
        </p:nvSpPr>
        <p:spPr>
          <a:xfrm>
            <a:off x="7932896" y="5219383"/>
            <a:ext cx="2422208" cy="580390"/>
          </a:xfrm>
          <a:prstGeom prst="rect">
            <a:avLst/>
          </a:prstGeom>
        </p:spPr>
        <p:txBody>
          <a:bodyPr lIns="0" tIns="0" rIns="0" bIns="0" rtlCol="0" anchor="t">
            <a:spAutoFit/>
          </a:bodyPr>
          <a:lstStyle/>
          <a:p>
            <a:pPr algn="ctr">
              <a:lnSpc>
                <a:spcPts val="4759"/>
              </a:lnSpc>
            </a:pPr>
            <a:endParaRPr/>
          </a:p>
        </p:txBody>
      </p:sp>
      <p:sp>
        <p:nvSpPr>
          <p:cNvPr id="13" name="TextBox 13"/>
          <p:cNvSpPr txBox="1"/>
          <p:nvPr/>
        </p:nvSpPr>
        <p:spPr>
          <a:xfrm>
            <a:off x="259096" y="5090160"/>
            <a:ext cx="8656866" cy="4168140"/>
          </a:xfrm>
          <a:prstGeom prst="rect">
            <a:avLst/>
          </a:prstGeom>
        </p:spPr>
        <p:txBody>
          <a:bodyPr lIns="0" tIns="0" rIns="0" bIns="0" rtlCol="0" anchor="t">
            <a:spAutoFit/>
          </a:bodyPr>
          <a:lstStyle/>
          <a:p>
            <a:pPr algn="ctr">
              <a:lnSpc>
                <a:spcPts val="3359"/>
              </a:lnSpc>
            </a:pPr>
            <a:r>
              <a:rPr lang="en-US" sz="2400">
                <a:solidFill>
                  <a:srgbClr val="FFFFFF"/>
                </a:solidFill>
                <a:latin typeface="Canva Sans 1 Bold"/>
              </a:rPr>
              <a:t>This 3D bar chart offers a compelling visual representation of the "Sales Data Analysis and Reporting" for a prominent retail chain. Focused on the recency of customer purchases, this chart provides a yearly breakdown, shedding light on customer buying behaviors over time. The chart's three-dimensional design adds depth and clarity to the data, allowing viewers to quickly discern patterns and trends in customer recency, offering valuable insights for strategic decision-making and future sales planning within the retail chain</a:t>
            </a:r>
          </a:p>
        </p:txBody>
      </p:sp>
      <p:sp>
        <p:nvSpPr>
          <p:cNvPr id="14" name="TextBox 14"/>
          <p:cNvSpPr txBox="1"/>
          <p:nvPr/>
        </p:nvSpPr>
        <p:spPr>
          <a:xfrm>
            <a:off x="656460" y="3370899"/>
            <a:ext cx="5167789" cy="887095"/>
          </a:xfrm>
          <a:prstGeom prst="rect">
            <a:avLst/>
          </a:prstGeom>
        </p:spPr>
        <p:txBody>
          <a:bodyPr lIns="0" tIns="0" rIns="0" bIns="0" rtlCol="0" anchor="t">
            <a:spAutoFit/>
          </a:bodyPr>
          <a:lstStyle/>
          <a:p>
            <a:pPr algn="ctr">
              <a:lnSpc>
                <a:spcPts val="7279"/>
              </a:lnSpc>
            </a:pPr>
            <a:r>
              <a:rPr lang="en-US" sz="5199">
                <a:solidFill>
                  <a:srgbClr val="FFFFFF"/>
                </a:solidFill>
                <a:latin typeface="Canva Sans 1 Bold"/>
              </a:rPr>
              <a:t>3-D Stacked Bar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78315" y="757592"/>
            <a:ext cx="8665685" cy="5640166"/>
          </a:xfrm>
          <a:custGeom>
            <a:avLst/>
            <a:gdLst/>
            <a:ahLst/>
            <a:cxnLst/>
            <a:rect l="l" t="t" r="r" b="b"/>
            <a:pathLst>
              <a:path w="8665685" h="5640166">
                <a:moveTo>
                  <a:pt x="0" y="0"/>
                </a:moveTo>
                <a:lnTo>
                  <a:pt x="8665685" y="0"/>
                </a:lnTo>
                <a:lnTo>
                  <a:pt x="8665685" y="5640166"/>
                </a:lnTo>
                <a:lnTo>
                  <a:pt x="0" y="5640166"/>
                </a:lnTo>
                <a:lnTo>
                  <a:pt x="0" y="0"/>
                </a:lnTo>
                <a:close/>
              </a:path>
            </a:pathLst>
          </a:custGeom>
          <a:blipFill>
            <a:blip r:embed="rId2"/>
            <a:stretch>
              <a:fillRect/>
            </a:stretch>
          </a:blipFill>
        </p:spPr>
      </p:sp>
      <p:grpSp>
        <p:nvGrpSpPr>
          <p:cNvPr id="3" name="Group 3"/>
          <p:cNvGrpSpPr/>
          <p:nvPr/>
        </p:nvGrpSpPr>
        <p:grpSpPr>
          <a:xfrm>
            <a:off x="4811158" y="-4244679"/>
            <a:ext cx="30846723" cy="16276039"/>
            <a:chOff x="0" y="0"/>
            <a:chExt cx="604360" cy="318886"/>
          </a:xfrm>
        </p:grpSpPr>
        <p:sp>
          <p:nvSpPr>
            <p:cNvPr id="4" name="Freeform 4"/>
            <p:cNvSpPr/>
            <p:nvPr/>
          </p:nvSpPr>
          <p:spPr>
            <a:xfrm>
              <a:off x="0" y="0"/>
              <a:ext cx="604360" cy="318886"/>
            </a:xfrm>
            <a:custGeom>
              <a:avLst/>
              <a:gdLst/>
              <a:ahLst/>
              <a:cxnLst/>
              <a:rect l="l" t="t" r="r" b="b"/>
              <a:pathLst>
                <a:path w="604360" h="318886">
                  <a:moveTo>
                    <a:pt x="604360" y="0"/>
                  </a:moveTo>
                  <a:lnTo>
                    <a:pt x="0" y="0"/>
                  </a:lnTo>
                  <a:lnTo>
                    <a:pt x="101600" y="159443"/>
                  </a:lnTo>
                  <a:lnTo>
                    <a:pt x="0" y="318886"/>
                  </a:lnTo>
                  <a:lnTo>
                    <a:pt x="604360" y="318886"/>
                  </a:lnTo>
                  <a:lnTo>
                    <a:pt x="502760" y="159443"/>
                  </a:lnTo>
                  <a:lnTo>
                    <a:pt x="604360" y="0"/>
                  </a:lnTo>
                  <a:close/>
                </a:path>
              </a:pathLst>
            </a:custGeom>
            <a:solidFill>
              <a:srgbClr val="153F60"/>
            </a:solidFill>
            <a:ln w="447675" cap="sq">
              <a:solidFill>
                <a:srgbClr val="3DBBC8"/>
              </a:solidFill>
              <a:prstDash val="solid"/>
              <a:miter/>
            </a:ln>
          </p:spPr>
        </p:sp>
        <p:sp>
          <p:nvSpPr>
            <p:cNvPr id="5" name="TextBox 5"/>
            <p:cNvSpPr txBox="1"/>
            <p:nvPr/>
          </p:nvSpPr>
          <p:spPr>
            <a:xfrm>
              <a:off x="88900" y="-57150"/>
              <a:ext cx="635000" cy="463550"/>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3950296" y="-686331"/>
            <a:ext cx="8127004" cy="1162581"/>
            <a:chOff x="0" y="0"/>
            <a:chExt cx="2140446" cy="306194"/>
          </a:xfrm>
        </p:grpSpPr>
        <p:sp>
          <p:nvSpPr>
            <p:cNvPr id="7" name="Freeform 7"/>
            <p:cNvSpPr/>
            <p:nvPr/>
          </p:nvSpPr>
          <p:spPr>
            <a:xfrm>
              <a:off x="0" y="0"/>
              <a:ext cx="2140446" cy="306194"/>
            </a:xfrm>
            <a:custGeom>
              <a:avLst/>
              <a:gdLst/>
              <a:ahLst/>
              <a:cxnLst/>
              <a:rect l="l" t="t" r="r" b="b"/>
              <a:pathLst>
                <a:path w="2140446" h="306194">
                  <a:moveTo>
                    <a:pt x="1937246" y="0"/>
                  </a:moveTo>
                  <a:lnTo>
                    <a:pt x="0" y="0"/>
                  </a:lnTo>
                  <a:lnTo>
                    <a:pt x="203200" y="306194"/>
                  </a:lnTo>
                  <a:lnTo>
                    <a:pt x="2140446" y="306194"/>
                  </a:lnTo>
                  <a:lnTo>
                    <a:pt x="1937246" y="0"/>
                  </a:lnTo>
                  <a:close/>
                </a:path>
              </a:pathLst>
            </a:custGeom>
            <a:solidFill>
              <a:srgbClr val="153F60"/>
            </a:solidFill>
          </p:spPr>
        </p:sp>
        <p:sp>
          <p:nvSpPr>
            <p:cNvPr id="8" name="TextBox 8"/>
            <p:cNvSpPr txBox="1"/>
            <p:nvPr/>
          </p:nvSpPr>
          <p:spPr>
            <a:xfrm>
              <a:off x="101600" y="-57150"/>
              <a:ext cx="609600" cy="66675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5391282" y="-686331"/>
            <a:ext cx="10440148" cy="1162581"/>
            <a:chOff x="0" y="0"/>
            <a:chExt cx="2749669" cy="306194"/>
          </a:xfrm>
        </p:grpSpPr>
        <p:sp>
          <p:nvSpPr>
            <p:cNvPr id="10" name="Freeform 10"/>
            <p:cNvSpPr/>
            <p:nvPr/>
          </p:nvSpPr>
          <p:spPr>
            <a:xfrm>
              <a:off x="0" y="0"/>
              <a:ext cx="2749669" cy="306194"/>
            </a:xfrm>
            <a:custGeom>
              <a:avLst/>
              <a:gdLst/>
              <a:ahLst/>
              <a:cxnLst/>
              <a:rect l="l" t="t" r="r" b="b"/>
              <a:pathLst>
                <a:path w="2749669" h="306194">
                  <a:moveTo>
                    <a:pt x="2546469" y="0"/>
                  </a:moveTo>
                  <a:lnTo>
                    <a:pt x="0" y="0"/>
                  </a:lnTo>
                  <a:lnTo>
                    <a:pt x="203200" y="306194"/>
                  </a:lnTo>
                  <a:lnTo>
                    <a:pt x="2749669" y="306194"/>
                  </a:lnTo>
                  <a:lnTo>
                    <a:pt x="2546469" y="0"/>
                  </a:lnTo>
                  <a:close/>
                </a:path>
              </a:pathLst>
            </a:custGeom>
            <a:solidFill>
              <a:srgbClr val="3DBBC8"/>
            </a:solidFill>
          </p:spPr>
        </p:sp>
        <p:sp>
          <p:nvSpPr>
            <p:cNvPr id="11" name="TextBox 11"/>
            <p:cNvSpPr txBox="1"/>
            <p:nvPr/>
          </p:nvSpPr>
          <p:spPr>
            <a:xfrm>
              <a:off x="101600" y="-57150"/>
              <a:ext cx="609600" cy="666750"/>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12077300" y="3798090"/>
            <a:ext cx="5840016" cy="887095"/>
          </a:xfrm>
          <a:prstGeom prst="rect">
            <a:avLst/>
          </a:prstGeom>
        </p:spPr>
        <p:txBody>
          <a:bodyPr lIns="0" tIns="0" rIns="0" bIns="0" rtlCol="0" anchor="t">
            <a:spAutoFit/>
          </a:bodyPr>
          <a:lstStyle/>
          <a:p>
            <a:pPr algn="ctr">
              <a:lnSpc>
                <a:spcPts val="7279"/>
              </a:lnSpc>
            </a:pPr>
            <a:r>
              <a:rPr lang="en-US" sz="5199">
                <a:solidFill>
                  <a:srgbClr val="FFFFFF"/>
                </a:solidFill>
                <a:latin typeface="Canva Sans 1 Bold"/>
              </a:rPr>
              <a:t>Clustered Column</a:t>
            </a:r>
          </a:p>
        </p:txBody>
      </p:sp>
      <p:sp>
        <p:nvSpPr>
          <p:cNvPr id="13" name="TextBox 13"/>
          <p:cNvSpPr txBox="1"/>
          <p:nvPr/>
        </p:nvSpPr>
        <p:spPr>
          <a:xfrm>
            <a:off x="9681983" y="5392129"/>
            <a:ext cx="8285671" cy="3191015"/>
          </a:xfrm>
          <a:prstGeom prst="rect">
            <a:avLst/>
          </a:prstGeom>
        </p:spPr>
        <p:txBody>
          <a:bodyPr lIns="0" tIns="0" rIns="0" bIns="0" rtlCol="0" anchor="t">
            <a:spAutoFit/>
          </a:bodyPr>
          <a:lstStyle/>
          <a:p>
            <a:pPr algn="ctr">
              <a:lnSpc>
                <a:spcPts val="2815"/>
              </a:lnSpc>
            </a:pPr>
            <a:r>
              <a:rPr lang="en-US" sz="2011">
                <a:solidFill>
                  <a:srgbClr val="FFFFFF"/>
                </a:solidFill>
                <a:latin typeface="Canva Sans 1"/>
              </a:rPr>
              <a:t>This clustered column chart is a powerful visualization that delves into the "Sales Data Analysis and Reporting" for a dynamic retail chain. It showcases the distribution of purchases by frequency on the X-axis and the corresponding total monetary value on the Y-axis. Each cluster represents a specific frequency range, providing a clear depiction of customer spending habits within the retail chain. This insightful chart empowers decision-makers to identify high-value customer segments, optimize marketing strategies, and enhance overall sales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1174</Words>
  <Application>Microsoft Office PowerPoint</Application>
  <PresentationFormat>Custom</PresentationFormat>
  <Paragraphs>52</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Canva Sans 1 Bold</vt:lpstr>
      <vt:lpstr>Poppins Medium</vt:lpstr>
      <vt:lpstr>Poppins</vt:lpstr>
      <vt:lpstr>Poppins Bold</vt:lpstr>
      <vt:lpstr>Calibri</vt:lpstr>
      <vt:lpstr>Arial</vt:lpstr>
      <vt:lpstr>Canva Sans 1</vt:lpstr>
      <vt:lpstr>Poppins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And Dark Teal Modern Professional Product Management Presentation</dc:title>
  <dc:creator>abhishek yadav</dc:creator>
  <cp:lastModifiedBy>abhishek yadav</cp:lastModifiedBy>
  <cp:revision>2</cp:revision>
  <dcterms:created xsi:type="dcterms:W3CDTF">2006-08-16T00:00:00Z</dcterms:created>
  <dcterms:modified xsi:type="dcterms:W3CDTF">2024-05-02T18:28:07Z</dcterms:modified>
  <dc:identifier>DAFww1TPt0g</dc:identifier>
</cp:coreProperties>
</file>