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 autoAdjust="0"/>
    <p:restoredTop sz="94712"/>
  </p:normalViewPr>
  <p:slideViewPr>
    <p:cSldViewPr snapToGrid="0" snapToObjects="1">
      <p:cViewPr>
        <p:scale>
          <a:sx n="33" d="100"/>
          <a:sy n="33" d="100"/>
        </p:scale>
        <p:origin x="379" y="-1277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/>
              <a:t>Automatic Number Plate Recognition</a:t>
            </a:r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4413741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Abhash</a:t>
            </a:r>
            <a:r>
              <a:rPr lang="en-US" sz="4000" b="1" dirty="0"/>
              <a:t> Jain, Abhishek Srivastava, Ajay V, Darshan Bhandari, Deepak Gupta, Kamal Sharma </a:t>
            </a:r>
          </a:p>
          <a:p>
            <a:pPr algn="ctr"/>
            <a:r>
              <a:rPr lang="en-US" sz="4000" b="1" dirty="0"/>
              <a:t>North 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B6C5FF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3. &lt;Technical section&gt;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5877" y="5875704"/>
            <a:ext cx="7622724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4824" y="7420071"/>
            <a:ext cx="8083826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Automatic Number Plate Recognition using Image Processing and OCR.</a:t>
            </a:r>
          </a:p>
          <a:p>
            <a:r>
              <a:rPr lang="en-US" sz="3333" dirty="0"/>
              <a:t>ANN was used and exploration of CNNs.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44264" y="6928263"/>
            <a:ext cx="7614336" cy="624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Batch size = 32,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Learning rate = 0.01,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Network architecture = 2 Hidden layers (400, 300)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Activation function = Sigmoid/ </a:t>
            </a:r>
            <a:r>
              <a:rPr lang="en-US" sz="3333" dirty="0" err="1"/>
              <a:t>Relu</a:t>
            </a:r>
            <a:r>
              <a:rPr lang="en-US" sz="3333" dirty="0"/>
              <a:t>/ Tanh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Optimization algorithm: Adam/ Gradient Descent</a:t>
            </a:r>
          </a:p>
          <a:p>
            <a:endParaRPr lang="en-US" sz="3333" dirty="0"/>
          </a:p>
          <a:p>
            <a:r>
              <a:rPr lang="en-US" sz="3333" dirty="0"/>
              <a:t>These choices were used as they have proved to be successful in all neural network implementations.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0782" y="17181443"/>
            <a:ext cx="7595453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The dataset consists of images of individual alphanumeric characters.</a:t>
            </a:r>
          </a:p>
          <a:p>
            <a:r>
              <a:rPr lang="en-US" sz="3333" dirty="0"/>
              <a:t>The test images consist of images of cars, with the number plate clearly visible and has minimum reflection.</a:t>
            </a:r>
          </a:p>
          <a:p>
            <a:r>
              <a:rPr lang="en-US" sz="3333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99740" y="6982344"/>
            <a:ext cx="15232632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62" indent="-952462">
              <a:buFont typeface="Arial" charset="0"/>
              <a:buChar char="•"/>
            </a:pPr>
            <a:r>
              <a:rPr lang="en-US" sz="3333" dirty="0">
                <a:highlight>
                  <a:srgbClr val="FFFF00"/>
                </a:highlight>
              </a:rPr>
              <a:t>CNNs make the assumption that inputs are images.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>
                <a:highlight>
                  <a:srgbClr val="FFFF00"/>
                </a:highlight>
              </a:rPr>
              <a:t>K-L divergence is a measure of distance between distributions. </a:t>
            </a:r>
          </a:p>
          <a:p>
            <a:pPr marL="952462" indent="-952462">
              <a:buFont typeface="Arial" charset="0"/>
              <a:buChar char="•"/>
            </a:pPr>
            <a:endParaRPr lang="en-US" sz="3333" dirty="0">
              <a:highlight>
                <a:srgbClr val="FFFF00"/>
              </a:highlight>
            </a:endParaRPr>
          </a:p>
          <a:p>
            <a:pPr marL="952462" indent="-952462">
              <a:buFont typeface="Arial" charset="0"/>
              <a:buChar char="•"/>
            </a:pPr>
            <a:endParaRPr lang="en-US" sz="3333" dirty="0">
              <a:highlight>
                <a:srgbClr val="FFFF00"/>
              </a:highlight>
            </a:endParaRPr>
          </a:p>
          <a:p>
            <a:r>
              <a:rPr lang="en-US" sz="3333" dirty="0">
                <a:highlight>
                  <a:srgbClr val="FFFF00"/>
                </a:highlight>
              </a:rPr>
              <a:t>&lt;Diagram for best performing model&gt;</a:t>
            </a:r>
          </a:p>
          <a:p>
            <a:r>
              <a:rPr lang="en-US" sz="3333" dirty="0">
                <a:highlight>
                  <a:srgbClr val="FFFF00"/>
                </a:highlight>
              </a:rPr>
              <a:t>Input image -&gt; Gaussian mixture model -&gt; </a:t>
            </a:r>
            <a:r>
              <a:rPr lang="en-US" sz="3333" dirty="0" err="1">
                <a:highlight>
                  <a:srgbClr val="FFFF00"/>
                </a:highlight>
              </a:rPr>
              <a:t>kNN</a:t>
            </a:r>
            <a:r>
              <a:rPr lang="en-US" sz="3333" dirty="0">
                <a:highlight>
                  <a:srgbClr val="FFFF00"/>
                </a:highlight>
              </a:rPr>
              <a:t> to GMM templates using K-L divergence.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573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>
                <a:highlight>
                  <a:srgbClr val="FFFF00"/>
                </a:highlight>
              </a:rPr>
              <a:t>&lt;diagrams showing the results of your method&gt;</a:t>
            </a:r>
          </a:p>
          <a:p>
            <a:r>
              <a:rPr lang="en-US" sz="3333" dirty="0">
                <a:highlight>
                  <a:srgbClr val="FFFF00"/>
                </a:highlight>
              </a:rPr>
              <a:t>(For example,</a:t>
            </a:r>
          </a:p>
          <a:p>
            <a:pPr marL="714346" indent="-714346">
              <a:buAutoNum type="romanLcParenBoth"/>
            </a:pPr>
            <a:r>
              <a:rPr lang="en-US" sz="3333" dirty="0">
                <a:highlight>
                  <a:srgbClr val="FFFF00"/>
                </a:highlight>
              </a:rPr>
              <a:t>For CNNs for classification, true positive, one false positive, one false negative. Learning curves for loss vs. number of iterations, training and testing accuracies vs. number of iterations.</a:t>
            </a:r>
          </a:p>
          <a:p>
            <a:pPr marL="714346" indent="-714346">
              <a:buAutoNum type="romanLcParenBoth"/>
            </a:pPr>
            <a:r>
              <a:rPr lang="en-US" sz="3333" dirty="0">
                <a:highlight>
                  <a:srgbClr val="FFFF00"/>
                </a:highlight>
              </a:rPr>
              <a:t>For GMMs, a portion of the image (original and classified) that the method found hard to discriminate. </a:t>
            </a:r>
          </a:p>
          <a:p>
            <a:pPr marL="714346" indent="-714346">
              <a:buAutoNum type="romanLcParenBoth"/>
            </a:pPr>
            <a:r>
              <a:rPr lang="en-US" sz="3333" dirty="0">
                <a:highlight>
                  <a:srgbClr val="FFFF00"/>
                </a:highlight>
              </a:rPr>
              <a:t>Table with performance of different methods under some accuracy measure.</a:t>
            </a:r>
          </a:p>
          <a:p>
            <a:pPr marL="714346" indent="-714346">
              <a:buAutoNum type="romanLcParenBoth"/>
            </a:pPr>
            <a:r>
              <a:rPr lang="en-US" sz="3333" dirty="0">
                <a:highlight>
                  <a:srgbClr val="FFFF00"/>
                </a:highlight>
              </a:rPr>
              <a:t>Performance (qualitative or quantitative) of your methods under different parameter settings.)</a:t>
            </a:r>
          </a:p>
          <a:p>
            <a:pPr marL="714346" indent="-714346">
              <a:buAutoNum type="romanLcParenBoth"/>
            </a:pPr>
            <a:endParaRPr lang="en-US" sz="3333" dirty="0"/>
          </a:p>
        </p:txBody>
      </p:sp>
      <p:sp>
        <p:nvSpPr>
          <p:cNvPr id="41" name="TextBox 40"/>
          <p:cNvSpPr txBox="1"/>
          <p:nvPr/>
        </p:nvSpPr>
        <p:spPr>
          <a:xfrm>
            <a:off x="27735877" y="23418614"/>
            <a:ext cx="7614336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Improved OCR based Automatic Vehicle Number Plate Recognition using features trained Neural Network.</a:t>
            </a:r>
          </a:p>
          <a:p>
            <a:endParaRPr lang="en-US" sz="3333" dirty="0"/>
          </a:p>
          <a:p>
            <a:r>
              <a:rPr lang="en-US" sz="3333" dirty="0"/>
              <a:t>https://ayearofai.com/rohan-lenny-1-neural-networks-the-backpropagation-algorithm-explained-abf4609d4f9d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Neural Networks perform better for image classifications compared to other classification algorithms. </a:t>
            </a:r>
          </a:p>
          <a:p>
            <a:endParaRPr lang="en-US" sz="3333" dirty="0"/>
          </a:p>
          <a:p>
            <a:r>
              <a:rPr lang="en-US" sz="3333" dirty="0"/>
              <a:t>Adam optimization converges faster than gradient descent.</a:t>
            </a:r>
          </a:p>
        </p:txBody>
      </p:sp>
      <p:pic>
        <p:nvPicPr>
          <p:cNvPr id="1026" name="Picture 2" descr="https://lh3.googleusercontent.com/-fg6LKTTxL6gnww4xiZIOWNtteLM5k1_QJhj0eQYzPe83kr_5bIT4_MANjx4Ng9kwardHt7T_IAU3_ZcLmoAakcaVI78u48dJ1kOr5zcfwVYz0q_xQjKYET4hCiu4Pqf20vgNYwR_m744gS5yA">
            <a:extLst>
              <a:ext uri="{FF2B5EF4-FFF2-40B4-BE49-F238E27FC236}">
                <a16:creationId xmlns:a16="http://schemas.microsoft.com/office/drawing/2014/main" id="{B24F2997-C953-4983-8403-C653D16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48" y="9892631"/>
            <a:ext cx="55435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2606</TotalTime>
  <Words>337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Darshan Bhandari</cp:lastModifiedBy>
  <cp:revision>94</cp:revision>
  <dcterms:created xsi:type="dcterms:W3CDTF">2016-05-09T14:19:31Z</dcterms:created>
  <dcterms:modified xsi:type="dcterms:W3CDTF">2018-04-18T06:31:40Z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