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Libre Baskerville"/>
      <p:regular r:id="rId13"/>
      <p:bold r:id="rId14"/>
      <p:italic r:id="rId15"/>
    </p:embeddedFon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lOapc4HG3rNmCQ69E/yzK+wSu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Baskerville-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italic.fntdata"/><Relationship Id="rId14" Type="http://schemas.openxmlformats.org/officeDocument/2006/relationships/font" Target="fonts/LibreBaskerville-bold.fntdata"/><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613859b6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613859b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FEFEFE"/>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0"/>
              </a:spcAft>
              <a:buSzPts val="1200"/>
              <a:buNone/>
              <a:defRPr>
                <a:solidFill>
                  <a:schemeClr val="lt1"/>
                </a:solidFill>
              </a:defRPr>
            </a:lvl9pPr>
          </a:lstStyle>
          <a:p/>
        </p:txBody>
      </p:sp>
      <p:sp>
        <p:nvSpPr>
          <p:cNvPr id="41" name="Google Shape;41;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8"/>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7"/>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EFEFE"/>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FEFEFE"/>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0"/>
              </a:spcAft>
              <a:buSzPts val="1400"/>
              <a:buNone/>
              <a:defRPr sz="1400">
                <a:solidFill>
                  <a:schemeClr val="lt1"/>
                </a:solidFill>
              </a:defRPr>
            </a:lvl9pPr>
          </a:lstStyle>
          <a:p/>
        </p:txBody>
      </p:sp>
      <p:sp>
        <p:nvSpPr>
          <p:cNvPr id="107" name="Google Shape;107;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8"/>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EFEFE"/>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FEFEFE"/>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8"/>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FEFEFE"/>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0"/>
              </a:spcAft>
              <a:buSzPts val="1400"/>
              <a:buNone/>
              <a:defRPr sz="1400">
                <a:solidFill>
                  <a:schemeClr val="lt1"/>
                </a:solidFill>
              </a:defRPr>
            </a:lvl9pPr>
          </a:lstStyle>
          <a:p/>
        </p:txBody>
      </p:sp>
      <p:sp>
        <p:nvSpPr>
          <p:cNvPr id="115" name="Google Shape;115;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28"/>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20" name="Google Shape;120;p28"/>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9"/>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FEFEFE"/>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3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EFEFE"/>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3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FEFEFE"/>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3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37" name="Google Shape;137;p3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31"/>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EFEFE"/>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3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FEFEFE"/>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3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2"/>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3"/>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3"/>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0"/>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FEFEFE"/>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0"/>
              </a:spcAft>
              <a:buSzPts val="1400"/>
              <a:buNone/>
              <a:defRPr sz="1400">
                <a:solidFill>
                  <a:schemeClr val="lt1"/>
                </a:solidFill>
              </a:defRPr>
            </a:lvl9pPr>
          </a:lstStyle>
          <a:p/>
        </p:txBody>
      </p:sp>
      <p:sp>
        <p:nvSpPr>
          <p:cNvPr id="55" name="Google Shape;55;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21"/>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22"/>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22"/>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22"/>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5"/>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5"/>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6"/>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FEFEFE"/>
                </a:solidFill>
                <a:latin typeface="Century Gothic"/>
                <a:ea typeface="Century Gothic"/>
                <a:cs typeface="Century Gothic"/>
                <a:sym typeface="Century Gothic"/>
              </a:defRPr>
            </a:lvl9pPr>
          </a:lstStyle>
          <a:p/>
        </p:txBody>
      </p:sp>
      <p:sp>
        <p:nvSpPr>
          <p:cNvPr id="99" name="Google Shape;99;p26"/>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17"/>
          <p:cNvGrpSpPr/>
          <p:nvPr/>
        </p:nvGrpSpPr>
        <p:grpSpPr>
          <a:xfrm>
            <a:off x="1" y="228600"/>
            <a:ext cx="2851516" cy="6638628"/>
            <a:chOff x="2487613" y="285750"/>
            <a:chExt cx="2428875" cy="5654676"/>
          </a:xfrm>
        </p:grpSpPr>
        <p:sp>
          <p:nvSpPr>
            <p:cNvPr id="7" name="Google Shape;7;p17"/>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7"/>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7"/>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7"/>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7"/>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7"/>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7"/>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7"/>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AF1CA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7"/>
          <p:cNvGrpSpPr/>
          <p:nvPr/>
        </p:nvGrpSpPr>
        <p:grpSpPr>
          <a:xfrm>
            <a:off x="27222" y="-30"/>
            <a:ext cx="2356674" cy="6853283"/>
            <a:chOff x="6627813" y="195452"/>
            <a:chExt cx="1952625" cy="5678299"/>
          </a:xfrm>
        </p:grpSpPr>
        <p:sp>
          <p:nvSpPr>
            <p:cNvPr id="20" name="Google Shape;20;p17"/>
            <p:cNvSpPr/>
            <p:nvPr/>
          </p:nvSpPr>
          <p:spPr>
            <a:xfrm>
              <a:off x="6627813" y="195452"/>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7"/>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7"/>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7"/>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7"/>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7"/>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7"/>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7"/>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7"/>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7"/>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7"/>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7"/>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7"/>
          <p:cNvSpPr/>
          <p:nvPr/>
        </p:nvSpPr>
        <p:spPr>
          <a:xfrm>
            <a:off x="0" y="0"/>
            <a:ext cx="18288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FEFEFE"/>
              </a:buClr>
              <a:buSzPts val="3600"/>
              <a:buFont typeface="Century Gothic"/>
              <a:buNone/>
              <a:defRPr b="0" i="0" sz="36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4" name="Google Shape;34;p17"/>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35" name="Google Shape;35;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Google Shape;36;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drive/folders/1xS03HPtW-XO1cP-7XTaN0gwSvQOFfBWq?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eia.gov/dnav/pet/hist/LeafHandler.ashx?n=PET&amp;s=rbrte&amp;f=D" TargetMode="External"/><Relationship Id="rId4" Type="http://schemas.openxmlformats.org/officeDocument/2006/relationships/hyperlink" Target="https://uk.finance.yahoo.com/quote/RDSB.L/history?period1=946684800&amp;period2=1499122800&amp;interval=1d&amp;filter=history&amp;frequency=1d" TargetMode="External"/><Relationship Id="rId5" Type="http://schemas.openxmlformats.org/officeDocument/2006/relationships/hyperlink" Target="https://pandas.pydata.org/pandas-docs/stable/10min.html" TargetMode="External"/><Relationship Id="rId6" Type="http://schemas.openxmlformats.org/officeDocument/2006/relationships/hyperlink" Target="https://seaborn.pydata.org/" TargetMode="External"/><Relationship Id="rId7" Type="http://schemas.openxmlformats.org/officeDocument/2006/relationships/hyperlink" Target="http://scikit-learn.org/stable/" TargetMode="External"/><Relationship Id="rId8" Type="http://schemas.openxmlformats.org/officeDocument/2006/relationships/hyperlink" Target="https://www-users.cs.umn.edu/~kumar/dmbook/ch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472075" y="689999"/>
            <a:ext cx="8915400" cy="2767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EFEFE"/>
              </a:buClr>
              <a:buSzPts val="5400"/>
              <a:buFont typeface="Century Gothic"/>
              <a:buNone/>
            </a:pPr>
            <a:r>
              <a:rPr b="1" lang="en-IN" sz="4800">
                <a:solidFill>
                  <a:srgbClr val="FFFFFF"/>
                </a:solidFill>
                <a:latin typeface="Times New Roman"/>
                <a:ea typeface="Times New Roman"/>
                <a:cs typeface="Times New Roman"/>
                <a:sym typeface="Times New Roman"/>
              </a:rPr>
              <a:t>Share price prediction of major oil company using ensemble learning</a:t>
            </a:r>
            <a:endParaRPr b="1" sz="4800">
              <a:solidFill>
                <a:srgbClr val="FFFFFF"/>
              </a:solidFill>
            </a:endParaRPr>
          </a:p>
        </p:txBody>
      </p:sp>
      <p:sp>
        <p:nvSpPr>
          <p:cNvPr id="165" name="Google Shape;165;p1"/>
          <p:cNvSpPr txBox="1"/>
          <p:nvPr/>
        </p:nvSpPr>
        <p:spPr>
          <a:xfrm>
            <a:off x="7523025" y="3683700"/>
            <a:ext cx="4055700" cy="240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lt1"/>
                </a:solidFill>
                <a:latin typeface="Century Gothic"/>
                <a:ea typeface="Century Gothic"/>
                <a:cs typeface="Century Gothic"/>
                <a:sym typeface="Century Gothic"/>
              </a:rPr>
              <a:t>Abhishek Kumar</a:t>
            </a:r>
            <a:endParaRPr sz="2400"/>
          </a:p>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17MI10003</a:t>
            </a:r>
            <a:endParaRPr sz="2400"/>
          </a:p>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Department of Mining Engineering</a:t>
            </a:r>
            <a:endParaRPr sz="2400"/>
          </a:p>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IIT Kharagpur</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EFEFE"/>
              </a:buClr>
              <a:buSzPts val="3600"/>
              <a:buFont typeface="Century Gothic"/>
              <a:buNone/>
            </a:pPr>
            <a:r>
              <a:rPr lang="en-IN"/>
              <a:t>Companies in the Dataset</a:t>
            </a:r>
            <a:endParaRPr/>
          </a:p>
        </p:txBody>
      </p:sp>
      <p:sp>
        <p:nvSpPr>
          <p:cNvPr id="171" name="Google Shape;171;p2"/>
          <p:cNvSpPr txBox="1"/>
          <p:nvPr>
            <p:ph idx="1" type="body"/>
          </p:nvPr>
        </p:nvSpPr>
        <p:spPr>
          <a:xfrm>
            <a:off x="4623250" y="1568075"/>
            <a:ext cx="3246600" cy="3201300"/>
          </a:xfrm>
          <a:prstGeom prst="rect">
            <a:avLst/>
          </a:prstGeom>
          <a:noFill/>
          <a:ln>
            <a:noFill/>
          </a:ln>
        </p:spPr>
        <p:txBody>
          <a:bodyPr anchorCtr="0" anchor="t" bIns="45700" lIns="91425" spcFirstLastPara="1" rIns="91425" wrap="square" tIns="45700">
            <a:normAutofit/>
          </a:bodyPr>
          <a:lstStyle/>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Shell (RDSB.L)</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BP (BP.L)</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Cairn Energy (CNE.L)</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Premier Oil (PMO.L)</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TOTAL (FP.PA)</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ENGIE (ENGI.PA)</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Schlumberger (SLB.PA)</a:t>
            </a:r>
            <a:endParaRPr>
              <a:solidFill>
                <a:srgbClr val="FFFFFF"/>
              </a:solidFill>
              <a:latin typeface="Arial"/>
              <a:ea typeface="Arial"/>
              <a:cs typeface="Arial"/>
              <a:sym typeface="Arial"/>
            </a:endParaRPr>
          </a:p>
          <a:p>
            <a:pPr indent="0" lvl="0" marL="0" rtl="0" algn="l">
              <a:lnSpc>
                <a:spcPct val="142850"/>
              </a:lnSpc>
              <a:spcBef>
                <a:spcPts val="0"/>
              </a:spcBef>
              <a:spcAft>
                <a:spcPts val="0"/>
              </a:spcAft>
              <a:buClr>
                <a:schemeClr val="dk1"/>
              </a:buClr>
              <a:buSzPts val="1100"/>
              <a:buFont typeface="Arial"/>
              <a:buNone/>
            </a:pPr>
            <a:r>
              <a:rPr lang="en-IN">
                <a:solidFill>
                  <a:srgbClr val="FFFFFF"/>
                </a:solidFill>
                <a:latin typeface="Arial"/>
                <a:ea typeface="Arial"/>
                <a:cs typeface="Arial"/>
                <a:sym typeface="Arial"/>
              </a:rPr>
              <a:t>REPSOL (REP.MC)</a:t>
            </a:r>
            <a:endParaRPr>
              <a:solidFill>
                <a:srgbClr val="FFFFFF"/>
              </a:solidFill>
              <a:latin typeface="Arial"/>
              <a:ea typeface="Arial"/>
              <a:cs typeface="Arial"/>
              <a:sym typeface="Arial"/>
            </a:endParaRPr>
          </a:p>
          <a:p>
            <a:pPr indent="0" lvl="0" marL="0" rtl="0" algn="l">
              <a:spcBef>
                <a:spcPts val="1000"/>
              </a:spcBef>
              <a:spcAft>
                <a:spcPts val="0"/>
              </a:spcAft>
              <a:buSzPts val="1800"/>
              <a:buNone/>
            </a:pPr>
            <a:r>
              <a:t/>
            </a:r>
            <a:endParaRPr>
              <a:solidFill>
                <a:srgbClr val="FFFFFF"/>
              </a:solidFill>
              <a:latin typeface="Times New Roman"/>
              <a:ea typeface="Times New Roman"/>
              <a:cs typeface="Times New Roman"/>
              <a:sym typeface="Times New Roman"/>
            </a:endParaRPr>
          </a:p>
        </p:txBody>
      </p:sp>
      <p:sp>
        <p:nvSpPr>
          <p:cNvPr id="172" name="Google Shape;172;p2"/>
          <p:cNvSpPr txBox="1"/>
          <p:nvPr/>
        </p:nvSpPr>
        <p:spPr>
          <a:xfrm>
            <a:off x="1089550" y="5436150"/>
            <a:ext cx="11026200" cy="74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rgbClr val="FFFFFF"/>
                </a:solidFill>
                <a:latin typeface="Century Gothic"/>
                <a:ea typeface="Century Gothic"/>
                <a:cs typeface="Century Gothic"/>
                <a:sym typeface="Century Gothic"/>
              </a:rPr>
              <a:t>Dataset link: </a:t>
            </a:r>
            <a:r>
              <a:rPr b="1" lang="en-IN" sz="1800" u="sng">
                <a:solidFill>
                  <a:schemeClr val="hlink"/>
                </a:solidFill>
                <a:latin typeface="Century Gothic"/>
                <a:ea typeface="Century Gothic"/>
                <a:cs typeface="Century Gothic"/>
                <a:sym typeface="Century Gothic"/>
                <a:hlinkClick r:id="rId3"/>
              </a:rPr>
              <a:t>https://drive.google.com/drive/folders/1xS03HPtW-XO1cP-7XTaN0gwSvQOFfBWq?usp=sharing</a:t>
            </a:r>
            <a:endParaRPr sz="1800">
              <a:solidFill>
                <a:srgbClr val="FF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ph type="title"/>
          </p:nvPr>
        </p:nvSpPr>
        <p:spPr>
          <a:xfrm>
            <a:off x="1050524" y="775032"/>
            <a:ext cx="565212" cy="54774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Century Gothic"/>
              <a:buNone/>
            </a:pPr>
            <a:r>
              <a:rPr lang="en-IN" sz="1800">
                <a:solidFill>
                  <a:schemeClr val="dk1"/>
                </a:solidFill>
              </a:rPr>
              <a:t> </a:t>
            </a:r>
            <a:endParaRPr sz="1800">
              <a:solidFill>
                <a:schemeClr val="dk1"/>
              </a:solidFill>
            </a:endParaRPr>
          </a:p>
        </p:txBody>
      </p:sp>
      <p:sp>
        <p:nvSpPr>
          <p:cNvPr id="178" name="Google Shape;178;p3"/>
          <p:cNvSpPr txBox="1"/>
          <p:nvPr/>
        </p:nvSpPr>
        <p:spPr>
          <a:xfrm flipH="1">
            <a:off x="1950493" y="5752730"/>
            <a:ext cx="9397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79" name="Google Shape;179;p3"/>
          <p:cNvSpPr txBox="1"/>
          <p:nvPr/>
        </p:nvSpPr>
        <p:spPr>
          <a:xfrm>
            <a:off x="4584300" y="775025"/>
            <a:ext cx="30234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600">
                <a:solidFill>
                  <a:srgbClr val="FFFFFF"/>
                </a:solidFill>
                <a:latin typeface="Century Gothic"/>
                <a:ea typeface="Century Gothic"/>
                <a:cs typeface="Century Gothic"/>
                <a:sym typeface="Century Gothic"/>
              </a:rPr>
              <a:t>Introduction</a:t>
            </a:r>
            <a:endParaRPr sz="3600">
              <a:solidFill>
                <a:srgbClr val="FFFFFF"/>
              </a:solidFill>
              <a:latin typeface="Century Gothic"/>
              <a:ea typeface="Century Gothic"/>
              <a:cs typeface="Century Gothic"/>
              <a:sym typeface="Century Gothic"/>
            </a:endParaRPr>
          </a:p>
        </p:txBody>
      </p:sp>
      <p:sp>
        <p:nvSpPr>
          <p:cNvPr id="180" name="Google Shape;180;p3"/>
          <p:cNvSpPr txBox="1"/>
          <p:nvPr/>
        </p:nvSpPr>
        <p:spPr>
          <a:xfrm>
            <a:off x="3201400" y="1834875"/>
            <a:ext cx="6191100" cy="3135000"/>
          </a:xfrm>
          <a:prstGeom prst="rect">
            <a:avLst/>
          </a:prstGeom>
          <a:noFill/>
          <a:ln>
            <a:noFill/>
          </a:ln>
        </p:spPr>
        <p:txBody>
          <a:bodyPr anchorCtr="0" anchor="t" bIns="91425" lIns="91425" spcFirstLastPara="1" rIns="91425" wrap="square" tIns="91425">
            <a:noAutofit/>
          </a:bodyPr>
          <a:lstStyle/>
          <a:p>
            <a:pPr indent="0" lvl="0" marL="0" rtl="0" algn="l">
              <a:lnSpc>
                <a:spcPct val="112824"/>
              </a:lnSpc>
              <a:spcBef>
                <a:spcPts val="1100"/>
              </a:spcBef>
              <a:spcAft>
                <a:spcPts val="1000"/>
              </a:spcAft>
              <a:buNone/>
            </a:pPr>
            <a:r>
              <a:rPr lang="en-IN" sz="1800">
                <a:solidFill>
                  <a:srgbClr val="FFFFFF"/>
                </a:solidFill>
                <a:latin typeface="Times New Roman"/>
                <a:ea typeface="Times New Roman"/>
                <a:cs typeface="Times New Roman"/>
                <a:sym typeface="Times New Roman"/>
              </a:rPr>
              <a:t>As we all know, Stock market is gaining more interest with time in youth. This is a case study where we learn the pattern of oil price and stock price of various oil company around the globe and try to understand which stock should we buy or which should not.</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613859b60_0_2"/>
          <p:cNvSpPr txBox="1"/>
          <p:nvPr>
            <p:ph type="title"/>
          </p:nvPr>
        </p:nvSpPr>
        <p:spPr>
          <a:xfrm>
            <a:off x="2591000" y="1179860"/>
            <a:ext cx="8911800" cy="1219200"/>
          </a:xfrm>
          <a:prstGeom prst="rect">
            <a:avLst/>
          </a:prstGeom>
        </p:spPr>
        <p:txBody>
          <a:bodyPr anchorCtr="0" anchor="t" bIns="45700" lIns="91425" spcFirstLastPara="1" rIns="91425" wrap="square" tIns="45700">
            <a:spAutoFit/>
          </a:bodyPr>
          <a:lstStyle/>
          <a:p>
            <a:pPr indent="0" lvl="0" marL="0" rtl="0" algn="l">
              <a:lnSpc>
                <a:spcPct val="142850"/>
              </a:lnSpc>
              <a:spcBef>
                <a:spcPts val="0"/>
              </a:spcBef>
              <a:spcAft>
                <a:spcPts val="0"/>
              </a:spcAft>
              <a:buClr>
                <a:schemeClr val="dk1"/>
              </a:buClr>
              <a:buSzPts val="1100"/>
              <a:buFont typeface="Arial"/>
              <a:buNone/>
            </a:pPr>
            <a:r>
              <a:rPr lang="en-IN" sz="2400">
                <a:solidFill>
                  <a:srgbClr val="FFFFFF"/>
                </a:solidFill>
                <a:latin typeface="Arial"/>
                <a:ea typeface="Arial"/>
                <a:cs typeface="Arial"/>
                <a:sym typeface="Arial"/>
              </a:rPr>
              <a:t>There are three parts that my workflow will cover:</a:t>
            </a:r>
            <a:endParaRPr sz="2400">
              <a:solidFill>
                <a:srgbClr val="FFFFFF"/>
              </a:solidFill>
              <a:latin typeface="Arial"/>
              <a:ea typeface="Arial"/>
              <a:cs typeface="Arial"/>
              <a:sym typeface="Arial"/>
            </a:endParaRPr>
          </a:p>
          <a:p>
            <a:pPr indent="0" lvl="0" marL="0" rtl="0" algn="l">
              <a:spcBef>
                <a:spcPts val="1700"/>
              </a:spcBef>
              <a:spcAft>
                <a:spcPts val="0"/>
              </a:spcAft>
              <a:buNone/>
            </a:pPr>
            <a:r>
              <a:t/>
            </a:r>
            <a:endParaRPr sz="2400">
              <a:solidFill>
                <a:srgbClr val="FFFFFF"/>
              </a:solidFill>
            </a:endParaRPr>
          </a:p>
        </p:txBody>
      </p:sp>
      <p:sp>
        <p:nvSpPr>
          <p:cNvPr id="186" name="Google Shape;186;gb613859b60_0_2"/>
          <p:cNvSpPr txBox="1"/>
          <p:nvPr>
            <p:ph idx="1" type="body"/>
          </p:nvPr>
        </p:nvSpPr>
        <p:spPr>
          <a:xfrm>
            <a:off x="2622562" y="2555975"/>
            <a:ext cx="8915400" cy="1921800"/>
          </a:xfrm>
          <a:prstGeom prst="rect">
            <a:avLst/>
          </a:prstGeom>
        </p:spPr>
        <p:txBody>
          <a:bodyPr anchorCtr="0" anchor="t" bIns="45700" lIns="91425" spcFirstLastPara="1" rIns="91425" wrap="square" tIns="45700">
            <a:spAutoFit/>
          </a:bodyPr>
          <a:lstStyle/>
          <a:p>
            <a:pPr indent="-342900" lvl="0" marL="457200" rtl="0" algn="l">
              <a:lnSpc>
                <a:spcPct val="142850"/>
              </a:lnSpc>
              <a:spcBef>
                <a:spcPts val="270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Loading data and introduction to feature engineering</a:t>
            </a:r>
            <a:endParaRPr>
              <a:solidFill>
                <a:srgbClr val="FFFFFF"/>
              </a:solidFill>
              <a:latin typeface="Arial"/>
              <a:ea typeface="Arial"/>
              <a:cs typeface="Arial"/>
              <a:sym typeface="Arial"/>
            </a:endParaRPr>
          </a:p>
          <a:p>
            <a:pPr indent="-342900" lvl="0" marL="457200" rtl="0" algn="l">
              <a:lnSpc>
                <a:spcPct val="142850"/>
              </a:lnSpc>
              <a:spcBef>
                <a:spcPts val="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Data Analysis</a:t>
            </a:r>
            <a:endParaRPr>
              <a:solidFill>
                <a:srgbClr val="FFFFFF"/>
              </a:solidFill>
              <a:latin typeface="Arial"/>
              <a:ea typeface="Arial"/>
              <a:cs typeface="Arial"/>
              <a:sym typeface="Arial"/>
            </a:endParaRPr>
          </a:p>
          <a:p>
            <a:pPr indent="-342900" lvl="0" marL="457200" rtl="0" algn="l">
              <a:lnSpc>
                <a:spcPct val="142850"/>
              </a:lnSpc>
              <a:spcBef>
                <a:spcPts val="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Machine Learning and Prediction!</a:t>
            </a:r>
            <a:endParaRPr>
              <a:solidFill>
                <a:srgbClr val="FFFFFF"/>
              </a:solidFill>
              <a:latin typeface="Arial"/>
              <a:ea typeface="Arial"/>
              <a:cs typeface="Arial"/>
              <a:sym typeface="Arial"/>
            </a:endParaRPr>
          </a:p>
          <a:p>
            <a:pPr indent="0" lvl="0" marL="0" rtl="0" algn="l">
              <a:spcBef>
                <a:spcPts val="270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EFEFE"/>
              </a:buClr>
              <a:buSzPts val="1600"/>
              <a:buFont typeface="Century Gothic"/>
              <a:buNone/>
            </a:pPr>
            <a:r>
              <a:rPr lang="en-IN" sz="1600"/>
              <a:t> </a:t>
            </a:r>
            <a:endParaRPr/>
          </a:p>
        </p:txBody>
      </p:sp>
      <p:sp>
        <p:nvSpPr>
          <p:cNvPr id="192" name="Google Shape;192;p4"/>
          <p:cNvSpPr txBox="1"/>
          <p:nvPr>
            <p:ph idx="1" type="body"/>
          </p:nvPr>
        </p:nvSpPr>
        <p:spPr>
          <a:xfrm>
            <a:off x="1953075" y="1234625"/>
            <a:ext cx="8562000" cy="2157000"/>
          </a:xfrm>
          <a:prstGeom prst="rect">
            <a:avLst/>
          </a:prstGeom>
          <a:noFill/>
          <a:ln>
            <a:noFill/>
          </a:ln>
        </p:spPr>
        <p:txBody>
          <a:bodyPr anchorCtr="0" anchor="t" bIns="45700" lIns="91425" spcFirstLastPara="1" rIns="91425" wrap="square" tIns="45700">
            <a:normAutofit/>
          </a:bodyPr>
          <a:lstStyle/>
          <a:p>
            <a:pPr indent="0" lvl="0" marL="127000" marR="203200" rtl="0" algn="l">
              <a:lnSpc>
                <a:spcPct val="142850"/>
              </a:lnSpc>
              <a:spcBef>
                <a:spcPts val="1800"/>
              </a:spcBef>
              <a:spcAft>
                <a:spcPts val="0"/>
              </a:spcAft>
              <a:buClr>
                <a:schemeClr val="dk1"/>
              </a:buClr>
              <a:buSzPts val="1100"/>
              <a:buFont typeface="Arial"/>
              <a:buNone/>
            </a:pPr>
            <a:r>
              <a:rPr b="1" lang="en-IN" sz="2400">
                <a:solidFill>
                  <a:srgbClr val="FFFFFF"/>
                </a:solidFill>
                <a:latin typeface="Arial"/>
                <a:ea typeface="Arial"/>
                <a:cs typeface="Arial"/>
                <a:sym typeface="Arial"/>
              </a:rPr>
              <a:t>Data Analysis</a:t>
            </a:r>
            <a:endParaRPr b="1" sz="2400">
              <a:solidFill>
                <a:srgbClr val="FFFFFF"/>
              </a:solidFill>
              <a:latin typeface="Arial"/>
              <a:ea typeface="Arial"/>
              <a:cs typeface="Arial"/>
              <a:sym typeface="Arial"/>
            </a:endParaRPr>
          </a:p>
          <a:p>
            <a:pPr indent="0" lvl="0" marL="127000" marR="203200" rtl="0" algn="l">
              <a:lnSpc>
                <a:spcPct val="142850"/>
              </a:lnSpc>
              <a:spcBef>
                <a:spcPts val="400"/>
              </a:spcBef>
              <a:spcAft>
                <a:spcPts val="1900"/>
              </a:spcAft>
              <a:buSzPts val="1100"/>
              <a:buNone/>
            </a:pPr>
            <a:r>
              <a:rPr lang="en-IN">
                <a:solidFill>
                  <a:srgbClr val="FFFFFF"/>
                </a:solidFill>
                <a:latin typeface="Arial"/>
                <a:ea typeface="Arial"/>
                <a:cs typeface="Arial"/>
                <a:sym typeface="Arial"/>
              </a:rPr>
              <a:t>To explore the universe, we will start with some practical recipes to make sense of our data. This analysis contains a few of the tools with the purpose of exploring different visualisations that can be useful in a Machine Learning problem. </a:t>
            </a:r>
            <a:endParaRPr b="1">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EFEFE"/>
              </a:buClr>
              <a:buSzPts val="3600"/>
              <a:buFont typeface="Century Gothic"/>
              <a:buNone/>
            </a:pPr>
            <a:r>
              <a:rPr lang="en-IN"/>
              <a:t> </a:t>
            </a:r>
            <a:endParaRPr/>
          </a:p>
        </p:txBody>
      </p:sp>
      <p:sp>
        <p:nvSpPr>
          <p:cNvPr id="198" name="Google Shape;198;p5"/>
          <p:cNvSpPr txBox="1"/>
          <p:nvPr>
            <p:ph idx="1" type="body"/>
          </p:nvPr>
        </p:nvSpPr>
        <p:spPr>
          <a:xfrm>
            <a:off x="2592925" y="1045675"/>
            <a:ext cx="6381000" cy="2545500"/>
          </a:xfrm>
          <a:prstGeom prst="rect">
            <a:avLst/>
          </a:prstGeom>
          <a:noFill/>
          <a:ln>
            <a:noFill/>
          </a:ln>
        </p:spPr>
        <p:txBody>
          <a:bodyPr anchorCtr="0" anchor="t" bIns="45700" lIns="91425" spcFirstLastPara="1" rIns="91425" wrap="square" tIns="45700">
            <a:normAutofit/>
          </a:bodyPr>
          <a:lstStyle/>
          <a:p>
            <a:pPr indent="0" lvl="0" marL="0" rtl="0" algn="l">
              <a:lnSpc>
                <a:spcPct val="142850"/>
              </a:lnSpc>
              <a:spcBef>
                <a:spcPts val="1800"/>
              </a:spcBef>
              <a:spcAft>
                <a:spcPts val="0"/>
              </a:spcAft>
              <a:buNone/>
            </a:pPr>
            <a:r>
              <a:rPr b="1" lang="en-IN" sz="2400">
                <a:solidFill>
                  <a:srgbClr val="FFFFFF"/>
                </a:solidFill>
                <a:latin typeface="Arial"/>
                <a:ea typeface="Arial"/>
                <a:cs typeface="Arial"/>
                <a:sym typeface="Arial"/>
              </a:rPr>
              <a:t>Machine Learning and Prediction</a:t>
            </a:r>
            <a:endParaRPr>
              <a:solidFill>
                <a:srgbClr val="FFFFFF"/>
              </a:solidFill>
              <a:latin typeface="Arial"/>
              <a:ea typeface="Arial"/>
              <a:cs typeface="Arial"/>
              <a:sym typeface="Arial"/>
            </a:endParaRPr>
          </a:p>
          <a:p>
            <a:pPr indent="-342900" lvl="0" marL="914400" rtl="0" algn="l">
              <a:spcBef>
                <a:spcPts val="100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Cluster analysis on dataset</a:t>
            </a:r>
            <a:endParaRPr>
              <a:solidFill>
                <a:srgbClr val="FFFFFF"/>
              </a:solidFill>
              <a:latin typeface="Arial"/>
              <a:ea typeface="Arial"/>
              <a:cs typeface="Arial"/>
              <a:sym typeface="Arial"/>
            </a:endParaRPr>
          </a:p>
          <a:p>
            <a:pPr indent="-342900" lvl="0" marL="914400" rtl="0" algn="l">
              <a:spcBef>
                <a:spcPts val="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Linear regression on share price vs oil price</a:t>
            </a:r>
            <a:endParaRPr>
              <a:solidFill>
                <a:srgbClr val="FFFFFF"/>
              </a:solidFill>
              <a:latin typeface="Arial"/>
              <a:ea typeface="Arial"/>
              <a:cs typeface="Arial"/>
              <a:sym typeface="Arial"/>
            </a:endParaRPr>
          </a:p>
          <a:p>
            <a:pPr indent="-342900" lvl="0" marL="914400" rtl="0" algn="l">
              <a:spcBef>
                <a:spcPts val="0"/>
              </a:spcBef>
              <a:spcAft>
                <a:spcPts val="0"/>
              </a:spcAft>
              <a:buClr>
                <a:srgbClr val="FFFFFF"/>
              </a:buClr>
              <a:buSzPts val="1800"/>
              <a:buFont typeface="Arial"/>
              <a:buAutoNum type="arabicPeriod"/>
            </a:pPr>
            <a:r>
              <a:rPr lang="en-IN">
                <a:solidFill>
                  <a:srgbClr val="FFFFFF"/>
                </a:solidFill>
                <a:latin typeface="Arial"/>
                <a:ea typeface="Arial"/>
                <a:cs typeface="Arial"/>
                <a:sym typeface="Arial"/>
              </a:rPr>
              <a:t>Random Forest on share price vs oil price</a:t>
            </a:r>
            <a:endParaRPr>
              <a:solidFill>
                <a:srgbClr val="FFFFFF"/>
              </a:solidFill>
              <a:latin typeface="Arial"/>
              <a:ea typeface="Arial"/>
              <a:cs typeface="Arial"/>
              <a:sym typeface="Arial"/>
            </a:endParaRPr>
          </a:p>
          <a:p>
            <a:pPr indent="0" lvl="0" marL="0" rtl="0" algn="l">
              <a:spcBef>
                <a:spcPts val="1000"/>
              </a:spcBef>
              <a:spcAft>
                <a:spcPts val="0"/>
              </a:spcAft>
              <a:buNone/>
            </a:pPr>
            <a:r>
              <a:t/>
            </a:r>
            <a:endParaRPr i="1">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EFEFE"/>
              </a:buClr>
              <a:buSzPts val="3600"/>
              <a:buFont typeface="Century Gothic"/>
              <a:buNone/>
            </a:pPr>
            <a:r>
              <a:rPr lang="en-IN"/>
              <a:t> </a:t>
            </a:r>
            <a:endParaRPr/>
          </a:p>
        </p:txBody>
      </p:sp>
      <p:sp>
        <p:nvSpPr>
          <p:cNvPr id="204" name="Google Shape;204;p6"/>
          <p:cNvSpPr txBox="1"/>
          <p:nvPr/>
        </p:nvSpPr>
        <p:spPr>
          <a:xfrm>
            <a:off x="7048768" y="3883254"/>
            <a:ext cx="458087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05" name="Google Shape;205;p6"/>
          <p:cNvSpPr txBox="1"/>
          <p:nvPr/>
        </p:nvSpPr>
        <p:spPr>
          <a:xfrm>
            <a:off x="2011025" y="312075"/>
            <a:ext cx="9960300" cy="5910900"/>
          </a:xfrm>
          <a:prstGeom prst="rect">
            <a:avLst/>
          </a:prstGeom>
          <a:noFill/>
          <a:ln>
            <a:noFill/>
          </a:ln>
        </p:spPr>
        <p:txBody>
          <a:bodyPr anchorCtr="0" anchor="t" bIns="45700" lIns="91425" spcFirstLastPara="1" rIns="91425" wrap="square" tIns="45700">
            <a:spAutoFit/>
          </a:bodyPr>
          <a:lstStyle/>
          <a:p>
            <a:pPr indent="0" lvl="0" marL="0" rtl="0" algn="l">
              <a:lnSpc>
                <a:spcPct val="142850"/>
              </a:lnSpc>
              <a:spcBef>
                <a:spcPts val="2400"/>
              </a:spcBef>
              <a:spcAft>
                <a:spcPts val="0"/>
              </a:spcAft>
              <a:buClr>
                <a:schemeClr val="dk1"/>
              </a:buClr>
              <a:buSzPts val="1100"/>
              <a:buFont typeface="Arial"/>
              <a:buNone/>
            </a:pPr>
            <a:r>
              <a:rPr b="1" lang="en-IN" sz="2400">
                <a:solidFill>
                  <a:srgbClr val="FFFFFF"/>
                </a:solidFill>
              </a:rPr>
              <a:t>References for study:</a:t>
            </a:r>
            <a:endParaRPr b="1" sz="2400">
              <a:solidFill>
                <a:srgbClr val="FFFFFF"/>
              </a:solidFill>
            </a:endParaRPr>
          </a:p>
          <a:p>
            <a:pPr indent="0" lvl="0" marL="0" rtl="0" algn="l">
              <a:lnSpc>
                <a:spcPct val="142850"/>
              </a:lnSpc>
              <a:spcBef>
                <a:spcPts val="600"/>
              </a:spcBef>
              <a:spcAft>
                <a:spcPts val="0"/>
              </a:spcAft>
              <a:buClr>
                <a:schemeClr val="dk1"/>
              </a:buClr>
              <a:buSzPts val="1100"/>
              <a:buFont typeface="Arial"/>
              <a:buNone/>
            </a:pPr>
            <a:r>
              <a:rPr lang="en-IN">
                <a:solidFill>
                  <a:srgbClr val="FFFFFF"/>
                </a:solidFill>
              </a:rPr>
              <a:t>Oil price dataset downloaded from the U.S Energy Information administration. ( </a:t>
            </a:r>
            <a:r>
              <a:rPr lang="en-IN" u="sng">
                <a:solidFill>
                  <a:schemeClr val="hlink"/>
                </a:solidFill>
                <a:hlinkClick r:id="rId3"/>
              </a:rPr>
              <a:t>Europe Brent Spot Price FOB (Dollars per Barrel)</a:t>
            </a:r>
            <a:r>
              <a:rPr lang="en-IN">
                <a:solidFill>
                  <a:srgbClr val="FFFFFF"/>
                </a:solidFill>
              </a:rPr>
              <a:t>)</a:t>
            </a:r>
            <a:endParaRPr>
              <a:solidFill>
                <a:srgbClr val="FFFFFF"/>
              </a:solidFill>
            </a:endParaRPr>
          </a:p>
          <a:p>
            <a:pPr indent="0" lvl="0" marL="0" rtl="0" algn="l">
              <a:lnSpc>
                <a:spcPct val="142850"/>
              </a:lnSpc>
              <a:spcBef>
                <a:spcPts val="1700"/>
              </a:spcBef>
              <a:spcAft>
                <a:spcPts val="0"/>
              </a:spcAft>
              <a:buClr>
                <a:schemeClr val="dk1"/>
              </a:buClr>
              <a:buSzPts val="1100"/>
              <a:buFont typeface="Arial"/>
              <a:buNone/>
            </a:pPr>
            <a:r>
              <a:rPr lang="en-IN">
                <a:solidFill>
                  <a:srgbClr val="FFFFFF"/>
                </a:solidFill>
              </a:rPr>
              <a:t>Share Prices To download the dataset I use Yahoo finance:  example: </a:t>
            </a:r>
            <a:r>
              <a:rPr lang="en-IN" u="sng">
                <a:solidFill>
                  <a:schemeClr val="hlink"/>
                </a:solidFill>
                <a:hlinkClick r:id="rId4"/>
              </a:rPr>
              <a:t>ROYAL DUTCH SHELL PLC 'B' ORD E (RDSB.L) stock historical prices &amp; data</a:t>
            </a:r>
            <a:endParaRPr>
              <a:solidFill>
                <a:srgbClr val="FFFFFF"/>
              </a:solidFill>
            </a:endParaRPr>
          </a:p>
          <a:p>
            <a:pPr indent="0" lvl="0" marL="0" rtl="0" algn="l">
              <a:lnSpc>
                <a:spcPct val="142850"/>
              </a:lnSpc>
              <a:spcBef>
                <a:spcPts val="1700"/>
              </a:spcBef>
              <a:spcAft>
                <a:spcPts val="0"/>
              </a:spcAft>
              <a:buClr>
                <a:schemeClr val="dk1"/>
              </a:buClr>
              <a:buSzPts val="1100"/>
              <a:buFont typeface="Arial"/>
              <a:buNone/>
            </a:pPr>
            <a:r>
              <a:rPr lang="en-IN">
                <a:solidFill>
                  <a:srgbClr val="FFFFFF"/>
                </a:solidFill>
              </a:rPr>
              <a:t>Pandas: </a:t>
            </a:r>
            <a:r>
              <a:rPr lang="en-IN" u="sng">
                <a:solidFill>
                  <a:schemeClr val="hlink"/>
                </a:solidFill>
                <a:hlinkClick r:id="rId5"/>
              </a:rPr>
              <a:t>10 minutes to pandas — pandas 1.2.0 documentation</a:t>
            </a:r>
            <a:endParaRPr>
              <a:solidFill>
                <a:srgbClr val="FFFFFF"/>
              </a:solidFill>
            </a:endParaRPr>
          </a:p>
          <a:p>
            <a:pPr indent="0" lvl="0" marL="0" rtl="0" algn="l">
              <a:lnSpc>
                <a:spcPct val="142850"/>
              </a:lnSpc>
              <a:spcBef>
                <a:spcPts val="1700"/>
              </a:spcBef>
              <a:spcAft>
                <a:spcPts val="0"/>
              </a:spcAft>
              <a:buClr>
                <a:schemeClr val="dk1"/>
              </a:buClr>
              <a:buSzPts val="1100"/>
              <a:buFont typeface="Arial"/>
              <a:buNone/>
            </a:pPr>
            <a:r>
              <a:rPr lang="en-IN">
                <a:solidFill>
                  <a:srgbClr val="FFFFFF"/>
                </a:solidFill>
              </a:rPr>
              <a:t>Seaborn: </a:t>
            </a:r>
            <a:r>
              <a:rPr lang="en-IN" u="sng">
                <a:solidFill>
                  <a:schemeClr val="hlink"/>
                </a:solidFill>
                <a:hlinkClick r:id="rId6"/>
              </a:rPr>
              <a:t>seaborn: statistical data visualization — seaborn 0.11.1 documentation</a:t>
            </a:r>
            <a:endParaRPr>
              <a:solidFill>
                <a:srgbClr val="FFFFFF"/>
              </a:solidFill>
            </a:endParaRPr>
          </a:p>
          <a:p>
            <a:pPr indent="0" lvl="0" marL="0" rtl="0" algn="l">
              <a:lnSpc>
                <a:spcPct val="142850"/>
              </a:lnSpc>
              <a:spcBef>
                <a:spcPts val="1700"/>
              </a:spcBef>
              <a:spcAft>
                <a:spcPts val="0"/>
              </a:spcAft>
              <a:buClr>
                <a:schemeClr val="dk1"/>
              </a:buClr>
              <a:buSzPts val="1100"/>
              <a:buFont typeface="Arial"/>
              <a:buNone/>
            </a:pPr>
            <a:r>
              <a:rPr lang="en-IN">
                <a:solidFill>
                  <a:srgbClr val="FFFFFF"/>
                </a:solidFill>
              </a:rPr>
              <a:t>Scikit Learn: </a:t>
            </a:r>
            <a:r>
              <a:rPr lang="en-IN" u="sng">
                <a:solidFill>
                  <a:schemeClr val="hlink"/>
                </a:solidFill>
                <a:hlinkClick r:id="rId7"/>
              </a:rPr>
              <a:t>scikit-learn: machine learning in Python — scikit-learn 0.24.0 documentation</a:t>
            </a:r>
            <a:endParaRPr>
              <a:solidFill>
                <a:srgbClr val="FFFFFF"/>
              </a:solidFill>
            </a:endParaRPr>
          </a:p>
          <a:p>
            <a:pPr indent="0" lvl="0" marL="0" rtl="0" algn="l">
              <a:lnSpc>
                <a:spcPct val="142850"/>
              </a:lnSpc>
              <a:spcBef>
                <a:spcPts val="1700"/>
              </a:spcBef>
              <a:spcAft>
                <a:spcPts val="0"/>
              </a:spcAft>
              <a:buClr>
                <a:schemeClr val="dk1"/>
              </a:buClr>
              <a:buSzPts val="1100"/>
              <a:buFont typeface="Arial"/>
              <a:buNone/>
            </a:pPr>
            <a:r>
              <a:rPr lang="en-IN">
                <a:solidFill>
                  <a:srgbClr val="FFFFFF"/>
                </a:solidFill>
              </a:rPr>
              <a:t>Cluster analysis - Basic concepts and algorithms </a:t>
            </a:r>
            <a:r>
              <a:rPr lang="en-IN" u="sng">
                <a:solidFill>
                  <a:schemeClr val="hlink"/>
                </a:solidFill>
                <a:hlinkClick r:id="rId8"/>
              </a:rPr>
              <a:t>Cluster Analysis: Basic Concepts and Algorithms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EFEFE"/>
              </a:buClr>
              <a:buSzPts val="3600"/>
              <a:buFont typeface="Century Gothic"/>
              <a:buNone/>
            </a:pPr>
            <a:r>
              <a:rPr lang="en-IN"/>
              <a:t> </a:t>
            </a:r>
            <a:endParaRPr/>
          </a:p>
        </p:txBody>
      </p:sp>
      <p:sp>
        <p:nvSpPr>
          <p:cNvPr id="211" name="Google Shape;211;p16"/>
          <p:cNvSpPr txBox="1"/>
          <p:nvPr>
            <p:ph idx="1" type="body"/>
          </p:nvPr>
        </p:nvSpPr>
        <p:spPr>
          <a:xfrm>
            <a:off x="1638300" y="2870446"/>
            <a:ext cx="8915400" cy="37776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7200"/>
              <a:buNone/>
            </a:pPr>
            <a:r>
              <a:rPr lang="en-IN" sz="7200">
                <a:latin typeface="Libre Baskerville"/>
                <a:ea typeface="Libre Baskerville"/>
                <a:cs typeface="Libre Baskerville"/>
                <a:sym typeface="Libre Baskerville"/>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2020-08-19T04:06:22Z</dcterms:created>
  <dc:creator>Abhishek Kumar</dc:creator>
</cp:coreProperties>
</file>