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BF09-D580-9CC3-BFC9-227E41879C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012E70-050D-162A-6132-14AD930F29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760689-279F-E295-315E-0E280850A883}"/>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D856664B-845A-2BFD-F5B1-BDA43E6EE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1CBCD-4AC6-8F8D-C669-500B8B09EF3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1183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CA93-D264-998D-B2FC-BCA7FB79B3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DD2FC0-E236-D9D0-9DC4-30F3E35AC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E7930F-80C7-A10A-3443-5FC110EE7F73}"/>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ACD2E494-C543-1602-8F37-36C391913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120F9-B95C-BE97-2404-E495578B8FE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8549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A1AC0-F82A-CE76-A564-86864C5127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C482C0-65D2-151C-2491-24E81FD8E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C40FA-5CD7-7A77-51AC-4D9BDC6E39AF}"/>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E0E9B150-07C9-8B1C-3913-B37DBFB58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E6C86-3EE7-BC78-00F8-C2B4B78700A4}"/>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5921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B3B9-E1D7-D397-8D79-A7921AEE35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2047C1-38B1-722A-9D2F-0EACB790BD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BBB71-00B5-FA02-C24A-4A952F432BB4}"/>
              </a:ext>
            </a:extLst>
          </p:cNvPr>
          <p:cNvSpPr>
            <a:spLocks noGrp="1"/>
          </p:cNvSpPr>
          <p:nvPr>
            <p:ph type="dt" sz="half" idx="10"/>
          </p:nvPr>
        </p:nvSpPr>
        <p:spPr/>
        <p:txBody>
          <a:bodyPr/>
          <a:lstStyle/>
          <a:p>
            <a:fld id="{11EAACC7-3B3F-47D1-959A-EF58926E955E}" type="datetimeFigureOut">
              <a:rPr lang="en-US" smtClean="0"/>
              <a:t>7/20/2023</a:t>
            </a:fld>
            <a:endParaRPr lang="en-US" dirty="0"/>
          </a:p>
        </p:txBody>
      </p:sp>
      <p:sp>
        <p:nvSpPr>
          <p:cNvPr id="5" name="Footer Placeholder 4">
            <a:extLst>
              <a:ext uri="{FF2B5EF4-FFF2-40B4-BE49-F238E27FC236}">
                <a16:creationId xmlns:a16="http://schemas.microsoft.com/office/drawing/2014/main" id="{0DBBD678-6F69-D648-0037-4372FE320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C5EC4-62C9-9B1E-B1ED-9FBB9757CFE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2061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0ABB-146C-D43E-57FD-FCC2F7C196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6BF27A-85F9-67F4-28D5-DD5BE04E88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611934-16FF-FAF4-DA71-864788B8EAD9}"/>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ADD37197-5FA3-7CCB-9A7F-0AE395A4D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8BE28-C134-FD1C-68D3-8DC225E7614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0882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5C56-4EBF-DDAF-70C5-36D2A5BE93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1B4916-0745-95C0-1257-587B1652D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BC8176-8BA5-8E47-0A6E-ECBB4C4177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00E2FC-4007-6F1C-AB8E-3265A957D9FF}"/>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6" name="Footer Placeholder 5">
            <a:extLst>
              <a:ext uri="{FF2B5EF4-FFF2-40B4-BE49-F238E27FC236}">
                <a16:creationId xmlns:a16="http://schemas.microsoft.com/office/drawing/2014/main" id="{FB7FBEBB-5B15-0500-0749-B1EB4165E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75226-A0D0-89BD-146F-933952D211B5}"/>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1619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3904-DBC8-3CB9-A56B-77505F2C23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5AA1EA-7C20-D92F-76E7-22CF7F377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D4B67C-39C9-1C71-B906-7A1CF1587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417944-F5DC-0D89-913C-4A4B09428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CFB0B9-9AB7-6C8B-8C8A-1F378C830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A5CB89-8CC1-A094-77A3-852540805E59}"/>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8" name="Footer Placeholder 7">
            <a:extLst>
              <a:ext uri="{FF2B5EF4-FFF2-40B4-BE49-F238E27FC236}">
                <a16:creationId xmlns:a16="http://schemas.microsoft.com/office/drawing/2014/main" id="{5E750F47-54C3-C553-DA87-68F60BE7B1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36C63-4D8A-CBF8-31E9-66D4938AA94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441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2141-9EEB-B305-9108-EDE84CE4E5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7B3B8A-CE47-18BC-A171-01B62B23B716}"/>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4" name="Footer Placeholder 3">
            <a:extLst>
              <a:ext uri="{FF2B5EF4-FFF2-40B4-BE49-F238E27FC236}">
                <a16:creationId xmlns:a16="http://schemas.microsoft.com/office/drawing/2014/main" id="{D2E27944-C49B-BB08-E70C-335A0245F0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6ECA9-FA89-6F75-460B-091C66E63D02}"/>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4722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4E6D9-3757-5390-7A02-BBE1ACD975FD}"/>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3" name="Footer Placeholder 2">
            <a:extLst>
              <a:ext uri="{FF2B5EF4-FFF2-40B4-BE49-F238E27FC236}">
                <a16:creationId xmlns:a16="http://schemas.microsoft.com/office/drawing/2014/main" id="{A7D6344A-B9B8-A5B1-D7F7-2ACDE5CA1B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20BB8-0B65-F21E-EE25-CC9E30906DD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3961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DE47-E2B5-67D9-AA17-3AD35D8AC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541527-7550-22F5-07DC-E6B7D83B7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C49557-45FD-687B-5AB4-253492C7A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DAC3B-543C-197C-5C17-2D51D7C27F20}"/>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6" name="Footer Placeholder 5">
            <a:extLst>
              <a:ext uri="{FF2B5EF4-FFF2-40B4-BE49-F238E27FC236}">
                <a16:creationId xmlns:a16="http://schemas.microsoft.com/office/drawing/2014/main" id="{33998A4C-5E89-7223-702C-0E844289B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B0635-DB82-0E11-96EC-B2EB60697B5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35922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B1A5-060E-E04C-E054-7DAA84475E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52EC6F-A631-BE72-E067-7CE2B7009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B018E3-97D6-8781-91D9-F961FFE68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CBCD9-7FD6-B1F0-CB7C-200C7C2E889B}"/>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6" name="Footer Placeholder 5">
            <a:extLst>
              <a:ext uri="{FF2B5EF4-FFF2-40B4-BE49-F238E27FC236}">
                <a16:creationId xmlns:a16="http://schemas.microsoft.com/office/drawing/2014/main" id="{81DB3FB8-7989-9466-44E7-19B30E85D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1FA9-61EE-756E-CC27-E50C95AA220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9331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D1228-D4C6-8615-4616-D779C21F5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476F05-C204-D643-6D1E-28A9D8F450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E5928-9079-7B65-A57D-128B6EE00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275293DC-9534-9A70-FF46-2F0F3A0F5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F7A034D-CE31-F3C6-1441-9B006069B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014853002"/>
      </p:ext>
    </p:extLst>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CFE5-13B9-9024-FA24-615E96C12F6F}"/>
              </a:ext>
            </a:extLst>
          </p:cNvPr>
          <p:cNvSpPr>
            <a:spLocks noGrp="1"/>
          </p:cNvSpPr>
          <p:nvPr>
            <p:ph type="ctrTitle"/>
          </p:nvPr>
        </p:nvSpPr>
        <p:spPr>
          <a:xfrm>
            <a:off x="871870" y="749595"/>
            <a:ext cx="5645888" cy="3902149"/>
          </a:xfrm>
        </p:spPr>
        <p:txBody>
          <a:bodyPr anchor="t">
            <a:normAutofit/>
          </a:bodyPr>
          <a:lstStyle/>
          <a:p>
            <a:pPr algn="l"/>
            <a:r>
              <a:rPr lang="en-IN" sz="5600" dirty="0"/>
              <a:t>Web scraping and generating dataset</a:t>
            </a:r>
          </a:p>
        </p:txBody>
      </p:sp>
      <p:sp>
        <p:nvSpPr>
          <p:cNvPr id="3" name="Subtitle 2">
            <a:extLst>
              <a:ext uri="{FF2B5EF4-FFF2-40B4-BE49-F238E27FC236}">
                <a16:creationId xmlns:a16="http://schemas.microsoft.com/office/drawing/2014/main" id="{82E66F67-DBF3-DCF0-EF81-F4E651744CFD}"/>
              </a:ext>
            </a:extLst>
          </p:cNvPr>
          <p:cNvSpPr>
            <a:spLocks noGrp="1"/>
          </p:cNvSpPr>
          <p:nvPr>
            <p:ph type="subTitle" idx="1"/>
          </p:nvPr>
        </p:nvSpPr>
        <p:spPr>
          <a:xfrm>
            <a:off x="871870" y="4651745"/>
            <a:ext cx="4890977" cy="999460"/>
          </a:xfrm>
        </p:spPr>
        <p:txBody>
          <a:bodyPr anchor="b">
            <a:normAutofit/>
          </a:bodyPr>
          <a:lstStyle/>
          <a:p>
            <a:pPr algn="l">
              <a:lnSpc>
                <a:spcPct val="110000"/>
              </a:lnSpc>
            </a:pPr>
            <a:r>
              <a:rPr lang="en-IN" sz="1500"/>
              <a:t>Presented by Abhishek Chauhan</a:t>
            </a:r>
          </a:p>
          <a:p>
            <a:pPr algn="l">
              <a:lnSpc>
                <a:spcPct val="110000"/>
              </a:lnSpc>
            </a:pPr>
            <a:r>
              <a:rPr lang="en-IN" sz="1500"/>
              <a:t>Under the mentorship of </a:t>
            </a:r>
            <a:r>
              <a:rPr lang="en-IN" sz="1500" err="1"/>
              <a:t>Dr.Sharon</a:t>
            </a:r>
            <a:r>
              <a:rPr lang="en-IN" sz="1500"/>
              <a:t> </a:t>
            </a:r>
            <a:r>
              <a:rPr lang="en-IN" sz="1500" err="1"/>
              <a:t>christa</a:t>
            </a:r>
            <a:endParaRPr lang="en-IN" sz="1500"/>
          </a:p>
        </p:txBody>
      </p:sp>
      <p:pic>
        <p:nvPicPr>
          <p:cNvPr id="14" name="Picture 3">
            <a:extLst>
              <a:ext uri="{FF2B5EF4-FFF2-40B4-BE49-F238E27FC236}">
                <a16:creationId xmlns:a16="http://schemas.microsoft.com/office/drawing/2014/main" id="{56176CEF-81DF-1946-537B-335CD692A7FD}"/>
              </a:ext>
            </a:extLst>
          </p:cNvPr>
          <p:cNvPicPr>
            <a:picLocks noChangeAspect="1"/>
          </p:cNvPicPr>
          <p:nvPr/>
        </p:nvPicPr>
        <p:blipFill rotWithShape="1">
          <a:blip r:embed="rId2"/>
          <a:srcRect l="20804" r="27546"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spTree>
    <p:extLst>
      <p:ext uri="{BB962C8B-B14F-4D97-AF65-F5344CB8AC3E}">
        <p14:creationId xmlns:p14="http://schemas.microsoft.com/office/powerpoint/2010/main" val="366800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A0079-B652-01AD-AD82-059FD687DA0F}"/>
              </a:ext>
            </a:extLst>
          </p:cNvPr>
          <p:cNvSpPr>
            <a:spLocks noGrp="1"/>
          </p:cNvSpPr>
          <p:nvPr>
            <p:ph type="title"/>
          </p:nvPr>
        </p:nvSpPr>
        <p:spPr>
          <a:xfrm>
            <a:off x="5297762" y="329184"/>
            <a:ext cx="6251110" cy="1783080"/>
          </a:xfrm>
        </p:spPr>
        <p:txBody>
          <a:bodyPr anchor="b">
            <a:normAutofit/>
          </a:bodyPr>
          <a:lstStyle/>
          <a:p>
            <a:r>
              <a:rPr lang="en-IN" sz="5400"/>
              <a:t>Conclusion and future work</a:t>
            </a:r>
          </a:p>
        </p:txBody>
      </p:sp>
      <p:pic>
        <p:nvPicPr>
          <p:cNvPr id="13" name="Picture 4" descr="Sphere of mesh and nodes">
            <a:extLst>
              <a:ext uri="{FF2B5EF4-FFF2-40B4-BE49-F238E27FC236}">
                <a16:creationId xmlns:a16="http://schemas.microsoft.com/office/drawing/2014/main" id="{ABFC29DB-4376-D228-2049-086D3AE0CAF6}"/>
              </a:ext>
            </a:extLst>
          </p:cNvPr>
          <p:cNvPicPr>
            <a:picLocks noChangeAspect="1"/>
          </p:cNvPicPr>
          <p:nvPr/>
        </p:nvPicPr>
        <p:blipFill rotWithShape="1">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519EBD-FA1E-6C84-F12B-9EBBDD8D55B1}"/>
              </a:ext>
            </a:extLst>
          </p:cNvPr>
          <p:cNvSpPr>
            <a:spLocks noGrp="1"/>
          </p:cNvSpPr>
          <p:nvPr>
            <p:ph idx="1"/>
          </p:nvPr>
        </p:nvSpPr>
        <p:spPr>
          <a:xfrm>
            <a:off x="5297762" y="2706624"/>
            <a:ext cx="6251110" cy="3483864"/>
          </a:xfrm>
        </p:spPr>
        <p:txBody>
          <a:bodyPr>
            <a:normAutofit/>
          </a:bodyPr>
          <a:lstStyle/>
          <a:p>
            <a:pPr marL="0" indent="0">
              <a:buNone/>
            </a:pPr>
            <a:r>
              <a:rPr lang="en-US" sz="1900">
                <a:latin typeface="Times New Roman" panose="02020603050405020304" pitchFamily="18" charset="0"/>
                <a:ea typeface="Calibri" panose="020F0502020204030204" pitchFamily="34" charset="0"/>
              </a:rPr>
              <a:t> We extract the data from two different sites and then later we can use it for price analysis .So we see web scraping is a very important method for saving a lot of time. </a:t>
            </a:r>
            <a:r>
              <a:rPr lang="en-US" sz="1900">
                <a:effectLst/>
                <a:latin typeface="Times New Roman" panose="02020603050405020304" pitchFamily="18" charset="0"/>
                <a:ea typeface="Calibri" panose="020F0502020204030204" pitchFamily="34" charset="0"/>
              </a:rPr>
              <a:t> Some potential areas for future work in web scraping and dataset generation including of Exploring advanced scraping techniques like dynamic web scraping using headless browsers or API-based data extraction.  Developing automated scraping pipelines to regularly update datasets from selected web sources.  Conducting further analysis and visualization on the generated dataset to extract meaningful insights.  Investigating ethical considerations and legal implications of web scraping, including obtaining necessary permissions and adhering to data privacy regulations.</a:t>
            </a:r>
            <a:endParaRPr lang="en-IN" sz="1900">
              <a:effectLst/>
              <a:latin typeface="Calibri" panose="020F0502020204030204" pitchFamily="34" charset="0"/>
              <a:ea typeface="Calibri" panose="020F0502020204030204" pitchFamily="34" charset="0"/>
            </a:endParaRPr>
          </a:p>
          <a:p>
            <a:endParaRPr lang="en-IN" sz="1900"/>
          </a:p>
        </p:txBody>
      </p:sp>
    </p:spTree>
    <p:extLst>
      <p:ext uri="{BB962C8B-B14F-4D97-AF65-F5344CB8AC3E}">
        <p14:creationId xmlns:p14="http://schemas.microsoft.com/office/powerpoint/2010/main" val="302912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ABE4CC7E-D3D5-4A5F-8D07-29DA1CD3C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0">
            <a:extLst>
              <a:ext uri="{FF2B5EF4-FFF2-40B4-BE49-F238E27FC236}">
                <a16:creationId xmlns:a16="http://schemas.microsoft.com/office/drawing/2014/main" id="{C63FD33C-F836-4A02-B497-41519F060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5" name="Picture 4" descr="Sphere of mesh and nodes">
            <a:extLst>
              <a:ext uri="{FF2B5EF4-FFF2-40B4-BE49-F238E27FC236}">
                <a16:creationId xmlns:a16="http://schemas.microsoft.com/office/drawing/2014/main" id="{EF86E24F-FC2C-989B-4776-280BDC79834C}"/>
              </a:ext>
            </a:extLst>
          </p:cNvPr>
          <p:cNvPicPr>
            <a:picLocks noChangeAspect="1"/>
          </p:cNvPicPr>
          <p:nvPr/>
        </p:nvPicPr>
        <p:blipFill rotWithShape="1">
          <a:blip r:embed="rId2">
            <a:alphaModFix amt="60000"/>
          </a:blip>
          <a:srcRect t="2677" b="22323"/>
          <a:stretch/>
        </p:blipFill>
        <p:spPr>
          <a:xfrm>
            <a:off x="-1" y="10"/>
            <a:ext cx="12192001" cy="6857990"/>
          </a:xfrm>
          <a:prstGeom prst="rect">
            <a:avLst/>
          </a:prstGeom>
        </p:spPr>
      </p:pic>
      <p:sp>
        <p:nvSpPr>
          <p:cNvPr id="2" name="Title 1">
            <a:extLst>
              <a:ext uri="{FF2B5EF4-FFF2-40B4-BE49-F238E27FC236}">
                <a16:creationId xmlns:a16="http://schemas.microsoft.com/office/drawing/2014/main" id="{457D0AC7-4625-9BCC-BFEC-3BF5CA50028E}"/>
              </a:ext>
            </a:extLst>
          </p:cNvPr>
          <p:cNvSpPr>
            <a:spLocks noGrp="1"/>
          </p:cNvSpPr>
          <p:nvPr>
            <p:ph type="title"/>
          </p:nvPr>
        </p:nvSpPr>
        <p:spPr>
          <a:xfrm>
            <a:off x="838200" y="4072045"/>
            <a:ext cx="10515600" cy="2057045"/>
          </a:xfrm>
        </p:spPr>
        <p:txBody>
          <a:bodyPr>
            <a:normAutofit/>
          </a:bodyPr>
          <a:lstStyle/>
          <a:p>
            <a:r>
              <a:rPr lang="en-IN" sz="5400">
                <a:solidFill>
                  <a:srgbClr val="FFFFFF"/>
                </a:solidFill>
              </a:rPr>
              <a:t>Introduction</a:t>
            </a:r>
          </a:p>
        </p:txBody>
      </p:sp>
      <p:sp>
        <p:nvSpPr>
          <p:cNvPr id="26" name="Content Placeholder 2">
            <a:extLst>
              <a:ext uri="{FF2B5EF4-FFF2-40B4-BE49-F238E27FC236}">
                <a16:creationId xmlns:a16="http://schemas.microsoft.com/office/drawing/2014/main" id="{A8F615BC-357D-51C7-5118-2794AF685903}"/>
              </a:ext>
            </a:extLst>
          </p:cNvPr>
          <p:cNvSpPr>
            <a:spLocks noGrp="1"/>
          </p:cNvSpPr>
          <p:nvPr>
            <p:ph idx="1"/>
          </p:nvPr>
        </p:nvSpPr>
        <p:spPr>
          <a:xfrm>
            <a:off x="838200" y="554840"/>
            <a:ext cx="10515600" cy="3345487"/>
          </a:xfrm>
        </p:spPr>
        <p:txBody>
          <a:bodyPr anchor="b">
            <a:normAutofit/>
          </a:bodyPr>
          <a:lstStyle/>
          <a:p>
            <a:r>
              <a:rPr lang="en-IN" sz="2000">
                <a:solidFill>
                  <a:srgbClr val="FFFFFF"/>
                </a:solidFill>
              </a:rPr>
              <a:t>Web scraping is the process of extracting the data from web sources in an automated manner .It can be used to gather data for research ,analysis or other purposes however it is important to ensure that the data is being used ethically and legally and that the website terms of service are followed.</a:t>
            </a:r>
          </a:p>
          <a:p>
            <a:r>
              <a:rPr lang="en-IN" sz="2000">
                <a:solidFill>
                  <a:srgbClr val="FFFFFF"/>
                </a:solidFill>
              </a:rPr>
              <a:t>Web scraping can be done by various programming languages such as java ,python and ruby .There also some libraries available to make the process easier , such as Beautiful Soup , Scrapy and selenium. We can extract any type of data such as image , text and videos.</a:t>
            </a:r>
            <a:br>
              <a:rPr lang="en-IN" sz="2000">
                <a:solidFill>
                  <a:srgbClr val="FFFFFF"/>
                </a:solidFill>
              </a:rPr>
            </a:br>
            <a:endParaRPr lang="en-IN" sz="2000">
              <a:solidFill>
                <a:srgbClr val="FFFFFF"/>
              </a:solidFill>
            </a:endParaRPr>
          </a:p>
        </p:txBody>
      </p:sp>
    </p:spTree>
    <p:extLst>
      <p:ext uri="{BB962C8B-B14F-4D97-AF65-F5344CB8AC3E}">
        <p14:creationId xmlns:p14="http://schemas.microsoft.com/office/powerpoint/2010/main" val="200005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8103" y="-2967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21">
            <a:extLst>
              <a:ext uri="{FF2B5EF4-FFF2-40B4-BE49-F238E27FC236}">
                <a16:creationId xmlns:a16="http://schemas.microsoft.com/office/drawing/2014/main" id="{33574554-84CF-4FF0-B1BF-553245CC65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49" name="Freeform: Shape 2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0" name="Freeform: Shape 2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51" name="Freeform: Shape 25">
            <a:extLst>
              <a:ext uri="{FF2B5EF4-FFF2-40B4-BE49-F238E27FC236}">
                <a16:creationId xmlns:a16="http://schemas.microsoft.com/office/drawing/2014/main" id="{76C5E6D3-976B-41A7-B008-5BB4ADF44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7246" y="-26707"/>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2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5243" y="-26706"/>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B7E0D-14DB-CC34-89E6-5A781E982064}"/>
              </a:ext>
            </a:extLst>
          </p:cNvPr>
          <p:cNvSpPr>
            <a:spLocks noGrp="1"/>
          </p:cNvSpPr>
          <p:nvPr>
            <p:ph type="title"/>
          </p:nvPr>
        </p:nvSpPr>
        <p:spPr>
          <a:xfrm>
            <a:off x="1760765" y="310423"/>
            <a:ext cx="4024032" cy="2885715"/>
          </a:xfrm>
        </p:spPr>
        <p:txBody>
          <a:bodyPr vert="horz" lIns="91440" tIns="45720" rIns="91440" bIns="45720" rtlCol="0" anchor="b">
            <a:normAutofit/>
          </a:bodyPr>
          <a:lstStyle/>
          <a:p>
            <a:pPr algn="ctr"/>
            <a:r>
              <a:rPr lang="en-US" sz="4600" b="1">
                <a:solidFill>
                  <a:schemeClr val="bg1"/>
                </a:solidFill>
              </a:rPr>
              <a:t>METHODOLOGY</a:t>
            </a:r>
          </a:p>
        </p:txBody>
      </p:sp>
      <p:sp>
        <p:nvSpPr>
          <p:cNvPr id="5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4" name="Graphic 212">
            <a:extLst>
              <a:ext uri="{FF2B5EF4-FFF2-40B4-BE49-F238E27FC236}">
                <a16:creationId xmlns:a16="http://schemas.microsoft.com/office/drawing/2014/main" id="{2A8D3863-50D5-4235-9082-36776BF4F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13" name="Picture 4" descr="Complex maths formulae on a blackboard">
            <a:extLst>
              <a:ext uri="{FF2B5EF4-FFF2-40B4-BE49-F238E27FC236}">
                <a16:creationId xmlns:a16="http://schemas.microsoft.com/office/drawing/2014/main" id="{515C4CC4-229E-D082-9C3C-85240BCA27F3}"/>
              </a:ext>
            </a:extLst>
          </p:cNvPr>
          <p:cNvPicPr>
            <a:picLocks noChangeAspect="1"/>
          </p:cNvPicPr>
          <p:nvPr/>
        </p:nvPicPr>
        <p:blipFill rotWithShape="1">
          <a:blip r:embed="rId2"/>
          <a:srcRect l="18063" r="5258" b="-3"/>
          <a:stretch/>
        </p:blipFill>
        <p:spPr>
          <a:xfrm>
            <a:off x="6601854" y="2313765"/>
            <a:ext cx="4773089" cy="4544235"/>
          </a:xfrm>
          <a:custGeom>
            <a:avLst/>
            <a:gdLst/>
            <a:ahLst/>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p:spPr>
      </p:pic>
      <p:grpSp>
        <p:nvGrpSpPr>
          <p:cNvPr id="5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2740963"/>
            <a:ext cx="1054466" cy="469689"/>
            <a:chOff x="9841624" y="4115729"/>
            <a:chExt cx="602169" cy="268223"/>
          </a:xfrm>
          <a:solidFill>
            <a:schemeClr val="bg1"/>
          </a:solidFill>
        </p:grpSpPr>
        <p:sp>
          <p:nvSpPr>
            <p:cNvPr id="35" name="Freeform: Shape 3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3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 name="Freeform: Shape 3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58" name="Oval 4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42">
            <a:extLst>
              <a:ext uri="{FF2B5EF4-FFF2-40B4-BE49-F238E27FC236}">
                <a16:creationId xmlns:a16="http://schemas.microsoft.com/office/drawing/2014/main" id="{E9306212-88FA-45BF-ABA3-1454AC42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3743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4B6-13EB-35AC-C68C-67D5B5199702}"/>
              </a:ext>
            </a:extLst>
          </p:cNvPr>
          <p:cNvSpPr>
            <a:spLocks noGrp="1"/>
          </p:cNvSpPr>
          <p:nvPr>
            <p:ph type="title"/>
          </p:nvPr>
        </p:nvSpPr>
        <p:spPr>
          <a:xfrm>
            <a:off x="5868557" y="1138036"/>
            <a:ext cx="5444382" cy="1402470"/>
          </a:xfrm>
        </p:spPr>
        <p:txBody>
          <a:bodyPr anchor="t">
            <a:normAutofit/>
          </a:bodyPr>
          <a:lstStyle/>
          <a:p>
            <a:r>
              <a:rPr lang="en-IN" sz="3200"/>
              <a:t>IDENTIFYING TARGET WEBSITE</a:t>
            </a:r>
          </a:p>
        </p:txBody>
      </p:sp>
      <p:pic>
        <p:nvPicPr>
          <p:cNvPr id="5" name="Picture 4" descr="Person writing on a notepad">
            <a:extLst>
              <a:ext uri="{FF2B5EF4-FFF2-40B4-BE49-F238E27FC236}">
                <a16:creationId xmlns:a16="http://schemas.microsoft.com/office/drawing/2014/main" id="{C5C390AF-DBB3-A59D-5AC0-0321539FE1CE}"/>
              </a:ext>
            </a:extLst>
          </p:cNvPr>
          <p:cNvPicPr>
            <a:picLocks noChangeAspect="1"/>
          </p:cNvPicPr>
          <p:nvPr/>
        </p:nvPicPr>
        <p:blipFill rotWithShape="1">
          <a:blip r:embed="rId2"/>
          <a:srcRect l="23929" r="16544"/>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D0DA9B-646F-36A2-AF13-52F17CBB1E8F}"/>
              </a:ext>
            </a:extLst>
          </p:cNvPr>
          <p:cNvSpPr>
            <a:spLocks noGrp="1"/>
          </p:cNvSpPr>
          <p:nvPr>
            <p:ph idx="1"/>
          </p:nvPr>
        </p:nvSpPr>
        <p:spPr>
          <a:xfrm>
            <a:off x="5868557" y="2551176"/>
            <a:ext cx="5444382" cy="3591207"/>
          </a:xfrm>
        </p:spPr>
        <p:txBody>
          <a:bodyPr>
            <a:normAutofit/>
          </a:bodyPr>
          <a:lstStyle/>
          <a:p>
            <a:pPr marL="0" indent="0">
              <a:buNone/>
            </a:pPr>
            <a:r>
              <a:rPr lang="en-IN" sz="2000" dirty="0"/>
              <a:t> Select the site whose data you want to scrap and identify the website frontend structure and find important elements that contains the data(for example-classes , tags ,id etc.</a:t>
            </a:r>
          </a:p>
          <a:p>
            <a:pPr marL="0" indent="0">
              <a:buNone/>
            </a:pP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217645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A53E5-DD37-88F7-0A47-257D798163CC}"/>
              </a:ext>
            </a:extLst>
          </p:cNvPr>
          <p:cNvSpPr>
            <a:spLocks noGrp="1"/>
          </p:cNvSpPr>
          <p:nvPr>
            <p:ph type="title"/>
          </p:nvPr>
        </p:nvSpPr>
        <p:spPr>
          <a:xfrm>
            <a:off x="6981825" y="1641752"/>
            <a:ext cx="4391024" cy="1323439"/>
          </a:xfrm>
        </p:spPr>
        <p:txBody>
          <a:bodyPr anchor="t">
            <a:normAutofit/>
          </a:bodyPr>
          <a:lstStyle/>
          <a:p>
            <a:r>
              <a:rPr lang="en-IN" sz="4000">
                <a:solidFill>
                  <a:schemeClr val="bg1"/>
                </a:solidFill>
              </a:rPr>
              <a:t>DEVELOPING SCRAPING SCRIPT</a:t>
            </a:r>
          </a:p>
        </p:txBody>
      </p:sp>
      <p:grpSp>
        <p:nvGrpSpPr>
          <p:cNvPr id="46" name="Group 11">
            <a:extLst>
              <a:ext uri="{FF2B5EF4-FFF2-40B4-BE49-F238E27FC236}">
                <a16:creationId xmlns:a16="http://schemas.microsoft.com/office/drawing/2014/main" id="{CC09AFE8-9934-40C0-A058-4008A3B197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47" name="Group 12">
              <a:extLst>
                <a:ext uri="{FF2B5EF4-FFF2-40B4-BE49-F238E27FC236}">
                  <a16:creationId xmlns:a16="http://schemas.microsoft.com/office/drawing/2014/main" id="{23588ED6-49C5-4EAF-BBCE-DB6B4184D3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48" name="Freeform: Shape 16">
                <a:extLst>
                  <a:ext uri="{FF2B5EF4-FFF2-40B4-BE49-F238E27FC236}">
                    <a16:creationId xmlns:a16="http://schemas.microsoft.com/office/drawing/2014/main" id="{0149B80A-4A62-4495-AE87-F32755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17">
                <a:extLst>
                  <a:ext uri="{FF2B5EF4-FFF2-40B4-BE49-F238E27FC236}">
                    <a16:creationId xmlns:a16="http://schemas.microsoft.com/office/drawing/2014/main" id="{438C3DC5-5887-49A9-AABB-A9772488F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0" name="Group 13">
              <a:extLst>
                <a:ext uri="{FF2B5EF4-FFF2-40B4-BE49-F238E27FC236}">
                  <a16:creationId xmlns:a16="http://schemas.microsoft.com/office/drawing/2014/main" id="{5BD695E1-00AC-49AE-93BF-22000734A8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51" name="Freeform: Shape 14">
                <a:extLst>
                  <a:ext uri="{FF2B5EF4-FFF2-40B4-BE49-F238E27FC236}">
                    <a16:creationId xmlns:a16="http://schemas.microsoft.com/office/drawing/2014/main" id="{F721D808-B8BC-4568-A927-12BC276F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15">
                <a:extLst>
                  <a:ext uri="{FF2B5EF4-FFF2-40B4-BE49-F238E27FC236}">
                    <a16:creationId xmlns:a16="http://schemas.microsoft.com/office/drawing/2014/main" id="{7B2886F6-DE07-47C7-840F-22CD86C0D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4">
            <a:extLst>
              <a:ext uri="{FF2B5EF4-FFF2-40B4-BE49-F238E27FC236}">
                <a16:creationId xmlns:a16="http://schemas.microsoft.com/office/drawing/2014/main" id="{EF2E3180-6285-BCB4-F115-133CB8B43F5A}"/>
              </a:ext>
            </a:extLst>
          </p:cNvPr>
          <p:cNvPicPr>
            <a:picLocks noChangeAspect="1"/>
          </p:cNvPicPr>
          <p:nvPr/>
        </p:nvPicPr>
        <p:blipFill>
          <a:blip r:embed="rId3"/>
          <a:stretch>
            <a:fillRect/>
          </a:stretch>
        </p:blipFill>
        <p:spPr>
          <a:xfrm>
            <a:off x="1273091" y="2900748"/>
            <a:ext cx="4369112" cy="1277964"/>
          </a:xfrm>
          <a:prstGeom prst="rect">
            <a:avLst/>
          </a:prstGeom>
        </p:spPr>
      </p:pic>
      <p:sp>
        <p:nvSpPr>
          <p:cNvPr id="3" name="Content Placeholder 2">
            <a:extLst>
              <a:ext uri="{FF2B5EF4-FFF2-40B4-BE49-F238E27FC236}">
                <a16:creationId xmlns:a16="http://schemas.microsoft.com/office/drawing/2014/main" id="{62F1C018-9877-9936-D003-69A11E5FF09C}"/>
              </a:ext>
            </a:extLst>
          </p:cNvPr>
          <p:cNvSpPr>
            <a:spLocks noGrp="1"/>
          </p:cNvSpPr>
          <p:nvPr>
            <p:ph idx="1"/>
          </p:nvPr>
        </p:nvSpPr>
        <p:spPr>
          <a:xfrm>
            <a:off x="6981826" y="3146400"/>
            <a:ext cx="4391024" cy="2454300"/>
          </a:xfrm>
        </p:spPr>
        <p:txBody>
          <a:bodyPr>
            <a:normAutofit/>
          </a:bodyPr>
          <a:lstStyle/>
          <a:p>
            <a:pPr marL="0" indent="0">
              <a:buNone/>
            </a:pPr>
            <a:r>
              <a:rPr lang="en-IN" sz="2200">
                <a:solidFill>
                  <a:schemeClr val="bg1">
                    <a:alpha val="80000"/>
                  </a:schemeClr>
                </a:solidFill>
              </a:rPr>
              <a:t>Developing the scraping script using python programming language.</a:t>
            </a:r>
          </a:p>
          <a:p>
            <a:pPr marL="0" indent="0">
              <a:buNone/>
            </a:pPr>
            <a:r>
              <a:rPr lang="en-IN" sz="2200">
                <a:solidFill>
                  <a:schemeClr val="bg1">
                    <a:alpha val="80000"/>
                  </a:schemeClr>
                </a:solidFill>
              </a:rPr>
              <a:t>Python contains a great library called Beautiful soup for parsing the html document and have functions to access any elements of the html code.</a:t>
            </a:r>
          </a:p>
          <a:p>
            <a:pPr marL="0" indent="0">
              <a:buNone/>
            </a:pPr>
            <a:endParaRPr lang="en-IN" sz="2200">
              <a:solidFill>
                <a:schemeClr val="bg1">
                  <a:alpha val="80000"/>
                </a:schemeClr>
              </a:solidFill>
            </a:endParaRPr>
          </a:p>
          <a:p>
            <a:pPr marL="0" indent="0">
              <a:buNone/>
            </a:pPr>
            <a:endParaRPr lang="en-IN" sz="2200">
              <a:solidFill>
                <a:schemeClr val="bg1">
                  <a:alpha val="80000"/>
                </a:schemeClr>
              </a:solidFill>
            </a:endParaRPr>
          </a:p>
          <a:p>
            <a:pPr marL="0" indent="0">
              <a:buNone/>
            </a:pPr>
            <a:endParaRPr lang="en-IN" sz="2200">
              <a:solidFill>
                <a:schemeClr val="bg1">
                  <a:alpha val="80000"/>
                </a:schemeClr>
              </a:solidFill>
            </a:endParaRPr>
          </a:p>
        </p:txBody>
      </p:sp>
    </p:spTree>
    <p:extLst>
      <p:ext uri="{BB962C8B-B14F-4D97-AF65-F5344CB8AC3E}">
        <p14:creationId xmlns:p14="http://schemas.microsoft.com/office/powerpoint/2010/main" val="29320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1FC60E1C-5756-EA24-E8F7-CEC6B938A10C}"/>
              </a:ext>
            </a:extLst>
          </p:cNvPr>
          <p:cNvPicPr>
            <a:picLocks noChangeAspect="1"/>
          </p:cNvPicPr>
          <p:nvPr/>
        </p:nvPicPr>
        <p:blipFill rotWithShape="1">
          <a:blip r:embed="rId2">
            <a:alphaModFix amt="40000"/>
          </a:blip>
          <a:srcRect t="14721" b="10279"/>
          <a:stretch/>
        </p:blipFill>
        <p:spPr>
          <a:xfrm>
            <a:off x="-1514" y="10"/>
            <a:ext cx="12191979" cy="6857990"/>
          </a:xfrm>
          <a:prstGeom prst="rect">
            <a:avLst/>
          </a:prstGeom>
        </p:spPr>
      </p:pic>
      <p:sp>
        <p:nvSpPr>
          <p:cNvPr id="2" name="Title 1">
            <a:extLst>
              <a:ext uri="{FF2B5EF4-FFF2-40B4-BE49-F238E27FC236}">
                <a16:creationId xmlns:a16="http://schemas.microsoft.com/office/drawing/2014/main" id="{C535ACD3-7615-20C2-1A3D-78B26C803390}"/>
              </a:ext>
            </a:extLst>
          </p:cNvPr>
          <p:cNvSpPr>
            <a:spLocks noGrp="1"/>
          </p:cNvSpPr>
          <p:nvPr>
            <p:ph type="title"/>
          </p:nvPr>
        </p:nvSpPr>
        <p:spPr>
          <a:xfrm>
            <a:off x="841249" y="941832"/>
            <a:ext cx="10506456" cy="2057400"/>
          </a:xfrm>
        </p:spPr>
        <p:txBody>
          <a:bodyPr vert="horz" lIns="91440" tIns="45720" rIns="91440" bIns="45720" rtlCol="0" anchor="b">
            <a:normAutofit/>
          </a:bodyPr>
          <a:lstStyle/>
          <a:p>
            <a:r>
              <a:rPr lang="en-US" sz="5000" b="1" dirty="0">
                <a:solidFill>
                  <a:schemeClr val="bg2"/>
                </a:solidFill>
              </a:rPr>
              <a:t>CREATE A STRUCTURED DATATSET</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777560-6D03-0D74-EA23-EB091848AB16}"/>
              </a:ext>
            </a:extLst>
          </p:cNvPr>
          <p:cNvSpPr>
            <a:spLocks noGrp="1"/>
          </p:cNvSpPr>
          <p:nvPr>
            <p:ph idx="1"/>
          </p:nvPr>
        </p:nvSpPr>
        <p:spPr>
          <a:xfrm>
            <a:off x="841248" y="3502152"/>
            <a:ext cx="10506456" cy="2670048"/>
          </a:xfrm>
        </p:spPr>
        <p:txBody>
          <a:bodyPr vert="horz" lIns="91440" tIns="45720" rIns="91440" bIns="45720" rtlCol="0">
            <a:normAutofit/>
          </a:bodyPr>
          <a:lstStyle/>
          <a:p>
            <a:pPr marL="0" indent="0">
              <a:buNone/>
            </a:pPr>
            <a:r>
              <a:rPr lang="en-US" sz="2000" dirty="0">
                <a:solidFill>
                  <a:schemeClr val="bg1"/>
                </a:solidFill>
              </a:rPr>
              <a:t>After scraping the data from a particular website we have to store the data in a desired format here we use excel format to store the scraped data.</a:t>
            </a:r>
          </a:p>
        </p:txBody>
      </p:sp>
    </p:spTree>
    <p:extLst>
      <p:ext uri="{BB962C8B-B14F-4D97-AF65-F5344CB8AC3E}">
        <p14:creationId xmlns:p14="http://schemas.microsoft.com/office/powerpoint/2010/main" val="305216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Graphs and plots layered on a blue digital screen">
            <a:extLst>
              <a:ext uri="{FF2B5EF4-FFF2-40B4-BE49-F238E27FC236}">
                <a16:creationId xmlns:a16="http://schemas.microsoft.com/office/drawing/2014/main" id="{12F28F24-E9CF-5EE1-685A-8876EB735271}"/>
              </a:ext>
            </a:extLst>
          </p:cNvPr>
          <p:cNvPicPr>
            <a:picLocks noChangeAspect="1"/>
          </p:cNvPicPr>
          <p:nvPr/>
        </p:nvPicPr>
        <p:blipFill rotWithShape="1">
          <a:blip r:embed="rId2"/>
          <a:srcRect l="5200"/>
          <a:stretch/>
        </p:blipFill>
        <p:spPr>
          <a:xfrm>
            <a:off x="20" y="10"/>
            <a:ext cx="8668492" cy="6857990"/>
          </a:xfrm>
          <a:prstGeom prst="rect">
            <a:avLst/>
          </a:prstGeom>
        </p:spPr>
      </p:pic>
      <p:sp>
        <p:nvSpPr>
          <p:cNvPr id="17" name="Rectangle 10">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2AC6AD-4C79-A63A-D987-80B34278CDA7}"/>
              </a:ext>
            </a:extLst>
          </p:cNvPr>
          <p:cNvSpPr>
            <a:spLocks noGrp="1"/>
          </p:cNvSpPr>
          <p:nvPr>
            <p:ph type="title"/>
          </p:nvPr>
        </p:nvSpPr>
        <p:spPr>
          <a:xfrm>
            <a:off x="8395868" y="1161288"/>
            <a:ext cx="3438144" cy="1124712"/>
          </a:xfrm>
        </p:spPr>
        <p:txBody>
          <a:bodyPr anchor="b">
            <a:normAutofit/>
          </a:bodyPr>
          <a:lstStyle/>
          <a:p>
            <a:r>
              <a:rPr lang="en-IN" sz="2800">
                <a:solidFill>
                  <a:schemeClr val="bg1"/>
                </a:solidFill>
              </a:rPr>
              <a:t>RESULT AND DISCUSION</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15F1FD4-0286-80FA-CA5E-0DF4ECB27B9F}"/>
              </a:ext>
            </a:extLst>
          </p:cNvPr>
          <p:cNvSpPr>
            <a:spLocks noGrp="1"/>
          </p:cNvSpPr>
          <p:nvPr>
            <p:ph idx="1"/>
          </p:nvPr>
        </p:nvSpPr>
        <p:spPr>
          <a:xfrm>
            <a:off x="8395868" y="2718054"/>
            <a:ext cx="3438906" cy="3207258"/>
          </a:xfrm>
        </p:spPr>
        <p:txBody>
          <a:bodyPr anchor="t">
            <a:normAutofit/>
          </a:bodyPr>
          <a:lstStyle/>
          <a:p>
            <a:r>
              <a:rPr lang="en-IN" sz="1700">
                <a:solidFill>
                  <a:schemeClr val="bg1"/>
                </a:solidFill>
              </a:rPr>
              <a:t>So after using the script we scrap the data from two ecom sites flipkart.com and amazon.com of laptop brands and store the data in excel file format . Later we can use the data for price analysis</a:t>
            </a:r>
          </a:p>
          <a:p>
            <a:endParaRPr lang="en-IN" sz="1700">
              <a:solidFill>
                <a:schemeClr val="bg1"/>
              </a:solidFill>
            </a:endParaRPr>
          </a:p>
        </p:txBody>
      </p:sp>
    </p:spTree>
    <p:extLst>
      <p:ext uri="{BB962C8B-B14F-4D97-AF65-F5344CB8AC3E}">
        <p14:creationId xmlns:p14="http://schemas.microsoft.com/office/powerpoint/2010/main" val="262707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7CC22-321D-CF8A-6DDB-C6DF32392D5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extracted from flipkart.com</a:t>
            </a:r>
          </a:p>
        </p:txBody>
      </p:sp>
      <p:pic>
        <p:nvPicPr>
          <p:cNvPr id="5" name="Content Placeholder 4">
            <a:extLst>
              <a:ext uri="{FF2B5EF4-FFF2-40B4-BE49-F238E27FC236}">
                <a16:creationId xmlns:a16="http://schemas.microsoft.com/office/drawing/2014/main" id="{82973484-2D7A-04F0-F6F2-4093F2CBF6C9}"/>
              </a:ext>
            </a:extLst>
          </p:cNvPr>
          <p:cNvPicPr>
            <a:picLocks noGrp="1" noChangeAspect="1"/>
          </p:cNvPicPr>
          <p:nvPr>
            <p:ph idx="1"/>
          </p:nvPr>
        </p:nvPicPr>
        <p:blipFill>
          <a:blip r:embed="rId2"/>
          <a:stretch>
            <a:fillRect/>
          </a:stretch>
        </p:blipFill>
        <p:spPr>
          <a:xfrm>
            <a:off x="4527804" y="843280"/>
            <a:ext cx="7445164" cy="5171440"/>
          </a:xfrm>
          <a:prstGeom prst="rect">
            <a:avLst/>
          </a:prstGeom>
        </p:spPr>
      </p:pic>
    </p:spTree>
    <p:extLst>
      <p:ext uri="{BB962C8B-B14F-4D97-AF65-F5344CB8AC3E}">
        <p14:creationId xmlns:p14="http://schemas.microsoft.com/office/powerpoint/2010/main" val="184760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24493-44DD-30D5-41DA-45A7CAC1BF4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extracted from amazon.in</a:t>
            </a:r>
          </a:p>
        </p:txBody>
      </p:sp>
      <p:pic>
        <p:nvPicPr>
          <p:cNvPr id="5" name="Content Placeholder 4">
            <a:extLst>
              <a:ext uri="{FF2B5EF4-FFF2-40B4-BE49-F238E27FC236}">
                <a16:creationId xmlns:a16="http://schemas.microsoft.com/office/drawing/2014/main" id="{E2D1BC0F-FE58-0B35-6F71-EDF421ED576B}"/>
              </a:ext>
            </a:extLst>
          </p:cNvPr>
          <p:cNvPicPr>
            <a:picLocks noGrp="1" noChangeAspect="1"/>
          </p:cNvPicPr>
          <p:nvPr>
            <p:ph idx="1"/>
          </p:nvPr>
        </p:nvPicPr>
        <p:blipFill>
          <a:blip r:embed="rId2"/>
          <a:stretch>
            <a:fillRect/>
          </a:stretch>
        </p:blipFill>
        <p:spPr>
          <a:xfrm>
            <a:off x="4643120" y="1198880"/>
            <a:ext cx="7071360" cy="4348480"/>
          </a:xfrm>
          <a:prstGeom prst="rect">
            <a:avLst/>
          </a:prstGeom>
        </p:spPr>
      </p:pic>
    </p:spTree>
    <p:extLst>
      <p:ext uri="{BB962C8B-B14F-4D97-AF65-F5344CB8AC3E}">
        <p14:creationId xmlns:p14="http://schemas.microsoft.com/office/powerpoint/2010/main" val="2976518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409</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Web scraping and generating dataset</vt:lpstr>
      <vt:lpstr>Introduction</vt:lpstr>
      <vt:lpstr>METHODOLOGY</vt:lpstr>
      <vt:lpstr>IDENTIFYING TARGET WEBSITE</vt:lpstr>
      <vt:lpstr>DEVELOPING SCRAPING SCRIPT</vt:lpstr>
      <vt:lpstr>CREATE A STRUCTURED DATATSET</vt:lpstr>
      <vt:lpstr>RESULT AND DISCUSION</vt:lpstr>
      <vt:lpstr>Data extracted from flipkart.com</vt:lpstr>
      <vt:lpstr>Data extracted from amazon.in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and generating dataset</dc:title>
  <dc:creator>Abhishek Chauhan</dc:creator>
  <cp:lastModifiedBy>Abhishek Chauhan</cp:lastModifiedBy>
  <cp:revision>1</cp:revision>
  <dcterms:created xsi:type="dcterms:W3CDTF">2023-07-20T18:05:38Z</dcterms:created>
  <dcterms:modified xsi:type="dcterms:W3CDTF">2023-07-20T19:22:13Z</dcterms:modified>
</cp:coreProperties>
</file>