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5E82BD-3B74-429D-8DE6-4AB29BC4BB22}" type="datetime1">
              <a:rPr lang="en-IN" smtClean="0"/>
              <a:t>31-03-2018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 smtClean="0"/>
              <a:t>THE MIGHTY ,TEAM NO-"06" PIET, JAIPUR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428614-B71D-4581-9AD7-C7D34DDF54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645529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5A52C1-FB01-492D-AE6E-AFF8E5C19161}" type="datetime1">
              <a:rPr lang="en-IN" smtClean="0"/>
              <a:t>31-03-2018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 smtClean="0"/>
              <a:t>THE MIGHTY ,TEAM NO-"06" PIET, JAIPUR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E4098C-1070-464F-BB65-8E7EB51739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062193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7061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43401FA-A4D1-4110-B4E2-78324AF5FB3C}" type="datetime1">
              <a:rPr lang="en-IN" smtClean="0"/>
              <a:t>31-03-2018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r>
              <a:rPr lang="en-IN" smtClean="0"/>
              <a:t>THE MIGHTY ,TEAM NO-"06" PIET, JAIPUR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5FE0A35-C206-40C8-9CD3-C16F96730AE5}" type="slidenum">
              <a:rPr lang="en-IN" smtClean="0"/>
              <a:t>‹#›</a:t>
            </a:fld>
            <a:endParaRPr lang="en-IN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8838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214CA-C2AB-47E9-BEB5-A9FB7691CAB2}" type="datetime1">
              <a:rPr lang="en-IN" smtClean="0"/>
              <a:t>31-03-2018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THE MIGHTY ,TEAM NO-"06" PIET, JAIPUR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E0A35-C206-40C8-9CD3-C16F96730A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842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D29BB-CCB5-4865-8C90-D7A105DF20E6}" type="datetime1">
              <a:rPr lang="en-IN" smtClean="0"/>
              <a:t>31-03-2018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THE MIGHTY ,TEAM NO-"06" PIET, JAIPUR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E0A35-C206-40C8-9CD3-C16F96730A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62180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1D0E5-F54C-4CFF-9CA5-66A9A9432FE8}" type="datetime1">
              <a:rPr lang="en-IN" smtClean="0"/>
              <a:t>31-03-2018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THE MIGHTY ,TEAM NO-"06" PIET, JAIPUR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E0A35-C206-40C8-9CD3-C16F96730AE5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95783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B4565-92A9-4534-93EE-AF407B667C9B}" type="datetime1">
              <a:rPr lang="en-IN" smtClean="0"/>
              <a:t>31-03-2018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THE MIGHTY ,TEAM NO-"06" PIET, JAIPUR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E0A35-C206-40C8-9CD3-C16F96730A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67758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E10B-30F1-45E2-B453-272A963CAA91}" type="datetime1">
              <a:rPr lang="en-IN" smtClean="0"/>
              <a:t>31-03-2018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THE MIGHTY ,TEAM NO-"06" PIET, JAIPUR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E0A35-C206-40C8-9CD3-C16F96730A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0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A8AFC-F6A8-4ACD-8B53-7FFFEEDF7A05}" type="datetime1">
              <a:rPr lang="en-IN" smtClean="0"/>
              <a:t>31-03-2018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THE MIGHTY ,TEAM NO-"06" PIET, JAIPUR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E0A35-C206-40C8-9CD3-C16F96730A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3710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19494-BB74-4F7C-A853-C6ACC8923C36}" type="datetime1">
              <a:rPr lang="en-IN" smtClean="0"/>
              <a:t>31-03-2018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THE MIGHTY ,TEAM NO-"06" PIET, JAIPUR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E0A35-C206-40C8-9CD3-C16F96730A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16385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241AE-EA62-491A-8DF6-B2A7A169DA12}" type="datetime1">
              <a:rPr lang="en-IN" smtClean="0"/>
              <a:t>31-03-2018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THE MIGHTY ,TEAM NO-"06" PIET, JAIPUR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E0A35-C206-40C8-9CD3-C16F96730A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8317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755F6-4DAE-4DBC-9588-468A8C366226}" type="datetime1">
              <a:rPr lang="en-IN" smtClean="0"/>
              <a:t>31-03-2018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THE MIGHTY ,TEAM NO-"06" PIET, JAIPUR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E0A35-C206-40C8-9CD3-C16F96730A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7796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579AE-E3B5-4FEF-8AEF-3BB69AE2B860}" type="datetime1">
              <a:rPr lang="en-IN" smtClean="0"/>
              <a:t>31-03-2018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THE MIGHTY ,TEAM NO-"06" PIET, JAIPUR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E0A35-C206-40C8-9CD3-C16F96730A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0660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A2D9E-22FC-4AC8-B7D0-B354F436F120}" type="datetime1">
              <a:rPr lang="en-IN" smtClean="0"/>
              <a:t>31-03-2018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THE MIGHTY ,TEAM NO-"06" PIET, JAIPUR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E0A35-C206-40C8-9CD3-C16F96730A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1102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24949-4CEF-474E-9F64-37F411E8B31B}" type="datetime1">
              <a:rPr lang="en-IN" smtClean="0"/>
              <a:t>31-03-2018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THE MIGHTY ,TEAM NO-"06" PIET, JAIPUR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E0A35-C206-40C8-9CD3-C16F96730A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4696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F99A7-85A7-41D9-8880-E00FE25C5BD4}" type="datetime1">
              <a:rPr lang="en-IN" smtClean="0"/>
              <a:t>31-03-2018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THE MIGHTY ,TEAM NO-"06" PIET, JAIPUR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E0A35-C206-40C8-9CD3-C16F96730A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0406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B3557-967A-4F1C-9AF2-638C28543950}" type="datetime1">
              <a:rPr lang="en-IN" smtClean="0"/>
              <a:t>31-03-2018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THE MIGHTY ,TEAM NO-"06" PIET, JAIPUR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E0A35-C206-40C8-9CD3-C16F96730A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748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89DF4-E35C-4F9C-BCA8-ABFA491F63B8}" type="datetime1">
              <a:rPr lang="en-IN" smtClean="0"/>
              <a:t>31-03-2018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THE MIGHTY ,TEAM NO-"06" PIET, JAIPUR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E0A35-C206-40C8-9CD3-C16F96730A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7761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3B44D-ABEA-47CA-8066-9299225520FC}" type="datetime1">
              <a:rPr lang="en-IN" smtClean="0"/>
              <a:t>31-03-2018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THE MIGHTY ,TEAM NO-"06" PIET, JAIPUR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E0A35-C206-40C8-9CD3-C16F96730A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3507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55D084B-4440-490A-BAE9-DBDCF9A58A93}" type="datetime1">
              <a:rPr lang="en-IN" smtClean="0"/>
              <a:t>31-03-2018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IN" smtClean="0"/>
              <a:t>THE MIGHTY ,TEAM NO-"06" PIET, JAIPUR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5FE0A35-C206-40C8-9CD3-C16F96730A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984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73246">
            <a:off x="181666" y="483552"/>
            <a:ext cx="10707237" cy="36162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4625">
            <a:off x="4266547" y="4836505"/>
            <a:ext cx="3844994" cy="934032"/>
          </a:xfrm>
        </p:spPr>
        <p:txBody>
          <a:bodyPr>
            <a:normAutofit/>
          </a:bodyPr>
          <a:lstStyle/>
          <a:p>
            <a:r>
              <a:rPr lang="en-IN" sz="5400" dirty="0" smtClean="0">
                <a:solidFill>
                  <a:schemeClr val="bg1">
                    <a:lumMod val="95000"/>
                  </a:schemeClr>
                </a:solidFill>
              </a:rPr>
              <a:t>THE MIGHTY</a:t>
            </a:r>
            <a:endParaRPr lang="en-IN" sz="5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8612334" y="5000458"/>
            <a:ext cx="2367130" cy="710616"/>
          </a:xfrm>
        </p:spPr>
        <p:txBody>
          <a:bodyPr/>
          <a:lstStyle/>
          <a:p>
            <a:r>
              <a:rPr lang="en-IN" sz="3600" b="1" dirty="0" smtClean="0">
                <a:solidFill>
                  <a:srgbClr val="00B050"/>
                </a:solidFill>
              </a:rPr>
              <a:t>TEAM-”06”</a:t>
            </a:r>
            <a:endParaRPr lang="en-IN" sz="36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70951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IN" sz="4000" u="sng" dirty="0" smtClean="0"/>
              <a:t>Problem statement of</a:t>
            </a:r>
            <a:br>
              <a:rPr lang="en-IN" sz="4000" u="sng" dirty="0" smtClean="0"/>
            </a:br>
            <a:r>
              <a:rPr lang="en-IN" sz="4000" u="sng" dirty="0" smtClean="0"/>
              <a:t> government of Andhra </a:t>
            </a:r>
            <a:r>
              <a:rPr lang="en-IN" sz="4000" u="sng" dirty="0" err="1" smtClean="0"/>
              <a:t>pradesh</a:t>
            </a:r>
            <a:endParaRPr lang="en-IN" sz="40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46510" y="1837766"/>
            <a:ext cx="10607039" cy="3536820"/>
          </a:xfrm>
        </p:spPr>
        <p:txBody>
          <a:bodyPr>
            <a:normAutofit/>
          </a:bodyPr>
          <a:lstStyle/>
          <a:p>
            <a:pPr algn="ctr"/>
            <a:r>
              <a:rPr lang="en-US" sz="3000" dirty="0" smtClean="0">
                <a:latin typeface="Source Sans Pro" panose="020B0503030403020204" pitchFamily="34" charset="0"/>
              </a:rPr>
              <a:t> </a:t>
            </a:r>
            <a:r>
              <a:rPr lang="en-US" sz="3000" dirty="0"/>
              <a:t>The mismatch between water connections with their respective survey numbers – Revenue department’s data is not in line with water resources department’s data.</a:t>
            </a:r>
            <a:endParaRPr lang="en-IN" sz="3000" dirty="0"/>
          </a:p>
          <a:p>
            <a:pPr marL="0" indent="0" algn="ctr">
              <a:buNone/>
            </a:pPr>
            <a:endParaRPr lang="en-IN" sz="3000" b="1" dirty="0"/>
          </a:p>
        </p:txBody>
      </p:sp>
      <p:sp>
        <p:nvSpPr>
          <p:cNvPr id="4" name="Rectangle 3"/>
          <p:cNvSpPr/>
          <p:nvPr/>
        </p:nvSpPr>
        <p:spPr>
          <a:xfrm>
            <a:off x="4810860" y="5958659"/>
            <a:ext cx="12612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solidFill>
                  <a:schemeClr val="bg1">
                    <a:lumMod val="95000"/>
                  </a:schemeClr>
                </a:solidFill>
              </a:rPr>
              <a:t>THE MIGHTY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9937818" y="5958659"/>
            <a:ext cx="11448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>
                <a:solidFill>
                  <a:srgbClr val="00B050"/>
                </a:solidFill>
              </a:rPr>
              <a:t>TEAM-”06”</a:t>
            </a:r>
            <a:endParaRPr lang="en-IN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170271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1"/>
            <a:ext cx="10396882" cy="30560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Summary-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801" y="838602"/>
            <a:ext cx="10739386" cy="5033428"/>
          </a:xfrm>
        </p:spPr>
        <p:txBody>
          <a:bodyPr/>
          <a:lstStyle/>
          <a:p>
            <a:r>
              <a:rPr lang="en-US" sz="2400" b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There are some </a:t>
            </a:r>
            <a:r>
              <a:rPr lang="en-US" dirty="0"/>
              <a:t>pre-allocated zones </a:t>
            </a:r>
            <a:r>
              <a:rPr lang="en-US" sz="2400" b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to which </a:t>
            </a:r>
            <a:r>
              <a:rPr lang="en-US" dirty="0"/>
              <a:t>survey numbers </a:t>
            </a:r>
            <a:r>
              <a:rPr lang="en-US" sz="2400" b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are allocated </a:t>
            </a:r>
            <a:r>
              <a:rPr lang="en-US" dirty="0"/>
              <a:t>uniquely</a:t>
            </a:r>
            <a:r>
              <a:rPr lang="en-US" sz="2400" b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to each zone, those </a:t>
            </a:r>
            <a:r>
              <a:rPr lang="en-US" sz="2400" b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zones</a:t>
            </a:r>
            <a:r>
              <a:rPr lang="en-US" sz="2400" b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include </a:t>
            </a:r>
            <a:r>
              <a:rPr lang="en-US" dirty="0"/>
              <a:t>“N”</a:t>
            </a:r>
            <a:r>
              <a:rPr lang="en-US" sz="2400" b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number of farms in them which are assumed to be connected to one canal allocated to a particular zone but some of the farms are part of </a:t>
            </a:r>
            <a:r>
              <a:rPr lang="en-US" dirty="0"/>
              <a:t>one zone </a:t>
            </a:r>
            <a:r>
              <a:rPr lang="en-US" sz="2400" b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but are connected with </a:t>
            </a:r>
            <a:r>
              <a:rPr lang="en-US" dirty="0"/>
              <a:t>another canal</a:t>
            </a:r>
            <a:r>
              <a:rPr lang="en-US" sz="2400" b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so there </a:t>
            </a:r>
            <a:r>
              <a:rPr lang="en-US" dirty="0"/>
              <a:t>a mismatch </a:t>
            </a:r>
            <a:r>
              <a:rPr lang="en-US" sz="2400" b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occurs between revenue that is collected by </a:t>
            </a:r>
            <a:r>
              <a:rPr lang="en-US" dirty="0"/>
              <a:t>revenue department </a:t>
            </a:r>
            <a:r>
              <a:rPr lang="en-US" sz="2400" b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and </a:t>
            </a:r>
            <a:r>
              <a:rPr lang="en-US" dirty="0"/>
              <a:t>estimated revenue </a:t>
            </a:r>
            <a:r>
              <a:rPr lang="en-US" sz="2400" b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that should be collected from a particular </a:t>
            </a:r>
            <a:r>
              <a:rPr lang="en-US" dirty="0"/>
              <a:t>zone</a:t>
            </a:r>
            <a:r>
              <a:rPr lang="en-US" sz="2400" b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.</a:t>
            </a:r>
            <a:endParaRPr lang="en-IN" sz="2400" b="1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0018565" y="5872030"/>
            <a:ext cx="11448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>
                <a:solidFill>
                  <a:srgbClr val="00B050"/>
                </a:solidFill>
              </a:rPr>
              <a:t>TEAM-”06”</a:t>
            </a:r>
            <a:endParaRPr lang="en-IN" b="1" dirty="0">
              <a:solidFill>
                <a:srgbClr val="00B05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97487" y="5872030"/>
            <a:ext cx="12612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mtClean="0">
                <a:solidFill>
                  <a:schemeClr val="bg1">
                    <a:lumMod val="95000"/>
                  </a:schemeClr>
                </a:solidFill>
              </a:rPr>
              <a:t>THE MIGHTY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48186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28" y="539014"/>
            <a:ext cx="10957555" cy="2646947"/>
          </a:xfrm>
        </p:spPr>
        <p:txBody>
          <a:bodyPr>
            <a:normAutofit/>
          </a:bodyPr>
          <a:lstStyle/>
          <a:p>
            <a:r>
              <a:rPr lang="en-US" b="1" dirty="0" smtClean="0"/>
              <a:t>Solution -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93532" y="2088682"/>
            <a:ext cx="10998467" cy="415268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3000" b="1" dirty="0" smtClean="0">
                <a:latin typeface="20th Century Font" panose="00000400000000000000" pitchFamily="2" charset="0"/>
              </a:rPr>
              <a:t>Zoning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000" b="1" dirty="0" smtClean="0">
                <a:latin typeface="20th Century Font" panose="00000400000000000000" pitchFamily="2" charset="0"/>
              </a:rPr>
              <a:t>Prediction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000" b="1" dirty="0">
                <a:latin typeface="20th Century Font" panose="00000400000000000000" pitchFamily="2" charset="0"/>
              </a:rPr>
              <a:t>Estimation</a:t>
            </a:r>
            <a:endParaRPr lang="en-IN" sz="3000" dirty="0">
              <a:latin typeface="20th Century Font" panose="00000400000000000000" pitchFamily="2" charset="0"/>
            </a:endParaRPr>
          </a:p>
          <a:p>
            <a:pPr marL="0" indent="0">
              <a:buNone/>
            </a:pPr>
            <a:endParaRPr lang="en-IN" sz="3000" dirty="0">
              <a:latin typeface="20th Century Font" panose="00000400000000000000" pitchFamily="2" charset="0"/>
            </a:endParaRPr>
          </a:p>
          <a:p>
            <a:pPr marL="457200" indent="-457200">
              <a:buFont typeface="+mj-lt"/>
              <a:buAutoNum type="arabicPeriod"/>
            </a:pPr>
            <a:endParaRPr lang="en-IN" sz="3000" dirty="0">
              <a:latin typeface="20th Century Font" panose="00000400000000000000" pitchFamily="2" charset="0"/>
            </a:endParaRPr>
          </a:p>
          <a:p>
            <a:pPr marL="0" indent="0">
              <a:buNone/>
            </a:pPr>
            <a:endParaRPr lang="en-IN" sz="3000" dirty="0"/>
          </a:p>
        </p:txBody>
      </p:sp>
      <p:sp>
        <p:nvSpPr>
          <p:cNvPr id="4" name="Rectangle 3"/>
          <p:cNvSpPr/>
          <p:nvPr/>
        </p:nvSpPr>
        <p:spPr>
          <a:xfrm>
            <a:off x="10018565" y="5872030"/>
            <a:ext cx="11448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>
                <a:solidFill>
                  <a:srgbClr val="00B050"/>
                </a:solidFill>
              </a:rPr>
              <a:t>TEAM-”06”</a:t>
            </a:r>
            <a:endParaRPr lang="en-IN" b="1" dirty="0">
              <a:solidFill>
                <a:srgbClr val="00B05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97487" y="5872030"/>
            <a:ext cx="12612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mtClean="0">
                <a:solidFill>
                  <a:schemeClr val="bg1">
                    <a:lumMod val="95000"/>
                  </a:schemeClr>
                </a:solidFill>
              </a:rPr>
              <a:t>THE MIGHTY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005005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28" y="539015"/>
            <a:ext cx="10957555" cy="2079058"/>
          </a:xfrm>
        </p:spPr>
        <p:txBody>
          <a:bodyPr>
            <a:normAutofit/>
          </a:bodyPr>
          <a:lstStyle/>
          <a:p>
            <a:r>
              <a:rPr lang="en-US" b="1" dirty="0" smtClean="0"/>
              <a:t>Zoning -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04776" y="1607420"/>
            <a:ext cx="9808142" cy="391748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LcPeriod"/>
            </a:pPr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To solve this problem we will rezone the areas according to districts which will be further divided by </a:t>
            </a:r>
            <a:r>
              <a:rPr lang="en-US" dirty="0"/>
              <a:t>Nagar Nigam/ Nagar </a:t>
            </a:r>
            <a:r>
              <a:rPr lang="en-US" dirty="0" err="1"/>
              <a:t>Parishad</a:t>
            </a:r>
            <a:r>
              <a:rPr lang="en-US" dirty="0"/>
              <a:t> /Panchayat Samite </a:t>
            </a:r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and then subdivided to </a:t>
            </a:r>
            <a:r>
              <a:rPr lang="en-US" dirty="0"/>
              <a:t>Gram Panchayat</a:t>
            </a:r>
            <a:r>
              <a:rPr lang="en-US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.</a:t>
            </a:r>
          </a:p>
          <a:p>
            <a:pPr marL="514350" indent="-514350">
              <a:buFont typeface="+mj-lt"/>
              <a:buAutoNum type="romanLcPeriod"/>
            </a:pPr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This will solve the problem of zoning by making </a:t>
            </a:r>
            <a:r>
              <a:rPr lang="en-US" dirty="0"/>
              <a:t>estimating process </a:t>
            </a:r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independent of connections connected with </a:t>
            </a:r>
            <a:r>
              <a:rPr lang="en-US" dirty="0"/>
              <a:t>particular </a:t>
            </a:r>
            <a:r>
              <a:rPr lang="en-US" dirty="0" smtClean="0"/>
              <a:t>canals.</a:t>
            </a:r>
            <a:endParaRPr lang="en-IN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marL="0" indent="0">
              <a:buNone/>
            </a:pPr>
            <a:endParaRPr lang="en-IN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018565" y="5872030"/>
            <a:ext cx="11448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>
                <a:solidFill>
                  <a:srgbClr val="00B050"/>
                </a:solidFill>
              </a:rPr>
              <a:t>TEAM-”06”</a:t>
            </a:r>
            <a:endParaRPr lang="en-IN" b="1" dirty="0">
              <a:solidFill>
                <a:srgbClr val="00B05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97487" y="5872030"/>
            <a:ext cx="12612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mtClean="0">
                <a:solidFill>
                  <a:schemeClr val="bg1">
                    <a:lumMod val="95000"/>
                  </a:schemeClr>
                </a:solidFill>
              </a:rPr>
              <a:t>THE MIGHTY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744878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28" y="539015"/>
            <a:ext cx="10957555" cy="2079058"/>
          </a:xfrm>
        </p:spPr>
        <p:txBody>
          <a:bodyPr>
            <a:normAutofit/>
          </a:bodyPr>
          <a:lstStyle/>
          <a:p>
            <a:r>
              <a:rPr lang="en-US" b="1" dirty="0" smtClean="0"/>
              <a:t>Prediction -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0" y="1020278"/>
            <a:ext cx="11675444" cy="4552749"/>
          </a:xfrm>
        </p:spPr>
        <p:txBody>
          <a:bodyPr>
            <a:normAutofit/>
          </a:bodyPr>
          <a:lstStyle/>
          <a:p>
            <a:pPr marL="514350" indent="-514350" algn="ctr">
              <a:buFont typeface="+mj-lt"/>
              <a:buAutoNum type="romanLcPeriod"/>
            </a:pPr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In this step, </a:t>
            </a:r>
            <a:r>
              <a:rPr lang="en-US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we HAVE used  </a:t>
            </a:r>
            <a:r>
              <a:rPr lang="en-US" dirty="0"/>
              <a:t>Machine Learning </a:t>
            </a:r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to predict the estimate crop growth in particular </a:t>
            </a:r>
            <a:r>
              <a:rPr lang="en-US" dirty="0"/>
              <a:t>zones </a:t>
            </a:r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which will lead us to estimate </a:t>
            </a:r>
            <a:r>
              <a:rPr lang="en-US" dirty="0"/>
              <a:t>water consumption </a:t>
            </a:r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required by particular areas in future</a:t>
            </a:r>
            <a:r>
              <a:rPr lang="en-US" dirty="0"/>
              <a:t>.</a:t>
            </a:r>
            <a:endParaRPr lang="en-IN" dirty="0"/>
          </a:p>
          <a:p>
            <a:pPr marL="0" indent="0">
              <a:buNone/>
            </a:pPr>
            <a:endParaRPr lang="en-IN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018565" y="5872030"/>
            <a:ext cx="11448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>
                <a:solidFill>
                  <a:srgbClr val="00B050"/>
                </a:solidFill>
              </a:rPr>
              <a:t>TEAM-”06”</a:t>
            </a:r>
            <a:endParaRPr lang="en-IN" b="1" dirty="0">
              <a:solidFill>
                <a:srgbClr val="00B05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97487" y="5872030"/>
            <a:ext cx="12612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mtClean="0">
                <a:solidFill>
                  <a:schemeClr val="bg1">
                    <a:lumMod val="95000"/>
                  </a:schemeClr>
                </a:solidFill>
              </a:rPr>
              <a:t>THE MIGHTY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648871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28" y="539015"/>
            <a:ext cx="10957555" cy="2079058"/>
          </a:xfrm>
        </p:spPr>
        <p:txBody>
          <a:bodyPr>
            <a:normAutofit/>
          </a:bodyPr>
          <a:lstStyle/>
          <a:p>
            <a:r>
              <a:rPr lang="en-US" b="1" dirty="0" smtClean="0"/>
              <a:t>Estimation</a:t>
            </a:r>
            <a:r>
              <a:rPr lang="en-IN" dirty="0"/>
              <a:t> </a:t>
            </a:r>
            <a:r>
              <a:rPr lang="en-US" b="1" dirty="0" smtClean="0"/>
              <a:t>-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00514" y="952902"/>
            <a:ext cx="11425186" cy="449499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LcPeriod"/>
            </a:pPr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After successfully dividing areas into </a:t>
            </a:r>
            <a:r>
              <a:rPr lang="en-US" dirty="0"/>
              <a:t>zones </a:t>
            </a:r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with respective </a:t>
            </a:r>
            <a:r>
              <a:rPr lang="en-US" dirty="0"/>
              <a:t>survey numbers</a:t>
            </a:r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, it is pretty sure that the numbers of connections </a:t>
            </a:r>
            <a:r>
              <a:rPr lang="en-US" dirty="0"/>
              <a:t>specified in a zone are reliable</a:t>
            </a:r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,</a:t>
            </a:r>
            <a:endParaRPr lang="en-IN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marL="514350" indent="-514350">
              <a:buFont typeface="+mj-lt"/>
              <a:buAutoNum type="romanLcPeriod"/>
            </a:pPr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So revenue department can estimate </a:t>
            </a:r>
            <a:r>
              <a:rPr lang="en-US" dirty="0"/>
              <a:t>an approximate amount </a:t>
            </a:r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that can be </a:t>
            </a:r>
            <a:r>
              <a:rPr lang="en-US" dirty="0"/>
              <a:t>collected</a:t>
            </a:r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from a </a:t>
            </a:r>
            <a:r>
              <a:rPr lang="en-US" dirty="0"/>
              <a:t>particular zone</a:t>
            </a:r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.</a:t>
            </a:r>
            <a:endParaRPr lang="en-IN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marL="0" indent="0">
              <a:buNone/>
            </a:pPr>
            <a:endParaRPr lang="en-IN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018565" y="5872030"/>
            <a:ext cx="11448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>
                <a:solidFill>
                  <a:srgbClr val="00B050"/>
                </a:solidFill>
              </a:rPr>
              <a:t>TEAM-”06”</a:t>
            </a:r>
            <a:endParaRPr lang="en-IN" b="1" dirty="0">
              <a:solidFill>
                <a:srgbClr val="00B05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97487" y="5872030"/>
            <a:ext cx="12612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mtClean="0">
                <a:solidFill>
                  <a:schemeClr val="bg1">
                    <a:lumMod val="95000"/>
                  </a:schemeClr>
                </a:solidFill>
              </a:rPr>
              <a:t>THE MIGHTY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303632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47</TotalTime>
  <Words>293</Words>
  <Application>Microsoft Office PowerPoint</Application>
  <PresentationFormat>Widescreen</PresentationFormat>
  <Paragraphs>31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20th Century Font</vt:lpstr>
      <vt:lpstr>Adobe Devanagari</vt:lpstr>
      <vt:lpstr>Arial</vt:lpstr>
      <vt:lpstr>Calibri</vt:lpstr>
      <vt:lpstr>Impact</vt:lpstr>
      <vt:lpstr>Source Sans Pro</vt:lpstr>
      <vt:lpstr>Main Event</vt:lpstr>
      <vt:lpstr>THE MIGHTY</vt:lpstr>
      <vt:lpstr>Problem statement of  government of Andhra pradesh</vt:lpstr>
      <vt:lpstr>Summary- </vt:lpstr>
      <vt:lpstr>Solution - </vt:lpstr>
      <vt:lpstr>Zoning - </vt:lpstr>
      <vt:lpstr>Prediction - </vt:lpstr>
      <vt:lpstr>Estimation -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MIGHTY</dc:title>
  <dc:creator>Ayush Bhaskar</dc:creator>
  <cp:lastModifiedBy>Ayush Bhaskar</cp:lastModifiedBy>
  <cp:revision>12</cp:revision>
  <dcterms:created xsi:type="dcterms:W3CDTF">2018-03-31T07:52:34Z</dcterms:created>
  <dcterms:modified xsi:type="dcterms:W3CDTF">2018-03-31T08:39:54Z</dcterms:modified>
</cp:coreProperties>
</file>