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2" r:id="rId5"/>
    <p:sldId id="263" r:id="rId6"/>
    <p:sldId id="264" r:id="rId7"/>
    <p:sldId id="270" r:id="rId8"/>
    <p:sldId id="271" r:id="rId9"/>
    <p:sldId id="258" r:id="rId10"/>
    <p:sldId id="266" r:id="rId11"/>
    <p:sldId id="267" r:id="rId12"/>
    <p:sldId id="269" r:id="rId13"/>
    <p:sldId id="268" r:id="rId14"/>
    <p:sldId id="265" r:id="rId15"/>
    <p:sldId id="275" r:id="rId16"/>
    <p:sldId id="273" r:id="rId17"/>
    <p:sldId id="274" r:id="rId18"/>
    <p:sldId id="261" r:id="rId19"/>
    <p:sldId id="260" r:id="rId20"/>
    <p:sldId id="262"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8F14F7-0725-4035-9779-7C30549D3C76}">
          <p14:sldIdLst>
            <p14:sldId id="256"/>
            <p14:sldId id="257"/>
          </p14:sldIdLst>
        </p14:section>
        <p14:section name="Tracing Containment" id="{0FA93CEB-9242-4976-91D2-417F21931DC2}">
          <p14:sldIdLst>
            <p14:sldId id="259"/>
            <p14:sldId id="272"/>
            <p14:sldId id="263"/>
            <p14:sldId id="264"/>
            <p14:sldId id="270"/>
            <p14:sldId id="271"/>
            <p14:sldId id="258"/>
            <p14:sldId id="266"/>
            <p14:sldId id="267"/>
            <p14:sldId id="269"/>
            <p14:sldId id="268"/>
            <p14:sldId id="265"/>
          </p14:sldIdLst>
        </p14:section>
        <p14:section name="Tracing" id="{7D75B311-4C5B-4F19-8DEE-3CC5AEDF3139}">
          <p14:sldIdLst>
            <p14:sldId id="275"/>
            <p14:sldId id="273"/>
            <p14:sldId id="274"/>
            <p14:sldId id="261"/>
            <p14:sldId id="260"/>
            <p14:sldId id="262"/>
          </p14:sldIdLst>
        </p14:section>
        <p14:section name="Containment" id="{CF693C8B-6BC4-4678-A6AB-421AFECCEF4A}">
          <p14:sldIdLst/>
        </p14:section>
        <p14:section name="Testing" id="{D8274991-A562-4E89-8C96-731ECAC935A1}">
          <p14:sldIdLst>
            <p14:sldId id="276"/>
          </p14:sldIdLst>
        </p14:section>
        <p14:section name="Treatment" id="{FB615082-3C17-48AD-BCC3-A834B7D0FD2E}">
          <p14:sldIdLst>
            <p14:sldId id="277"/>
          </p14:sldIdLst>
        </p14:section>
        <p14:section name="Tools &amp; Projects" id="{1DA88D33-1753-444C-936A-025522E40960}">
          <p14:sldIdLst>
            <p14:sldId id="278"/>
          </p14:sldIdLst>
        </p14:section>
        <p14:section name="Data Architecture &amp; Models" id="{E3AEB58D-D5B4-45AE-85AC-009DCE9EB66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6934" autoAdjust="0"/>
  </p:normalViewPr>
  <p:slideViewPr>
    <p:cSldViewPr>
      <p:cViewPr>
        <p:scale>
          <a:sx n="110" d="100"/>
          <a:sy n="110" d="100"/>
        </p:scale>
        <p:origin x="-1596" y="-84"/>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76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j.kbs.co.kr/resources/2015-06-04/" TargetMode="External"/><Relationship Id="rId2" Type="http://schemas.openxmlformats.org/officeDocument/2006/relationships/hyperlink" Target="https://www.sciencenews.org/article/anatomy-south-korean-mers-outbrea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www.livemint.com/news/india/haryana-government-declares-coronavirus-an-epidemic-as-cases-rise-in-india-11583993738096.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Pandemic </a:t>
            </a:r>
            <a:r>
              <a:rPr lang="en-US" dirty="0" smtClean="0"/>
              <a:t>Strategy: </a:t>
            </a:r>
            <a:br>
              <a:rPr lang="en-US" dirty="0" smtClean="0"/>
            </a:br>
            <a:r>
              <a:rPr lang="en-US" dirty="0" smtClean="0"/>
              <a:t>Tracing &amp; Containment Architecture</a:t>
            </a:r>
            <a:endParaRPr lang="en-US" dirty="0"/>
          </a:p>
        </p:txBody>
      </p:sp>
      <p:sp>
        <p:nvSpPr>
          <p:cNvPr id="3" name="Subtitle 2"/>
          <p:cNvSpPr>
            <a:spLocks noGrp="1"/>
          </p:cNvSpPr>
          <p:nvPr>
            <p:ph type="subTitle" idx="1"/>
          </p:nvPr>
        </p:nvSpPr>
        <p:spPr/>
        <p:txBody>
          <a:bodyPr/>
          <a:lstStyle/>
          <a:p>
            <a:r>
              <a:rPr lang="en-US" dirty="0" smtClean="0"/>
              <a:t>Outbreak/ Epidemic Traceability &amp; Containment Architecture</a:t>
            </a:r>
            <a:endParaRPr lang="en-US" dirty="0"/>
          </a:p>
        </p:txBody>
      </p:sp>
    </p:spTree>
    <p:extLst>
      <p:ext uri="{BB962C8B-B14F-4D97-AF65-F5344CB8AC3E}">
        <p14:creationId xmlns:p14="http://schemas.microsoft.com/office/powerpoint/2010/main" val="22506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MERS</a:t>
            </a:r>
            <a:endParaRPr lang="en-US" dirty="0"/>
          </a:p>
        </p:txBody>
      </p:sp>
      <p:sp>
        <p:nvSpPr>
          <p:cNvPr id="3" name="Content Placeholder 2"/>
          <p:cNvSpPr>
            <a:spLocks noGrp="1"/>
          </p:cNvSpPr>
          <p:nvPr>
            <p:ph idx="1"/>
          </p:nvPr>
        </p:nvSpPr>
        <p:spPr/>
        <p:txBody>
          <a:bodyPr/>
          <a:lstStyle/>
          <a:p>
            <a:endParaRPr lang="en-US"/>
          </a:p>
        </p:txBody>
      </p:sp>
      <p:pic>
        <p:nvPicPr>
          <p:cNvPr id="4098" name="Picture 2" descr="C:\DOWNLOADS\__CORONA\NW-MERS\WO-AW810_MERS_9U_201506112018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3305060" cy="5486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DOWNLOADS\__CORONA\NW-MERS\1-s2.0-S1201971215001812-g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174750"/>
            <a:ext cx="6092825" cy="415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330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Data Views</a:t>
            </a:r>
            <a:endParaRPr lang="en-US" dirty="0"/>
          </a:p>
        </p:txBody>
      </p:sp>
      <p:sp>
        <p:nvSpPr>
          <p:cNvPr id="3" name="Content Placeholder 2"/>
          <p:cNvSpPr>
            <a:spLocks noGrp="1"/>
          </p:cNvSpPr>
          <p:nvPr>
            <p:ph idx="1"/>
          </p:nvPr>
        </p:nvSpPr>
        <p:spPr/>
        <p:txBody>
          <a:bodyPr/>
          <a:lstStyle/>
          <a:p>
            <a:endParaRPr lang="en-US"/>
          </a:p>
        </p:txBody>
      </p:sp>
      <p:pic>
        <p:nvPicPr>
          <p:cNvPr id="5122" name="Picture 2" descr="C:\DOWNLOADS\__CORONA\NW-MERS\Distribution-of-transmission-of-Middle-East-respiratory-syndrome-coronavirus-clusters-a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096251"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299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8" name="Picture 4" descr="C:\DOWNLOADS\__CORONA\NW-MERS\1-s2.0-S0195670116304431-gr2_lr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143000"/>
            <a:ext cx="5775325" cy="5208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57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Viz</a:t>
            </a:r>
            <a:r>
              <a:rPr lang="en-US" dirty="0" smtClean="0"/>
              <a:t> Tool</a:t>
            </a:r>
            <a:endParaRPr lang="en-US" dirty="0"/>
          </a:p>
        </p:txBody>
      </p:sp>
      <p:sp>
        <p:nvSpPr>
          <p:cNvPr id="3" name="Content Placeholder 2"/>
          <p:cNvSpPr>
            <a:spLocks noGrp="1"/>
          </p:cNvSpPr>
          <p:nvPr>
            <p:ph idx="1"/>
          </p:nvPr>
        </p:nvSpPr>
        <p:spPr/>
        <p:txBody>
          <a:bodyPr/>
          <a:lstStyle/>
          <a:p>
            <a:endParaRPr lang="en-US"/>
          </a:p>
        </p:txBody>
      </p:sp>
      <p:pic>
        <p:nvPicPr>
          <p:cNvPr id="4" name="Picture 7" descr="C:\DOWNLOADS\__CORONA\NW-MERS\Korea-MERS-Hospitals-and-cases_10JUN2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7620000" cy="484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982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MERS Korea – Animated Story</a:t>
            </a:r>
          </a:p>
          <a:p>
            <a:pPr lvl="1"/>
            <a:r>
              <a:rPr lang="en-US" dirty="0">
                <a:hlinkClick r:id="rId2"/>
              </a:rPr>
              <a:t>https://</a:t>
            </a:r>
            <a:r>
              <a:rPr lang="en-US" dirty="0" smtClean="0">
                <a:hlinkClick r:id="rId2"/>
              </a:rPr>
              <a:t>www.sciencenews.org/article/anatomy-south-korean-mers-outbreak</a:t>
            </a:r>
            <a:r>
              <a:rPr lang="en-US" dirty="0" smtClean="0"/>
              <a:t>  </a:t>
            </a:r>
          </a:p>
          <a:p>
            <a:r>
              <a:rPr lang="en-US" dirty="0" smtClean="0"/>
              <a:t>Data driven Network Graph model/ tool</a:t>
            </a:r>
          </a:p>
          <a:p>
            <a:pPr lvl="1"/>
            <a:r>
              <a:rPr lang="en-US" dirty="0">
                <a:hlinkClick r:id="rId3"/>
              </a:rPr>
              <a:t>http://dj.kbs.co.kr/resources/2015-06-04</a:t>
            </a:r>
            <a:r>
              <a:rPr lang="en-US" dirty="0" smtClean="0">
                <a:hlinkClick r:id="rId3"/>
              </a:rPr>
              <a:t>/</a:t>
            </a:r>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693501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Visualize </a:t>
            </a:r>
            <a:r>
              <a:rPr lang="en-US" dirty="0" err="1" smtClean="0"/>
              <a:t>Knowns</a:t>
            </a:r>
            <a:endParaRPr lang="en-US" dirty="0" smtClean="0"/>
          </a:p>
          <a:p>
            <a:pPr lvl="1"/>
            <a:r>
              <a:rPr lang="en-US" dirty="0" smtClean="0"/>
              <a:t>Locations &amp; </a:t>
            </a:r>
            <a:r>
              <a:rPr lang="en-US" dirty="0" err="1" smtClean="0"/>
              <a:t>Spatio</a:t>
            </a:r>
            <a:r>
              <a:rPr lang="en-US" dirty="0" smtClean="0"/>
              <a:t> Temporal Pathways - K</a:t>
            </a:r>
          </a:p>
          <a:p>
            <a:r>
              <a:rPr lang="en-US" dirty="0" smtClean="0"/>
              <a:t>Tracing Unknowns</a:t>
            </a:r>
          </a:p>
          <a:p>
            <a:pPr lvl="1"/>
            <a:r>
              <a:rPr lang="en-US" dirty="0" smtClean="0"/>
              <a:t>Map “mobile unknowns” that cross </a:t>
            </a:r>
            <a:r>
              <a:rPr lang="en-US" dirty="0" err="1" smtClean="0"/>
              <a:t>Knowns</a:t>
            </a:r>
            <a:r>
              <a:rPr lang="en-US" dirty="0" smtClean="0"/>
              <a:t> - U</a:t>
            </a:r>
          </a:p>
          <a:p>
            <a:pPr lvl="2"/>
            <a:r>
              <a:rPr lang="en-US" dirty="0" smtClean="0"/>
              <a:t>N-degrees of Separation – Keep iterating </a:t>
            </a:r>
          </a:p>
          <a:p>
            <a:pPr lvl="2"/>
            <a:r>
              <a:rPr lang="en-US" dirty="0" smtClean="0"/>
              <a:t>Intersections &amp; Associations</a:t>
            </a:r>
          </a:p>
          <a:p>
            <a:pPr lvl="1"/>
            <a:r>
              <a:rPr lang="en-US" dirty="0" smtClean="0"/>
              <a:t>Visualize N-degrees of “suspects: branches &amp; clusters”</a:t>
            </a:r>
          </a:p>
          <a:p>
            <a:pPr lvl="1"/>
            <a:r>
              <a:rPr lang="en-US" dirty="0" smtClean="0"/>
              <a:t>Map “suspects” to Geo locations for </a:t>
            </a:r>
            <a:r>
              <a:rPr lang="en-US" dirty="0" err="1" smtClean="0"/>
              <a:t>Heatmaps</a:t>
            </a:r>
            <a:endParaRPr lang="en-US" dirty="0" smtClean="0"/>
          </a:p>
          <a:p>
            <a:pPr lvl="1"/>
            <a:r>
              <a:rPr lang="en-US" dirty="0" smtClean="0"/>
              <a:t>Link to Numbers &amp; Push-Pull people info as needed</a:t>
            </a:r>
          </a:p>
          <a:p>
            <a:pPr lvl="2"/>
            <a:r>
              <a:rPr lang="en-US" dirty="0" smtClean="0"/>
              <a:t>Infection timelines; days, symptoms, condition status</a:t>
            </a:r>
          </a:p>
          <a:p>
            <a:r>
              <a:rPr lang="en-US" dirty="0" smtClean="0"/>
              <a:t>Various ways to tweak, tune &amp; manipulate the Network Graphs to Visualize &amp; Query</a:t>
            </a:r>
          </a:p>
          <a:p>
            <a:pPr lvl="1"/>
            <a:r>
              <a:rPr lang="en-US" dirty="0" smtClean="0"/>
              <a:t>Provides basis for well informed decisions, granular actions</a:t>
            </a:r>
          </a:p>
          <a:p>
            <a:pPr lvl="2"/>
            <a:r>
              <a:rPr lang="en-US" dirty="0" smtClean="0"/>
              <a:t>Testing, Containment, Resource plans/ </a:t>
            </a:r>
            <a:r>
              <a:rPr lang="en-US" dirty="0" err="1" smtClean="0"/>
              <a:t>allocs</a:t>
            </a:r>
            <a:r>
              <a:rPr lang="en-US" dirty="0" smtClean="0"/>
              <a:t> for Security &amp; Treatment </a:t>
            </a:r>
          </a:p>
          <a:p>
            <a:pPr lvl="2"/>
            <a:r>
              <a:rPr lang="en-US" dirty="0" smtClean="0"/>
              <a:t>Timelines - </a:t>
            </a:r>
          </a:p>
          <a:p>
            <a:pPr lvl="1"/>
            <a:endParaRPr lang="en-US" dirty="0"/>
          </a:p>
        </p:txBody>
      </p:sp>
    </p:spTree>
    <p:extLst>
      <p:ext uri="{BB962C8B-B14F-4D97-AF65-F5344CB8AC3E}">
        <p14:creationId xmlns:p14="http://schemas.microsoft.com/office/powerpoint/2010/main" val="3162663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Known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148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Unknowns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8122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DOWNLOADS\__CORONA\NW-Mobility\WjWPHvIJq2EvonWLOZSTy9FgMmb5vIRMej6dVGtEdD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6460" y="3594556"/>
            <a:ext cx="2718359"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Human Mobility Patterns &amp; Pathways</a:t>
            </a:r>
            <a:endParaRPr lang="en-US" dirty="0"/>
          </a:p>
        </p:txBody>
      </p:sp>
      <p:sp>
        <p:nvSpPr>
          <p:cNvPr id="3" name="Content Placeholder 2"/>
          <p:cNvSpPr>
            <a:spLocks noGrp="1"/>
          </p:cNvSpPr>
          <p:nvPr>
            <p:ph idx="1"/>
          </p:nvPr>
        </p:nvSpPr>
        <p:spPr/>
        <p:txBody>
          <a:bodyPr/>
          <a:lstStyle/>
          <a:p>
            <a:r>
              <a:rPr lang="en-US" dirty="0" smtClean="0"/>
              <a:t>Timestamp everything</a:t>
            </a:r>
          </a:p>
          <a:p>
            <a:r>
              <a:rPr lang="en-US" dirty="0" smtClean="0"/>
              <a:t>Mobility Intersections</a:t>
            </a:r>
          </a:p>
          <a:p>
            <a:r>
              <a:rPr lang="en-US" dirty="0" smtClean="0"/>
              <a:t>Social Contacts</a:t>
            </a:r>
          </a:p>
          <a:p>
            <a:endParaRPr lang="en-US" dirty="0"/>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3485"/>
          <a:stretch/>
        </p:blipFill>
        <p:spPr bwMode="auto">
          <a:xfrm>
            <a:off x="-37381" y="3861525"/>
            <a:ext cx="5032075" cy="299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C:\DOWNLOADS\__CORONA\NW-Mobility\NYC-touris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213" y="1219200"/>
            <a:ext cx="3314700" cy="389016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DOWNLOADS\__CORONA\NW-Mobility\London-touri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4094" y="1150189"/>
            <a:ext cx="3429000" cy="2371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3379113"/>
            <a:ext cx="4572000" cy="430887"/>
          </a:xfrm>
          <a:prstGeom prst="rect">
            <a:avLst/>
          </a:prstGeom>
          <a:ln>
            <a:solidFill>
              <a:srgbClr val="FF0000"/>
            </a:solidFill>
          </a:ln>
        </p:spPr>
        <p:txBody>
          <a:bodyPr>
            <a:spAutoFit/>
          </a:bodyPr>
          <a:lstStyle/>
          <a:p>
            <a:r>
              <a:rPr lang="en-US" sz="1100" dirty="0"/>
              <a:t>Trips  generated  from  mobile  network  data  provides  insights  on  a  much  larger  scale,  and  with  greater  reliability  </a:t>
            </a:r>
            <a:r>
              <a:rPr lang="en-US" sz="1100" dirty="0" smtClean="0"/>
              <a:t>as compared </a:t>
            </a:r>
            <a:r>
              <a:rPr lang="en-US" sz="1100" dirty="0"/>
              <a:t>to </a:t>
            </a:r>
            <a:r>
              <a:rPr lang="en-US" sz="1100" dirty="0" smtClean="0"/>
              <a:t>survey </a:t>
            </a:r>
            <a:r>
              <a:rPr lang="en-US" sz="1100" dirty="0"/>
              <a:t>data.</a:t>
            </a:r>
          </a:p>
        </p:txBody>
      </p:sp>
    </p:spTree>
    <p:extLst>
      <p:ext uri="{BB962C8B-B14F-4D97-AF65-F5344CB8AC3E}">
        <p14:creationId xmlns:p14="http://schemas.microsoft.com/office/powerpoint/2010/main" val="562585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Intersections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Determine </a:t>
            </a:r>
            <a:r>
              <a:rPr lang="en-US" dirty="0" err="1" smtClean="0"/>
              <a:t>Spatio</a:t>
            </a:r>
            <a:r>
              <a:rPr lang="en-US" dirty="0" smtClean="0"/>
              <a:t>-Temporal Intersections</a:t>
            </a:r>
          </a:p>
          <a:p>
            <a:pPr lvl="1"/>
            <a:r>
              <a:rPr lang="en-US" dirty="0" smtClean="0"/>
              <a:t>Location &amp; Movement Data &amp; Pathways</a:t>
            </a:r>
          </a:p>
          <a:p>
            <a:pPr lvl="2"/>
            <a:r>
              <a:rPr lang="en-US" dirty="0" err="1" smtClean="0"/>
              <a:t>Telcos</a:t>
            </a:r>
            <a:endParaRPr lang="en-US" dirty="0" smtClean="0"/>
          </a:p>
          <a:p>
            <a:pPr lvl="3"/>
            <a:r>
              <a:rPr lang="en-US" dirty="0" smtClean="0"/>
              <a:t>Mobile movement - Cell, Tower, HLA logs - </a:t>
            </a:r>
          </a:p>
          <a:p>
            <a:pPr lvl="2"/>
            <a:r>
              <a:rPr lang="en-US" dirty="0" smtClean="0"/>
              <a:t>Phone Hardware &amp; OS Logs</a:t>
            </a:r>
          </a:p>
          <a:p>
            <a:pPr lvl="2"/>
            <a:r>
              <a:rPr lang="en-US" dirty="0" smtClean="0"/>
              <a:t>App Logs; </a:t>
            </a:r>
            <a:r>
              <a:rPr lang="en-US" dirty="0" err="1" smtClean="0"/>
              <a:t>Whatsapp</a:t>
            </a:r>
            <a:r>
              <a:rPr lang="en-US" dirty="0" smtClean="0"/>
              <a:t>, FB, </a:t>
            </a:r>
            <a:r>
              <a:rPr lang="en-US" dirty="0" err="1" smtClean="0"/>
              <a:t>Uber</a:t>
            </a:r>
            <a:r>
              <a:rPr lang="en-US" dirty="0" smtClean="0"/>
              <a:t>, Ola, </a:t>
            </a:r>
            <a:r>
              <a:rPr lang="en-US" dirty="0" err="1" smtClean="0"/>
              <a:t>Insta</a:t>
            </a:r>
            <a:r>
              <a:rPr lang="en-US" dirty="0" smtClean="0"/>
              <a:t> etc. </a:t>
            </a:r>
          </a:p>
          <a:p>
            <a:pPr lvl="2"/>
            <a:r>
              <a:rPr lang="en-US" dirty="0" smtClean="0"/>
              <a:t>Manual data – via authorities; Medical, Security, Administrative</a:t>
            </a:r>
          </a:p>
          <a:p>
            <a:pPr lvl="1"/>
            <a:r>
              <a:rPr lang="en-US" dirty="0" smtClean="0"/>
              <a:t>Intersections with People/ Nodes &amp; weighted ranking</a:t>
            </a:r>
          </a:p>
          <a:p>
            <a:pPr lvl="2"/>
            <a:r>
              <a:rPr lang="en-US" dirty="0" smtClean="0"/>
              <a:t>Positive, Quarantined, Import, Local, Associated, Suspect, Possibility, </a:t>
            </a:r>
          </a:p>
          <a:p>
            <a:pPr lvl="2"/>
            <a:r>
              <a:rPr lang="en-US" dirty="0" smtClean="0"/>
              <a:t>Speed &amp; Time overlap, Pedestrian </a:t>
            </a:r>
            <a:r>
              <a:rPr lang="en-US" dirty="0" err="1" smtClean="0"/>
              <a:t>vs</a:t>
            </a:r>
            <a:r>
              <a:rPr lang="en-US" dirty="0" smtClean="0"/>
              <a:t> Vehicular</a:t>
            </a:r>
          </a:p>
          <a:p>
            <a:pPr lvl="1"/>
            <a:r>
              <a:rPr lang="en-US" dirty="0" smtClean="0"/>
              <a:t>Various trees, branches &amp; sub branches </a:t>
            </a:r>
          </a:p>
          <a:p>
            <a:pPr lvl="2"/>
            <a:r>
              <a:rPr lang="en-US" dirty="0" smtClean="0"/>
              <a:t>Granular &amp; Targeted determination of Suspect Clusters</a:t>
            </a:r>
          </a:p>
          <a:p>
            <a:pPr lvl="2"/>
            <a:r>
              <a:rPr lang="en-US" dirty="0" smtClean="0"/>
              <a:t>Better tracing, containment &amp; testing strategy &amp; efforts</a:t>
            </a:r>
          </a:p>
          <a:p>
            <a:endParaRPr lang="en-US" dirty="0"/>
          </a:p>
        </p:txBody>
      </p:sp>
    </p:spTree>
    <p:extLst>
      <p:ext uri="{BB962C8B-B14F-4D97-AF65-F5344CB8AC3E}">
        <p14:creationId xmlns:p14="http://schemas.microsoft.com/office/powerpoint/2010/main" val="3839240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Stages &amp; Components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Tracing</a:t>
            </a:r>
          </a:p>
          <a:p>
            <a:pPr lvl="1"/>
            <a:r>
              <a:rPr lang="en-US" dirty="0" smtClean="0"/>
              <a:t>Leverage data &amp; movement</a:t>
            </a:r>
          </a:p>
          <a:p>
            <a:r>
              <a:rPr lang="en-US" dirty="0" smtClean="0"/>
              <a:t>Containment</a:t>
            </a:r>
          </a:p>
          <a:p>
            <a:pPr lvl="1"/>
            <a:r>
              <a:rPr lang="en-US" dirty="0" smtClean="0"/>
              <a:t>Minimize Flatten Curve</a:t>
            </a:r>
          </a:p>
          <a:p>
            <a:r>
              <a:rPr lang="en-US" dirty="0" smtClean="0"/>
              <a:t>Testing</a:t>
            </a:r>
          </a:p>
          <a:p>
            <a:pPr lvl="1"/>
            <a:r>
              <a:rPr lang="en-US" dirty="0" smtClean="0"/>
              <a:t>Strategic &amp; Granular</a:t>
            </a:r>
          </a:p>
          <a:p>
            <a:pPr lvl="2"/>
            <a:r>
              <a:rPr lang="en-US" dirty="0" smtClean="0"/>
              <a:t>Leverage Tracing data; Infection Clusters &amp; Medical algorithms</a:t>
            </a:r>
          </a:p>
          <a:p>
            <a:r>
              <a:rPr lang="en-US" dirty="0" smtClean="0"/>
              <a:t>Research</a:t>
            </a:r>
          </a:p>
          <a:p>
            <a:pPr lvl="1"/>
            <a:r>
              <a:rPr lang="en-US" dirty="0" smtClean="0"/>
              <a:t>Pathology, Detection, Medicine, Vaccine</a:t>
            </a:r>
          </a:p>
          <a:p>
            <a:r>
              <a:rPr lang="en-US" dirty="0" smtClean="0"/>
              <a:t>Treatment</a:t>
            </a:r>
          </a:p>
          <a:p>
            <a:pPr lvl="1"/>
            <a:r>
              <a:rPr lang="en-US" dirty="0" smtClean="0"/>
              <a:t>Grow Capacity, Speed</a:t>
            </a:r>
            <a:endParaRPr lang="en-US" dirty="0"/>
          </a:p>
        </p:txBody>
      </p:sp>
    </p:spTree>
    <p:extLst>
      <p:ext uri="{BB962C8B-B14F-4D97-AF65-F5344CB8AC3E}">
        <p14:creationId xmlns:p14="http://schemas.microsoft.com/office/powerpoint/2010/main" val="3039143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Personnel/ Team</a:t>
            </a:r>
            <a:endParaRPr lang="en-US" dirty="0"/>
          </a:p>
        </p:txBody>
      </p:sp>
      <p:sp>
        <p:nvSpPr>
          <p:cNvPr id="4" name="Text Placeholder 3"/>
          <p:cNvSpPr>
            <a:spLocks noGrp="1"/>
          </p:cNvSpPr>
          <p:nvPr>
            <p:ph type="body" idx="1"/>
          </p:nvPr>
        </p:nvSpPr>
        <p:spPr/>
        <p:txBody>
          <a:bodyPr/>
          <a:lstStyle/>
          <a:p>
            <a:r>
              <a:rPr lang="en-US" dirty="0" smtClean="0"/>
              <a:t>Academia</a:t>
            </a:r>
            <a:endParaRPr lang="en-US" dirty="0"/>
          </a:p>
        </p:txBody>
      </p:sp>
      <p:sp>
        <p:nvSpPr>
          <p:cNvPr id="5" name="Content Placeholder 4"/>
          <p:cNvSpPr>
            <a:spLocks noGrp="1"/>
          </p:cNvSpPr>
          <p:nvPr>
            <p:ph sz="half" idx="2"/>
          </p:nvPr>
        </p:nvSpPr>
        <p:spPr/>
        <p:txBody>
          <a:bodyPr/>
          <a:lstStyle/>
          <a:p>
            <a:r>
              <a:rPr lang="en-US" dirty="0" smtClean="0"/>
              <a:t>Complex Data Visualization</a:t>
            </a:r>
          </a:p>
          <a:p>
            <a:r>
              <a:rPr lang="en-US" dirty="0" smtClean="0"/>
              <a:t>Data Science</a:t>
            </a:r>
          </a:p>
          <a:p>
            <a:r>
              <a:rPr lang="en-US" dirty="0" smtClean="0"/>
              <a:t>Network Graph &amp; Query</a:t>
            </a:r>
          </a:p>
          <a:p>
            <a:r>
              <a:rPr lang="en-US" dirty="0" smtClean="0"/>
              <a:t>Weighted network nodes</a:t>
            </a:r>
          </a:p>
          <a:p>
            <a:r>
              <a:rPr lang="en-US" dirty="0" smtClean="0"/>
              <a:t>Bio Informatics</a:t>
            </a:r>
          </a:p>
          <a:p>
            <a:r>
              <a:rPr lang="en-US" dirty="0" smtClean="0"/>
              <a:t>Urban Mobility &amp; Density</a:t>
            </a:r>
            <a:endParaRPr lang="en-US" dirty="0"/>
          </a:p>
        </p:txBody>
      </p:sp>
      <p:sp>
        <p:nvSpPr>
          <p:cNvPr id="6" name="Text Placeholder 5"/>
          <p:cNvSpPr>
            <a:spLocks noGrp="1"/>
          </p:cNvSpPr>
          <p:nvPr>
            <p:ph type="body" sz="quarter" idx="3"/>
          </p:nvPr>
        </p:nvSpPr>
        <p:spPr/>
        <p:txBody>
          <a:bodyPr/>
          <a:lstStyle/>
          <a:p>
            <a:r>
              <a:rPr lang="en-US" dirty="0" smtClean="0"/>
              <a:t>Startup &amp; Tech community</a:t>
            </a:r>
            <a:endParaRPr lang="en-US" dirty="0"/>
          </a:p>
        </p:txBody>
      </p:sp>
      <p:sp>
        <p:nvSpPr>
          <p:cNvPr id="7" name="Content Placeholder 6"/>
          <p:cNvSpPr>
            <a:spLocks noGrp="1"/>
          </p:cNvSpPr>
          <p:nvPr>
            <p:ph sz="quarter" idx="4"/>
          </p:nvPr>
        </p:nvSpPr>
        <p:spPr/>
        <p:txBody>
          <a:bodyPr/>
          <a:lstStyle/>
          <a:p>
            <a:r>
              <a:rPr lang="en-US" dirty="0" smtClean="0"/>
              <a:t>Complex Data Visualization</a:t>
            </a:r>
          </a:p>
          <a:p>
            <a:r>
              <a:rPr lang="en-US" dirty="0"/>
              <a:t>Data Science</a:t>
            </a:r>
            <a:endParaRPr lang="en-US" dirty="0" smtClean="0"/>
          </a:p>
          <a:p>
            <a:r>
              <a:rPr lang="en-US" dirty="0" smtClean="0"/>
              <a:t>App &amp; client side UI</a:t>
            </a:r>
          </a:p>
          <a:p>
            <a:r>
              <a:rPr lang="en-US" dirty="0" smtClean="0"/>
              <a:t>Location, LDD, Pathway</a:t>
            </a:r>
          </a:p>
          <a:p>
            <a:r>
              <a:rPr lang="en-US" dirty="0" smtClean="0"/>
              <a:t>Shared Mobility &amp; Pooling</a:t>
            </a:r>
            <a:endParaRPr lang="en-US" dirty="0"/>
          </a:p>
        </p:txBody>
      </p:sp>
    </p:spTree>
    <p:extLst>
      <p:ext uri="{BB962C8B-B14F-4D97-AF65-F5344CB8AC3E}">
        <p14:creationId xmlns:p14="http://schemas.microsoft.com/office/powerpoint/2010/main" val="1429867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Bulk </a:t>
            </a:r>
            <a:r>
              <a:rPr lang="en-US" dirty="0" err="1" smtClean="0"/>
              <a:t>vs</a:t>
            </a:r>
            <a:r>
              <a:rPr lang="en-US" dirty="0" smtClean="0"/>
              <a:t> Surgically Targeted</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59377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9860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3808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&amp; Containment: Why?</a:t>
            </a:r>
            <a:endParaRPr lang="en-US" dirty="0"/>
          </a:p>
        </p:txBody>
      </p:sp>
      <p:sp>
        <p:nvSpPr>
          <p:cNvPr id="3" name="Content Placeholder 2"/>
          <p:cNvSpPr>
            <a:spLocks noGrp="1"/>
          </p:cNvSpPr>
          <p:nvPr>
            <p:ph sz="half" idx="1"/>
          </p:nvPr>
        </p:nvSpPr>
        <p:spPr/>
        <p:txBody>
          <a:bodyPr/>
          <a:lstStyle/>
          <a:p>
            <a:r>
              <a:rPr lang="en-US" dirty="0" smtClean="0"/>
              <a:t>Tracing on the ground?</a:t>
            </a:r>
          </a:p>
          <a:p>
            <a:pPr lvl="1"/>
            <a:r>
              <a:rPr lang="en-US" dirty="0" smtClean="0"/>
              <a:t>Seems to be manual inquiry based</a:t>
            </a:r>
          </a:p>
          <a:p>
            <a:pPr lvl="1"/>
            <a:r>
              <a:rPr lang="en-US" dirty="0" smtClean="0"/>
              <a:t>Data tracking system?</a:t>
            </a:r>
          </a:p>
          <a:p>
            <a:endParaRPr lang="en-US" dirty="0" smtClean="0"/>
          </a:p>
          <a:p>
            <a:endParaRPr lang="en-US" dirty="0"/>
          </a:p>
        </p:txBody>
      </p:sp>
      <p:sp>
        <p:nvSpPr>
          <p:cNvPr id="5" name="Content Placeholder 4"/>
          <p:cNvSpPr>
            <a:spLocks noGrp="1"/>
          </p:cNvSpPr>
          <p:nvPr>
            <p:ph sz="half" idx="2"/>
          </p:nvPr>
        </p:nvSpPr>
        <p:spPr/>
        <p:txBody>
          <a:bodyPr/>
          <a:lstStyle/>
          <a:p>
            <a:endParaRPr lang="en-US" dirty="0"/>
          </a:p>
        </p:txBody>
      </p:sp>
      <p:sp>
        <p:nvSpPr>
          <p:cNvPr id="4" name="Rectangle 3"/>
          <p:cNvSpPr/>
          <p:nvPr/>
        </p:nvSpPr>
        <p:spPr>
          <a:xfrm>
            <a:off x="4800600" y="1519535"/>
            <a:ext cx="419100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smtClean="0"/>
              <a:t>“challenges </a:t>
            </a:r>
            <a:r>
              <a:rPr lang="en-US" sz="1200" dirty="0"/>
              <a:t>of community tracing in a dense slum where over 23,000 people are huddled in less than a </a:t>
            </a:r>
            <a:r>
              <a:rPr lang="en-US" sz="1200" dirty="0" smtClean="0"/>
              <a:t>1 </a:t>
            </a:r>
            <a:r>
              <a:rPr lang="en-US" sz="1200" dirty="0" err="1" smtClean="0"/>
              <a:t>sq</a:t>
            </a:r>
            <a:r>
              <a:rPr lang="en-US" sz="1200" dirty="0" smtClean="0"/>
              <a:t> km”</a:t>
            </a:r>
            <a:endParaRPr lang="en-US" sz="1200" dirty="0"/>
          </a:p>
        </p:txBody>
      </p:sp>
      <p:sp>
        <p:nvSpPr>
          <p:cNvPr id="6" name="Rectangle 5"/>
          <p:cNvSpPr/>
          <p:nvPr/>
        </p:nvSpPr>
        <p:spPr>
          <a:xfrm>
            <a:off x="4876800" y="2209800"/>
            <a:ext cx="3810000" cy="738664"/>
          </a:xfrm>
          <a:prstGeom prst="rect">
            <a:avLst/>
          </a:prstGeom>
        </p:spPr>
        <p:txBody>
          <a:bodyPr wrap="square">
            <a:spAutoFit/>
          </a:bodyPr>
          <a:lstStyle/>
          <a:p>
            <a:r>
              <a:rPr lang="en-US" sz="1050" dirty="0"/>
              <a:t>The Epidemic Diseases Act of 1897 gives special powers to state governments. India’s </a:t>
            </a:r>
            <a:r>
              <a:rPr lang="en-US" sz="1050" dirty="0" err="1"/>
              <a:t>Narendra</a:t>
            </a:r>
            <a:r>
              <a:rPr lang="en-US" sz="1050" dirty="0"/>
              <a:t> </a:t>
            </a:r>
            <a:r>
              <a:rPr lang="en-US" sz="1050" dirty="0" err="1"/>
              <a:t>Modi</a:t>
            </a:r>
            <a:r>
              <a:rPr lang="en-US" sz="1050" dirty="0"/>
              <a:t> government has already advised states to use it to make their coronavirus advisories more stringent.</a:t>
            </a:r>
            <a:endParaRPr lang="en-US" sz="1050" dirty="0"/>
          </a:p>
        </p:txBody>
      </p:sp>
      <p:sp>
        <p:nvSpPr>
          <p:cNvPr id="7" name="Rectangle 6"/>
          <p:cNvSpPr/>
          <p:nvPr/>
        </p:nvSpPr>
        <p:spPr>
          <a:xfrm>
            <a:off x="4819650" y="2971800"/>
            <a:ext cx="4171950" cy="738664"/>
          </a:xfrm>
          <a:prstGeom prst="rect">
            <a:avLst/>
          </a:prstGeom>
        </p:spPr>
        <p:txBody>
          <a:bodyPr wrap="square">
            <a:spAutoFit/>
          </a:bodyPr>
          <a:lstStyle/>
          <a:p>
            <a:r>
              <a:rPr lang="en-US" sz="1050" dirty="0">
                <a:hlinkClick r:id="rId2"/>
              </a:rPr>
              <a:t>This law enables states</a:t>
            </a:r>
            <a:r>
              <a:rPr lang="en-US" sz="1050" dirty="0"/>
              <a:t> to ban public gatherings, ask schools and large institutions to stop functioning, and issue advisories to companies to explore work-from-home models. It also gives the state a right to </a:t>
            </a:r>
            <a:r>
              <a:rPr lang="en-US" sz="1050" dirty="0" err="1"/>
              <a:t>penalise</a:t>
            </a:r>
            <a:r>
              <a:rPr lang="en-US" sz="1050" dirty="0"/>
              <a:t> media </a:t>
            </a:r>
            <a:r>
              <a:rPr lang="en-US" sz="1050" dirty="0" err="1"/>
              <a:t>organisations</a:t>
            </a:r>
            <a:r>
              <a:rPr lang="en-US" sz="1050" dirty="0"/>
              <a:t> spreading misinformation.</a:t>
            </a:r>
            <a:endParaRPr lang="en-US" sz="1050" dirty="0"/>
          </a:p>
        </p:txBody>
      </p:sp>
      <p:sp>
        <p:nvSpPr>
          <p:cNvPr id="8" name="Rectangle 7"/>
          <p:cNvSpPr/>
          <p:nvPr/>
        </p:nvSpPr>
        <p:spPr>
          <a:xfrm>
            <a:off x="4953000" y="3886200"/>
            <a:ext cx="3048000" cy="261610"/>
          </a:xfrm>
          <a:prstGeom prst="rect">
            <a:avLst/>
          </a:prstGeom>
        </p:spPr>
        <p:txBody>
          <a:bodyPr wrap="square">
            <a:spAutoFit/>
          </a:bodyPr>
          <a:lstStyle/>
          <a:p>
            <a:r>
              <a:rPr lang="en-US" sz="1050" dirty="0"/>
              <a:t>National Disaster Management Act of 2005 (NDMA)</a:t>
            </a:r>
            <a:endParaRPr lang="en-US" sz="1050" dirty="0"/>
          </a:p>
        </p:txBody>
      </p:sp>
      <p:sp>
        <p:nvSpPr>
          <p:cNvPr id="9" name="Rectangle 8"/>
          <p:cNvSpPr/>
          <p:nvPr/>
        </p:nvSpPr>
        <p:spPr>
          <a:xfrm>
            <a:off x="4800600" y="4253805"/>
            <a:ext cx="4191000" cy="1546577"/>
          </a:xfrm>
          <a:prstGeom prst="rect">
            <a:avLst/>
          </a:prstGeom>
        </p:spPr>
        <p:txBody>
          <a:bodyPr wrap="square">
            <a:spAutoFit/>
          </a:bodyPr>
          <a:lstStyle/>
          <a:p>
            <a:r>
              <a:rPr lang="en-US" sz="1050" dirty="0"/>
              <a:t>The government has also asked people with a travel history to coronavirus-affected countries to report to nearest government hospital</a:t>
            </a:r>
            <a:r>
              <a:rPr lang="en-US" sz="1050" dirty="0" smtClean="0"/>
              <a:t>. </a:t>
            </a:r>
            <a:br>
              <a:rPr lang="en-US" sz="1050" dirty="0" smtClean="0"/>
            </a:br>
            <a:endParaRPr lang="en-US" sz="1050" dirty="0"/>
          </a:p>
          <a:p>
            <a:r>
              <a:rPr lang="en-US" sz="1050" dirty="0"/>
              <a:t>If a coronavirus case is reported from a defined geographic area such as village, town, ward, colony, settlement, the district administration of the district concerned shall have the right to implement containment measures, including sealing of the area, barring entry and exit of population from the containment area, closure of schools, offices and banning public gatherings, besides other measures.</a:t>
            </a:r>
          </a:p>
        </p:txBody>
      </p:sp>
      <p:sp>
        <p:nvSpPr>
          <p:cNvPr id="10" name="Rectangle 9"/>
          <p:cNvSpPr/>
          <p:nvPr/>
        </p:nvSpPr>
        <p:spPr>
          <a:xfrm>
            <a:off x="4800600" y="2057400"/>
            <a:ext cx="4572000" cy="76944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1100" dirty="0"/>
              <a:t>Tracing who the help met over 10 days in the vast slum since she was first exposed to coronavirus is proving to be difficult, but what health workers find impossible is to trace each woman who used the public washroom where she bathed every day.</a:t>
            </a:r>
            <a:endParaRPr lang="en-US" sz="1100" dirty="0"/>
          </a:p>
        </p:txBody>
      </p:sp>
      <p:sp>
        <p:nvSpPr>
          <p:cNvPr id="12" name="Rectangle 11"/>
          <p:cNvSpPr/>
          <p:nvPr/>
        </p:nvSpPr>
        <p:spPr>
          <a:xfrm>
            <a:off x="228600" y="3515648"/>
            <a:ext cx="4572000" cy="2446824"/>
          </a:xfrm>
          <a:prstGeom prst="rect">
            <a:avLst/>
          </a:prstGeom>
        </p:spPr>
        <p:txBody>
          <a:bodyPr>
            <a:spAutoFit/>
          </a:bodyPr>
          <a:lstStyle/>
          <a:p>
            <a:r>
              <a:rPr lang="en-US" sz="900" dirty="0" err="1"/>
              <a:t>Dr</a:t>
            </a:r>
            <a:r>
              <a:rPr lang="en-US" sz="900" dirty="0"/>
              <a:t> </a:t>
            </a:r>
            <a:r>
              <a:rPr lang="en-US" sz="900" dirty="0" err="1"/>
              <a:t>Nutan</a:t>
            </a:r>
            <a:r>
              <a:rPr lang="en-US" sz="900" dirty="0"/>
              <a:t> </a:t>
            </a:r>
            <a:r>
              <a:rPr lang="en-US" sz="900" dirty="0" err="1"/>
              <a:t>Mundeja</a:t>
            </a:r>
            <a:r>
              <a:rPr lang="en-US" sz="900" dirty="0"/>
              <a:t>, Director, Directorate General of Health Services (DGHS), said the task force is calling all flyers who have arrived here, in the last 14 days, from virus-affected countries, twice a day to know if there have developed symptoms. Symptoms show during this 14-day period.</a:t>
            </a:r>
          </a:p>
          <a:p>
            <a:r>
              <a:rPr lang="en-US" sz="900" dirty="0"/>
              <a:t>"</a:t>
            </a:r>
            <a:r>
              <a:rPr lang="en-US" sz="900" b="1" dirty="0"/>
              <a:t>First we only had their addresses. Now we also have their phone numbers</a:t>
            </a:r>
            <a:r>
              <a:rPr lang="en-US" sz="900" dirty="0"/>
              <a:t>," she said.</a:t>
            </a:r>
          </a:p>
          <a:p>
            <a:r>
              <a:rPr lang="en-US" sz="900" dirty="0"/>
              <a:t>The task force, headed by CM </a:t>
            </a:r>
            <a:r>
              <a:rPr lang="en-US" sz="900" dirty="0" err="1"/>
              <a:t>Arvind</a:t>
            </a:r>
            <a:r>
              <a:rPr lang="en-US" sz="900" dirty="0"/>
              <a:t> </a:t>
            </a:r>
            <a:r>
              <a:rPr lang="en-US" sz="900" dirty="0" err="1"/>
              <a:t>Kejriwal</a:t>
            </a:r>
            <a:r>
              <a:rPr lang="en-US" sz="900" dirty="0"/>
              <a:t>, has so far put 1,40,603 screened flyers on surveillance. It also comprises the civic body and police officials.</a:t>
            </a:r>
          </a:p>
          <a:p>
            <a:r>
              <a:rPr lang="en-US" sz="900" dirty="0"/>
              <a:t>A man, the first positive case of COVID-19 from the Capital with a travel history in virus-affected Italy reported on March 2, sent authorities on a wild goose chase as they tracked the number of people he had come in contact with.</a:t>
            </a:r>
          </a:p>
          <a:p>
            <a:r>
              <a:rPr lang="en-US" sz="900" dirty="0"/>
              <a:t>A health scare was sparked next day after it was revealed that the man had met several people, including at a birthday party he threw at a five-star hotel in Delhi on February 28 for his child, triggering fears that the students at the Noida-based school who attended it might be at risk. More-or-less similar situations have been seen in the other two cases.</a:t>
            </a:r>
          </a:p>
          <a:p>
            <a:r>
              <a:rPr lang="en-US" sz="900" dirty="0"/>
              <a:t>"I request everyone if you know any person who has just returned from abroad, inform the Delhi government. Our team will get in touch with them and put them on surveillance after some general investigation," the CM said.</a:t>
            </a:r>
          </a:p>
        </p:txBody>
      </p:sp>
    </p:spTree>
    <p:extLst>
      <p:ext uri="{BB962C8B-B14F-4D97-AF65-F5344CB8AC3E}">
        <p14:creationId xmlns:p14="http://schemas.microsoft.com/office/powerpoint/2010/main" val="195541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483466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Visualizations</a:t>
            </a:r>
            <a:endParaRPr lang="en-US" dirty="0"/>
          </a:p>
        </p:txBody>
      </p:sp>
      <p:sp>
        <p:nvSpPr>
          <p:cNvPr id="3" name="Content Placeholder 2"/>
          <p:cNvSpPr>
            <a:spLocks noGrp="1"/>
          </p:cNvSpPr>
          <p:nvPr>
            <p:ph sz="half" idx="1"/>
          </p:nvPr>
        </p:nvSpPr>
        <p:spPr/>
        <p:txBody>
          <a:bodyPr>
            <a:normAutofit lnSpcReduction="10000"/>
          </a:bodyPr>
          <a:lstStyle/>
          <a:p>
            <a:r>
              <a:rPr lang="en-US" dirty="0" err="1" smtClean="0"/>
              <a:t>Spatio</a:t>
            </a:r>
            <a:r>
              <a:rPr lang="en-US" dirty="0" smtClean="0"/>
              <a:t> Temporal Intersections</a:t>
            </a:r>
          </a:p>
          <a:p>
            <a:pPr lvl="1"/>
            <a:r>
              <a:rPr lang="en-US" dirty="0" smtClean="0"/>
              <a:t>Infection Trees over time</a:t>
            </a:r>
          </a:p>
          <a:p>
            <a:pPr lvl="1"/>
            <a:r>
              <a:rPr lang="en-US" dirty="0" smtClean="0"/>
              <a:t>Branches over time</a:t>
            </a:r>
          </a:p>
          <a:p>
            <a:pPr lvl="1"/>
            <a:r>
              <a:rPr lang="en-US" dirty="0" smtClean="0"/>
              <a:t>Multiple branches</a:t>
            </a:r>
          </a:p>
          <a:p>
            <a:pPr lvl="1"/>
            <a:r>
              <a:rPr lang="en-US" dirty="0" smtClean="0"/>
              <a:t>Branches of </a:t>
            </a:r>
          </a:p>
          <a:p>
            <a:pPr lvl="2"/>
            <a:r>
              <a:rPr lang="en-US" dirty="0" smtClean="0"/>
              <a:t>Denser Clusters</a:t>
            </a:r>
          </a:p>
          <a:p>
            <a:pPr lvl="2"/>
            <a:r>
              <a:rPr lang="en-US" dirty="0" smtClean="0"/>
              <a:t>More Nodes</a:t>
            </a:r>
          </a:p>
          <a:p>
            <a:pPr lvl="1"/>
            <a:r>
              <a:rPr lang="en-US" dirty="0" smtClean="0"/>
              <a:t>Infection Trees over area</a:t>
            </a:r>
          </a:p>
          <a:p>
            <a:r>
              <a:rPr lang="en-US" dirty="0" smtClean="0"/>
              <a:t>Intelligent &amp; Informed Targeting on Ground</a:t>
            </a:r>
            <a:endParaRPr lang="en-US" dirty="0"/>
          </a:p>
        </p:txBody>
      </p:sp>
      <p:sp>
        <p:nvSpPr>
          <p:cNvPr id="4" name="Content Placeholder 3"/>
          <p:cNvSpPr>
            <a:spLocks noGrp="1"/>
          </p:cNvSpPr>
          <p:nvPr>
            <p:ph sz="half" idx="2"/>
          </p:nvPr>
        </p:nvSpPr>
        <p:spPr/>
        <p:txBody>
          <a:bodyPr>
            <a:normAutofit lnSpcReduction="10000"/>
          </a:bodyPr>
          <a:lstStyle/>
          <a:p>
            <a:endParaRPr lang="en-US"/>
          </a:p>
        </p:txBody>
      </p:sp>
    </p:spTree>
    <p:extLst>
      <p:ext uri="{BB962C8B-B14F-4D97-AF65-F5344CB8AC3E}">
        <p14:creationId xmlns:p14="http://schemas.microsoft.com/office/powerpoint/2010/main" val="719727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85979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Epidemics &amp; Outbreaks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7170" name="Picture 2" descr="C:\DOWNLOADS\__CORONA\NW-Epi\06-0255-F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4724400" cy="4118101"/>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DOWNLOADS\__CORONA\NW-Epi\06-0255-F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670" y="1685925"/>
            <a:ext cx="455333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87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Epidemic Comparison</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8195" name="Picture 3" descr="C:\DOWNLOADS\__CORONA\NW-Epi\gr1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9263"/>
            <a:ext cx="3001963" cy="513873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DOWNLOADS\__CORONA\NW-Epi\23-Figure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854" y="1905000"/>
            <a:ext cx="6084147"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18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DOWNLOADS\__CORONA\Network Graphs\Figure_1_20190424_MERS_S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3106840"/>
            <a:ext cx="6905625" cy="3886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t>Force Vector Diagram </a:t>
            </a:r>
            <a:r>
              <a:rPr lang="en-US" dirty="0" smtClean="0"/>
              <a:t>/Network Graph</a:t>
            </a:r>
            <a:br>
              <a:rPr lang="en-US" dirty="0" smtClean="0"/>
            </a:br>
            <a:r>
              <a:rPr lang="en-US" dirty="0" smtClean="0"/>
              <a:t>to track infection nodes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Force Vector Diagram or Network Graph</a:t>
            </a:r>
            <a:endParaRPr lang="en-US" dirty="0"/>
          </a:p>
        </p:txBody>
      </p:sp>
      <p:pic>
        <p:nvPicPr>
          <p:cNvPr id="1030" name="Picture 6" descr="C:\DOWNLOADS\__CORONA\Network Graphs\Transmission-map-of-MERS-CoV-outbreak-in-South-Korea-According-to-Korean-ministry-o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787" y="1066798"/>
            <a:ext cx="4621213" cy="277841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8" name="Picture 4" descr="C:\DOWNLOADS\__CORONA\Network Graphs\nejmoa1306742_f2.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7" y="990600"/>
            <a:ext cx="4531413" cy="3106496"/>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5562600" y="6172200"/>
            <a:ext cx="4137223" cy="369332"/>
          </a:xfrm>
          <a:prstGeom prst="rect">
            <a:avLst/>
          </a:prstGeom>
        </p:spPr>
        <p:txBody>
          <a:bodyPr wrap="none">
            <a:spAutoFit/>
          </a:bodyPr>
          <a:lstStyle/>
          <a:p>
            <a:r>
              <a:rPr lang="en-US" dirty="0"/>
              <a:t>http://dj.kbs.co.kr/resources/2015-06-04/</a:t>
            </a:r>
          </a:p>
        </p:txBody>
      </p:sp>
      <p:pic>
        <p:nvPicPr>
          <p:cNvPr id="1032" name="Picture 8" descr="C:\DOWNLOADS\__CORONA\NW-MERS\KKUH Superspread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8162"/>
            <a:ext cx="4422775" cy="28098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23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1628</TotalTime>
  <Words>845</Words>
  <Application>Microsoft Office PowerPoint</Application>
  <PresentationFormat>On-screen Show (4:3)</PresentationFormat>
  <Paragraphs>106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Pandemic Strategy:  Tracing &amp; Containment Architecture</vt:lpstr>
      <vt:lpstr>Key Stages &amp; Components</vt:lpstr>
      <vt:lpstr>Tracing &amp; Containment: Why?</vt:lpstr>
      <vt:lpstr>PowerPoint Presentation</vt:lpstr>
      <vt:lpstr>Real Time Visualizations</vt:lpstr>
      <vt:lpstr>Examples</vt:lpstr>
      <vt:lpstr>Epidemics &amp; Outbreaks</vt:lpstr>
      <vt:lpstr>Epidemic Comparison</vt:lpstr>
      <vt:lpstr>Force Vector Diagram /Network Graph to track infection nodes </vt:lpstr>
      <vt:lpstr>MERS</vt:lpstr>
      <vt:lpstr>Dynamic Data Views</vt:lpstr>
      <vt:lpstr>PowerPoint Presentation</vt:lpstr>
      <vt:lpstr>Data Viz Tool</vt:lpstr>
      <vt:lpstr>PowerPoint Presentation</vt:lpstr>
      <vt:lpstr>Process</vt:lpstr>
      <vt:lpstr>Visualize Known</vt:lpstr>
      <vt:lpstr>Tracing Unknowns</vt:lpstr>
      <vt:lpstr>Human Mobility Patterns &amp; Pathways</vt:lpstr>
      <vt:lpstr>People Intersections</vt:lpstr>
      <vt:lpstr>Personnel/ Team</vt:lpstr>
      <vt:lpstr>Testing: Bulk vs Surgically Targeted</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Pandemic Containment Traceability Architecture</dc:title>
  <dc:creator>Abhishek</dc:creator>
  <cp:lastModifiedBy>Abhishek</cp:lastModifiedBy>
  <cp:revision>138</cp:revision>
  <dcterms:created xsi:type="dcterms:W3CDTF">2006-08-16T00:00:00Z</dcterms:created>
  <dcterms:modified xsi:type="dcterms:W3CDTF">2020-03-24T20:55:23Z</dcterms:modified>
</cp:coreProperties>
</file>