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Brief Assessment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828800"/>
            <a:ext cx="3749039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Yue Sai's brand struggled with relevance due to failed repositioning efforts.</a:t>
            </a:r>
          </a:p>
          <a:p>
            <a:pPr>
              <a:defRPr sz="1600"/>
            </a:pPr>
            <a:r>
              <a:t>• Local competitors are gaining strength in the market.</a:t>
            </a:r>
          </a:p>
          <a:p>
            <a:pPr>
              <a:defRPr sz="1600"/>
            </a:pPr>
            <a:r>
              <a:t>• Digital platforms provide superior engagement opportunities.</a:t>
            </a:r>
          </a:p>
        </p:txBody>
      </p:sp>
      <p:pic>
        <p:nvPicPr>
          <p:cNvPr id="4" name="Picture 3" descr="img_p0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1828800"/>
            <a:ext cx="3291840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Very High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828800"/>
            <a:ext cx="3749039" cy="2377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Handling diverse communication channels</a:t>
            </a:r>
          </a:p>
          <a:p>
            <a:pPr>
              <a:defRPr sz="1600"/>
            </a:pPr>
            <a:r>
              <a:t>• Navigating increased operational complexity</a:t>
            </a:r>
          </a:p>
          <a:p>
            <a:pPr>
              <a:defRPr sz="1600"/>
            </a:pPr>
            <a:r>
              <a:t>• Managing rising operational costs</a:t>
            </a:r>
          </a:p>
        </p:txBody>
      </p:sp>
      <p:pic>
        <p:nvPicPr>
          <p:cNvPr id="4" name="Picture 3" descr="illustration_of_various_communication_channels_in_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1828800"/>
            <a:ext cx="3291840" cy="23774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Recommendation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828800"/>
            <a:ext cx="3749039" cy="3108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Revitalize brand with a luxury focus</a:t>
            </a:r>
          </a:p>
          <a:p>
            <a:pPr>
              <a:defRPr sz="1600"/>
            </a:pPr>
            <a:r>
              <a:t>• Appeal to health-conscious young women</a:t>
            </a:r>
          </a:p>
          <a:p>
            <a:pPr>
              <a:defRPr sz="1600"/>
            </a:pPr>
            <a:r>
              <a:t>• Differentiate from existing luxury brands</a:t>
            </a:r>
          </a:p>
        </p:txBody>
      </p:sp>
      <p:pic>
        <p:nvPicPr>
          <p:cNvPr id="4" name="Picture 3" descr="a_high-end_boutique_showcasing_luxury_product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60" y="1828800"/>
            <a:ext cx="3566160" cy="31089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Decision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5840" y="3291840"/>
            <a:ext cx="7132320" cy="1645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Capitalize on brand heritage and reputation</a:t>
            </a:r>
          </a:p>
          <a:p>
            <a:pPr>
              <a:defRPr sz="1600"/>
            </a:pPr>
            <a:r>
              <a:t>• Implement innovative marketing strategies</a:t>
            </a:r>
          </a:p>
          <a:p>
            <a:pPr>
              <a:defRPr sz="1600"/>
            </a:pPr>
            <a:r>
              <a:t>• Offer tailored products to meet customer needs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Criteria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828800"/>
            <a:ext cx="3749039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Analyze projected sales data trends.</a:t>
            </a:r>
          </a:p>
          <a:p>
            <a:pPr>
              <a:defRPr sz="1600"/>
            </a:pPr>
            <a:r>
              <a:t>• Summarize key market research findings.</a:t>
            </a:r>
          </a:p>
          <a:p>
            <a:pPr>
              <a:defRPr sz="1600"/>
            </a:pPr>
            <a:r>
              <a:t>• Align strategies with customer preferences.</a:t>
            </a:r>
          </a:p>
        </p:txBody>
      </p:sp>
      <p:pic>
        <p:nvPicPr>
          <p:cNvPr id="4" name="Picture 3" descr="a_team_analyzing_sales_data_on_a_computer_scre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1828800"/>
            <a:ext cx="3749039" cy="2834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Strategic Fit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828800"/>
            <a:ext cx="3749039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Evaluate options against core brand values</a:t>
            </a:r>
          </a:p>
          <a:p>
            <a:pPr>
              <a:defRPr sz="1600"/>
            </a:pPr>
            <a:r>
              <a:t>• Prioritize alternatives that align with brand identity</a:t>
            </a:r>
          </a:p>
          <a:p>
            <a:pPr>
              <a:defRPr sz="1600"/>
            </a:pPr>
            <a:r>
              <a:t>• Use a scoring system to assess strategic fit</a:t>
            </a:r>
          </a:p>
        </p:txBody>
      </p:sp>
      <p:pic>
        <p:nvPicPr>
          <p:cNvPr id="4" name="Picture 3" descr="a_checklist_illustrating_brand_value_align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1828800"/>
            <a:ext cx="3749039" cy="2834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Risk of Attrition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011680"/>
            <a:ext cx="3749039" cy="2377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Evaluate customer retention metrics</a:t>
            </a:r>
          </a:p>
          <a:p>
            <a:pPr>
              <a:defRPr sz="1600"/>
            </a:pPr>
            <a:r>
              <a:t>• Analyze purchase behavior patterns</a:t>
            </a:r>
          </a:p>
          <a:p>
            <a:pPr>
              <a:defRPr sz="1600"/>
            </a:pPr>
            <a:r>
              <a:t>• Assess impact of demographic changes</a:t>
            </a:r>
          </a:p>
        </p:txBody>
      </p:sp>
      <p:pic>
        <p:nvPicPr>
          <p:cNvPr id="4" name="Picture 3" descr="illustration_of_customer_journey_st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60" y="2011680"/>
            <a:ext cx="3566160" cy="23774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Execution Complexity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" y="3383280"/>
            <a:ext cx="3291840" cy="146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Evaluate cost implications</a:t>
            </a:r>
          </a:p>
          <a:p>
            <a:pPr>
              <a:defRPr sz="1600"/>
            </a:pPr>
            <a:r>
              <a:t>• Optimize resource distribution</a:t>
            </a:r>
          </a:p>
          <a:p>
            <a:pPr>
              <a:defRPr sz="1600"/>
            </a:pPr>
            <a:r>
              <a:t>• Address logistical hurdles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Moderate Risk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828800"/>
            <a:ext cx="3749039" cy="2377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Intense competition in the digital marketplace</a:t>
            </a:r>
          </a:p>
          <a:p>
            <a:pPr>
              <a:defRPr sz="1600"/>
            </a:pPr>
            <a:r>
              <a:t>• Impact of local competitors</a:t>
            </a:r>
          </a:p>
          <a:p>
            <a:pPr>
              <a:defRPr sz="1600"/>
            </a:pPr>
            <a:r>
              <a:t>• Risk of alienating older loyal customers</a:t>
            </a:r>
          </a:p>
        </p:txBody>
      </p:sp>
      <p:pic>
        <p:nvPicPr>
          <p:cNvPr id="4" name="Picture 3" descr="a_digital_marketplace_with_various_competing_bra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1828800"/>
            <a:ext cx="3749039" cy="23774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Attrition Risk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" y="3383280"/>
            <a:ext cx="6949440" cy="146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Focus on strategies to boost employee retention.</a:t>
            </a:r>
          </a:p>
          <a:p>
            <a:pPr>
              <a:defRPr sz="1600"/>
            </a:pPr>
            <a:r>
              <a:t>• Address factors contributing to brand prestige dilution.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Execution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320040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Implement targeted digital marketing strategies</a:t>
            </a:r>
          </a:p>
          <a:p>
            <a:pPr>
              <a:defRPr sz="1600"/>
            </a:pPr>
            <a:r>
              <a:t>• Invest in Traditional Chinese Medicine (TCM) research</a:t>
            </a:r>
          </a:p>
          <a:p>
            <a:pPr>
              <a:defRPr sz="1600"/>
            </a:pPr>
            <a:r>
              <a:t>• Expand premium product tiers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