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94240" autoAdjust="0"/>
  </p:normalViewPr>
  <p:slideViewPr>
    <p:cSldViewPr snapToGrid="0">
      <p:cViewPr varScale="1">
        <p:scale>
          <a:sx n="100" d="100"/>
          <a:sy n="100" d="100"/>
        </p:scale>
        <p:origin x="762" y="90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5/24/2025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5/24/2025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 anchor="ctr"/>
          <a:lstStyle>
            <a:lvl1pPr algn="ctr">
              <a:defRPr sz="54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C5B68-548C-395D-B9A9-EA694F6CB59F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anchor="ctr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>
            <a:lvl1pPr>
              <a:defRPr sz="32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cap="all" spc="0" baseline="0"/>
            </a:lvl1pPr>
            <a:lvl2pPr marL="914400">
              <a:defRPr spc="0" baseline="0"/>
            </a:lvl2pPr>
            <a:lvl3pPr marL="1371600">
              <a:defRPr spc="0" baseline="0"/>
            </a:lvl3pPr>
            <a:lvl4pPr marL="1828800">
              <a:defRPr spc="0" baseline="0"/>
            </a:lvl4pPr>
            <a:lvl5pPr marL="2286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7568" y="1435608"/>
            <a:ext cx="5897880" cy="397764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B7E3-3953-BAB4-1B15-383082C6C31E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23682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AD4F0-8C4C-FC68-2450-06419A6D0131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A471A-8A28-B00F-72E9-849D5E6B7257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/>
          <a:lstStyle>
            <a:lvl1pPr>
              <a:defRPr sz="32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</p:spPr>
        <p:txBody>
          <a:bodyPr>
            <a:normAutofit/>
          </a:bodyPr>
          <a:lstStyle>
            <a:lvl1pPr marL="457200">
              <a:spcBef>
                <a:spcPts val="1400"/>
              </a:spcBef>
              <a:buSzPct val="80000"/>
              <a:defRPr cap="all" spc="0" baseline="0"/>
            </a:lvl1pPr>
            <a:lvl2pPr marL="914400">
              <a:buSzPct val="80000"/>
              <a:defRPr spc="0" baseline="0"/>
            </a:lvl2pPr>
            <a:lvl3pPr marL="1371600">
              <a:buSzPct val="80000"/>
              <a:defRPr spc="0" baseline="0"/>
            </a:lvl3pPr>
            <a:lvl4pPr marL="1828800">
              <a:buSzPct val="80000"/>
              <a:defRPr spc="0" baseline="0"/>
            </a:lvl4pPr>
            <a:lvl5pPr marL="2286000">
              <a:buSzPct val="80000"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A4A755-28B6-5A01-94AB-C3CCC4368885}"/>
              </a:ext>
            </a:extLst>
          </p:cNvPr>
          <p:cNvCxnSpPr>
            <a:cxnSpLocks/>
          </p:cNvCxnSpPr>
          <p:nvPr userDrawn="1"/>
        </p:nvCxnSpPr>
        <p:spPr>
          <a:xfrm>
            <a:off x="5340096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75" r:id="rId4"/>
    <p:sldLayoutId id="2147483664" r:id="rId5"/>
    <p:sldLayoutId id="2147483676" r:id="rId6"/>
    <p:sldLayoutId id="2147483677" r:id="rId7"/>
    <p:sldLayoutId id="2147483681" r:id="rId8"/>
    <p:sldLayoutId id="2147483682" r:id="rId9"/>
    <p:sldLayoutId id="2147483683" r:id="rId10"/>
    <p:sldLayoutId id="2147483680" r:id="rId11"/>
    <p:sldLayoutId id="214748368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/>
          <a:lstStyle/>
          <a:p>
            <a:r>
              <a:rPr lang="en-US" dirty="0"/>
              <a:t>The story OF AIRBNB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Generated by the slide whisperer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Early Days of Airbnb: Revolutionizing Travel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Founded in 2007 by Brian Chesky, Joe Gebbia, and Nathan Blecharczyk</a:t>
            </a:r>
          </a:p>
          <a:p>
            <a:pPr>
              <a:defRPr sz="2000"/>
            </a:pPr>
            <a:r>
              <a:t>Launch of AirBed&amp;Breakfast in August 2008 at the Democratic National Convention</a:t>
            </a:r>
          </a:p>
          <a:p>
            <a:pPr>
              <a:defRPr sz="2000"/>
            </a:pPr>
            <a:r>
              <a:t>Unique experience of staying with locals and lower prices compared to hotels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irbnb_launch_at_democratic_national_conven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568" y="1435608"/>
            <a:ext cx="5897880" cy="3977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Financial Creativity and Growth Challenges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Designed and sold Obama O's and Cap'n McCain's cereal boxes in 2008</a:t>
            </a:r>
          </a:p>
          <a:p>
            <a:pPr>
              <a:defRPr sz="2000"/>
            </a:pPr>
            <a:r>
              <a:t>Struggles to secure funding due to skepticism and economic downturn</a:t>
            </a:r>
          </a:p>
          <a:p>
            <a:pPr>
              <a:defRPr sz="2000"/>
            </a:pPr>
            <a:r>
              <a:t>Renewed commitment after contemplating quitting in 2008</a:t>
            </a:r>
          </a:p>
        </p:txBody>
      </p:sp>
      <p:pic>
        <p:nvPicPr>
          <p:cNvPr id="5" name="Picture 4" descr="obama_o's_and_cap'n_mccain's_cereal_box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48" y="18288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Ramen Profitability and Market Strategy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'Ramen profitability' goal in Y-Combinator program</a:t>
            </a:r>
          </a:p>
          <a:p>
            <a:pPr>
              <a:defRPr sz="2000"/>
            </a:pPr>
            <a:r>
              <a:t>Focus on New York City market for growth</a:t>
            </a:r>
          </a:p>
          <a:p>
            <a:pPr>
              <a:defRPr sz="2000"/>
            </a:pPr>
            <a:r>
              <a:t>Improving property visuals to enhance user experience</a:t>
            </a:r>
          </a:p>
        </p:txBody>
      </p:sp>
      <p:pic>
        <p:nvPicPr>
          <p:cNvPr id="5" name="Picture 4" descr="before_and_after_property_photo_improve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48" y="18288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Innovative User Experience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Capturing high-quality photos to drive conversion rates in NYC</a:t>
            </a:r>
          </a:p>
          <a:p>
            <a:pPr>
              <a:defRPr sz="2000"/>
            </a:pPr>
            <a:r>
              <a:t>Securing a seed round of $600,000 in April 2009</a:t>
            </a:r>
          </a:p>
          <a:p>
            <a:pPr>
              <a:defRPr sz="2000"/>
            </a:pPr>
            <a:r>
              <a:t>Focus on 'doing things that don't scale' to create the perfect user experience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chesky_and_gebbia_interacting_with_hosts_in_ny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568" y="1435608"/>
            <a:ext cx="5897880" cy="3977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Strategic Funding and Competitive Dynamics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Securing $7.2 million Series A funding in a crucial growth stage</a:t>
            </a:r>
          </a:p>
          <a:p>
            <a:pPr>
              <a:defRPr sz="2000"/>
            </a:pPr>
            <a:r>
              <a:t>Challenges from competitors like Wimdu and strategic decisions</a:t>
            </a:r>
          </a:p>
          <a:p>
            <a:pPr>
              <a:defRPr sz="2000"/>
            </a:pPr>
            <a:r>
              <a:t>Focus on long-term sustainability and mission-driven approach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funding_impact_on_airbnb's_growt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568" y="1435608"/>
            <a:ext cx="5897880" cy="3977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Global Expansion and Localization Strategy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Major funding round in May 2011 for international expansion</a:t>
            </a:r>
          </a:p>
          <a:p>
            <a:pPr>
              <a:defRPr sz="2000"/>
            </a:pPr>
            <a:r>
              <a:t>Establishing local offices and hiring local teams for diverse markets</a:t>
            </a:r>
          </a:p>
          <a:p>
            <a:pPr>
              <a:defRPr sz="2000"/>
            </a:pPr>
            <a:r>
              <a:t>Acquisition of Accoleo in Germany to solidify presence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Sustaining Growth and Strategic Vision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Emphasis on community-centric values and long-term sustainability</a:t>
            </a:r>
          </a:p>
          <a:p>
            <a:pPr>
              <a:defRPr sz="2000"/>
            </a:pPr>
            <a:r>
              <a:t>Navigating competitive landscape and strategic decision-making</a:t>
            </a:r>
          </a:p>
          <a:p>
            <a:pPr>
              <a:defRPr sz="2000"/>
            </a:pPr>
            <a:r>
              <a:t>Commitment to unique identity and mission-driven focus</a:t>
            </a:r>
          </a:p>
        </p:txBody>
      </p:sp>
      <p:pic>
        <p:nvPicPr>
          <p:cNvPr id="5" name="Picture 4" descr="reid_hoffman's_investment_reflectio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548640"/>
            <a:ext cx="3017520" cy="3017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4.potx" id="{C76E1CB0-558D-4FB9-AA8B-DAB0BFDB970A}" vid="{87D4F3E9-C3BB-413B-A87E-0B7BB674A5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8397A0-8C35-4EEE-8E61-47C914415B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81D8D6-8849-400B-8BC9-21D401C7DD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9A734A7-6096-47AA-9737-CDF62701A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{48D98DE3-4EBE-44E1-B4AF-9213F1CC5610}tf67061901_win32</Template>
  <TotalTime>0</TotalTime>
  <Words>241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Daytona Condensed Light</vt:lpstr>
      <vt:lpstr>Posterama</vt:lpstr>
      <vt:lpstr>Custom</vt:lpstr>
      <vt:lpstr>The story OF AIRBNB</vt:lpstr>
      <vt:lpstr>Early Days of Airbnb: Revolutionizing Travel</vt:lpstr>
      <vt:lpstr>Financial Creativity and Growth Challenges</vt:lpstr>
      <vt:lpstr>Ramen Profitability and Market Strategy</vt:lpstr>
      <vt:lpstr>Innovative User Experience Strategies</vt:lpstr>
      <vt:lpstr>Strategic Funding and Competitive Dynamics</vt:lpstr>
      <vt:lpstr>Global Expansion and Localization Strategy</vt:lpstr>
      <vt:lpstr>Sustaining Growth and Strategic 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Bagepalli</dc:creator>
  <cp:lastModifiedBy>Abhishek Bagepalli</cp:lastModifiedBy>
  <cp:revision>2</cp:revision>
  <dcterms:created xsi:type="dcterms:W3CDTF">2025-05-20T22:03:55Z</dcterms:created>
  <dcterms:modified xsi:type="dcterms:W3CDTF">2025-05-24T19:59:47Z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f7606f69-b0ae-4874-be30-7d43a3c7be10_Enabled">
    <vt:lpwstr>true</vt:lpwstr>
  </property>
  <property fmtid="{D5CDD505-2E9C-101B-9397-08002B2CF9AE}" pid="5" name="MSIP_Label_f7606f69-b0ae-4874-be30-7d43a3c7be10_SetDate">
    <vt:lpwstr>2025-05-20T22:07:38Z</vt:lpwstr>
  </property>
  <property fmtid="{D5CDD505-2E9C-101B-9397-08002B2CF9AE}" pid="6" name="MSIP_Label_f7606f69-b0ae-4874-be30-7d43a3c7be10_Method">
    <vt:lpwstr>Standard</vt:lpwstr>
  </property>
  <property fmtid="{D5CDD505-2E9C-101B-9397-08002B2CF9AE}" pid="7" name="MSIP_Label_f7606f69-b0ae-4874-be30-7d43a3c7be10_Name">
    <vt:lpwstr>defa4170-0d19-0005-0001-bc88714345d2</vt:lpwstr>
  </property>
  <property fmtid="{D5CDD505-2E9C-101B-9397-08002B2CF9AE}" pid="8" name="MSIP_Label_f7606f69-b0ae-4874-be30-7d43a3c7be10_SiteId">
    <vt:lpwstr>4130bd39-7c53-419c-b1e5-8758d6d63f21</vt:lpwstr>
  </property>
  <property fmtid="{D5CDD505-2E9C-101B-9397-08002B2CF9AE}" pid="9" name="MSIP_Label_f7606f69-b0ae-4874-be30-7d43a3c7be10_ActionId">
    <vt:lpwstr>bbc8a8ba-65d0-4a21-9c1c-9101fb8a7a97</vt:lpwstr>
  </property>
  <property fmtid="{D5CDD505-2E9C-101B-9397-08002B2CF9AE}" pid="10" name="MSIP_Label_f7606f69-b0ae-4874-be30-7d43a3c7be10_ContentBits">
    <vt:lpwstr>0</vt:lpwstr>
  </property>
  <property fmtid="{D5CDD505-2E9C-101B-9397-08002B2CF9AE}" pid="11" name="MSIP_Label_f7606f69-b0ae-4874-be30-7d43a3c7be10_Tag">
    <vt:lpwstr>10, 3, 0, 1</vt:lpwstr>
  </property>
</Properties>
</file>