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10" r:id="rId5"/>
    <p:sldId id="383" r:id="rId6"/>
    <p:sldId id="391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3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327" autoAdjust="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25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41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38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54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81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41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13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4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93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62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28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6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950" y="273050"/>
            <a:ext cx="9613900" cy="2635250"/>
          </a:xfrm>
        </p:spPr>
        <p:txBody>
          <a:bodyPr/>
          <a:lstStyle/>
          <a:p>
            <a:r>
              <a:rPr lang="en-US" dirty="0"/>
              <a:t>Forecasting Hourly Power Consumption using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ABA30-C94D-7BE5-6D5B-100E9A2B4DB9}"/>
              </a:ext>
            </a:extLst>
          </p:cNvPr>
          <p:cNvSpPr txBox="1"/>
          <p:nvPr/>
        </p:nvSpPr>
        <p:spPr>
          <a:xfrm>
            <a:off x="8210550" y="5416550"/>
            <a:ext cx="3413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-- Abhishek Bedarkar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7DF840C-0151-3102-F801-1941452D56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3724" y="2260601"/>
            <a:ext cx="11204575" cy="4038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Daily analysis: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626364" lvl="1" indent="-34290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0FCE0-83AD-0576-757A-736AA37C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081" y="2632969"/>
            <a:ext cx="5239349" cy="384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2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7DF840C-0151-3102-F801-1941452D56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3724" y="2260601"/>
            <a:ext cx="11204575" cy="4038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Monthly analysis: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626364" lvl="1" indent="-342900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EFA43-6023-A9C5-A638-BD3934184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0" y="2828885"/>
            <a:ext cx="5027612" cy="36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3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7DF840C-0151-3102-F801-1941452D56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3724" y="2260601"/>
            <a:ext cx="11204575" cy="40386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626364" lvl="1" indent="-3429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6FD2A-80B8-6B4A-F7C0-0D9267534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30" y="1833554"/>
            <a:ext cx="10162978" cy="468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2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Train test split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7DF840C-0151-3102-F801-1941452D56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3724" y="2260601"/>
            <a:ext cx="11204575" cy="40386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626364" lvl="1" indent="-342900"/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105A470-7DC4-C776-EED0-3027AB151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1" y="2589214"/>
            <a:ext cx="10944019" cy="37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36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Implementation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7DF840C-0151-3102-F801-1941452D56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3724" y="2260601"/>
            <a:ext cx="11204575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626364" lvl="1" indent="-342900"/>
            <a:r>
              <a:rPr lang="en-US" dirty="0" err="1"/>
              <a:t>n_estimators</a:t>
            </a:r>
            <a:r>
              <a:rPr lang="en-US" dirty="0"/>
              <a:t>:  specifies that the model will create 1000 decision trees during training</a:t>
            </a:r>
          </a:p>
          <a:p>
            <a:pPr marL="626364" lvl="1" indent="-342900"/>
            <a:r>
              <a:rPr lang="en-US" dirty="0" err="1"/>
              <a:t>early_stopping_rounds</a:t>
            </a:r>
            <a:r>
              <a:rPr lang="en-US" dirty="0"/>
              <a:t>: means that if the performance doesn't improve after 50 rounds, training will stop.</a:t>
            </a:r>
          </a:p>
          <a:p>
            <a:pPr marL="626364" lvl="1" indent="-342900"/>
            <a:r>
              <a:rPr lang="en-US" dirty="0" err="1"/>
              <a:t>Learning_rate</a:t>
            </a:r>
            <a:r>
              <a:rPr lang="en-US" dirty="0"/>
              <a:t>: the learning rate controls the step size at each iteration during gradient descent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EB7A5-98CC-19A7-7B95-D71565B9A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42" y="2170109"/>
            <a:ext cx="11224915" cy="210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8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7DF840C-0151-3102-F801-1941452D56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3724" y="2260601"/>
            <a:ext cx="11204575" cy="40386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CCD35-8C6A-52D5-B7CC-613470DD5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82" y="2237346"/>
            <a:ext cx="7969268" cy="40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95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858521"/>
          </a:xfrm>
        </p:spPr>
        <p:txBody>
          <a:bodyPr/>
          <a:lstStyle/>
          <a:p>
            <a:r>
              <a:rPr lang="en-US" dirty="0"/>
              <a:t>Predictions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7B836B-03FE-426E-A899-6CE7BC3BD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1074739"/>
            <a:ext cx="7089776" cy="25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B3AA5F-BDFA-0AEE-AC06-5808B9379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25" y="3799483"/>
            <a:ext cx="7242174" cy="2929682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5DB996C0-E4B6-3D77-8639-36C596336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4512852"/>
            <a:ext cx="376554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 Absolute Error: 2895.85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Root Mean Squared Error: 3737.83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5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 Development &amp; Evaluation</a:t>
            </a:r>
          </a:p>
          <a:p>
            <a:r>
              <a:rPr lang="en-US" dirty="0"/>
              <a:t>Forecasting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2200" y="2281238"/>
            <a:ext cx="7922301" cy="3700462"/>
          </a:xfrm>
        </p:spPr>
        <p:txBody>
          <a:bodyPr>
            <a:normAutofit/>
          </a:bodyPr>
          <a:lstStyle/>
          <a:p>
            <a:r>
              <a:rPr lang="en-US" dirty="0"/>
              <a:t>Predicting power consumption accurately is crucial for efficient energy management and grid stability. </a:t>
            </a:r>
          </a:p>
          <a:p>
            <a:r>
              <a:rPr lang="en-US" dirty="0"/>
              <a:t>By forecasting power consumption, companies can optimize generation, distribution, and pricing strategies, leading to cost savings and reduced environmental impact.</a:t>
            </a:r>
          </a:p>
          <a:p>
            <a:r>
              <a:rPr lang="en-US" dirty="0"/>
              <a:t>Reliable predictions also aid in infrastructure planning.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032" name="Picture 8" descr="Electric power to the grid - Energy Education">
            <a:extLst>
              <a:ext uri="{FF2B5EF4-FFF2-40B4-BE49-F238E27FC236}">
                <a16:creationId xmlns:a16="http://schemas.microsoft.com/office/drawing/2014/main" id="{F3D9A93B-3AD0-5105-B0F4-62ADD6FA1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0" y="484715"/>
            <a:ext cx="3048000" cy="618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chemeClr val="tx2"/>
                </a:solidFill>
              </a:rPr>
              <a:t>X</a:t>
            </a:r>
            <a:r>
              <a:rPr lang="en-US" dirty="0" err="1"/>
              <a:t>treme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G</a:t>
            </a:r>
            <a:r>
              <a:rPr lang="en-US" dirty="0" err="1"/>
              <a:t>radiant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en-US" dirty="0"/>
              <a:t>oosting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2132106"/>
            <a:ext cx="7073900" cy="3816350"/>
          </a:xfrm>
        </p:spPr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sequentially builds an ensemble of weak learners, correcting errors at each step to improve predictions.</a:t>
            </a:r>
          </a:p>
          <a:p>
            <a:r>
              <a:rPr lang="en-US" dirty="0"/>
              <a:t>Utilizing parallelization and optimization techniques to handle large datasets and complex models.</a:t>
            </a:r>
          </a:p>
          <a:p>
            <a:r>
              <a:rPr lang="en-US" dirty="0"/>
              <a:t> Regularization techniques like shrinkage and pruning prevent overfitting, ensuring robust performance.</a:t>
            </a:r>
          </a:p>
          <a:p>
            <a:r>
              <a:rPr lang="en-US" dirty="0"/>
              <a:t>Provides insights into feature importance.</a:t>
            </a:r>
          </a:p>
        </p:txBody>
      </p:sp>
      <p:pic>
        <p:nvPicPr>
          <p:cNvPr id="2050" name="Picture 2" descr="XGBoost – What Is It and Why Does It Matter?">
            <a:extLst>
              <a:ext uri="{FF2B5EF4-FFF2-40B4-BE49-F238E27FC236}">
                <a16:creationId xmlns:a16="http://schemas.microsoft.com/office/drawing/2014/main" id="{2F8412D0-2B0B-48EB-239B-294359690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2424009"/>
            <a:ext cx="4483100" cy="28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39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XGBoost</a:t>
            </a:r>
            <a:r>
              <a:rPr lang="en-US" dirty="0"/>
              <a:t> Works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7DF840C-0151-3102-F801-1941452D56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3725" y="2260601"/>
            <a:ext cx="5806742" cy="4038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Minimizes a loss function by iteratively fitting new trees to the negative gradient of the loss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Utilizes tree pruning and shrinkage to control model complexity and prevent overfitting.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Leverages parallelization to distribute computations across multiple cores or machines, speeding up training for large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Combines predictions from individual trees using weighted sums, where weights are determined based on their contribution to minimizing the objective function.</a:t>
            </a:r>
          </a:p>
        </p:txBody>
      </p:sp>
      <p:pic>
        <p:nvPicPr>
          <p:cNvPr id="3074" name="Picture 2" descr="XGBoost: theory and practice. Understand how one of the most popular… | by  Arthur Mello | Towards Data Science">
            <a:extLst>
              <a:ext uri="{FF2B5EF4-FFF2-40B4-BE49-F238E27FC236}">
                <a16:creationId xmlns:a16="http://schemas.microsoft.com/office/drawing/2014/main" id="{0B558B8C-2B40-1F57-4575-6A5F5FCE3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467" y="2383436"/>
            <a:ext cx="5791533" cy="367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4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7DF840C-0151-3102-F801-1941452D56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3724" y="2260601"/>
            <a:ext cx="11204575" cy="4038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ADF test:</a:t>
            </a:r>
          </a:p>
          <a:p>
            <a:pPr marL="626364" lvl="1" indent="-3429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B72EE-5D7C-59A6-2930-A7E817363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703" y="4657973"/>
            <a:ext cx="3736557" cy="1276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8CC7C6-8C17-275C-7062-CC8DE8A88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567" y="2047800"/>
            <a:ext cx="2987883" cy="220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7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7DF840C-0151-3102-F801-1941452D56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3724" y="2260601"/>
            <a:ext cx="11204575" cy="4038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Hourly data consumption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26364" lvl="1" indent="-342900"/>
            <a:r>
              <a:rPr lang="en-US" dirty="0"/>
              <a:t>Histogram : </a:t>
            </a:r>
          </a:p>
          <a:p>
            <a:endParaRPr lang="en-US" dirty="0"/>
          </a:p>
          <a:p>
            <a:pPr marL="626364" lvl="1" indent="-342900"/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F9770F7-0685-D1AF-AECD-19277AF67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4085665"/>
            <a:ext cx="3962400" cy="282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83711AB-06B6-2CBE-C24A-09F96ACB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199" y="1224142"/>
            <a:ext cx="8020050" cy="286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40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7DF840C-0151-3102-F801-1941452D56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3724" y="2260601"/>
            <a:ext cx="11204575" cy="4038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Outliers: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626364" lvl="1" indent="-342900"/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7BA9874-F036-EB30-044D-4B4E494F3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453" y="2731463"/>
            <a:ext cx="9479093" cy="34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7DF840C-0151-3102-F801-1941452D56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3724" y="2260601"/>
            <a:ext cx="11204575" cy="4038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Weekly analysis: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626364" lvl="1" indent="-342900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C2C28-75AF-0258-7393-3510D21DE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240" y="2746064"/>
            <a:ext cx="54483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522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{CF9F894E-9D55-4FB5-B657-76ADFC6C8FD7}tf78853419_win32</Template>
  <TotalTime>271</TotalTime>
  <Words>324</Words>
  <Application>Microsoft Office PowerPoint</Application>
  <PresentationFormat>Widescreen</PresentationFormat>
  <Paragraphs>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Franklin Gothic Book</vt:lpstr>
      <vt:lpstr>Franklin Gothic Demi</vt:lpstr>
      <vt:lpstr>Custom</vt:lpstr>
      <vt:lpstr>Forecasting Hourly Power Consumption using XGBoost</vt:lpstr>
      <vt:lpstr>Agenda</vt:lpstr>
      <vt:lpstr>Introduction</vt:lpstr>
      <vt:lpstr>eXtreme Gradiant Boosting</vt:lpstr>
      <vt:lpstr>How XGBoost Works</vt:lpstr>
      <vt:lpstr>EDA</vt:lpstr>
      <vt:lpstr>EDA</vt:lpstr>
      <vt:lpstr>EDA</vt:lpstr>
      <vt:lpstr>EDA</vt:lpstr>
      <vt:lpstr>EDA</vt:lpstr>
      <vt:lpstr>EDA</vt:lpstr>
      <vt:lpstr>Feature Engineering</vt:lpstr>
      <vt:lpstr>Train test split</vt:lpstr>
      <vt:lpstr>XGBoost Implementation</vt:lpstr>
      <vt:lpstr>Feature Importance</vt:lpstr>
      <vt:lpstr>Predictions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Hourly Power Consumption using XGBoost</dc:title>
  <dc:creator>Abhishek Bedarkar</dc:creator>
  <cp:lastModifiedBy>Abhishek Bedarkar</cp:lastModifiedBy>
  <cp:revision>4</cp:revision>
  <dcterms:created xsi:type="dcterms:W3CDTF">2024-05-07T01:04:07Z</dcterms:created>
  <dcterms:modified xsi:type="dcterms:W3CDTF">2024-05-07T05:35:33Z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