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d78c74ee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d78c74ee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d78c74ee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d78c74ee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dbb557f0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dbb557f0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</a:t>
            </a:r>
            <a:r>
              <a:rPr lang="en"/>
              <a:t> of Economic Indicators on Financial Market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Data-driven Analysis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096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80"/>
              <a:t>Abhishek Chattopadhyay</a:t>
            </a:r>
            <a:endParaRPr sz="128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280"/>
              <a:t>07.03.2025</a:t>
            </a:r>
            <a:endParaRPr sz="12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60950" y="2305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Overview</a:t>
            </a:r>
            <a:endParaRPr sz="2800"/>
          </a:p>
        </p:txBody>
      </p:sp>
      <p:sp>
        <p:nvSpPr>
          <p:cNvPr id="93" name="Google Shape;93;p14"/>
          <p:cNvSpPr txBox="1"/>
          <p:nvPr>
            <p:ph idx="4294967295" type="subTitle"/>
          </p:nvPr>
        </p:nvSpPr>
        <p:spPr>
          <a:xfrm>
            <a:off x="460938" y="1069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4"/>
          <p:cNvSpPr txBox="1"/>
          <p:nvPr>
            <p:ph idx="4294967295" type="subTitle"/>
          </p:nvPr>
        </p:nvSpPr>
        <p:spPr>
          <a:xfrm>
            <a:off x="460938" y="1831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Data collection and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subTitle"/>
          </p:nvPr>
        </p:nvSpPr>
        <p:spPr>
          <a:xfrm>
            <a:off x="460938" y="2212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Univariate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subTitle"/>
          </p:nvPr>
        </p:nvSpPr>
        <p:spPr>
          <a:xfrm>
            <a:off x="460938" y="2593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Bivariate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subTitle"/>
          </p:nvPr>
        </p:nvSpPr>
        <p:spPr>
          <a:xfrm>
            <a:off x="460938" y="2974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/>
          <p:nvPr>
            <p:ph idx="4294967295" type="subTitle"/>
          </p:nvPr>
        </p:nvSpPr>
        <p:spPr>
          <a:xfrm>
            <a:off x="460938" y="14503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Introduction and economic indicators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Why this topic?</a:t>
            </a:r>
            <a:endParaRPr sz="26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00" y="1050550"/>
            <a:ext cx="3279401" cy="24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idx="4294967295" type="subTitle"/>
          </p:nvPr>
        </p:nvSpPr>
        <p:spPr>
          <a:xfrm>
            <a:off x="311688" y="3492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Because it’s </a:t>
            </a:r>
            <a:r>
              <a:rPr b="1" lang="en" sz="2400"/>
              <a:t>random</a:t>
            </a:r>
            <a:r>
              <a:rPr lang="en" sz="2400"/>
              <a:t> and </a:t>
            </a:r>
            <a:r>
              <a:rPr b="1" lang="en" sz="2400"/>
              <a:t>hard </a:t>
            </a:r>
            <a:r>
              <a:rPr lang="en" sz="2400"/>
              <a:t>and</a:t>
            </a:r>
            <a:r>
              <a:rPr lang="en" sz="2400"/>
              <a:t> it has </a:t>
            </a:r>
            <a:r>
              <a:rPr b="1" lang="en" sz="2400"/>
              <a:t>math </a:t>
            </a:r>
            <a:r>
              <a:rPr lang="en" sz="2400"/>
              <a:t>and </a:t>
            </a:r>
            <a:r>
              <a:rPr b="1" lang="en" sz="2400"/>
              <a:t>machine learning!!!</a:t>
            </a:r>
            <a:endParaRPr b="1" sz="2400"/>
          </a:p>
        </p:txBody>
      </p:sp>
      <p:sp>
        <p:nvSpPr>
          <p:cNvPr id="106" name="Google Shape;106;p15"/>
          <p:cNvSpPr txBox="1"/>
          <p:nvPr>
            <p:ph idx="4294967295" type="subTitle"/>
          </p:nvPr>
        </p:nvSpPr>
        <p:spPr>
          <a:xfrm>
            <a:off x="311688" y="38733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2400"/>
              <a:t>Transferable</a:t>
            </a:r>
            <a:r>
              <a:rPr lang="en" sz="2400"/>
              <a:t>: physics, economics, climate change, biology</a:t>
            </a:r>
            <a:endParaRPr b="1" sz="2400"/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900" y="1014225"/>
            <a:ext cx="2378899" cy="2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60775" y="4619800"/>
            <a:ext cx="1870500" cy="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Courtesy: @entreprenewer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Economic indicators</a:t>
            </a:r>
            <a:endParaRPr sz="2600"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077475"/>
            <a:ext cx="81144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Economic indicators </a:t>
            </a:r>
            <a:r>
              <a:rPr lang="en" sz="1400"/>
              <a:t>portray</a:t>
            </a:r>
            <a:r>
              <a:rPr lang="en" sz="1400"/>
              <a:t> the health of an economy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Indicators: </a:t>
            </a:r>
            <a:r>
              <a:rPr b="1" lang="en" sz="1400"/>
              <a:t>GDP</a:t>
            </a:r>
            <a:r>
              <a:rPr lang="en" sz="1400"/>
              <a:t>, </a:t>
            </a:r>
            <a:r>
              <a:rPr b="1" lang="en" sz="1400"/>
              <a:t>unemployment rate</a:t>
            </a:r>
            <a:r>
              <a:rPr lang="en" sz="1400"/>
              <a:t>, </a:t>
            </a:r>
            <a:r>
              <a:rPr b="1" lang="en" sz="1400"/>
              <a:t>inflation</a:t>
            </a:r>
            <a:r>
              <a:rPr lang="en" sz="1400"/>
              <a:t> etc.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Financial market: one of the most </a:t>
            </a:r>
            <a:r>
              <a:rPr b="1" lang="en" sz="1400"/>
              <a:t>dynamic</a:t>
            </a:r>
            <a:r>
              <a:rPr lang="en" sz="1400"/>
              <a:t> things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Very difficult to predict the randomness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How do economic indicators affect the financial market?</a:t>
            </a:r>
            <a:r>
              <a:rPr lang="en" sz="1400"/>
              <a:t> </a:t>
            </a:r>
            <a:endParaRPr sz="1400"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475" y="1017800"/>
            <a:ext cx="2499599" cy="243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Data collection and cleaning </a:t>
            </a:r>
            <a:endParaRPr sz="2600"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020150"/>
            <a:ext cx="38640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Economics </a:t>
            </a:r>
            <a:r>
              <a:rPr lang="en"/>
              <a:t>data</a:t>
            </a:r>
            <a:r>
              <a:rPr lang="en"/>
              <a:t>: </a:t>
            </a:r>
            <a:r>
              <a:rPr lang="en"/>
              <a:t>FRED (Federal Reserve Economic Data)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Stock market</a:t>
            </a:r>
            <a:r>
              <a:rPr lang="en"/>
              <a:t> data: Yahoo finance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 implementation:</a:t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850" y="1048625"/>
            <a:ext cx="4607071" cy="3820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17"/>
          <p:cNvGrpSpPr/>
          <p:nvPr/>
        </p:nvGrpSpPr>
        <p:grpSpPr>
          <a:xfrm>
            <a:off x="531250" y="2516300"/>
            <a:ext cx="3408200" cy="1828475"/>
            <a:chOff x="531250" y="2440100"/>
            <a:chExt cx="3408200" cy="1828475"/>
          </a:xfrm>
        </p:grpSpPr>
        <p:pic>
          <p:nvPicPr>
            <p:cNvPr id="124" name="Google Shape;124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1250" y="2440100"/>
              <a:ext cx="3408200" cy="1828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7"/>
            <p:cNvSpPr/>
            <p:nvPr/>
          </p:nvSpPr>
          <p:spPr>
            <a:xfrm>
              <a:off x="1253150" y="4086175"/>
              <a:ext cx="2146200" cy="145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50508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Univariate analysis</a:t>
            </a:r>
            <a:endParaRPr sz="2600"/>
          </a:p>
        </p:txBody>
      </p:sp>
      <p:grpSp>
        <p:nvGrpSpPr>
          <p:cNvPr id="131" name="Google Shape;131;p18"/>
          <p:cNvGrpSpPr/>
          <p:nvPr/>
        </p:nvGrpSpPr>
        <p:grpSpPr>
          <a:xfrm>
            <a:off x="311700" y="1214700"/>
            <a:ext cx="3569300" cy="2682227"/>
            <a:chOff x="311700" y="1214700"/>
            <a:chExt cx="3569300" cy="2682227"/>
          </a:xfrm>
        </p:grpSpPr>
        <p:pic>
          <p:nvPicPr>
            <p:cNvPr id="132" name="Google Shape;13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214700"/>
              <a:ext cx="3569300" cy="268222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3" name="Google Shape;133;p18"/>
            <p:cNvCxnSpPr/>
            <p:nvPr/>
          </p:nvCxnSpPr>
          <p:spPr>
            <a:xfrm>
              <a:off x="729450" y="2632525"/>
              <a:ext cx="3095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8"/>
            <p:cNvCxnSpPr/>
            <p:nvPr/>
          </p:nvCxnSpPr>
          <p:spPr>
            <a:xfrm>
              <a:off x="729450" y="1772175"/>
              <a:ext cx="3104700" cy="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8"/>
          <p:cNvSpPr/>
          <p:nvPr/>
        </p:nvSpPr>
        <p:spPr>
          <a:xfrm>
            <a:off x="2221050" y="1903100"/>
            <a:ext cx="341400" cy="164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144975" y="1840400"/>
            <a:ext cx="341400" cy="1645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11700" y="3979200"/>
            <a:ext cx="3118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2008: Financial Crisis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2020: Covid-19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1850" y="1189549"/>
            <a:ext cx="3544151" cy="273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10000"/>
            <a:ext cx="29709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Bivariate analysis</a:t>
            </a:r>
            <a:endParaRPr sz="2600"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250" y="615325"/>
            <a:ext cx="5751798" cy="447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63800" y="1094000"/>
            <a:ext cx="31188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S&amp;P500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correlates (&gt; 0.5) with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Date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Inflation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GDP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M2 money supply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Industry Production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Exports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Imports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do they correlate?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67797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and dynamic correlation</a:t>
            </a:r>
            <a:endParaRPr/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1170200"/>
            <a:ext cx="3910702" cy="2585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66" y="1170200"/>
            <a:ext cx="3476762" cy="2585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311700" y="3979200"/>
            <a:ext cx="76554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Construction of new homes goes down when unemployment rate increases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S&amp;P500 and GDP are dynamically correlated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311700" y="410000"/>
            <a:ext cx="67797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245625" y="1021400"/>
            <a:ext cx="3859500" cy="16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Economic indicators are good parameters to track financial trend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Correlation is non-linear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Time series analysis is needed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904700" y="3841000"/>
            <a:ext cx="24732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3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9475" y="808250"/>
            <a:ext cx="3432224" cy="31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