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7"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0" d="100"/>
          <a:sy n="60" d="100"/>
        </p:scale>
        <p:origin x="96" y="8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EE161F-ABDD-49F5-BA86-D3DB3B6D6743}"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EC2BC97-D43E-40CD-A1F2-08FFFF69F1CA}" type="slidenum">
              <a:rPr lang="en-IN" smtClean="0"/>
              <a:t>‹#›</a:t>
            </a:fld>
            <a:endParaRPr lang="en-IN"/>
          </a:p>
        </p:txBody>
      </p:sp>
    </p:spTree>
    <p:extLst>
      <p:ext uri="{BB962C8B-B14F-4D97-AF65-F5344CB8AC3E}">
        <p14:creationId xmlns:p14="http://schemas.microsoft.com/office/powerpoint/2010/main" val="1030040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E161F-ABDD-49F5-BA86-D3DB3B6D6743}"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C2BC97-D43E-40CD-A1F2-08FFFF69F1CA}" type="slidenum">
              <a:rPr lang="en-IN" smtClean="0"/>
              <a:t>‹#›</a:t>
            </a:fld>
            <a:endParaRPr lang="en-IN"/>
          </a:p>
        </p:txBody>
      </p:sp>
    </p:spTree>
    <p:extLst>
      <p:ext uri="{BB962C8B-B14F-4D97-AF65-F5344CB8AC3E}">
        <p14:creationId xmlns:p14="http://schemas.microsoft.com/office/powerpoint/2010/main" val="2581100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E161F-ABDD-49F5-BA86-D3DB3B6D6743}"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C2BC97-D43E-40CD-A1F2-08FFFF69F1CA}"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048363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EE161F-ABDD-49F5-BA86-D3DB3B6D6743}" type="datetimeFigureOut">
              <a:rPr lang="en-IN" smtClean="0"/>
              <a:t>15-05-2025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C2BC97-D43E-40CD-A1F2-08FFFF69F1CA}" type="slidenum">
              <a:rPr lang="en-IN" smtClean="0"/>
              <a:t>‹#›</a:t>
            </a:fld>
            <a:endParaRPr lang="en-IN"/>
          </a:p>
        </p:txBody>
      </p:sp>
    </p:spTree>
    <p:extLst>
      <p:ext uri="{BB962C8B-B14F-4D97-AF65-F5344CB8AC3E}">
        <p14:creationId xmlns:p14="http://schemas.microsoft.com/office/powerpoint/2010/main" val="12253750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EE161F-ABDD-49F5-BA86-D3DB3B6D6743}" type="datetimeFigureOut">
              <a:rPr lang="en-IN" smtClean="0"/>
              <a:t>15-05-2025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C2BC97-D43E-40CD-A1F2-08FFFF69F1CA}"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6823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D3EE161F-ABDD-49F5-BA86-D3DB3B6D6743}" type="datetimeFigureOut">
              <a:rPr lang="en-IN" smtClean="0"/>
              <a:t>15-05-2025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C2BC97-D43E-40CD-A1F2-08FFFF69F1CA}" type="slidenum">
              <a:rPr lang="en-IN" smtClean="0"/>
              <a:t>‹#›</a:t>
            </a:fld>
            <a:endParaRPr lang="en-IN"/>
          </a:p>
        </p:txBody>
      </p:sp>
    </p:spTree>
    <p:extLst>
      <p:ext uri="{BB962C8B-B14F-4D97-AF65-F5344CB8AC3E}">
        <p14:creationId xmlns:p14="http://schemas.microsoft.com/office/powerpoint/2010/main" val="4990754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E161F-ABDD-49F5-BA86-D3DB3B6D6743}"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C2BC97-D43E-40CD-A1F2-08FFFF69F1CA}" type="slidenum">
              <a:rPr lang="en-IN" smtClean="0"/>
              <a:t>‹#›</a:t>
            </a:fld>
            <a:endParaRPr lang="en-IN"/>
          </a:p>
        </p:txBody>
      </p:sp>
    </p:spTree>
    <p:extLst>
      <p:ext uri="{BB962C8B-B14F-4D97-AF65-F5344CB8AC3E}">
        <p14:creationId xmlns:p14="http://schemas.microsoft.com/office/powerpoint/2010/main" val="5664867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E161F-ABDD-49F5-BA86-D3DB3B6D6743}"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C2BC97-D43E-40CD-A1F2-08FFFF69F1CA}" type="slidenum">
              <a:rPr lang="en-IN" smtClean="0"/>
              <a:t>‹#›</a:t>
            </a:fld>
            <a:endParaRPr lang="en-IN"/>
          </a:p>
        </p:txBody>
      </p:sp>
    </p:spTree>
    <p:extLst>
      <p:ext uri="{BB962C8B-B14F-4D97-AF65-F5344CB8AC3E}">
        <p14:creationId xmlns:p14="http://schemas.microsoft.com/office/powerpoint/2010/main" val="627122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EE161F-ABDD-49F5-BA86-D3DB3B6D6743}"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EC2BC97-D43E-40CD-A1F2-08FFFF69F1CA}" type="slidenum">
              <a:rPr lang="en-IN" smtClean="0"/>
              <a:t>‹#›</a:t>
            </a:fld>
            <a:endParaRPr lang="en-IN"/>
          </a:p>
        </p:txBody>
      </p:sp>
    </p:spTree>
    <p:extLst>
      <p:ext uri="{BB962C8B-B14F-4D97-AF65-F5344CB8AC3E}">
        <p14:creationId xmlns:p14="http://schemas.microsoft.com/office/powerpoint/2010/main" val="3507760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EE161F-ABDD-49F5-BA86-D3DB3B6D6743}" type="datetimeFigureOut">
              <a:rPr lang="en-IN" smtClean="0"/>
              <a:t>15-05-2025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EC2BC97-D43E-40CD-A1F2-08FFFF69F1CA}" type="slidenum">
              <a:rPr lang="en-IN" smtClean="0"/>
              <a:t>‹#›</a:t>
            </a:fld>
            <a:endParaRPr lang="en-IN"/>
          </a:p>
        </p:txBody>
      </p:sp>
    </p:spTree>
    <p:extLst>
      <p:ext uri="{BB962C8B-B14F-4D97-AF65-F5344CB8AC3E}">
        <p14:creationId xmlns:p14="http://schemas.microsoft.com/office/powerpoint/2010/main" val="409803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EE161F-ABDD-49F5-BA86-D3DB3B6D6743}" type="datetimeFigureOut">
              <a:rPr lang="en-IN" smtClean="0"/>
              <a:t>15-05-2025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EC2BC97-D43E-40CD-A1F2-08FFFF69F1CA}" type="slidenum">
              <a:rPr lang="en-IN" smtClean="0"/>
              <a:t>‹#›</a:t>
            </a:fld>
            <a:endParaRPr lang="en-IN"/>
          </a:p>
        </p:txBody>
      </p:sp>
    </p:spTree>
    <p:extLst>
      <p:ext uri="{BB962C8B-B14F-4D97-AF65-F5344CB8AC3E}">
        <p14:creationId xmlns:p14="http://schemas.microsoft.com/office/powerpoint/2010/main" val="3511224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EE161F-ABDD-49F5-BA86-D3DB3B6D6743}" type="datetimeFigureOut">
              <a:rPr lang="en-IN" smtClean="0"/>
              <a:t>15-05-2025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EC2BC97-D43E-40CD-A1F2-08FFFF69F1CA}" type="slidenum">
              <a:rPr lang="en-IN" smtClean="0"/>
              <a:t>‹#›</a:t>
            </a:fld>
            <a:endParaRPr lang="en-IN"/>
          </a:p>
        </p:txBody>
      </p:sp>
    </p:spTree>
    <p:extLst>
      <p:ext uri="{BB962C8B-B14F-4D97-AF65-F5344CB8AC3E}">
        <p14:creationId xmlns:p14="http://schemas.microsoft.com/office/powerpoint/2010/main" val="341581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EE161F-ABDD-49F5-BA86-D3DB3B6D6743}" type="datetimeFigureOut">
              <a:rPr lang="en-IN" smtClean="0"/>
              <a:t>15-05-2025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EC2BC97-D43E-40CD-A1F2-08FFFF69F1CA}" type="slidenum">
              <a:rPr lang="en-IN" smtClean="0"/>
              <a:t>‹#›</a:t>
            </a:fld>
            <a:endParaRPr lang="en-IN"/>
          </a:p>
        </p:txBody>
      </p:sp>
    </p:spTree>
    <p:extLst>
      <p:ext uri="{BB962C8B-B14F-4D97-AF65-F5344CB8AC3E}">
        <p14:creationId xmlns:p14="http://schemas.microsoft.com/office/powerpoint/2010/main" val="3121559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EE161F-ABDD-49F5-BA86-D3DB3B6D6743}" type="datetimeFigureOut">
              <a:rPr lang="en-IN" smtClean="0"/>
              <a:t>15-05-2025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EC2BC97-D43E-40CD-A1F2-08FFFF69F1CA}" type="slidenum">
              <a:rPr lang="en-IN" smtClean="0"/>
              <a:t>‹#›</a:t>
            </a:fld>
            <a:endParaRPr lang="en-IN"/>
          </a:p>
        </p:txBody>
      </p:sp>
    </p:spTree>
    <p:extLst>
      <p:ext uri="{BB962C8B-B14F-4D97-AF65-F5344CB8AC3E}">
        <p14:creationId xmlns:p14="http://schemas.microsoft.com/office/powerpoint/2010/main" val="2832520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EE161F-ABDD-49F5-BA86-D3DB3B6D6743}" type="datetimeFigureOut">
              <a:rPr lang="en-IN" smtClean="0"/>
              <a:t>15-05-2025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EC2BC97-D43E-40CD-A1F2-08FFFF69F1CA}" type="slidenum">
              <a:rPr lang="en-IN" smtClean="0"/>
              <a:t>‹#›</a:t>
            </a:fld>
            <a:endParaRPr lang="en-IN"/>
          </a:p>
        </p:txBody>
      </p:sp>
    </p:spTree>
    <p:extLst>
      <p:ext uri="{BB962C8B-B14F-4D97-AF65-F5344CB8AC3E}">
        <p14:creationId xmlns:p14="http://schemas.microsoft.com/office/powerpoint/2010/main" val="61702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EE161F-ABDD-49F5-BA86-D3DB3B6D6743}" type="datetimeFigureOut">
              <a:rPr lang="en-IN" smtClean="0"/>
              <a:t>15-05-2025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EC2BC97-D43E-40CD-A1F2-08FFFF69F1CA}" type="slidenum">
              <a:rPr lang="en-IN" smtClean="0"/>
              <a:t>‹#›</a:t>
            </a:fld>
            <a:endParaRPr lang="en-IN"/>
          </a:p>
        </p:txBody>
      </p:sp>
    </p:spTree>
    <p:extLst>
      <p:ext uri="{BB962C8B-B14F-4D97-AF65-F5344CB8AC3E}">
        <p14:creationId xmlns:p14="http://schemas.microsoft.com/office/powerpoint/2010/main" val="3477727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D3EE161F-ABDD-49F5-BA86-D3DB3B6D6743}" type="datetimeFigureOut">
              <a:rPr lang="en-IN" smtClean="0"/>
              <a:t>15-05-2025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EC2BC97-D43E-40CD-A1F2-08FFFF69F1CA}" type="slidenum">
              <a:rPr lang="en-IN" smtClean="0"/>
              <a:t>‹#›</a:t>
            </a:fld>
            <a:endParaRPr lang="en-IN"/>
          </a:p>
        </p:txBody>
      </p:sp>
    </p:spTree>
    <p:extLst>
      <p:ext uri="{BB962C8B-B14F-4D97-AF65-F5344CB8AC3E}">
        <p14:creationId xmlns:p14="http://schemas.microsoft.com/office/powerpoint/2010/main" val="340378874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github.com/abhishek-dakhore/Hospital-Mangaement-System" TargetMode="External"/><Relationship Id="rId2" Type="http://schemas.openxmlformats.org/officeDocument/2006/relationships/hyperlink" Target="https://abhishekdakhore.great-site.net/?i=1#home"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57ABABA7-0420-4200-9B65-1C1967CE93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8" cy="6858000"/>
          </a:xfrm>
          <a:prstGeom prst="rect">
            <a:avLst/>
          </a:prstGeom>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7A03E380-9CD1-4ABA-A763-9F9D252B890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6573513" y="0"/>
            <a:ext cx="5613431" cy="6853245"/>
            <a:chOff x="2487613" y="285750"/>
            <a:chExt cx="2428876" cy="5654676"/>
          </a:xfrm>
          <a:solidFill>
            <a:schemeClr val="accent1"/>
          </a:solidFill>
        </p:grpSpPr>
        <p:sp>
          <p:nvSpPr>
            <p:cNvPr id="34" name="Freeform 11">
              <a:extLst>
                <a:ext uri="{FF2B5EF4-FFF2-40B4-BE49-F238E27FC236}">
                  <a16:creationId xmlns:a16="http://schemas.microsoft.com/office/drawing/2014/main" id="{66E01B84-4C2B-4DE5-90C8-9C4001A75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IN"/>
            </a:p>
          </p:txBody>
        </p:sp>
        <p:sp>
          <p:nvSpPr>
            <p:cNvPr id="35" name="Freeform 12">
              <a:extLst>
                <a:ext uri="{FF2B5EF4-FFF2-40B4-BE49-F238E27FC236}">
                  <a16:creationId xmlns:a16="http://schemas.microsoft.com/office/drawing/2014/main" id="{64CE5A7A-D5C5-4FE5-860C-0B5748FDE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IN"/>
            </a:p>
          </p:txBody>
        </p:sp>
        <p:sp>
          <p:nvSpPr>
            <p:cNvPr id="36" name="Freeform 13">
              <a:extLst>
                <a:ext uri="{FF2B5EF4-FFF2-40B4-BE49-F238E27FC236}">
                  <a16:creationId xmlns:a16="http://schemas.microsoft.com/office/drawing/2014/main" id="{016A7D2A-6EEA-47B8-A763-7D82E41B3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IN"/>
            </a:p>
          </p:txBody>
        </p:sp>
        <p:sp>
          <p:nvSpPr>
            <p:cNvPr id="37" name="Freeform 14">
              <a:extLst>
                <a:ext uri="{FF2B5EF4-FFF2-40B4-BE49-F238E27FC236}">
                  <a16:creationId xmlns:a16="http://schemas.microsoft.com/office/drawing/2014/main" id="{E758F6E7-6DEC-48D0-ACB1-E5E26B13E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IN"/>
            </a:p>
          </p:txBody>
        </p:sp>
        <p:sp>
          <p:nvSpPr>
            <p:cNvPr id="38" name="Freeform 15">
              <a:extLst>
                <a:ext uri="{FF2B5EF4-FFF2-40B4-BE49-F238E27FC236}">
                  <a16:creationId xmlns:a16="http://schemas.microsoft.com/office/drawing/2014/main" id="{B56657FF-C027-42E7-859B-902929B6FA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IN"/>
            </a:p>
          </p:txBody>
        </p:sp>
        <p:sp>
          <p:nvSpPr>
            <p:cNvPr id="39" name="Freeform 16">
              <a:extLst>
                <a:ext uri="{FF2B5EF4-FFF2-40B4-BE49-F238E27FC236}">
                  <a16:creationId xmlns:a16="http://schemas.microsoft.com/office/drawing/2014/main" id="{79047F2A-5978-46C6-B3A2-54AAC2136B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IN"/>
            </a:p>
          </p:txBody>
        </p:sp>
        <p:sp>
          <p:nvSpPr>
            <p:cNvPr id="40" name="Freeform 17">
              <a:extLst>
                <a:ext uri="{FF2B5EF4-FFF2-40B4-BE49-F238E27FC236}">
                  <a16:creationId xmlns:a16="http://schemas.microsoft.com/office/drawing/2014/main" id="{F3BE8FD1-0A72-4640-AC7A-2E057273F8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IN"/>
            </a:p>
          </p:txBody>
        </p:sp>
        <p:sp>
          <p:nvSpPr>
            <p:cNvPr id="41" name="Freeform 18">
              <a:extLst>
                <a:ext uri="{FF2B5EF4-FFF2-40B4-BE49-F238E27FC236}">
                  <a16:creationId xmlns:a16="http://schemas.microsoft.com/office/drawing/2014/main" id="{752FC782-A372-4D11-B20D-958955E564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IN"/>
            </a:p>
          </p:txBody>
        </p:sp>
        <p:sp>
          <p:nvSpPr>
            <p:cNvPr id="42" name="Freeform 19">
              <a:extLst>
                <a:ext uri="{FF2B5EF4-FFF2-40B4-BE49-F238E27FC236}">
                  <a16:creationId xmlns:a16="http://schemas.microsoft.com/office/drawing/2014/main" id="{AA00B2F1-BEE2-444A-8249-C8E3212CA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8014" y="468286"/>
              <a:ext cx="1768475" cy="4262464"/>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IN"/>
            </a:p>
          </p:txBody>
        </p:sp>
        <p:sp>
          <p:nvSpPr>
            <p:cNvPr id="43" name="Freeform 20">
              <a:extLst>
                <a:ext uri="{FF2B5EF4-FFF2-40B4-BE49-F238E27FC236}">
                  <a16:creationId xmlns:a16="http://schemas.microsoft.com/office/drawing/2014/main" id="{E7F5747E-514B-4CF7-B6B0-DAD7149097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IN"/>
            </a:p>
          </p:txBody>
        </p:sp>
        <p:sp>
          <p:nvSpPr>
            <p:cNvPr id="44" name="Freeform 21">
              <a:extLst>
                <a:ext uri="{FF2B5EF4-FFF2-40B4-BE49-F238E27FC236}">
                  <a16:creationId xmlns:a16="http://schemas.microsoft.com/office/drawing/2014/main" id="{931614BB-1593-40ED-8113-2BD11870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IN"/>
            </a:p>
          </p:txBody>
        </p:sp>
        <p:sp>
          <p:nvSpPr>
            <p:cNvPr id="45" name="Freeform 22">
              <a:extLst>
                <a:ext uri="{FF2B5EF4-FFF2-40B4-BE49-F238E27FC236}">
                  <a16:creationId xmlns:a16="http://schemas.microsoft.com/office/drawing/2014/main" id="{2691871F-F15C-4E19-BC9C-78E5748D74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IN"/>
            </a:p>
          </p:txBody>
        </p:sp>
      </p:grpSp>
      <p:sp>
        <p:nvSpPr>
          <p:cNvPr id="47" name="Freeform 6">
            <a:extLst>
              <a:ext uri="{FF2B5EF4-FFF2-40B4-BE49-F238E27FC236}">
                <a16:creationId xmlns:a16="http://schemas.microsoft.com/office/drawing/2014/main" id="{8576F020-8157-45CE-B1D9-6FA47AFEB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0" y="1159566"/>
            <a:ext cx="7560245" cy="453886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a:lstStyle/>
          <a:p>
            <a:endParaRPr lang="en-IN"/>
          </a:p>
        </p:txBody>
      </p:sp>
      <p:sp>
        <p:nvSpPr>
          <p:cNvPr id="2" name="Title 1">
            <a:extLst>
              <a:ext uri="{FF2B5EF4-FFF2-40B4-BE49-F238E27FC236}">
                <a16:creationId xmlns:a16="http://schemas.microsoft.com/office/drawing/2014/main" id="{A1E8AF08-6B06-E4BD-0CE8-BA7B1DE2828B}"/>
              </a:ext>
            </a:extLst>
          </p:cNvPr>
          <p:cNvSpPr>
            <a:spLocks noGrp="1"/>
          </p:cNvSpPr>
          <p:nvPr>
            <p:ph type="ctrTitle"/>
          </p:nvPr>
        </p:nvSpPr>
        <p:spPr>
          <a:xfrm>
            <a:off x="987215" y="1318591"/>
            <a:ext cx="5102159" cy="4220820"/>
          </a:xfrm>
        </p:spPr>
        <p:txBody>
          <a:bodyPr anchor="ctr">
            <a:normAutofit/>
          </a:bodyPr>
          <a:lstStyle/>
          <a:p>
            <a:r>
              <a:rPr lang="en-US" b="1">
                <a:solidFill>
                  <a:srgbClr val="FFFFFF"/>
                </a:solidFill>
              </a:rPr>
              <a:t>Hospital &amp; patient management system</a:t>
            </a:r>
            <a:endParaRPr lang="en-IN" b="1">
              <a:solidFill>
                <a:srgbClr val="FFFFFF"/>
              </a:solidFill>
            </a:endParaRPr>
          </a:p>
        </p:txBody>
      </p:sp>
      <p:sp>
        <p:nvSpPr>
          <p:cNvPr id="3" name="Subtitle 2">
            <a:extLst>
              <a:ext uri="{FF2B5EF4-FFF2-40B4-BE49-F238E27FC236}">
                <a16:creationId xmlns:a16="http://schemas.microsoft.com/office/drawing/2014/main" id="{5CE09AF9-70B3-F52E-0622-DC7B05CC7897}"/>
              </a:ext>
            </a:extLst>
          </p:cNvPr>
          <p:cNvSpPr>
            <a:spLocks noGrp="1"/>
          </p:cNvSpPr>
          <p:nvPr>
            <p:ph type="subTitle" idx="1"/>
          </p:nvPr>
        </p:nvSpPr>
        <p:spPr>
          <a:xfrm>
            <a:off x="7712032" y="804334"/>
            <a:ext cx="3675634" cy="5249332"/>
          </a:xfrm>
        </p:spPr>
        <p:txBody>
          <a:bodyPr anchor="ctr">
            <a:normAutofit/>
          </a:bodyPr>
          <a:lstStyle/>
          <a:p>
            <a:r>
              <a:rPr lang="en-US" b="1">
                <a:solidFill>
                  <a:srgbClr val="FFFFFF"/>
                </a:solidFill>
              </a:rPr>
              <a:t>Submitted by</a:t>
            </a:r>
          </a:p>
          <a:p>
            <a:r>
              <a:rPr lang="en-US" b="1">
                <a:solidFill>
                  <a:srgbClr val="FFFFFF"/>
                </a:solidFill>
              </a:rPr>
              <a:t>Abhishek dakhore</a:t>
            </a:r>
          </a:p>
          <a:p>
            <a:r>
              <a:rPr lang="en-US" b="1">
                <a:solidFill>
                  <a:srgbClr val="FFFFFF"/>
                </a:solidFill>
              </a:rPr>
              <a:t>Internship id : UMIP280569</a:t>
            </a:r>
            <a:endParaRPr lang="en-IN" b="1">
              <a:solidFill>
                <a:srgbClr val="FFFFFF"/>
              </a:solidFill>
            </a:endParaRPr>
          </a:p>
        </p:txBody>
      </p:sp>
    </p:spTree>
    <p:extLst>
      <p:ext uri="{BB962C8B-B14F-4D97-AF65-F5344CB8AC3E}">
        <p14:creationId xmlns:p14="http://schemas.microsoft.com/office/powerpoint/2010/main" val="233566574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A118C-F77D-247C-3534-6968C1CF2D81}"/>
              </a:ext>
            </a:extLst>
          </p:cNvPr>
          <p:cNvSpPr>
            <a:spLocks noGrp="1"/>
          </p:cNvSpPr>
          <p:nvPr>
            <p:ph type="title"/>
          </p:nvPr>
        </p:nvSpPr>
        <p:spPr/>
        <p:txBody>
          <a:bodyPr/>
          <a:lstStyle/>
          <a:p>
            <a:r>
              <a:rPr lang="en-US" dirty="0"/>
              <a:t>SCREENSHOT</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660641C4-B469-CD4E-B00B-5D7EB79358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2262" y="2133600"/>
            <a:ext cx="7029302" cy="3778250"/>
          </a:xfrm>
        </p:spPr>
      </p:pic>
    </p:spTree>
    <p:extLst>
      <p:ext uri="{BB962C8B-B14F-4D97-AF65-F5344CB8AC3E}">
        <p14:creationId xmlns:p14="http://schemas.microsoft.com/office/powerpoint/2010/main" val="718371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6491-D2E9-EACC-0EF8-8CF774A012DC}"/>
              </a:ext>
            </a:extLst>
          </p:cNvPr>
          <p:cNvSpPr>
            <a:spLocks noGrp="1"/>
          </p:cNvSpPr>
          <p:nvPr>
            <p:ph type="title"/>
          </p:nvPr>
        </p:nvSpPr>
        <p:spPr/>
        <p:txBody>
          <a:bodyPr/>
          <a:lstStyle/>
          <a:p>
            <a:r>
              <a:rPr lang="en-US" dirty="0"/>
              <a:t>SCREENSHOT</a:t>
            </a:r>
            <a:endParaRPr lang="en-IN" dirty="0"/>
          </a:p>
        </p:txBody>
      </p:sp>
      <p:pic>
        <p:nvPicPr>
          <p:cNvPr id="5" name="Content Placeholder 4" descr="A screenshot of a computer&#10;&#10;Description automatically generated">
            <a:extLst>
              <a:ext uri="{FF2B5EF4-FFF2-40B4-BE49-F238E27FC236}">
                <a16:creationId xmlns:a16="http://schemas.microsoft.com/office/drawing/2014/main" id="{57F07E9B-FE28-7548-F179-BAE3A93811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2262" y="2133600"/>
            <a:ext cx="7029302" cy="3778250"/>
          </a:xfrm>
        </p:spPr>
      </p:pic>
    </p:spTree>
    <p:extLst>
      <p:ext uri="{BB962C8B-B14F-4D97-AF65-F5344CB8AC3E}">
        <p14:creationId xmlns:p14="http://schemas.microsoft.com/office/powerpoint/2010/main" val="19900113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DEDC0-F928-1731-E512-7C9D45A0F3E6}"/>
              </a:ext>
            </a:extLst>
          </p:cNvPr>
          <p:cNvSpPr>
            <a:spLocks noGrp="1"/>
          </p:cNvSpPr>
          <p:nvPr>
            <p:ph type="title"/>
          </p:nvPr>
        </p:nvSpPr>
        <p:spPr/>
        <p:txBody>
          <a:bodyPr/>
          <a:lstStyle/>
          <a:p>
            <a:r>
              <a:rPr lang="en-IN" dirty="0"/>
              <a:t>Challenges Faced</a:t>
            </a:r>
          </a:p>
        </p:txBody>
      </p:sp>
      <p:sp>
        <p:nvSpPr>
          <p:cNvPr id="3" name="Content Placeholder 2">
            <a:extLst>
              <a:ext uri="{FF2B5EF4-FFF2-40B4-BE49-F238E27FC236}">
                <a16:creationId xmlns:a16="http://schemas.microsoft.com/office/drawing/2014/main" id="{477CE58E-77D9-B8D1-9E56-F7F65DE976D5}"/>
              </a:ext>
            </a:extLst>
          </p:cNvPr>
          <p:cNvSpPr>
            <a:spLocks noGrp="1"/>
          </p:cNvSpPr>
          <p:nvPr>
            <p:ph idx="1"/>
          </p:nvPr>
        </p:nvSpPr>
        <p:spPr/>
        <p:txBody>
          <a:bodyPr>
            <a:normAutofit fontScale="92500" lnSpcReduction="10000"/>
          </a:bodyPr>
          <a:lstStyle/>
          <a:p>
            <a:r>
              <a:rPr lang="en-US" dirty="0" err="1"/>
              <a:t>eveloping</a:t>
            </a:r>
            <a:r>
              <a:rPr lang="en-US" dirty="0"/>
              <a:t> the </a:t>
            </a:r>
            <a:r>
              <a:rPr lang="en-US" b="1" dirty="0"/>
              <a:t>Hospital Management System</a:t>
            </a:r>
            <a:r>
              <a:rPr lang="en-US" dirty="0"/>
              <a:t> came with several technical and practical challenges that needed to be overcome to ensure the system works efficiently. Some of the primary challenges faced during the development process included:</a:t>
            </a:r>
          </a:p>
          <a:p>
            <a:pPr>
              <a:buFont typeface="+mj-lt"/>
              <a:buAutoNum type="arabicPeriod"/>
            </a:pPr>
            <a:r>
              <a:rPr lang="en-US" b="1" dirty="0"/>
              <a:t>Database Schema Design</a:t>
            </a:r>
            <a:r>
              <a:rPr lang="en-US" dirty="0"/>
              <a:t>:</a:t>
            </a:r>
            <a:br>
              <a:rPr lang="en-US" dirty="0"/>
            </a:br>
            <a:r>
              <a:rPr lang="en-US" dirty="0"/>
              <a:t>Creating a scalable and normalized database schema for storing patient information, medical history, doctor data, room allocation, and billing details was one of the first hurdles. Ensuring that data integrity is maintained without redundant data required careful planning of relationships between tables.</a:t>
            </a:r>
          </a:p>
          <a:p>
            <a:pPr>
              <a:buFont typeface="+mj-lt"/>
              <a:buAutoNum type="arabicPeriod"/>
            </a:pPr>
            <a:r>
              <a:rPr lang="en-US" b="1" dirty="0"/>
              <a:t>QR Code Generation and Integration</a:t>
            </a:r>
            <a:r>
              <a:rPr lang="en-US" dirty="0"/>
              <a:t>:</a:t>
            </a:r>
            <a:br>
              <a:rPr lang="en-US" dirty="0"/>
            </a:br>
            <a:r>
              <a:rPr lang="en-US" dirty="0"/>
              <a:t>The Arogya </a:t>
            </a:r>
            <a:r>
              <a:rPr lang="en-US" dirty="0" err="1"/>
              <a:t>Setu</a:t>
            </a:r>
            <a:r>
              <a:rPr lang="en-US" dirty="0"/>
              <a:t> Card required generating unique QR codes for every patient. Integrating the QR code generation functionality and ensuring that the QR code links securely to the right patient’s medical history was a tricky challenge. Any </a:t>
            </a:r>
            <a:r>
              <a:rPr lang="en-US" dirty="0" err="1"/>
              <a:t>mislinking</a:t>
            </a:r>
            <a:r>
              <a:rPr lang="en-US" dirty="0"/>
              <a:t> could lead to incorrect patient information being displayed.</a:t>
            </a:r>
          </a:p>
          <a:p>
            <a:endParaRPr lang="en-IN" dirty="0"/>
          </a:p>
        </p:txBody>
      </p:sp>
    </p:spTree>
    <p:extLst>
      <p:ext uri="{BB962C8B-B14F-4D97-AF65-F5344CB8AC3E}">
        <p14:creationId xmlns:p14="http://schemas.microsoft.com/office/powerpoint/2010/main" val="23548875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A4F3-5C56-ACAC-2A13-BA3D9906441E}"/>
              </a:ext>
            </a:extLst>
          </p:cNvPr>
          <p:cNvSpPr>
            <a:spLocks noGrp="1"/>
          </p:cNvSpPr>
          <p:nvPr>
            <p:ph type="title"/>
          </p:nvPr>
        </p:nvSpPr>
        <p:spPr/>
        <p:txBody>
          <a:bodyPr/>
          <a:lstStyle/>
          <a:p>
            <a:r>
              <a:rPr lang="en-IN" dirty="0"/>
              <a:t>Testing</a:t>
            </a:r>
          </a:p>
        </p:txBody>
      </p:sp>
      <p:sp>
        <p:nvSpPr>
          <p:cNvPr id="3" name="Content Placeholder 2">
            <a:extLst>
              <a:ext uri="{FF2B5EF4-FFF2-40B4-BE49-F238E27FC236}">
                <a16:creationId xmlns:a16="http://schemas.microsoft.com/office/drawing/2014/main" id="{B8C1AC24-9C0A-8F98-65E8-C530DC7B876A}"/>
              </a:ext>
            </a:extLst>
          </p:cNvPr>
          <p:cNvSpPr>
            <a:spLocks noGrp="1"/>
          </p:cNvSpPr>
          <p:nvPr>
            <p:ph idx="1"/>
          </p:nvPr>
        </p:nvSpPr>
        <p:spPr/>
        <p:txBody>
          <a:bodyPr/>
          <a:lstStyle/>
          <a:p>
            <a:r>
              <a:rPr lang="en-US" dirty="0" err="1"/>
              <a:t>esting</a:t>
            </a:r>
            <a:r>
              <a:rPr lang="en-US" dirty="0"/>
              <a:t> was an essential part of ensuring the system’s stability and reliability. The following types of tests were performed:</a:t>
            </a:r>
          </a:p>
          <a:p>
            <a:pPr>
              <a:buFont typeface="+mj-lt"/>
              <a:buAutoNum type="arabicPeriod"/>
            </a:pPr>
            <a:r>
              <a:rPr lang="en-US" b="1" dirty="0"/>
              <a:t>Unit Testing</a:t>
            </a:r>
            <a:r>
              <a:rPr lang="en-US" dirty="0"/>
              <a:t>:</a:t>
            </a:r>
            <a:br>
              <a:rPr lang="en-US" dirty="0"/>
            </a:br>
            <a:r>
              <a:rPr lang="en-US" dirty="0"/>
              <a:t>Each module (patient registration, billing, room allocation) was tested individually to ensure they functioned correctly. The database operations, form validations, and QR code generation were also tested to make sure they met the specified requirements.</a:t>
            </a:r>
          </a:p>
          <a:p>
            <a:pPr>
              <a:buFont typeface="+mj-lt"/>
              <a:buAutoNum type="arabicPeriod"/>
            </a:pPr>
            <a:r>
              <a:rPr lang="en-US" b="1" dirty="0"/>
              <a:t>Integration Testing</a:t>
            </a:r>
            <a:r>
              <a:rPr lang="en-US" dirty="0"/>
              <a:t>:</a:t>
            </a:r>
            <a:br>
              <a:rPr lang="en-US" dirty="0"/>
            </a:br>
            <a:r>
              <a:rPr lang="en-US" dirty="0"/>
              <a:t>Once individual modules were working, the integration between various components (like how patient records are connected to doctor visits, complaints, and billing) was thoroughly tested. Any issues with how the modules interacted were resolved at this stage.</a:t>
            </a:r>
          </a:p>
          <a:p>
            <a:endParaRPr lang="en-IN" dirty="0"/>
          </a:p>
        </p:txBody>
      </p:sp>
    </p:spTree>
    <p:extLst>
      <p:ext uri="{BB962C8B-B14F-4D97-AF65-F5344CB8AC3E}">
        <p14:creationId xmlns:p14="http://schemas.microsoft.com/office/powerpoint/2010/main" val="16081482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6A78F-BAC9-7568-B256-DC1C7D80C2C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50F5CC51-C368-590B-7639-14E92F2C28E6}"/>
              </a:ext>
            </a:extLst>
          </p:cNvPr>
          <p:cNvSpPr>
            <a:spLocks noGrp="1"/>
          </p:cNvSpPr>
          <p:nvPr>
            <p:ph idx="1"/>
          </p:nvPr>
        </p:nvSpPr>
        <p:spPr/>
        <p:txBody>
          <a:bodyPr/>
          <a:lstStyle/>
          <a:p>
            <a:pPr>
              <a:buFont typeface="+mj-lt"/>
              <a:buAutoNum type="arabicPeriod"/>
            </a:pPr>
            <a:r>
              <a:rPr lang="en-US" b="1" dirty="0"/>
              <a:t>Performance Testing</a:t>
            </a:r>
            <a:r>
              <a:rPr lang="en-US" dirty="0"/>
              <a:t>:</a:t>
            </a:r>
            <a:br>
              <a:rPr lang="en-US" dirty="0"/>
            </a:br>
            <a:r>
              <a:rPr lang="en-US" dirty="0"/>
              <a:t>The system was tested for performance under varying loads. Tests were conducted to check how the system performs with multiple users accessing it simultaneously. This helped identify bottlenecks and optimize the system for better performance.</a:t>
            </a:r>
          </a:p>
          <a:p>
            <a:pPr>
              <a:buFont typeface="+mj-lt"/>
              <a:buAutoNum type="arabicPeriod"/>
            </a:pPr>
            <a:r>
              <a:rPr lang="en-US" b="1" dirty="0"/>
              <a:t>Security Testing</a:t>
            </a:r>
            <a:r>
              <a:rPr lang="en-US" dirty="0"/>
              <a:t>:</a:t>
            </a:r>
            <a:br>
              <a:rPr lang="en-US" dirty="0"/>
            </a:br>
            <a:r>
              <a:rPr lang="en-US" dirty="0"/>
              <a:t>Since the system stores sensitive data, comprehensive security testing was conducted to prevent data breaches. This included testing for SQL injection vulnerabilities, checking encryption techniques for data storage, and ensuring secure login mechanisms were in place.</a:t>
            </a:r>
          </a:p>
          <a:p>
            <a:endParaRPr lang="en-IN" dirty="0"/>
          </a:p>
        </p:txBody>
      </p:sp>
    </p:spTree>
    <p:extLst>
      <p:ext uri="{BB962C8B-B14F-4D97-AF65-F5344CB8AC3E}">
        <p14:creationId xmlns:p14="http://schemas.microsoft.com/office/powerpoint/2010/main" val="4243057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B2C1F-6BA9-FD95-08CF-6E6B44A48BEF}"/>
              </a:ext>
            </a:extLst>
          </p:cNvPr>
          <p:cNvSpPr>
            <a:spLocks noGrp="1"/>
          </p:cNvSpPr>
          <p:nvPr>
            <p:ph type="title"/>
          </p:nvPr>
        </p:nvSpPr>
        <p:spPr/>
        <p:txBody>
          <a:bodyPr/>
          <a:lstStyle/>
          <a:p>
            <a:r>
              <a:rPr lang="en-IN" dirty="0"/>
              <a:t>Deployment</a:t>
            </a:r>
          </a:p>
        </p:txBody>
      </p:sp>
      <p:sp>
        <p:nvSpPr>
          <p:cNvPr id="3" name="Content Placeholder 2">
            <a:extLst>
              <a:ext uri="{FF2B5EF4-FFF2-40B4-BE49-F238E27FC236}">
                <a16:creationId xmlns:a16="http://schemas.microsoft.com/office/drawing/2014/main" id="{30C597B2-178A-BB1C-B9A4-3AB56C1D07B1}"/>
              </a:ext>
            </a:extLst>
          </p:cNvPr>
          <p:cNvSpPr>
            <a:spLocks noGrp="1"/>
          </p:cNvSpPr>
          <p:nvPr>
            <p:ph idx="1"/>
          </p:nvPr>
        </p:nvSpPr>
        <p:spPr/>
        <p:txBody>
          <a:bodyPr>
            <a:normAutofit lnSpcReduction="10000"/>
          </a:bodyPr>
          <a:lstStyle/>
          <a:p>
            <a:r>
              <a:rPr lang="en-US" dirty="0"/>
              <a:t>Once the system passed all testing phases, the deployment process was carefully planned. Deployment involves moving the developed system from a local development environment to a live server, where it can be accessed by users. The deployment process for this system included:</a:t>
            </a:r>
          </a:p>
          <a:p>
            <a:pPr>
              <a:buFont typeface="+mj-lt"/>
              <a:buAutoNum type="arabicPeriod"/>
            </a:pPr>
            <a:r>
              <a:rPr lang="en-US" b="1" dirty="0"/>
              <a:t>Server Setup</a:t>
            </a:r>
            <a:r>
              <a:rPr lang="en-US" dirty="0"/>
              <a:t>:</a:t>
            </a:r>
            <a:br>
              <a:rPr lang="en-US" dirty="0"/>
            </a:br>
            <a:r>
              <a:rPr lang="en-US" dirty="0"/>
              <a:t>The system was deployed on a </a:t>
            </a:r>
            <a:r>
              <a:rPr lang="en-US" b="1" dirty="0" err="1"/>
              <a:t>Infinityfree</a:t>
            </a:r>
            <a:r>
              <a:rPr lang="en-US" dirty="0"/>
              <a:t>(a free platform) for scalability and reliability. PHP was configured to host the application, while MySQL was used to manage the database.</a:t>
            </a:r>
          </a:p>
          <a:p>
            <a:pPr>
              <a:buFont typeface="+mj-lt"/>
              <a:buAutoNum type="arabicPeriod"/>
            </a:pPr>
            <a:r>
              <a:rPr lang="en-US" b="1" dirty="0"/>
              <a:t>Database Migration</a:t>
            </a:r>
            <a:r>
              <a:rPr lang="en-US" dirty="0"/>
              <a:t>:</a:t>
            </a:r>
            <a:br>
              <a:rPr lang="en-US" dirty="0"/>
            </a:br>
            <a:r>
              <a:rPr lang="en-US" dirty="0"/>
              <a:t>All the patient, doctor, and hospital data from the development database was migrated to the live database. This ensured that no data was lost during the transition and that the live system reflected accurate information.</a:t>
            </a:r>
          </a:p>
          <a:p>
            <a:endParaRPr lang="en-IN" dirty="0"/>
          </a:p>
        </p:txBody>
      </p:sp>
    </p:spTree>
    <p:extLst>
      <p:ext uri="{BB962C8B-B14F-4D97-AF65-F5344CB8AC3E}">
        <p14:creationId xmlns:p14="http://schemas.microsoft.com/office/powerpoint/2010/main" val="26030140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7475D-B2B3-8426-7CD9-CAABFECB1F45}"/>
              </a:ext>
            </a:extLst>
          </p:cNvPr>
          <p:cNvSpPr>
            <a:spLocks noGrp="1"/>
          </p:cNvSpPr>
          <p:nvPr>
            <p:ph type="title"/>
          </p:nvPr>
        </p:nvSpPr>
        <p:spPr/>
        <p:txBody>
          <a:bodyPr/>
          <a:lstStyle/>
          <a:p>
            <a:r>
              <a:rPr lang="en-IN" dirty="0"/>
              <a:t>Future Scope</a:t>
            </a:r>
          </a:p>
        </p:txBody>
      </p:sp>
      <p:sp>
        <p:nvSpPr>
          <p:cNvPr id="3" name="Content Placeholder 2">
            <a:extLst>
              <a:ext uri="{FF2B5EF4-FFF2-40B4-BE49-F238E27FC236}">
                <a16:creationId xmlns:a16="http://schemas.microsoft.com/office/drawing/2014/main" id="{555CB0FF-B722-F3D5-4B57-FA104EC69182}"/>
              </a:ext>
            </a:extLst>
          </p:cNvPr>
          <p:cNvSpPr>
            <a:spLocks noGrp="1"/>
          </p:cNvSpPr>
          <p:nvPr>
            <p:ph idx="1"/>
          </p:nvPr>
        </p:nvSpPr>
        <p:spPr/>
        <p:txBody>
          <a:bodyPr/>
          <a:lstStyle/>
          <a:p>
            <a:r>
              <a:rPr lang="en-US" dirty="0"/>
              <a:t>The Hospital Management System has a great deal of potential for future enhancements and extensions. Some areas for future scope include:</a:t>
            </a:r>
          </a:p>
          <a:p>
            <a:pPr>
              <a:buFont typeface="+mj-lt"/>
              <a:buAutoNum type="arabicPeriod"/>
            </a:pPr>
            <a:r>
              <a:rPr lang="en-US" b="1" dirty="0"/>
              <a:t>Mobile App Development</a:t>
            </a:r>
            <a:r>
              <a:rPr lang="en-US" dirty="0"/>
              <a:t>:</a:t>
            </a:r>
            <a:br>
              <a:rPr lang="en-US" dirty="0"/>
            </a:br>
            <a:r>
              <a:rPr lang="en-US" dirty="0"/>
              <a:t>A mobile version of the system would enable both patients and healthcare professionals to access the platform on the go. Patients could book appointments, check medical history, and view reports from their phones.</a:t>
            </a:r>
          </a:p>
          <a:p>
            <a:pPr>
              <a:buFont typeface="+mj-lt"/>
              <a:buAutoNum type="arabicPeriod"/>
            </a:pPr>
            <a:r>
              <a:rPr lang="en-US" b="1" dirty="0"/>
              <a:t>Integration with National Health Databases</a:t>
            </a:r>
            <a:r>
              <a:rPr lang="en-US" dirty="0"/>
              <a:t>:</a:t>
            </a:r>
            <a:br>
              <a:rPr lang="en-US" dirty="0"/>
            </a:br>
            <a:r>
              <a:rPr lang="en-US" dirty="0"/>
              <a:t>The system could be integrated with national health systems or government databases to share patient information securely across different healthcare providers, improving the continuity of care for patients.</a:t>
            </a:r>
          </a:p>
          <a:p>
            <a:endParaRPr lang="en-IN" dirty="0"/>
          </a:p>
        </p:txBody>
      </p:sp>
    </p:spTree>
    <p:extLst>
      <p:ext uri="{BB962C8B-B14F-4D97-AF65-F5344CB8AC3E}">
        <p14:creationId xmlns:p14="http://schemas.microsoft.com/office/powerpoint/2010/main" val="1806258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B358E-9AE3-95D1-B1EE-68CDB24B54DF}"/>
              </a:ext>
            </a:extLst>
          </p:cNvPr>
          <p:cNvSpPr>
            <a:spLocks noGrp="1"/>
          </p:cNvSpPr>
          <p:nvPr>
            <p:ph type="title"/>
          </p:nvPr>
        </p:nvSpPr>
        <p:spPr/>
        <p:txBody>
          <a:bodyPr/>
          <a:lstStyle/>
          <a:p>
            <a:r>
              <a:rPr lang="en-US" dirty="0"/>
              <a:t> </a:t>
            </a:r>
            <a:endParaRPr lang="en-IN" dirty="0"/>
          </a:p>
        </p:txBody>
      </p:sp>
      <p:sp>
        <p:nvSpPr>
          <p:cNvPr id="4" name="Rectangle 1">
            <a:extLst>
              <a:ext uri="{FF2B5EF4-FFF2-40B4-BE49-F238E27FC236}">
                <a16:creationId xmlns:a16="http://schemas.microsoft.com/office/drawing/2014/main" id="{8A5D67FA-470D-7233-50EE-AE01C642E6F4}"/>
              </a:ext>
            </a:extLst>
          </p:cNvPr>
          <p:cNvSpPr>
            <a:spLocks noGrp="1" noChangeArrowheads="1"/>
          </p:cNvSpPr>
          <p:nvPr>
            <p:ph idx="1"/>
          </p:nvPr>
        </p:nvSpPr>
        <p:spPr bwMode="auto">
          <a:xfrm>
            <a:off x="1491915" y="3396907"/>
            <a:ext cx="1026694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TelemedicineIntegration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As telemedicine becomes more popular, integrating video conferencing or remote consultations could be part of the system. This would allow doctors to consult patients remotely, especially in rural or underserved areas.</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a:t>
            </a:r>
            <a:r>
              <a:rPr kumimoji="0" lang="en-US" altLang="en-US" sz="1800" b="1" i="0" u="none" strike="noStrike" cap="none" normalizeH="0" baseline="0" dirty="0" err="1">
                <a:ln>
                  <a:noFill/>
                </a:ln>
                <a:solidFill>
                  <a:schemeClr val="tx1"/>
                </a:solidFill>
                <a:effectLst/>
                <a:latin typeface="Arial" panose="020B0604020202020204" pitchFamily="34" charset="0"/>
              </a:rPr>
              <a:t>PoweredDiagnostics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Implementing machine learning algorithms could help doctors in diagnosing conditions based on patient history, lab reports, and symptoms, providing recommendations for treatment or diagnosis.</a:t>
            </a:r>
          </a:p>
        </p:txBody>
      </p:sp>
    </p:spTree>
    <p:extLst>
      <p:ext uri="{BB962C8B-B14F-4D97-AF65-F5344CB8AC3E}">
        <p14:creationId xmlns:p14="http://schemas.microsoft.com/office/powerpoint/2010/main" val="1302256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B6B9F-21BF-AF40-DA37-2252BFE5CA0C}"/>
              </a:ext>
            </a:extLst>
          </p:cNvPr>
          <p:cNvSpPr>
            <a:spLocks noGrp="1"/>
          </p:cNvSpPr>
          <p:nvPr>
            <p:ph type="title"/>
          </p:nvPr>
        </p:nvSpPr>
        <p:spPr/>
        <p:txBody>
          <a:bodyPr/>
          <a:lstStyle/>
          <a:p>
            <a:r>
              <a:rPr lang="en-IN" b="1" dirty="0"/>
              <a:t>Maintenance</a:t>
            </a:r>
            <a:endParaRPr lang="en-IN" dirty="0"/>
          </a:p>
        </p:txBody>
      </p:sp>
      <p:sp>
        <p:nvSpPr>
          <p:cNvPr id="4" name="Rectangle 1">
            <a:extLst>
              <a:ext uri="{FF2B5EF4-FFF2-40B4-BE49-F238E27FC236}">
                <a16:creationId xmlns:a16="http://schemas.microsoft.com/office/drawing/2014/main" id="{0CE739A8-8485-06E2-A81B-1BCF1B35AE28}"/>
              </a:ext>
            </a:extLst>
          </p:cNvPr>
          <p:cNvSpPr>
            <a:spLocks noGrp="1" noChangeArrowheads="1"/>
          </p:cNvSpPr>
          <p:nvPr>
            <p:ph idx="1"/>
          </p:nvPr>
        </p:nvSpPr>
        <p:spPr bwMode="auto">
          <a:xfrm>
            <a:off x="1812758" y="2324511"/>
            <a:ext cx="9691854" cy="339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After deployment, the system requires regular maintenance to ensure its continued functionality. Some of the key aspects of maintenance include:</a:t>
            </a:r>
          </a:p>
          <a:p>
            <a:pPr>
              <a:buFont typeface="+mj-lt"/>
              <a:buAutoNum type="arabicPeriod"/>
            </a:pPr>
            <a:r>
              <a:rPr lang="en-US" b="1" dirty="0"/>
              <a:t>Bug Fixes</a:t>
            </a:r>
            <a:r>
              <a:rPr lang="en-US" dirty="0"/>
              <a:t>:</a:t>
            </a:r>
            <a:br>
              <a:rPr lang="en-US" dirty="0"/>
            </a:br>
            <a:r>
              <a:rPr lang="en-US" dirty="0"/>
              <a:t>Any issues reported by users or identified during operation would be addressed promptly. These could be issues like broken links, data entry errors, or missing functionalities.</a:t>
            </a:r>
          </a:p>
          <a:p>
            <a:pPr>
              <a:buFont typeface="+mj-lt"/>
              <a:buAutoNum type="arabicPeriod"/>
            </a:pPr>
            <a:r>
              <a:rPr lang="en-US" b="1" dirty="0"/>
              <a:t>System Updates</a:t>
            </a:r>
            <a:r>
              <a:rPr lang="en-US" dirty="0"/>
              <a:t>:</a:t>
            </a:r>
            <a:br>
              <a:rPr lang="en-US" dirty="0"/>
            </a:br>
            <a:r>
              <a:rPr lang="en-US" dirty="0"/>
              <a:t>The software, security patches, and dependencies (e.g., PHP, MySQL) must be updated regularly to keep the system secure and up to date with the latest features.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8743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5469D9-7697-B85D-C198-887D78CC7937}"/>
              </a:ext>
            </a:extLst>
          </p:cNvPr>
          <p:cNvSpPr>
            <a:spLocks noGrp="1"/>
          </p:cNvSpPr>
          <p:nvPr>
            <p:ph type="title"/>
          </p:nvPr>
        </p:nvSpPr>
        <p:spPr/>
        <p:txBody>
          <a:bodyPr/>
          <a:lstStyle/>
          <a:p>
            <a:r>
              <a:rPr lang="en-US" dirty="0"/>
              <a:t> </a:t>
            </a:r>
            <a:endParaRPr lang="en-IN" dirty="0"/>
          </a:p>
        </p:txBody>
      </p:sp>
      <p:sp>
        <p:nvSpPr>
          <p:cNvPr id="4" name="Rectangle 1">
            <a:extLst>
              <a:ext uri="{FF2B5EF4-FFF2-40B4-BE49-F238E27FC236}">
                <a16:creationId xmlns:a16="http://schemas.microsoft.com/office/drawing/2014/main" id="{67E90AB6-BADC-12D6-6842-94E7273461FC}"/>
              </a:ext>
            </a:extLst>
          </p:cNvPr>
          <p:cNvSpPr>
            <a:spLocks noGrp="1" noChangeArrowheads="1"/>
          </p:cNvSpPr>
          <p:nvPr>
            <p:ph idx="1"/>
          </p:nvPr>
        </p:nvSpPr>
        <p:spPr bwMode="auto">
          <a:xfrm>
            <a:off x="1540042" y="2175753"/>
            <a:ext cx="996457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Database Optimization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Over time, the database may grow, leading to slower query responses. Database optimization, including indexing and query optimization, would help ensure that the system remains fast and responsive.</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User Support</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Providing ongoing technical support to hospital staff and administrators will ensure that the system is being used properly and that any questions or issues are addressed quickly.</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As the hospital grows, the system must be scalable to handle increased data and users. Regular evaluations would ensure that the infrastructure can scale as needed, whether it's adding more storage or improving performance.</a:t>
            </a:r>
          </a:p>
        </p:txBody>
      </p:sp>
    </p:spTree>
    <p:extLst>
      <p:ext uri="{BB962C8B-B14F-4D97-AF65-F5344CB8AC3E}">
        <p14:creationId xmlns:p14="http://schemas.microsoft.com/office/powerpoint/2010/main" val="1781757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61D36-2011-2D2A-8381-062BBF7C5A44}"/>
              </a:ext>
            </a:extLst>
          </p:cNvPr>
          <p:cNvSpPr>
            <a:spLocks noGrp="1"/>
          </p:cNvSpPr>
          <p:nvPr>
            <p:ph type="title"/>
          </p:nvPr>
        </p:nvSpPr>
        <p:spPr/>
        <p:txBody>
          <a:bodyPr/>
          <a:lstStyle/>
          <a:p>
            <a:r>
              <a:rPr lang="en-US" dirty="0"/>
              <a:t>Introduction &amp; Project Overview</a:t>
            </a:r>
            <a:endParaRPr lang="en-IN" dirty="0"/>
          </a:p>
        </p:txBody>
      </p:sp>
      <p:sp>
        <p:nvSpPr>
          <p:cNvPr id="3" name="Content Placeholder 2">
            <a:extLst>
              <a:ext uri="{FF2B5EF4-FFF2-40B4-BE49-F238E27FC236}">
                <a16:creationId xmlns:a16="http://schemas.microsoft.com/office/drawing/2014/main" id="{FA226012-020B-C34B-5DB2-63AD628A8FED}"/>
              </a:ext>
            </a:extLst>
          </p:cNvPr>
          <p:cNvSpPr>
            <a:spLocks noGrp="1"/>
          </p:cNvSpPr>
          <p:nvPr>
            <p:ph idx="1"/>
          </p:nvPr>
        </p:nvSpPr>
        <p:spPr/>
        <p:txBody>
          <a:bodyPr/>
          <a:lstStyle/>
          <a:p>
            <a:pPr algn="just"/>
            <a:r>
              <a:rPr lang="en-US" dirty="0"/>
              <a:t>The Hospital Management System is developed to automate and simplify the hospital workflow. Traditionally, hospitals maintain large amounts of paperwork to store patient records, doctor information, billing data, and checkup reports. This system aims to digitize all those processes by offering an online web-based platform that can be accessed by hospital staff such as doctors, receptionists, and administrators.</a:t>
            </a:r>
          </a:p>
          <a:p>
            <a:pPr algn="just"/>
            <a:r>
              <a:rPr lang="en-US" dirty="0"/>
              <a:t>At the heart of this project lies the </a:t>
            </a:r>
            <a:r>
              <a:rPr lang="en-US" b="1" dirty="0"/>
              <a:t>Arogya </a:t>
            </a:r>
            <a:r>
              <a:rPr lang="en-US" b="1" dirty="0" err="1"/>
              <a:t>Setu</a:t>
            </a:r>
            <a:r>
              <a:rPr lang="en-US" b="1" dirty="0"/>
              <a:t> Card</a:t>
            </a:r>
            <a:r>
              <a:rPr lang="en-US" dirty="0"/>
              <a:t>, a digitally generated health ID card that contains a unique QR code and personal details of the patient. When a patient is registered, either by a doctor or receptionist, they receive this card. The QR code links directly to the patient’s complete medical history stored in the database, such as medications, surgeries, allergies, injuries, past checkups, and reports.</a:t>
            </a:r>
          </a:p>
          <a:p>
            <a:pPr algn="just"/>
            <a:endParaRPr lang="en-IN" dirty="0"/>
          </a:p>
        </p:txBody>
      </p:sp>
    </p:spTree>
    <p:extLst>
      <p:ext uri="{BB962C8B-B14F-4D97-AF65-F5344CB8AC3E}">
        <p14:creationId xmlns:p14="http://schemas.microsoft.com/office/powerpoint/2010/main" val="38242788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7AE8-71E8-161D-10D9-4AC69CDC8479}"/>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2752F77B-9516-3845-0C01-77E2641BA0F0}"/>
              </a:ext>
            </a:extLst>
          </p:cNvPr>
          <p:cNvSpPr>
            <a:spLocks noGrp="1"/>
          </p:cNvSpPr>
          <p:nvPr>
            <p:ph idx="1"/>
          </p:nvPr>
        </p:nvSpPr>
        <p:spPr/>
        <p:txBody>
          <a:bodyPr/>
          <a:lstStyle/>
          <a:p>
            <a:r>
              <a:rPr lang="en-US" dirty="0"/>
              <a:t>The Hospital Management System project has successfully automated the core processes of hospital management, replacing traditional manual systems with an efficient, secure, and accessible digital platform. This system has significantly reduced paperwork, improved treatment accuracy, and optimized hospital workflows by providing quick access to medical records, complaints, and billing information.</a:t>
            </a:r>
          </a:p>
          <a:p>
            <a:r>
              <a:rPr lang="en-US" dirty="0"/>
              <a:t>With its features like the </a:t>
            </a:r>
            <a:r>
              <a:rPr lang="en-US" b="1" dirty="0"/>
              <a:t>Arogya </a:t>
            </a:r>
            <a:r>
              <a:rPr lang="en-US" b="1" dirty="0" err="1"/>
              <a:t>Setu</a:t>
            </a:r>
            <a:r>
              <a:rPr lang="en-US" b="1" dirty="0"/>
              <a:t> Card</a:t>
            </a:r>
            <a:r>
              <a:rPr lang="en-US" dirty="0"/>
              <a:t>, </a:t>
            </a:r>
            <a:r>
              <a:rPr lang="en-US" b="1" dirty="0"/>
              <a:t>QR code integration</a:t>
            </a:r>
            <a:r>
              <a:rPr lang="en-US" dirty="0"/>
              <a:t>, and </a:t>
            </a:r>
            <a:r>
              <a:rPr lang="en-US" b="1" dirty="0"/>
              <a:t>role-based access control</a:t>
            </a:r>
            <a:r>
              <a:rPr lang="en-US" dirty="0"/>
              <a:t>, the system is designed to cater to the needs of healthcare professionals and patients alike. By providing a secure and easy-to-use platform, it not only enhances the hospital’s operational efficiency but also improves patient satisfaction and care.</a:t>
            </a:r>
          </a:p>
          <a:p>
            <a:endParaRPr lang="en-IN" dirty="0"/>
          </a:p>
        </p:txBody>
      </p:sp>
    </p:spTree>
    <p:extLst>
      <p:ext uri="{BB962C8B-B14F-4D97-AF65-F5344CB8AC3E}">
        <p14:creationId xmlns:p14="http://schemas.microsoft.com/office/powerpoint/2010/main" val="424039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CC2A1-8BFC-BCA5-717E-057A75229B48}"/>
              </a:ext>
            </a:extLst>
          </p:cNvPr>
          <p:cNvSpPr>
            <a:spLocks noGrp="1"/>
          </p:cNvSpPr>
          <p:nvPr>
            <p:ph type="title"/>
          </p:nvPr>
        </p:nvSpPr>
        <p:spPr/>
        <p:txBody>
          <a:bodyPr/>
          <a:lstStyle/>
          <a:p>
            <a:r>
              <a:rPr lang="en-US" dirty="0"/>
              <a:t>links</a:t>
            </a:r>
            <a:endParaRPr lang="en-IN" dirty="0"/>
          </a:p>
        </p:txBody>
      </p:sp>
      <p:sp>
        <p:nvSpPr>
          <p:cNvPr id="3" name="Content Placeholder 2">
            <a:extLst>
              <a:ext uri="{FF2B5EF4-FFF2-40B4-BE49-F238E27FC236}">
                <a16:creationId xmlns:a16="http://schemas.microsoft.com/office/drawing/2014/main" id="{6B36D906-196F-D86B-FD70-9AA25C7D5EE9}"/>
              </a:ext>
            </a:extLst>
          </p:cNvPr>
          <p:cNvSpPr>
            <a:spLocks noGrp="1"/>
          </p:cNvSpPr>
          <p:nvPr>
            <p:ph idx="1"/>
          </p:nvPr>
        </p:nvSpPr>
        <p:spPr/>
        <p:txBody>
          <a:bodyPr/>
          <a:lstStyle/>
          <a:p>
            <a:r>
              <a:rPr lang="en-US" dirty="0"/>
              <a:t>Live Website link</a:t>
            </a:r>
          </a:p>
          <a:p>
            <a:r>
              <a:rPr lang="en-IN" dirty="0">
                <a:hlinkClick r:id="rId2"/>
              </a:rPr>
              <a:t>https://abhishekdakhore.great-site.net/?i=1#home</a:t>
            </a:r>
            <a:endParaRPr lang="en-US" dirty="0"/>
          </a:p>
          <a:p>
            <a:endParaRPr lang="en-US" dirty="0"/>
          </a:p>
          <a:p>
            <a:r>
              <a:rPr lang="en-US" dirty="0" err="1"/>
              <a:t>Github</a:t>
            </a:r>
            <a:endParaRPr lang="en-US" dirty="0"/>
          </a:p>
          <a:p>
            <a:r>
              <a:rPr lang="en-IN" dirty="0">
                <a:hlinkClick r:id="rId3"/>
              </a:rPr>
              <a:t>https://github.com/abhishek-dakhore/Hospital-Mangaement-System</a:t>
            </a:r>
            <a:endParaRPr lang="en-IN" dirty="0"/>
          </a:p>
          <a:p>
            <a:endParaRPr lang="en-IN" dirty="0"/>
          </a:p>
        </p:txBody>
      </p:sp>
    </p:spTree>
    <p:extLst>
      <p:ext uri="{BB962C8B-B14F-4D97-AF65-F5344CB8AC3E}">
        <p14:creationId xmlns:p14="http://schemas.microsoft.com/office/powerpoint/2010/main" val="3058196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6C892-AB37-331F-F389-3E1CA99B82AB}"/>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9230A677-7E65-09A5-829C-154777F8B220}"/>
              </a:ext>
            </a:extLst>
          </p:cNvPr>
          <p:cNvSpPr>
            <a:spLocks noGrp="1"/>
          </p:cNvSpPr>
          <p:nvPr>
            <p:ph idx="1"/>
          </p:nvPr>
        </p:nvSpPr>
        <p:spPr>
          <a:xfrm>
            <a:off x="1979612" y="3080378"/>
            <a:ext cx="8915400" cy="3777622"/>
          </a:xfrm>
        </p:spPr>
        <p:txBody>
          <a:bodyPr>
            <a:normAutofit/>
          </a:bodyPr>
          <a:lstStyle/>
          <a:p>
            <a:pPr marL="0" indent="0" algn="ctr">
              <a:buNone/>
            </a:pPr>
            <a:r>
              <a:rPr lang="en-US" sz="6000" b="1" dirty="0">
                <a:latin typeface="Algerian" panose="04020705040A02060702" pitchFamily="82" charset="0"/>
              </a:rPr>
              <a:t>Thank You..!</a:t>
            </a:r>
            <a:endParaRPr lang="en-IN" sz="6000" b="1" dirty="0">
              <a:latin typeface="Algerian" panose="04020705040A02060702" pitchFamily="82" charset="0"/>
            </a:endParaRPr>
          </a:p>
        </p:txBody>
      </p:sp>
    </p:spTree>
    <p:extLst>
      <p:ext uri="{BB962C8B-B14F-4D97-AF65-F5344CB8AC3E}">
        <p14:creationId xmlns:p14="http://schemas.microsoft.com/office/powerpoint/2010/main" val="221013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DAEAC-BF45-1DBF-910A-04C4EB430D18}"/>
              </a:ext>
            </a:extLst>
          </p:cNvPr>
          <p:cNvSpPr>
            <a:spLocks noGrp="1"/>
          </p:cNvSpPr>
          <p:nvPr>
            <p:ph type="title"/>
          </p:nvPr>
        </p:nvSpPr>
        <p:spPr/>
        <p:txBody>
          <a:bodyPr/>
          <a:lstStyle/>
          <a:p>
            <a:r>
              <a:rPr lang="en-IN" dirty="0"/>
              <a:t>System Design &amp; Modules</a:t>
            </a:r>
          </a:p>
        </p:txBody>
      </p:sp>
      <p:sp>
        <p:nvSpPr>
          <p:cNvPr id="3" name="Content Placeholder 2">
            <a:extLst>
              <a:ext uri="{FF2B5EF4-FFF2-40B4-BE49-F238E27FC236}">
                <a16:creationId xmlns:a16="http://schemas.microsoft.com/office/drawing/2014/main" id="{6D40F9BD-B7AB-2F5B-7AFE-D14578A0D204}"/>
              </a:ext>
            </a:extLst>
          </p:cNvPr>
          <p:cNvSpPr>
            <a:spLocks noGrp="1"/>
          </p:cNvSpPr>
          <p:nvPr>
            <p:ph idx="1"/>
          </p:nvPr>
        </p:nvSpPr>
        <p:spPr/>
        <p:txBody>
          <a:bodyPr/>
          <a:lstStyle/>
          <a:p>
            <a:r>
              <a:rPr lang="en-US" dirty="0"/>
              <a:t>The Home Page is designed with simplicity and functionality in mind. It features a navigation bar with clear options for different users:</a:t>
            </a:r>
          </a:p>
          <a:p>
            <a:pPr>
              <a:buFont typeface="Arial" panose="020B0604020202020204" pitchFamily="34" charset="0"/>
              <a:buChar char="•"/>
            </a:pPr>
            <a:r>
              <a:rPr lang="en-US" dirty="0"/>
              <a:t>Admin Login</a:t>
            </a:r>
          </a:p>
          <a:p>
            <a:pPr>
              <a:buFont typeface="Arial" panose="020B0604020202020204" pitchFamily="34" charset="0"/>
              <a:buChar char="•"/>
            </a:pPr>
            <a:r>
              <a:rPr lang="en-US" dirty="0"/>
              <a:t>Doctor Login</a:t>
            </a:r>
          </a:p>
          <a:p>
            <a:pPr>
              <a:buFont typeface="Arial" panose="020B0604020202020204" pitchFamily="34" charset="0"/>
              <a:buChar char="•"/>
            </a:pPr>
            <a:r>
              <a:rPr lang="en-US" dirty="0"/>
              <a:t>Receptionist Login</a:t>
            </a:r>
          </a:p>
          <a:p>
            <a:pPr>
              <a:buFont typeface="Arial" panose="020B0604020202020204" pitchFamily="34" charset="0"/>
              <a:buChar char="•"/>
            </a:pPr>
            <a:r>
              <a:rPr lang="en-US" dirty="0"/>
              <a:t>Suggestion/Complaint Box</a:t>
            </a:r>
          </a:p>
          <a:p>
            <a:pPr>
              <a:buFont typeface="Arial" panose="020B0604020202020204" pitchFamily="34" charset="0"/>
              <a:buChar char="•"/>
            </a:pPr>
            <a:r>
              <a:rPr lang="en-US" dirty="0"/>
              <a:t>About Us</a:t>
            </a:r>
          </a:p>
          <a:p>
            <a:pPr>
              <a:buFont typeface="Arial" panose="020B0604020202020204" pitchFamily="34" charset="0"/>
              <a:buChar char="•"/>
            </a:pPr>
            <a:r>
              <a:rPr lang="en-US" dirty="0"/>
              <a:t>Download Arogya </a:t>
            </a:r>
            <a:r>
              <a:rPr lang="en-US" dirty="0" err="1"/>
              <a:t>Setu</a:t>
            </a:r>
            <a:r>
              <a:rPr lang="en-US" dirty="0"/>
              <a:t> Card</a:t>
            </a:r>
          </a:p>
          <a:p>
            <a:pPr>
              <a:buFont typeface="Arial" panose="020B0604020202020204" pitchFamily="34" charset="0"/>
              <a:buChar char="•"/>
            </a:pPr>
            <a:r>
              <a:rPr lang="en-US" dirty="0"/>
              <a:t>View Hospital Info and Patient Status</a:t>
            </a:r>
          </a:p>
          <a:p>
            <a:endParaRPr lang="en-IN" dirty="0"/>
          </a:p>
        </p:txBody>
      </p:sp>
    </p:spTree>
    <p:extLst>
      <p:ext uri="{BB962C8B-B14F-4D97-AF65-F5344CB8AC3E}">
        <p14:creationId xmlns:p14="http://schemas.microsoft.com/office/powerpoint/2010/main" val="35812110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0B112-33CA-5D8B-EC3B-C0FA394F0EA1}"/>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62711F2F-E1DB-0C91-A562-D4928995FD11}"/>
              </a:ext>
            </a:extLst>
          </p:cNvPr>
          <p:cNvSpPr>
            <a:spLocks noGrp="1"/>
          </p:cNvSpPr>
          <p:nvPr>
            <p:ph idx="1"/>
          </p:nvPr>
        </p:nvSpPr>
        <p:spPr/>
        <p:txBody>
          <a:bodyPr>
            <a:normAutofit fontScale="92500" lnSpcReduction="20000"/>
          </a:bodyPr>
          <a:lstStyle/>
          <a:p>
            <a:pPr algn="just"/>
            <a:r>
              <a:rPr lang="en-US" dirty="0"/>
              <a:t> </a:t>
            </a:r>
            <a:r>
              <a:rPr lang="en-US" b="1" dirty="0"/>
              <a:t>Admin Module</a:t>
            </a:r>
            <a:r>
              <a:rPr lang="en-US" dirty="0"/>
              <a:t>: The admin controls user accounts and has the highest access level. Admins can monitor complaints, view system-wide activity, manage data backups, and control room availability.</a:t>
            </a:r>
          </a:p>
          <a:p>
            <a:pPr algn="just"/>
            <a:r>
              <a:rPr lang="en-US" b="1" dirty="0"/>
              <a:t>Doctor Module</a:t>
            </a:r>
            <a:r>
              <a:rPr lang="en-US" dirty="0"/>
              <a:t>: Doctors log in to see their assigned patients, view or update patient medical history, and enter new checkup details. They can also prescribe medicine and view previous treatments.</a:t>
            </a:r>
          </a:p>
          <a:p>
            <a:pPr algn="just"/>
            <a:r>
              <a:rPr lang="en-US" b="1" dirty="0"/>
              <a:t>Receptionist Module</a:t>
            </a:r>
            <a:r>
              <a:rPr lang="en-US" dirty="0"/>
              <a:t>: Receptionists handle patient registration, generate Arogya </a:t>
            </a:r>
            <a:r>
              <a:rPr lang="en-US" dirty="0" err="1"/>
              <a:t>Setu</a:t>
            </a:r>
            <a:r>
              <a:rPr lang="en-US" dirty="0"/>
              <a:t> cards, assign rooms, create bills, and manage feedback from the suggestion/complaint box.</a:t>
            </a:r>
          </a:p>
          <a:p>
            <a:pPr algn="just"/>
            <a:r>
              <a:rPr lang="en-US" dirty="0"/>
              <a:t>The system also includes a </a:t>
            </a:r>
            <a:r>
              <a:rPr lang="en-US" b="1" dirty="0"/>
              <a:t>complaint management module</a:t>
            </a:r>
            <a:r>
              <a:rPr lang="en-US" dirty="0"/>
              <a:t>. Anyone can submit a complaint through the homepage without logging in. These complaints are visible only to receptionists, who can delete them after resolution.</a:t>
            </a:r>
          </a:p>
          <a:p>
            <a:pPr algn="just"/>
            <a:r>
              <a:rPr lang="en-US" dirty="0"/>
              <a:t>The </a:t>
            </a:r>
            <a:r>
              <a:rPr lang="en-US" b="1" dirty="0"/>
              <a:t>About Us</a:t>
            </a:r>
            <a:r>
              <a:rPr lang="en-US" dirty="0"/>
              <a:t> page and </a:t>
            </a:r>
            <a:r>
              <a:rPr lang="en-US" b="1" dirty="0"/>
              <a:t>Hospital Info</a:t>
            </a:r>
            <a:r>
              <a:rPr lang="en-US" dirty="0"/>
              <a:t> section provide visitors with details about the hospital’s services, address, and contact number. Patients can also </a:t>
            </a:r>
            <a:r>
              <a:rPr lang="en-US" b="1" dirty="0"/>
              <a:t>download their Arogya </a:t>
            </a:r>
            <a:r>
              <a:rPr lang="en-US" b="1" dirty="0" err="1"/>
              <a:t>Setu</a:t>
            </a:r>
            <a:r>
              <a:rPr lang="en-US" b="1" dirty="0"/>
              <a:t> card</a:t>
            </a:r>
            <a:r>
              <a:rPr lang="en-US" dirty="0"/>
              <a:t> if they lose it.</a:t>
            </a:r>
          </a:p>
          <a:p>
            <a:pPr algn="just"/>
            <a:endParaRPr lang="en-IN" dirty="0"/>
          </a:p>
        </p:txBody>
      </p:sp>
    </p:spTree>
    <p:extLst>
      <p:ext uri="{BB962C8B-B14F-4D97-AF65-F5344CB8AC3E}">
        <p14:creationId xmlns:p14="http://schemas.microsoft.com/office/powerpoint/2010/main" val="1956773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5E6C9-FA4A-D34A-940F-FA56E640D668}"/>
              </a:ext>
            </a:extLst>
          </p:cNvPr>
          <p:cNvSpPr>
            <a:spLocks noGrp="1"/>
          </p:cNvSpPr>
          <p:nvPr>
            <p:ph type="title"/>
          </p:nvPr>
        </p:nvSpPr>
        <p:spPr/>
        <p:txBody>
          <a:bodyPr/>
          <a:lstStyle/>
          <a:p>
            <a:r>
              <a:rPr lang="en-US" dirty="0"/>
              <a:t> </a:t>
            </a:r>
            <a:r>
              <a:rPr lang="en-IN" dirty="0"/>
              <a:t>Patient Handling System</a:t>
            </a:r>
          </a:p>
        </p:txBody>
      </p:sp>
      <p:sp>
        <p:nvSpPr>
          <p:cNvPr id="4" name="Rectangle 1">
            <a:extLst>
              <a:ext uri="{FF2B5EF4-FFF2-40B4-BE49-F238E27FC236}">
                <a16:creationId xmlns:a16="http://schemas.microsoft.com/office/drawing/2014/main" id="{5C379B9E-E02B-E288-4017-E941AD89505C}"/>
              </a:ext>
            </a:extLst>
          </p:cNvPr>
          <p:cNvSpPr>
            <a:spLocks noGrp="1" noChangeArrowheads="1"/>
          </p:cNvSpPr>
          <p:nvPr>
            <p:ph idx="1"/>
          </p:nvPr>
        </p:nvSpPr>
        <p:spPr bwMode="auto">
          <a:xfrm>
            <a:off x="1013075" y="2689674"/>
            <a:ext cx="1080995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system starts with </a:t>
            </a:r>
            <a:r>
              <a:rPr kumimoji="0" lang="en-US" altLang="en-US" sz="1800" b="1" i="0" u="none" strike="noStrike" cap="none" normalizeH="0" baseline="0" dirty="0">
                <a:ln>
                  <a:noFill/>
                </a:ln>
                <a:solidFill>
                  <a:schemeClr val="tx1"/>
                </a:solidFill>
                <a:effectLst/>
                <a:latin typeface="Arial" panose="020B0604020202020204" pitchFamily="34" charset="0"/>
              </a:rPr>
              <a:t>Patient Registration</a:t>
            </a:r>
            <a:r>
              <a:rPr kumimoji="0" lang="en-US" altLang="en-US" sz="1800" b="0" i="0" u="none" strike="noStrike" cap="none" normalizeH="0" baseline="0" dirty="0">
                <a:ln>
                  <a:noFill/>
                </a:ln>
                <a:solidFill>
                  <a:schemeClr val="tx1"/>
                </a:solidFill>
                <a:effectLst/>
                <a:latin typeface="Arial" panose="020B0604020202020204" pitchFamily="34" charset="0"/>
              </a:rPr>
              <a:t>. A patient can be registered by a receptionist or a doctor. During registration, all necessary data is collected — name, age, gender, address, contact, symptoms, previous conditions (if known), etc.</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Once registered, the system automatically generates the </a:t>
            </a:r>
            <a:r>
              <a:rPr kumimoji="0" lang="en-US" altLang="en-US" sz="1800" b="1" i="0" u="none" strike="noStrike" cap="none" normalizeH="0" baseline="0" dirty="0">
                <a:ln>
                  <a:noFill/>
                </a:ln>
                <a:solidFill>
                  <a:schemeClr val="tx1"/>
                </a:solidFill>
                <a:effectLst/>
                <a:latin typeface="Arial" panose="020B0604020202020204" pitchFamily="34" charset="0"/>
              </a:rPr>
              <a:t>Arogya </a:t>
            </a:r>
            <a:r>
              <a:rPr kumimoji="0" lang="en-US" altLang="en-US" sz="1800" b="1" i="0" u="none" strike="noStrike" cap="none" normalizeH="0" baseline="0" dirty="0" err="1">
                <a:ln>
                  <a:noFill/>
                </a:ln>
                <a:solidFill>
                  <a:schemeClr val="tx1"/>
                </a:solidFill>
                <a:effectLst/>
                <a:latin typeface="Arial" panose="020B0604020202020204" pitchFamily="34" charset="0"/>
              </a:rPr>
              <a:t>Setu</a:t>
            </a:r>
            <a:r>
              <a:rPr kumimoji="0" lang="en-US" altLang="en-US" sz="1800" b="1" i="0" u="none" strike="noStrike" cap="none" normalizeH="0" baseline="0" dirty="0">
                <a:ln>
                  <a:noFill/>
                </a:ln>
                <a:solidFill>
                  <a:schemeClr val="tx1"/>
                </a:solidFill>
                <a:effectLst/>
                <a:latin typeface="Arial" panose="020B0604020202020204" pitchFamily="34" charset="0"/>
              </a:rPr>
              <a:t> Card</a:t>
            </a:r>
            <a:r>
              <a:rPr kumimoji="0" lang="en-US" altLang="en-US" sz="1800" b="0" i="0" u="none" strike="noStrike" cap="none" normalizeH="0" baseline="0" dirty="0">
                <a:ln>
                  <a:noFill/>
                </a:ln>
                <a:solidFill>
                  <a:schemeClr val="tx1"/>
                </a:solidFill>
                <a:effectLst/>
                <a:latin typeface="Arial" panose="020B0604020202020204" pitchFamily="34" charset="0"/>
              </a:rPr>
              <a:t>, a health ID card containing a </a:t>
            </a:r>
            <a:r>
              <a:rPr kumimoji="0" lang="en-US" altLang="en-US" sz="1800" b="1" i="0" u="none" strike="noStrike" cap="none" normalizeH="0" baseline="0" dirty="0">
                <a:ln>
                  <a:noFill/>
                </a:ln>
                <a:solidFill>
                  <a:schemeClr val="tx1"/>
                </a:solidFill>
                <a:effectLst/>
                <a:latin typeface="Arial" panose="020B0604020202020204" pitchFamily="34" charset="0"/>
              </a:rPr>
              <a:t>QR code</a:t>
            </a:r>
            <a:r>
              <a:rPr kumimoji="0" lang="en-US" altLang="en-US" sz="1800" b="0" i="0" u="none" strike="noStrike" cap="none" normalizeH="0" baseline="0" dirty="0">
                <a:ln>
                  <a:noFill/>
                </a:ln>
                <a:solidFill>
                  <a:schemeClr val="tx1"/>
                </a:solidFill>
                <a:effectLst/>
                <a:latin typeface="Arial" panose="020B0604020202020204" pitchFamily="34" charset="0"/>
              </a:rPr>
              <a:t>, patient ID, and personal details. This card serves as a permanent digital identity for the patient in the hospital system.</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QR code</a:t>
            </a:r>
            <a:r>
              <a:rPr kumimoji="0" lang="en-US" altLang="en-US" sz="1800" b="0" i="0" u="none" strike="noStrike" cap="none" normalizeH="0" baseline="0" dirty="0">
                <a:ln>
                  <a:noFill/>
                </a:ln>
                <a:solidFill>
                  <a:schemeClr val="tx1"/>
                </a:solidFill>
                <a:effectLst/>
                <a:latin typeface="Arial" panose="020B0604020202020204" pitchFamily="34" charset="0"/>
              </a:rPr>
              <a:t> is generated using a backend script and encoded with the patient's unique ID. Scanning this QR with a mobile or desktop scanner takes the doctor or receptionist directly to the patient’s full medical record.</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database design</a:t>
            </a:r>
            <a:r>
              <a:rPr kumimoji="0" lang="en-US" altLang="en-US" sz="1800" b="0" i="0" u="none" strike="noStrike" cap="none" normalizeH="0" baseline="0" dirty="0">
                <a:ln>
                  <a:noFill/>
                </a:ln>
                <a:solidFill>
                  <a:schemeClr val="tx1"/>
                </a:solidFill>
                <a:effectLst/>
                <a:latin typeface="Arial" panose="020B0604020202020204" pitchFamily="34" charset="0"/>
              </a:rPr>
              <a:t> is key. Tables include </a:t>
            </a:r>
            <a:r>
              <a:rPr kumimoji="0" lang="en-US" altLang="en-US" b="0" i="0" u="none" strike="noStrike" cap="none" normalizeH="0" baseline="0" dirty="0">
                <a:ln>
                  <a:noFill/>
                </a:ln>
                <a:solidFill>
                  <a:schemeClr val="tx1"/>
                </a:solidFill>
                <a:effectLst/>
                <a:latin typeface="Arial Unicode MS"/>
              </a:rPr>
              <a:t>patients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doctors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receptionists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complaints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bills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rooms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checkups</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Arial Unicode MS"/>
              </a:rPr>
              <a:t>medicines</a:t>
            </a:r>
            <a:r>
              <a:rPr kumimoji="0" lang="en-US" altLang="en-US" b="0" i="0" u="none" strike="noStrike" cap="none" normalizeH="0" baseline="0" dirty="0">
                <a:ln>
                  <a:noFill/>
                </a:ln>
                <a:solidFill>
                  <a:schemeClr val="tx1"/>
                </a:solidFill>
                <a:effectLst/>
              </a:rPr>
              <a:t>, and </a:t>
            </a:r>
            <a:r>
              <a:rPr kumimoji="0" lang="en-US" altLang="en-US" b="0" i="0" u="none" strike="noStrike" cap="none" normalizeH="0" baseline="0" dirty="0" err="1">
                <a:ln>
                  <a:noFill/>
                </a:ln>
                <a:solidFill>
                  <a:schemeClr val="tx1"/>
                </a:solidFill>
                <a:effectLst/>
                <a:latin typeface="Arial Unicode MS"/>
              </a:rPr>
              <a:t>arogya_cards</a:t>
            </a:r>
            <a:r>
              <a:rPr kumimoji="0" lang="en-US" altLang="en-US" b="0" i="0" u="none" strike="noStrike" cap="none" normalizeH="0" baseline="0" dirty="0">
                <a:ln>
                  <a:noFill/>
                </a:ln>
                <a:solidFill>
                  <a:schemeClr val="tx1"/>
                </a:solidFill>
                <a:effectLst/>
              </a:rPr>
              <a:t>. Each table is linked via foreign keys to ensure relational integrity.</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681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4571-EE28-8165-89A6-39983FAF20DF}"/>
              </a:ext>
            </a:extLst>
          </p:cNvPr>
          <p:cNvSpPr>
            <a:spLocks noGrp="1"/>
          </p:cNvSpPr>
          <p:nvPr>
            <p:ph type="title"/>
          </p:nvPr>
        </p:nvSpPr>
        <p:spPr/>
        <p:txBody>
          <a:bodyPr/>
          <a:lstStyle/>
          <a:p>
            <a:r>
              <a:rPr lang="en-IN" dirty="0"/>
              <a:t>System Features &amp; Technology Stack</a:t>
            </a:r>
          </a:p>
        </p:txBody>
      </p:sp>
      <p:sp>
        <p:nvSpPr>
          <p:cNvPr id="3" name="Content Placeholder 2">
            <a:extLst>
              <a:ext uri="{FF2B5EF4-FFF2-40B4-BE49-F238E27FC236}">
                <a16:creationId xmlns:a16="http://schemas.microsoft.com/office/drawing/2014/main" id="{01C057A2-EEB0-D847-89CC-81EAF71F81D4}"/>
              </a:ext>
            </a:extLst>
          </p:cNvPr>
          <p:cNvSpPr>
            <a:spLocks noGrp="1"/>
          </p:cNvSpPr>
          <p:nvPr>
            <p:ph idx="1"/>
          </p:nvPr>
        </p:nvSpPr>
        <p:spPr/>
        <p:txBody>
          <a:bodyPr>
            <a:normAutofit fontScale="92500" lnSpcReduction="20000"/>
          </a:bodyPr>
          <a:lstStyle/>
          <a:p>
            <a:r>
              <a:rPr lang="en-IN" dirty="0"/>
              <a:t>The system is built using a </a:t>
            </a:r>
            <a:r>
              <a:rPr lang="en-IN" b="1" dirty="0"/>
              <a:t>web technology stack</a:t>
            </a:r>
            <a:r>
              <a:rPr lang="en-IN" dirty="0"/>
              <a:t> for maximum compatibility:</a:t>
            </a:r>
          </a:p>
          <a:p>
            <a:pPr>
              <a:buFont typeface="Arial" panose="020B0604020202020204" pitchFamily="34" charset="0"/>
              <a:buChar char="•"/>
            </a:pPr>
            <a:r>
              <a:rPr lang="en-IN" b="1" dirty="0"/>
              <a:t>Frontend</a:t>
            </a:r>
            <a:r>
              <a:rPr lang="en-IN" dirty="0"/>
              <a:t>: HTML5, CSS3, JavaScript (for UI and validation)</a:t>
            </a:r>
          </a:p>
          <a:p>
            <a:pPr>
              <a:buFont typeface="Arial" panose="020B0604020202020204" pitchFamily="34" charset="0"/>
              <a:buChar char="•"/>
            </a:pPr>
            <a:r>
              <a:rPr lang="en-IN" b="1" dirty="0"/>
              <a:t>Backend</a:t>
            </a:r>
            <a:r>
              <a:rPr lang="en-IN" dirty="0"/>
              <a:t>: PHP (for server-side logic)</a:t>
            </a:r>
          </a:p>
          <a:p>
            <a:pPr>
              <a:buFont typeface="Arial" panose="020B0604020202020204" pitchFamily="34" charset="0"/>
              <a:buChar char="•"/>
            </a:pPr>
            <a:r>
              <a:rPr lang="en-IN" b="1" dirty="0"/>
              <a:t>Database</a:t>
            </a:r>
            <a:r>
              <a:rPr lang="en-IN" dirty="0"/>
              <a:t>: MySQL (for storing patient data securely)</a:t>
            </a:r>
          </a:p>
          <a:p>
            <a:pPr>
              <a:buFont typeface="Arial" panose="020B0604020202020204" pitchFamily="34" charset="0"/>
              <a:buChar char="•"/>
            </a:pPr>
            <a:r>
              <a:rPr lang="en-IN" b="1" dirty="0"/>
              <a:t>Extras</a:t>
            </a:r>
            <a:r>
              <a:rPr lang="en-IN" dirty="0"/>
              <a:t>: QR Code library, JavaScript alert and logging libraries</a:t>
            </a:r>
          </a:p>
          <a:p>
            <a:r>
              <a:rPr lang="en-US" dirty="0"/>
              <a:t>The </a:t>
            </a:r>
            <a:r>
              <a:rPr lang="en-US" b="1" dirty="0"/>
              <a:t>Doctor Dashboard</a:t>
            </a:r>
            <a:r>
              <a:rPr lang="en-US" dirty="0"/>
              <a:t> allows doctors to:</a:t>
            </a:r>
          </a:p>
          <a:p>
            <a:pPr>
              <a:buFont typeface="Arial" panose="020B0604020202020204" pitchFamily="34" charset="0"/>
              <a:buChar char="•"/>
            </a:pPr>
            <a:r>
              <a:rPr lang="en-US" dirty="0"/>
              <a:t>Search for patients using ID or QR</a:t>
            </a:r>
          </a:p>
          <a:p>
            <a:pPr>
              <a:buFont typeface="Arial" panose="020B0604020202020204" pitchFamily="34" charset="0"/>
              <a:buChar char="•"/>
            </a:pPr>
            <a:r>
              <a:rPr lang="en-US" dirty="0"/>
              <a:t>View and edit checkup records</a:t>
            </a:r>
          </a:p>
          <a:p>
            <a:pPr>
              <a:buFont typeface="Arial" panose="020B0604020202020204" pitchFamily="34" charset="0"/>
              <a:buChar char="•"/>
            </a:pPr>
            <a:r>
              <a:rPr lang="en-US" dirty="0"/>
              <a:t>Add diagnosis or medicines</a:t>
            </a:r>
          </a:p>
          <a:p>
            <a:pPr>
              <a:buFont typeface="Arial" panose="020B0604020202020204" pitchFamily="34" charset="0"/>
              <a:buChar char="•"/>
            </a:pPr>
            <a:r>
              <a:rPr lang="en-US" dirty="0"/>
              <a:t>Access history of previous treatments</a:t>
            </a:r>
          </a:p>
          <a:p>
            <a:pPr>
              <a:buFont typeface="Arial" panose="020B0604020202020204" pitchFamily="34" charset="0"/>
              <a:buChar char="•"/>
            </a:pPr>
            <a:r>
              <a:rPr lang="en-US" dirty="0"/>
              <a:t>Print patient summaries</a:t>
            </a:r>
          </a:p>
          <a:p>
            <a:endParaRPr lang="en-IN" dirty="0"/>
          </a:p>
        </p:txBody>
      </p:sp>
    </p:spTree>
    <p:extLst>
      <p:ext uri="{BB962C8B-B14F-4D97-AF65-F5344CB8AC3E}">
        <p14:creationId xmlns:p14="http://schemas.microsoft.com/office/powerpoint/2010/main" val="38763950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DB6EB-8DFA-25F3-9A78-B49C59422CEA}"/>
              </a:ext>
            </a:extLst>
          </p:cNvPr>
          <p:cNvSpPr>
            <a:spLocks noGrp="1"/>
          </p:cNvSpPr>
          <p:nvPr>
            <p:ph type="title"/>
          </p:nvPr>
        </p:nvSpPr>
        <p:spPr/>
        <p:txBody>
          <a:bodyPr/>
          <a:lstStyle/>
          <a:p>
            <a:r>
              <a:rPr lang="en-US" dirty="0"/>
              <a:t> </a:t>
            </a:r>
            <a:endParaRPr lang="en-IN" dirty="0"/>
          </a:p>
        </p:txBody>
      </p:sp>
      <p:sp>
        <p:nvSpPr>
          <p:cNvPr id="3" name="Content Placeholder 2">
            <a:extLst>
              <a:ext uri="{FF2B5EF4-FFF2-40B4-BE49-F238E27FC236}">
                <a16:creationId xmlns:a16="http://schemas.microsoft.com/office/drawing/2014/main" id="{8B546E70-83A8-5E17-D6BC-392E44BF49BE}"/>
              </a:ext>
            </a:extLst>
          </p:cNvPr>
          <p:cNvSpPr>
            <a:spLocks noGrp="1"/>
          </p:cNvSpPr>
          <p:nvPr>
            <p:ph idx="1"/>
          </p:nvPr>
        </p:nvSpPr>
        <p:spPr/>
        <p:txBody>
          <a:bodyPr/>
          <a:lstStyle/>
          <a:p>
            <a:r>
              <a:rPr lang="en-US" dirty="0"/>
              <a:t>he </a:t>
            </a:r>
            <a:r>
              <a:rPr lang="en-US" b="1" dirty="0"/>
              <a:t>Receptionist Dashboard</a:t>
            </a:r>
            <a:r>
              <a:rPr lang="en-US" dirty="0"/>
              <a:t> includes:</a:t>
            </a:r>
          </a:p>
          <a:p>
            <a:pPr>
              <a:buFont typeface="Arial" panose="020B0604020202020204" pitchFamily="34" charset="0"/>
              <a:buChar char="•"/>
            </a:pPr>
            <a:r>
              <a:rPr lang="en-US" dirty="0"/>
              <a:t>New patient registration</a:t>
            </a:r>
          </a:p>
          <a:p>
            <a:pPr>
              <a:buFont typeface="Arial" panose="020B0604020202020204" pitchFamily="34" charset="0"/>
              <a:buChar char="•"/>
            </a:pPr>
            <a:r>
              <a:rPr lang="en-US" dirty="0"/>
              <a:t>Room allocation</a:t>
            </a:r>
          </a:p>
          <a:p>
            <a:pPr>
              <a:buFont typeface="Arial" panose="020B0604020202020204" pitchFamily="34" charset="0"/>
              <a:buChar char="•"/>
            </a:pPr>
            <a:r>
              <a:rPr lang="en-US" dirty="0"/>
              <a:t>Discharging patients</a:t>
            </a:r>
          </a:p>
          <a:p>
            <a:pPr>
              <a:buFont typeface="Arial" panose="020B0604020202020204" pitchFamily="34" charset="0"/>
              <a:buChar char="•"/>
            </a:pPr>
            <a:r>
              <a:rPr lang="en-US" dirty="0"/>
              <a:t>Complaint monitoring and deletion</a:t>
            </a:r>
          </a:p>
          <a:p>
            <a:pPr>
              <a:buFont typeface="Arial" panose="020B0604020202020204" pitchFamily="34" charset="0"/>
              <a:buChar char="•"/>
            </a:pPr>
            <a:r>
              <a:rPr lang="en-US" dirty="0"/>
              <a:t>Billing and payment status</a:t>
            </a:r>
          </a:p>
          <a:p>
            <a:r>
              <a:rPr lang="en-US" b="1" dirty="0"/>
              <a:t>Billing Module</a:t>
            </a:r>
            <a:r>
              <a:rPr lang="en-US" dirty="0"/>
              <a:t> calculates hospital charges based on room type, medicines issued, lab tests, and other services. Once a patient is discharged, the system generates a bill and clears the room.</a:t>
            </a:r>
            <a:endParaRPr lang="en-IN" dirty="0"/>
          </a:p>
        </p:txBody>
      </p:sp>
    </p:spTree>
    <p:extLst>
      <p:ext uri="{BB962C8B-B14F-4D97-AF65-F5344CB8AC3E}">
        <p14:creationId xmlns:p14="http://schemas.microsoft.com/office/powerpoint/2010/main" val="41874431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37AE-9ACF-BD2B-241D-B973D110FE8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B729B5-5994-813A-B74C-3CC439AF02C3}"/>
              </a:ext>
            </a:extLst>
          </p:cNvPr>
          <p:cNvSpPr>
            <a:spLocks noGrp="1"/>
          </p:cNvSpPr>
          <p:nvPr>
            <p:ph idx="1"/>
          </p:nvPr>
        </p:nvSpPr>
        <p:spPr/>
        <p:txBody>
          <a:bodyPr/>
          <a:lstStyle/>
          <a:p>
            <a:r>
              <a:rPr lang="en-US" b="1" dirty="0"/>
              <a:t>Room Allocation</a:t>
            </a:r>
            <a:r>
              <a:rPr lang="en-US" dirty="0"/>
              <a:t> is dynamic. The system checks available rooms and assigns them based on availability and patient type (e.g., general ward or private room).</a:t>
            </a:r>
          </a:p>
          <a:p>
            <a:r>
              <a:rPr lang="en-US" b="1" dirty="0"/>
              <a:t>Security Measures</a:t>
            </a:r>
            <a:r>
              <a:rPr lang="en-US" dirty="0"/>
              <a:t> include:</a:t>
            </a:r>
          </a:p>
          <a:p>
            <a:pPr>
              <a:buFont typeface="Arial" panose="020B0604020202020204" pitchFamily="34" charset="0"/>
              <a:buChar char="•"/>
            </a:pPr>
            <a:r>
              <a:rPr lang="en-US" dirty="0"/>
              <a:t>Encrypted passwords for all users</a:t>
            </a:r>
          </a:p>
          <a:p>
            <a:pPr>
              <a:buFont typeface="Arial" panose="020B0604020202020204" pitchFamily="34" charset="0"/>
              <a:buChar char="•"/>
            </a:pPr>
            <a:r>
              <a:rPr lang="en-US" dirty="0"/>
              <a:t>Role-based access control (admin &gt; doctor &gt; receptionist)</a:t>
            </a:r>
          </a:p>
          <a:p>
            <a:pPr>
              <a:buFont typeface="Arial" panose="020B0604020202020204" pitchFamily="34" charset="0"/>
              <a:buChar char="•"/>
            </a:pPr>
            <a:r>
              <a:rPr lang="en-US" dirty="0"/>
              <a:t>Session timeout and logout features</a:t>
            </a:r>
          </a:p>
          <a:p>
            <a:pPr>
              <a:buFont typeface="Arial" panose="020B0604020202020204" pitchFamily="34" charset="0"/>
              <a:buChar char="•"/>
            </a:pPr>
            <a:r>
              <a:rPr lang="en-US" dirty="0"/>
              <a:t>QR code secured with hash-based redirection</a:t>
            </a:r>
          </a:p>
          <a:p>
            <a:r>
              <a:rPr lang="en-US" dirty="0"/>
              <a:t>The entire system is designed to be portable and scalable, allowing future expansion to include lab modules, ambulance services, and mobile apps.</a:t>
            </a:r>
          </a:p>
          <a:p>
            <a:endParaRPr lang="en-IN" dirty="0"/>
          </a:p>
        </p:txBody>
      </p:sp>
    </p:spTree>
    <p:extLst>
      <p:ext uri="{BB962C8B-B14F-4D97-AF65-F5344CB8AC3E}">
        <p14:creationId xmlns:p14="http://schemas.microsoft.com/office/powerpoint/2010/main" val="370274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77B73-694B-8AA4-61E3-EF0A52262913}"/>
              </a:ext>
            </a:extLst>
          </p:cNvPr>
          <p:cNvSpPr>
            <a:spLocks noGrp="1"/>
          </p:cNvSpPr>
          <p:nvPr>
            <p:ph type="title"/>
          </p:nvPr>
        </p:nvSpPr>
        <p:spPr/>
        <p:txBody>
          <a:bodyPr/>
          <a:lstStyle/>
          <a:p>
            <a:r>
              <a:rPr lang="en-IN" dirty="0"/>
              <a:t>Screenshots</a:t>
            </a:r>
          </a:p>
        </p:txBody>
      </p:sp>
      <p:pic>
        <p:nvPicPr>
          <p:cNvPr id="5" name="Content Placeholder 4" descr="A screenshot of a computer&#10;&#10;Description automatically generated">
            <a:extLst>
              <a:ext uri="{FF2B5EF4-FFF2-40B4-BE49-F238E27FC236}">
                <a16:creationId xmlns:a16="http://schemas.microsoft.com/office/drawing/2014/main" id="{5FC4142B-079B-8804-ADCE-1B5E58886C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88472" y="1905000"/>
            <a:ext cx="7029302" cy="3778250"/>
          </a:xfrm>
        </p:spPr>
      </p:pic>
    </p:spTree>
    <p:extLst>
      <p:ext uri="{BB962C8B-B14F-4D97-AF65-F5344CB8AC3E}">
        <p14:creationId xmlns:p14="http://schemas.microsoft.com/office/powerpoint/2010/main" val="3316108355"/>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928</TotalTime>
  <Words>1811</Words>
  <Application>Microsoft Office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Algerian</vt:lpstr>
      <vt:lpstr>Arial</vt:lpstr>
      <vt:lpstr>Arial Unicode MS</vt:lpstr>
      <vt:lpstr>Century Gothic</vt:lpstr>
      <vt:lpstr>Wingdings 3</vt:lpstr>
      <vt:lpstr>Wisp</vt:lpstr>
      <vt:lpstr>Hospital &amp; patient management system</vt:lpstr>
      <vt:lpstr>Introduction &amp; Project Overview</vt:lpstr>
      <vt:lpstr>System Design &amp; Modules</vt:lpstr>
      <vt:lpstr>PowerPoint Presentation</vt:lpstr>
      <vt:lpstr> Patient Handling System</vt:lpstr>
      <vt:lpstr>System Features &amp; Technology Stack</vt:lpstr>
      <vt:lpstr> </vt:lpstr>
      <vt:lpstr>PowerPoint Presentation</vt:lpstr>
      <vt:lpstr>Screenshots</vt:lpstr>
      <vt:lpstr>SCREENSHOT</vt:lpstr>
      <vt:lpstr>SCREENSHOT</vt:lpstr>
      <vt:lpstr>Challenges Faced</vt:lpstr>
      <vt:lpstr>Testing</vt:lpstr>
      <vt:lpstr> </vt:lpstr>
      <vt:lpstr>Deployment</vt:lpstr>
      <vt:lpstr>Future Scope</vt:lpstr>
      <vt:lpstr> </vt:lpstr>
      <vt:lpstr>Maintenance</vt:lpstr>
      <vt:lpstr> </vt:lpstr>
      <vt:lpstr>Conclusion</vt:lpstr>
      <vt:lpstr>links</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Hospital &amp; patient management system</dc:title>
  <dc:creator>samba932560@outlook.com</dc:creator>
  <cp:lastModifiedBy>samba932560@outlook.com</cp:lastModifiedBy>
  <cp:revision>2</cp:revision>
  <dcterms:created xsi:type="dcterms:W3CDTF">2025-05-13T20:58:00Z</dcterms:created>
  <dcterms:modified xsi:type="dcterms:W3CDTF">2025-05-14T19:12:13Z</dcterms:modified>
</cp:coreProperties>
</file>