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316" r:id="rId4"/>
    <p:sldId id="317" r:id="rId5"/>
    <p:sldId id="334" r:id="rId6"/>
    <p:sldId id="342" r:id="rId7"/>
    <p:sldId id="309" r:id="rId8"/>
    <p:sldId id="262" r:id="rId9"/>
    <p:sldId id="287" r:id="rId10"/>
    <p:sldId id="315" r:id="rId11"/>
    <p:sldId id="294" r:id="rId12"/>
    <p:sldId id="296" r:id="rId13"/>
    <p:sldId id="318" r:id="rId14"/>
    <p:sldId id="271" r:id="rId15"/>
    <p:sldId id="286" r:id="rId16"/>
    <p:sldId id="311" r:id="rId17"/>
    <p:sldId id="312" r:id="rId18"/>
    <p:sldId id="344" r:id="rId19"/>
    <p:sldId id="347" r:id="rId20"/>
    <p:sldId id="326" r:id="rId21"/>
    <p:sldId id="345" r:id="rId22"/>
    <p:sldId id="346" r:id="rId23"/>
    <p:sldId id="348" r:id="rId24"/>
    <p:sldId id="351" r:id="rId25"/>
    <p:sldId id="349" r:id="rId26"/>
    <p:sldId id="350" r:id="rId27"/>
    <p:sldId id="352" r:id="rId28"/>
    <p:sldId id="353" r:id="rId29"/>
    <p:sldId id="354" r:id="rId30"/>
    <p:sldId id="355" r:id="rId31"/>
    <p:sldId id="327" r:id="rId32"/>
    <p:sldId id="328" r:id="rId33"/>
    <p:sldId id="356" r:id="rId34"/>
    <p:sldId id="357" r:id="rId35"/>
    <p:sldId id="329" r:id="rId36"/>
    <p:sldId id="308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31" r:id="rId45"/>
    <p:sldId id="281" r:id="rId46"/>
  </p:sldIdLst>
  <p:sldSz cx="9144000" cy="5143500" type="screen16x9"/>
  <p:notesSz cx="6858000" cy="9144000"/>
  <p:embeddedFontLst>
    <p:embeddedFont>
      <p:font typeface="PT Sans Narrow" charset="0"/>
      <p:regular r:id="rId48"/>
      <p:bold r:id="rId49"/>
    </p:embeddedFont>
    <p:embeddedFont>
      <p:font typeface="Verdana" pitchFamily="34" charset="0"/>
      <p:regular r:id="rId50"/>
      <p:bold r:id="rId51"/>
      <p:italic r:id="rId52"/>
      <p:boldItalic r:id="rId53"/>
    </p:embeddedFont>
    <p:embeddedFont>
      <p:font typeface="Open Sans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jeswari Sridhar" initials="" lastIdx="1" clrIdx="0"/>
  <p:cmAuthor id="1" name="Om Kumar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C1C1C"/>
    <a:srgbClr val="05040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5AD28D-A056-4C0B-AC09-AFAF7BCF2F08}">
  <a:tblStyle styleId="{FB5AD28D-A056-4C0B-AC09-AFAF7BCF2F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07" autoAdjust="0"/>
  </p:normalViewPr>
  <p:slideViewPr>
    <p:cSldViewPr snapToGrid="0">
      <p:cViewPr varScale="1">
        <p:scale>
          <a:sx n="92" d="100"/>
          <a:sy n="92" d="100"/>
        </p:scale>
        <p:origin x="-75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512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302" y="1072055"/>
            <a:ext cx="7136700" cy="14504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ANOMALY DETECTION IN VIDEO USING RECURRENT NEURAL NETWORK AND GAUSSIAN MODEL</a:t>
            </a:r>
            <a:endParaRPr sz="2800" dirty="0"/>
          </a:p>
        </p:txBody>
      </p:sp>
      <p:sp>
        <p:nvSpPr>
          <p:cNvPr id="67" name="Shape 67"/>
          <p:cNvSpPr txBox="1"/>
          <p:nvPr/>
        </p:nvSpPr>
        <p:spPr>
          <a:xfrm>
            <a:off x="354825" y="2777475"/>
            <a:ext cx="3075600" cy="1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Under  </a:t>
            </a: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the Guidance </a:t>
            </a:r>
            <a:r>
              <a:rPr lang="en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of,</a:t>
            </a:r>
          </a:p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Dr.</a:t>
            </a:r>
            <a:r>
              <a:rPr lang="en-US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P.Kola</a:t>
            </a: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Sujatha</a:t>
            </a:r>
            <a:endParaRPr lang="en-US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Assistant  </a:t>
            </a:r>
            <a:r>
              <a:rPr lang="en-US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prof</a:t>
            </a: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. [</a:t>
            </a:r>
            <a:r>
              <a:rPr lang="en-US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Sr</a:t>
            </a: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Grade]</a:t>
            </a:r>
          </a:p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6208875" y="2777475"/>
            <a:ext cx="2305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By,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S.Yuvarani</a:t>
            </a:r>
            <a:endParaRPr lang="en-US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2017611008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2667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13494"/>
            <a:ext cx="8520600" cy="574478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RELATED WORK( GKIM)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8580" y="1061547"/>
          <a:ext cx="8062563" cy="4081954"/>
        </p:xfrm>
        <a:graphic>
          <a:graphicData uri="http://schemas.openxmlformats.org/drawingml/2006/table">
            <a:tbl>
              <a:tblPr firstRow="1" bandRow="1">
                <a:tableStyleId>{FB5AD28D-A056-4C0B-AC09-AFAF7BCF2F08}</a:tableStyleId>
              </a:tblPr>
              <a:tblGrid>
                <a:gridCol w="627350"/>
                <a:gridCol w="2827655"/>
                <a:gridCol w="1906400"/>
                <a:gridCol w="1191444"/>
                <a:gridCol w="1509714"/>
              </a:tblGrid>
              <a:tr h="4650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S.NO</a:t>
                      </a:r>
                      <a:endParaRPr sz="1400" b="0">
                        <a:solidFill>
                          <a:srgbClr val="050403"/>
                        </a:solidFill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PAPER </a:t>
                      </a:r>
                      <a:r>
                        <a:rPr lang="en" sz="1400" b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DETAILS</a:t>
                      </a:r>
                      <a:endParaRPr sz="1400" b="0" dirty="0">
                        <a:solidFill>
                          <a:srgbClr val="050403"/>
                        </a:solidFill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OBJECTIVE</a:t>
                      </a:r>
                      <a:endParaRPr sz="1400" b="0">
                        <a:solidFill>
                          <a:srgbClr val="050403"/>
                        </a:solidFill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STRENGTH</a:t>
                      </a:r>
                      <a:endParaRPr sz="1400" b="0">
                        <a:solidFill>
                          <a:srgbClr val="050403"/>
                        </a:solidFill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WEAKNESS</a:t>
                      </a:r>
                      <a:endParaRPr sz="1400" b="0">
                        <a:solidFill>
                          <a:srgbClr val="050403"/>
                        </a:solidFill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</a:tr>
              <a:tr h="1808448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b="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err="1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K.Meena</a:t>
                      </a:r>
                      <a:r>
                        <a:rPr lang="en-US" sz="1400" b="0" i="0" u="none" strike="noStrike" cap="none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Dr.A.Suruliandi</a:t>
                      </a:r>
                      <a:r>
                        <a:rPr lang="en-US" sz="1400" b="0" i="0" u="none" strike="noStrike" cap="none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“</a:t>
                      </a:r>
                      <a:r>
                        <a:rPr lang="en-US" sz="1400" b="1" i="0" u="none" strike="noStrike" cap="none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Local binary patterns and its</a:t>
                      </a:r>
                    </a:p>
                    <a:p>
                      <a:r>
                        <a:rPr lang="en-US" sz="1400" b="1" i="0" u="none" strike="noStrike" cap="none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variants for face recognition”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IEEE-International Conference on Recent Trends in Information Technology, ICRTIT 2011</a:t>
                      </a:r>
                      <a:endParaRPr lang="en-US" sz="1400" b="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To  identify</a:t>
                      </a:r>
                      <a:r>
                        <a:rPr lang="en-US" sz="1400" b="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face based on LBP(Local Binary Pattern)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Feature based</a:t>
                      </a:r>
                      <a:endParaRPr lang="en-US" sz="1400" b="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Variety</a:t>
                      </a:r>
                      <a:r>
                        <a:rPr lang="en-US" sz="1400" b="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 LBP model used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CS_LBP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LBPV</a:t>
                      </a:r>
                      <a:br>
                        <a:rPr lang="en-US" sz="1400" b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400" b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MLBP</a:t>
                      </a:r>
                      <a:endParaRPr lang="en-US" sz="1400" b="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08448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400" b="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Jeffrey Byrne</a:t>
                      </a:r>
                    </a:p>
                    <a:p>
                      <a:r>
                        <a:rPr lang="en-US" sz="1400" b="1" i="0" u="none" strike="noStrike" cap="none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“Nested Motion Descriptors”</a:t>
                      </a:r>
                    </a:p>
                    <a:p>
                      <a:pPr fontAlgn="ctr"/>
                      <a:r>
                        <a:rPr lang="en-US" sz="1400" b="0" i="0" u="none" strike="noStrike" cap="none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2015 IEEE Conference on Computer Vision and Pattern Recognition (CVPR)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400" b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en-US" sz="1400" b="0" i="0" u="none" strike="noStrike" cap="none" baseline="0" dirty="0" smtClean="0">
                        <a:solidFill>
                          <a:srgbClr val="050403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lang="en-US" sz="1400" b="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identify activity and prediction in video . Here with out use of optical flow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Temporal information collected using NMD(Nested Motion Descriptor) </a:t>
                      </a:r>
                      <a:endParaRPr lang="en-US" sz="1400" b="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Log spiral normalization remove the unwanted</a:t>
                      </a:r>
                      <a:r>
                        <a:rPr lang="en-US" sz="1400" b="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camera moves</a:t>
                      </a:r>
                    </a:p>
                    <a:p>
                      <a:endParaRPr lang="en-US" sz="1400" b="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RELATED WORK( GMM)</a:t>
            </a:r>
            <a:endParaRPr lang="en-US" sz="32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3987" y="1145627"/>
          <a:ext cx="8408279" cy="3779490"/>
        </p:xfrm>
        <a:graphic>
          <a:graphicData uri="http://schemas.openxmlformats.org/drawingml/2006/table">
            <a:tbl>
              <a:tblPr firstRow="1" bandRow="1">
                <a:tableStyleId>{FB5AD28D-A056-4C0B-AC09-AFAF7BCF2F08}</a:tableStyleId>
              </a:tblPr>
              <a:tblGrid>
                <a:gridCol w="694459"/>
                <a:gridCol w="2668852"/>
                <a:gridCol w="1681656"/>
                <a:gridCol w="1681656"/>
                <a:gridCol w="1681656"/>
              </a:tblGrid>
              <a:tr h="2953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S.NO</a:t>
                      </a:r>
                      <a:endParaRPr sz="1400"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PAPER </a:t>
                      </a:r>
                      <a:r>
                        <a:rPr lang="en" sz="1400" b="1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DETAILS</a:t>
                      </a:r>
                      <a:endParaRPr sz="1400" b="1" dirty="0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OBJECTIVE</a:t>
                      </a:r>
                      <a:endParaRPr sz="1400"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STRENGTH</a:t>
                      </a:r>
                      <a:endParaRPr sz="1400"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WEAKNESS</a:t>
                      </a:r>
                      <a:endParaRPr sz="1400"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</a:tr>
              <a:tr h="13518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V.Bolon-Canedo</a:t>
                      </a:r>
                      <a:endParaRPr lang="en-US" dirty="0" smtClean="0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  <a:p>
                      <a:r>
                        <a:rPr lang="en-US" b="1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GMM based feature</a:t>
                      </a:r>
                      <a:r>
                        <a:rPr lang="en-US" b="1" baseline="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extraction technique for automated diagnosis of retinopathy of prematurity</a:t>
                      </a:r>
                    </a:p>
                    <a:p>
                      <a:r>
                        <a:rPr lang="en-US" b="1" baseline="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ELSEVIER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Extract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feature from point on the vessel segment for finding disease</a:t>
                      </a:r>
                      <a:endParaRPr lang="en-US" dirty="0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Result achieving 90%</a:t>
                      </a:r>
                      <a:endParaRPr lang="en-US" dirty="0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baseline="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  </a:t>
                      </a:r>
                    </a:p>
                    <a:p>
                      <a:r>
                        <a:rPr lang="en-US" baseline="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               -</a:t>
                      </a:r>
                      <a:endParaRPr lang="en-US" dirty="0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832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Jesus Olivares-Mercado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400" b="1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Feature Extraction and Face Verification Using Gabor and Gaussian Mixture Models</a:t>
                      </a:r>
                      <a:endParaRPr lang="en-IN" sz="1400" b="0" i="0" u="none" strike="noStrike" cap="none" baseline="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N" sz="1400" b="0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International Conference on Project </a:t>
                      </a:r>
                      <a:r>
                        <a:rPr lang="en-IN" sz="1400" b="0" i="0" u="none" strike="noStrike" cap="none" baseline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MANagement</a:t>
                      </a:r>
                      <a:r>
                        <a:rPr lang="en-IN" sz="1400" b="0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/ </a:t>
                      </a:r>
                      <a:r>
                        <a:rPr lang="en-IN" sz="1400" b="0" i="0" u="none" strike="noStrike" cap="none" baseline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HCist</a:t>
                      </a:r>
                      <a:r>
                        <a:rPr lang="en-IN" sz="1400" b="0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- International Confer 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2017</a:t>
                      </a:r>
                      <a:endParaRPr lang="en-IN" sz="1400" b="0" i="0" u="none" strike="noStrike" cap="none" baseline="0" dirty="0" smtClean="0">
                        <a:solidFill>
                          <a:srgbClr val="000000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  <a:sym typeface="Arial"/>
                      </a:endParaRPr>
                    </a:p>
                    <a:p>
                      <a:endParaRPr lang="en-IN" sz="1400" b="1" i="0" u="none" strike="noStrike" cap="none" baseline="0" dirty="0" smtClean="0">
                        <a:solidFill>
                          <a:srgbClr val="000000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Identify the face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verification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Result achieved 95%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Not try in video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processing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RELATED WORK( RNN)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996876"/>
          <a:ext cx="8282151" cy="4216256"/>
        </p:xfrm>
        <a:graphic>
          <a:graphicData uri="http://schemas.openxmlformats.org/drawingml/2006/table">
            <a:tbl>
              <a:tblPr firstRow="1" bandRow="1">
                <a:tableStyleId>{FB5AD28D-A056-4C0B-AC09-AFAF7BCF2F08}</a:tableStyleId>
              </a:tblPr>
              <a:tblGrid>
                <a:gridCol w="799800"/>
                <a:gridCol w="2651973"/>
                <a:gridCol w="1517518"/>
                <a:gridCol w="1656430"/>
                <a:gridCol w="1656430"/>
              </a:tblGrid>
              <a:tr h="4923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S.NO</a:t>
                      </a:r>
                      <a:endParaRPr sz="1400"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PAPER </a:t>
                      </a:r>
                      <a:r>
                        <a:rPr lang="en" sz="1400" b="1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DETAILS</a:t>
                      </a:r>
                      <a:endParaRPr sz="1400" b="1" dirty="0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OBJECTIVE</a:t>
                      </a:r>
                      <a:endParaRPr sz="1400"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STRENGTH</a:t>
                      </a:r>
                      <a:endParaRPr sz="1400"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WEAKNESS</a:t>
                      </a:r>
                      <a:endParaRPr sz="1400"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</a:tr>
              <a:tr h="235231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baseline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Anvardh</a:t>
                      </a:r>
                      <a:r>
                        <a:rPr lang="en-IN" sz="1400" b="0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</a:t>
                      </a:r>
                      <a:r>
                        <a:rPr lang="en-IN" sz="1400" b="0" i="0" u="none" strike="noStrike" cap="none" baseline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Nanduri</a:t>
                      </a:r>
                      <a:r>
                        <a:rPr lang="en-IN" sz="1400" b="0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(M.S</a:t>
                      </a:r>
                      <a:r>
                        <a:rPr lang="en-IN" sz="1400" b="0" i="1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.),</a:t>
                      </a:r>
                      <a:endParaRPr lang="en-IN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400" b="1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ANOMALY DETECTION IN AIRCRAFT DATA USING RECURRENT</a:t>
                      </a:r>
                    </a:p>
                    <a:p>
                      <a:r>
                        <a:rPr lang="en-IN" sz="1400" b="1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NEURAL NETWORKS (RNN)</a:t>
                      </a:r>
                    </a:p>
                    <a:p>
                      <a:r>
                        <a:rPr lang="en-IN" sz="1400" b="0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2016 Integrated Communications Navigation</a:t>
                      </a:r>
                    </a:p>
                    <a:p>
                      <a:r>
                        <a:rPr lang="en-IN" sz="1400" b="0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and Surveillance (ICNS) Conference,2016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Anomaly Detection in multi variant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time serious data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RNN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Out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11 9 are identified</a:t>
                      </a:r>
                    </a:p>
                    <a:p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Combination of feature are not be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tested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8590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baseline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Xu</a:t>
                      </a:r>
                      <a:r>
                        <a:rPr lang="en-IN" sz="1400" b="0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-gang Zhou</a:t>
                      </a:r>
                      <a:endParaRPr lang="en-IN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400" b="1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Abnormal Event Detection using Recurrent Neural Network(</a:t>
                      </a:r>
                      <a:r>
                        <a:rPr lang="en-IN" sz="1400" b="0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2015 International Conference on Computer Science and Applications</a:t>
                      </a:r>
                      <a:r>
                        <a:rPr lang="en-IN" sz="1400" b="1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Anomaly detection using RNN with auto encoder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Based on historical data its predict anomaly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Subway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UCD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UMN</a:t>
                      </a:r>
                      <a:br>
                        <a:rPr lang="en-US" sz="14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</a:br>
                      <a:r>
                        <a:rPr lang="en-US" sz="14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UCSD</a:t>
                      </a:r>
                      <a:endParaRPr lang="en-US" sz="1400" dirty="0">
                        <a:solidFill>
                          <a:srgbClr val="050403"/>
                        </a:solidFill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PROPOSED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2000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Anomaly detection in different data set.</a:t>
            </a:r>
          </a:p>
          <a:p>
            <a:r>
              <a:rPr lang="en-US" sz="2000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Performance analysis of GKIM  and GMM in term of equal error rate and detection rate.</a:t>
            </a:r>
          </a:p>
          <a:p>
            <a:pPr>
              <a:buNone/>
            </a:pPr>
            <a:endParaRPr lang="en-US" sz="2000" dirty="0" smtClean="0">
              <a:solidFill>
                <a:srgbClr val="1C1C1C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endParaRPr lang="en-US" sz="2000" dirty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22210" y="304800"/>
            <a:ext cx="8520600" cy="4127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3600" b="1" dirty="0" smtClean="0">
                <a:solidFill>
                  <a:srgbClr val="0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ARCHITECTURE MODEL</a:t>
            </a:r>
            <a:endParaRPr lang="en-US" sz="3600" b="1" dirty="0">
              <a:solidFill>
                <a:srgbClr val="000000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pic>
        <p:nvPicPr>
          <p:cNvPr id="6" name="Picture 5" descr="architecture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1267691"/>
            <a:ext cx="7024254" cy="3685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MODULE OF PROPOSED 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Modules</a:t>
            </a:r>
          </a:p>
          <a:p>
            <a:pPr>
              <a:buNone/>
            </a:pPr>
            <a:r>
              <a:rPr lang="en-US" sz="2000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	Module  1: Randomly select frames</a:t>
            </a:r>
          </a:p>
          <a:p>
            <a:pPr>
              <a:buNone/>
            </a:pPr>
            <a:r>
              <a:rPr lang="en-US" sz="2000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	 Module 2: </a:t>
            </a:r>
            <a:r>
              <a:rPr lang="en-US" sz="2000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Feature</a:t>
            </a:r>
            <a:r>
              <a:rPr lang="en-US" sz="2000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Extraction</a:t>
            </a:r>
          </a:p>
          <a:p>
            <a:pPr>
              <a:buNone/>
            </a:pPr>
            <a:r>
              <a:rPr lang="en-US" sz="2000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                          GMM with EM</a:t>
            </a:r>
          </a:p>
          <a:p>
            <a:pPr>
              <a:buNone/>
            </a:pPr>
            <a:r>
              <a:rPr lang="en-US" sz="2000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Module 3: Classification using RCRF</a:t>
            </a:r>
          </a:p>
          <a:p>
            <a:pPr>
              <a:buNone/>
            </a:pPr>
            <a:r>
              <a:rPr lang="en-US" sz="2000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	Module 4 : Performance analysis  GKIM and GMM</a:t>
            </a:r>
          </a:p>
          <a:p>
            <a:pPr>
              <a:buNone/>
            </a:pPr>
            <a:r>
              <a:rPr lang="en-US" sz="2000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	</a:t>
            </a:r>
            <a:endParaRPr lang="en-US" sz="2000" dirty="0">
              <a:solidFill>
                <a:srgbClr val="1C1C1C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endParaRPr lang="en-US" dirty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6809" y="1091046"/>
          <a:ext cx="8179471" cy="3241986"/>
        </p:xfrm>
        <a:graphic>
          <a:graphicData uri="http://schemas.openxmlformats.org/drawingml/2006/table">
            <a:tbl>
              <a:tblPr firstRow="1" bandRow="1">
                <a:tableStyleId>{FB5AD28D-A056-4C0B-AC09-AFAF7BCF2F08}</a:tableStyleId>
              </a:tblPr>
              <a:tblGrid>
                <a:gridCol w="745836"/>
                <a:gridCol w="2184400"/>
                <a:gridCol w="2675196"/>
                <a:gridCol w="2574039"/>
              </a:tblGrid>
              <a:tr h="88325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600" b="1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DATASET</a:t>
                      </a:r>
                      <a:endParaRPr lang="en-US" sz="1600" b="1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r>
                        <a:rPr lang="en-US" sz="1600" b="1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 ANOMALY</a:t>
                      </a:r>
                      <a:endParaRPr lang="en-US" sz="1600" b="1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TRAINING&amp;TESTING</a:t>
                      </a:r>
                      <a:endParaRPr lang="en-US" sz="1600" b="1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475486">
                <a:tc>
                  <a:txBody>
                    <a:bodyPr/>
                    <a:lstStyle/>
                    <a:p>
                      <a:pPr algn="l"/>
                      <a:endParaRPr lang="en-US" sz="1600" dirty="0" smtClean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UCSD(</a:t>
                      </a:r>
                      <a:r>
                        <a:rPr lang="en-US" sz="1400" b="0" i="0" u="none" strike="noStrike" cap="none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University of 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California</a:t>
                      </a:r>
                      <a:r>
                        <a:rPr lang="en-US" sz="1400" b="0" i="0" u="none" strike="noStrike" cap="none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 </a:t>
                      </a:r>
                      <a:r>
                        <a:rPr lang="en-US" sz="1400" b="0" i="0" u="none" strike="noStrike" cap="none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San Diego</a:t>
                      </a:r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peds1</a:t>
                      </a:r>
                    </a:p>
                    <a:p>
                      <a:pPr algn="l"/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peds2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Movement and</a:t>
                      </a:r>
                      <a:r>
                        <a:rPr lang="en-US" sz="16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600" baseline="0" dirty="0" err="1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behaviour</a:t>
                      </a:r>
                      <a:r>
                        <a:rPr lang="en-US" sz="16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 </a:t>
                      </a:r>
                    </a:p>
                    <a:p>
                      <a:pPr algn="l"/>
                      <a:r>
                        <a:rPr lang="en-US" sz="16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pedestrian </a:t>
                      </a:r>
                    </a:p>
                    <a:p>
                      <a:pPr algn="l"/>
                      <a:r>
                        <a:rPr lang="en-US" sz="16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Car, cyclist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ped1:34 for training </a:t>
                      </a:r>
                    </a:p>
                    <a:p>
                      <a:pPr algn="l"/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36 for testing</a:t>
                      </a:r>
                    </a:p>
                    <a:p>
                      <a:pPr algn="l"/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Ped2 :16 for</a:t>
                      </a:r>
                      <a:r>
                        <a:rPr lang="en-US" sz="16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training</a:t>
                      </a:r>
                      <a:endParaRPr lang="en-US" sz="1600" dirty="0" smtClean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16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14 for testing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8325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UMN(</a:t>
                      </a:r>
                      <a:r>
                        <a:rPr lang="en-US" sz="1600" b="0" i="0" u="none" strike="noStrike" cap="none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University of Minnesota</a:t>
                      </a:r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Panic event (people</a:t>
                      </a:r>
                      <a:r>
                        <a:rPr lang="en-US" sz="16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running)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baseline="0" dirty="0" smtClean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16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 minutes video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78082" y="539749"/>
          <a:ext cx="7335982" cy="4162718"/>
        </p:xfrm>
        <a:graphic>
          <a:graphicData uri="http://schemas.openxmlformats.org/drawingml/2006/table">
            <a:tbl>
              <a:tblPr firstRow="1" bandRow="1">
                <a:tableStyleId>{FB5AD28D-A056-4C0B-AC09-AFAF7BCF2F08}</a:tableStyleId>
              </a:tblPr>
              <a:tblGrid>
                <a:gridCol w="674192"/>
                <a:gridCol w="2061902"/>
                <a:gridCol w="2216127"/>
                <a:gridCol w="2383761"/>
              </a:tblGrid>
              <a:tr h="7447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S:NO</a:t>
                      </a:r>
                      <a:endParaRPr lang="en-US" sz="1600" b="1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DATASET</a:t>
                      </a:r>
                      <a:endParaRPr lang="en-US" sz="1600" b="1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r>
                        <a:rPr lang="en-US" sz="1600" b="1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 ANOMALY</a:t>
                      </a:r>
                      <a:endParaRPr lang="en-US" sz="1600" b="1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TRAINING&amp;TESTING</a:t>
                      </a:r>
                      <a:endParaRPr lang="en-US" sz="1600" b="1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234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Subway Entrance and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Exit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Walking wrong direction</a:t>
                      </a:r>
                      <a:r>
                        <a:rPr lang="en-US" sz="16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, loitering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1.30 minutes</a:t>
                      </a:r>
                      <a:r>
                        <a:rPr lang="en-US" sz="16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videos</a:t>
                      </a:r>
                    </a:p>
                  </a:txBody>
                  <a:tcPr/>
                </a:tc>
              </a:tr>
              <a:tr h="98745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 smtClean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Avenue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Running, Movement and</a:t>
                      </a:r>
                      <a:r>
                        <a:rPr lang="en-US" sz="16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behavior of 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pedestrian 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Car , cyclist</a:t>
                      </a:r>
                      <a:endParaRPr lang="en-US" sz="1600" dirty="0" smtClean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  minutes</a:t>
                      </a:r>
                      <a:r>
                        <a:rPr lang="en-US" sz="16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for training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  minutes for testing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4052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QMUL(</a:t>
                      </a:r>
                      <a:r>
                        <a:rPr lang="en-US" sz="1600" b="0" i="0" u="none" strike="noStrike" cap="none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Queen Mary University of Landon</a:t>
                      </a:r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Illegal</a:t>
                      </a:r>
                      <a:r>
                        <a:rPr lang="en-US" sz="16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turns, Bag dropping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60 minutes video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MODULE 1 – RANDOMLY SELECTION OF FRAMES</a:t>
            </a:r>
            <a:endParaRPr lang="en-US" sz="2400" dirty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290" y="1111827"/>
            <a:ext cx="8479009" cy="3457198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Input    :  Video </a:t>
            </a: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Output :  Frames</a:t>
            </a: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Process :</a:t>
            </a: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Step 1 :  Read video using </a:t>
            </a:r>
            <a:r>
              <a:rPr lang="en-US" dirty="0" err="1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VideoReader</a:t>
            </a: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( Location of video).</a:t>
            </a: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Step 2 :  From the total number of frames select random frames using </a:t>
            </a:r>
            <a:r>
              <a:rPr lang="en-US" b="1" dirty="0" err="1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randi</a:t>
            </a: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Step 3 :   Name format of image. </a:t>
            </a: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Step 4 :   Write image on specified location.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Number of frames</a:t>
            </a:r>
            <a:endParaRPr lang="en-US" dirty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67692" y="1319643"/>
          <a:ext cx="5974772" cy="3596640"/>
        </p:xfrm>
        <a:graphic>
          <a:graphicData uri="http://schemas.openxmlformats.org/drawingml/2006/table">
            <a:tbl>
              <a:tblPr firstRow="1" bandRow="1">
                <a:tableStyleId>{FB5AD28D-A056-4C0B-AC09-AFAF7BCF2F08}</a:tableStyleId>
              </a:tblPr>
              <a:tblGrid>
                <a:gridCol w="2967017"/>
                <a:gridCol w="3007755"/>
              </a:tblGrid>
              <a:tr h="55778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Before randomization number of frames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After randomization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number of frames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81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1364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1200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81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1511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81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1487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81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1511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957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81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530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81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1511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952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81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700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81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1150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651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81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1400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700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50550" y="2092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23400" y="904010"/>
            <a:ext cx="8520600" cy="4239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6580" lvl="0" indent="-562610">
              <a:lnSpc>
                <a:spcPct val="100000"/>
              </a:lnSpc>
              <a:buClr>
                <a:srgbClr val="000000"/>
              </a:buClr>
              <a:buSzPts val="2400"/>
              <a:buFont typeface="Verdana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Abstract</a:t>
            </a:r>
          </a:p>
          <a:p>
            <a:pPr marL="576580" lvl="0" indent="-562610">
              <a:lnSpc>
                <a:spcPct val="100000"/>
              </a:lnSpc>
              <a:buClr>
                <a:srgbClr val="000000"/>
              </a:buClr>
              <a:buSzPts val="2400"/>
              <a:buFont typeface="Verdana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Introduction</a:t>
            </a:r>
          </a:p>
          <a:p>
            <a:pPr marL="576580" lvl="0" indent="-562610">
              <a:lnSpc>
                <a:spcPct val="100000"/>
              </a:lnSpc>
              <a:buClr>
                <a:srgbClr val="000000"/>
              </a:buClr>
              <a:buSzPts val="2400"/>
              <a:buFont typeface="Verdana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Literature Review</a:t>
            </a:r>
          </a:p>
          <a:p>
            <a:pPr marL="576580" lvl="0" indent="-562610">
              <a:lnSpc>
                <a:spcPct val="100000"/>
              </a:lnSpc>
              <a:buClr>
                <a:srgbClr val="000000"/>
              </a:buClr>
              <a:buSzPts val="2400"/>
              <a:buFont typeface="Verdana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Proposed Work</a:t>
            </a:r>
          </a:p>
          <a:p>
            <a:pPr marL="47117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4.1 Architecture </a:t>
            </a:r>
          </a:p>
          <a:p>
            <a:pPr marL="47117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4.2 Modules Description</a:t>
            </a:r>
          </a:p>
          <a:p>
            <a:pPr marL="576580" lvl="0" indent="-562610">
              <a:lnSpc>
                <a:spcPct val="100000"/>
              </a:lnSpc>
              <a:buClr>
                <a:srgbClr val="000000"/>
              </a:buClr>
              <a:buSzPts val="2400"/>
              <a:buFont typeface="Verdana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Monthly Schedule up to March 2019 </a:t>
            </a:r>
          </a:p>
          <a:p>
            <a:pPr marL="576580" lvl="0" indent="-562610">
              <a:lnSpc>
                <a:spcPct val="100000"/>
              </a:lnSpc>
              <a:buClr>
                <a:srgbClr val="000000"/>
              </a:buClr>
              <a:buSzPts val="2400"/>
              <a:buFont typeface="Verdana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MODULE 2- FEATURE EXTRACTION</a:t>
            </a:r>
            <a:b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 Gaussian mixture model for multiple object tracking.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 In video need to consider multiple objects 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 GMM best in feature extraction and selection in speech data  and  multiple object                      tracking.</a:t>
            </a:r>
          </a:p>
          <a:p>
            <a:pPr algn="just"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          STEPS:</a:t>
            </a:r>
          </a:p>
          <a:p>
            <a:pPr algn="just"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           Extract features. </a:t>
            </a:r>
          </a:p>
          <a:p>
            <a:pPr algn="just"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           Select feature based on EM algorithm.</a:t>
            </a:r>
          </a:p>
          <a:p>
            <a:pPr algn="just"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>
              <a:buNone/>
            </a:pPr>
            <a:endParaRPr lang="en-US" dirty="0" smtClean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GMM  Feature Extraction</a:t>
            </a:r>
            <a:endParaRPr lang="en-US" dirty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Input     : frames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Output :  EM iteration values 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Algorithm :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Step 1 : Read images from specified file location.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Step 2  : Gaussian blur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Step 3 :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gmdistribution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fit( )  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              k-means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gmm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components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Step 4 :  Initialize EM iteration values  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Step 5  : Continues EM iteration until its converge</a:t>
            </a:r>
          </a:p>
          <a:p>
            <a:pPr>
              <a:buNone/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GMM  Feature Extraction (cont..)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Gaussian blur :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Gaussian smoothing kernel with SD return the blur image.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Here  multidimensional image filter used (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imfilter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GMM  Feature Extraction (cont..)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Gmdistribution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fit( )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using k-mean group based on color of image.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Need to reshape image (M*N)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pass the reshape image into GMM function for fit. (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x,Y,g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x – k mean image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Y – reshape 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g  - number of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gaussian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cells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GMM  Feature Extraction (cont..)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pic>
        <p:nvPicPr>
          <p:cNvPr id="5" name="Picture 4" descr="gmm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073"/>
            <a:ext cx="9144000" cy="35180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GMM  Feature Extraction (cont..)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GMM distribution properties :</a:t>
            </a:r>
          </a:p>
          <a:p>
            <a:pPr>
              <a:buNone/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  <p:pic>
        <p:nvPicPr>
          <p:cNvPr id="6" name="Picture 5" descr="gmm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6" y="1891145"/>
            <a:ext cx="8385464" cy="31439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GMM  Feature Extraction (cont..)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Likelihood function :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AIC  = -2 *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(likelihood) + 2 * p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BIC = -2 * 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(likelihood) +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(N)*p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P= number of estimation parameter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N= sample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GMM  Feature Extraction (cont..)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/>
          </a:p>
        </p:txBody>
      </p:sp>
      <p:pic>
        <p:nvPicPr>
          <p:cNvPr id="5" name="Picture 4" descr="emo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1361209"/>
            <a:ext cx="7907482" cy="364928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GMM  Feature Extraction (cont..)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"/>
          </a:p>
        </p:txBody>
      </p:sp>
      <p:pic>
        <p:nvPicPr>
          <p:cNvPr id="5" name="Picture 4" descr="gmm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3" y="1298864"/>
            <a:ext cx="7876309" cy="371162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GMM  Feature Extraction (cont..)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"/>
          </a:p>
        </p:txBody>
      </p:sp>
      <p:pic>
        <p:nvPicPr>
          <p:cNvPr id="5" name="Picture 4" descr="emop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4" y="1361209"/>
            <a:ext cx="7595754" cy="36492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07" y="1276716"/>
            <a:ext cx="8622093" cy="33027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Anomaly detection in surveillance system demands to address various problem.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Proposed work  aims to identify  different anomaly with different dataset such as (USCD, UMN, QMUL, Subway, Avenue).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Gaussian Kernel Integration Model (GKIM) and Gaussian Mixture Model (GMM ) model have been used for  extracting features.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Recurrent Neural Network (RNN) with Conditional Random Field (CRF) has been used for classification.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Performance Analysis   between GKIM and GMM has been carried  in terms of   Equal Error Rate (EER) and Detection Rate (DR).</a:t>
            </a:r>
            <a:endParaRPr lang="en-US" dirty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GMM  Feature Extraction (cont..)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"/>
          </a:p>
        </p:txBody>
      </p:sp>
      <p:pic>
        <p:nvPicPr>
          <p:cNvPr id="5" name="Picture 4" descr="gmm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64" y="1122218"/>
            <a:ext cx="7315200" cy="388827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MODULE 3 - CLASSIFICATION</a:t>
            </a:r>
            <a:endParaRPr lang="en-US" dirty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RCRF (Recurrent – Conditional Random Field)  </a:t>
            </a:r>
          </a:p>
          <a:p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Training and testing using recurrent neural network with conditional random fields.</a:t>
            </a:r>
          </a:p>
          <a:p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Deep learning technique having issues in visualize the object not clear in edge.</a:t>
            </a:r>
          </a:p>
          <a:p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Using Conditional random field edges are very sharp.</a:t>
            </a:r>
          </a:p>
          <a:p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Feature are input for RNN</a:t>
            </a:r>
          </a:p>
          <a:p>
            <a:pPr>
              <a:buNone/>
            </a:pPr>
            <a:endParaRPr lang="en-US" dirty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en"/>
          </a:p>
        </p:txBody>
      </p:sp>
      <p:pic>
        <p:nvPicPr>
          <p:cNvPr id="5" name="Picture 4" descr="rn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09" y="314175"/>
            <a:ext cx="5829300" cy="402647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RNN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Input : Feature of frames</a:t>
            </a: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Output :  Accuracy  of  trained data</a:t>
            </a: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Step 1: collect the data</a:t>
            </a: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Step 2 : create network </a:t>
            </a: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Step 3 : configure the network ,initialize the weight and bias values</a:t>
            </a: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Step 4: Train the network</a:t>
            </a: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Step 5: validation of network</a:t>
            </a: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Step 6: use the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ACTIVATION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Hidden layer  : </a:t>
            </a:r>
            <a:r>
              <a:rPr lang="en-US" dirty="0" err="1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tanh</a:t>
            </a: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function.</a:t>
            </a: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Output layer   : Softmax </a:t>
            </a:r>
            <a:r>
              <a:rPr lang="en-US" dirty="0" err="1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fuction</a:t>
            </a:r>
            <a:endParaRPr lang="en-US" dirty="0" smtClean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Used in multiple classification logistic regression model.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In building neural networks </a:t>
            </a:r>
            <a:r>
              <a:rPr lang="en-US" dirty="0" err="1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functions used in different layer level.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en"/>
          </a:p>
        </p:txBody>
      </p:sp>
      <p:pic>
        <p:nvPicPr>
          <p:cNvPr id="5" name="Picture 4" descr="rn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73" y="2799917"/>
            <a:ext cx="2618509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dirty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EXPERIMENTAL SETUP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MATLAB 2017a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6 GB RAM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Intel i5 processor</a:t>
            </a:r>
          </a:p>
          <a:p>
            <a:pPr>
              <a:buNone/>
            </a:pPr>
            <a:r>
              <a:rPr lang="en-US" sz="2000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      </a:t>
            </a:r>
            <a:endParaRPr lang="en-US" sz="2000" dirty="0">
              <a:solidFill>
                <a:srgbClr val="05040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e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SCHEDULE</a:t>
            </a:r>
            <a:endParaRPr lang="en-US" dirty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17986" y="1671147"/>
          <a:ext cx="3951890" cy="2296243"/>
        </p:xfrm>
        <a:graphic>
          <a:graphicData uri="http://schemas.openxmlformats.org/drawingml/2006/table">
            <a:tbl>
              <a:tblPr firstRow="1" bandRow="1">
                <a:tableStyleId>{FB5AD28D-A056-4C0B-AC09-AFAF7BCF2F08}</a:tableStyleId>
              </a:tblPr>
              <a:tblGrid>
                <a:gridCol w="1975945"/>
                <a:gridCol w="1975945"/>
              </a:tblGrid>
              <a:tr h="59645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Randomly</a:t>
                      </a:r>
                      <a:r>
                        <a:rPr lang="en-US" sz="16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select frames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December</a:t>
                      </a:r>
                      <a:endParaRPr lang="en-IN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351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Feature Extraction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GMM</a:t>
                      </a:r>
                      <a:r>
                        <a:rPr lang="en-US" sz="16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EM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January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351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RCRF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February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71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Performance analysis </a:t>
                      </a:r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March</a:t>
                      </a:r>
                    </a:p>
                    <a:p>
                      <a:endParaRPr lang="en-US" sz="1600" dirty="0">
                        <a:solidFill>
                          <a:srgbClr val="05040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To deal with different anomaly detection </a:t>
            </a:r>
          </a:p>
          <a:p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Performance analysis of GMM in term of EER and DR</a:t>
            </a:r>
          </a:p>
          <a:p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Compare GKIM and GMM </a:t>
            </a:r>
          </a:p>
          <a:p>
            <a:pPr>
              <a:buNone/>
            </a:pPr>
            <a:r>
              <a:rPr lang="en-US" dirty="0" smtClean="0">
                <a:solidFill>
                  <a:srgbClr val="1C1C1C"/>
                </a:solidFill>
              </a:rPr>
              <a:t> </a:t>
            </a:r>
            <a:endParaRPr lang="en-IN" dirty="0">
              <a:solidFill>
                <a:srgbClr val="1C1C1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dirty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228" y="1019503"/>
            <a:ext cx="8601072" cy="3549522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Weixin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Li, Student Member, IEEE, Vijay 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Mahadevan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, Member, IEEE, and 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Nuno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Vasconcelos,SeniorMember,IEEE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1400" b="1" kern="1200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Anomaly Detection and Localization  in Crowded Scenes”   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IEEE Transactions On Pattern Analysis And Machine Intelligence,2013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buClrTx/>
              <a:buSzTx/>
              <a:buNone/>
              <a:defRPr/>
            </a:pPr>
            <a:r>
              <a:rPr lang="en-US" sz="1400" kern="1200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2.     Kai-</a:t>
            </a:r>
            <a:r>
              <a:rPr lang="en-US" sz="1400" kern="1200" dirty="0" err="1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Wen</a:t>
            </a:r>
            <a:r>
              <a:rPr lang="en-US" sz="1400" kern="1200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Cheng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,Dan 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, Yen-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Lun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Chen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“</a:t>
            </a:r>
            <a:r>
              <a:rPr lang="en-US" sz="1400" b="1" kern="1200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Video Anomaly Detection and Localization Using Hierarchical”   </a:t>
            </a:r>
          </a:p>
          <a:p>
            <a:pPr marL="0" indent="0" algn="just">
              <a:lnSpc>
                <a:spcPct val="150000"/>
              </a:lnSpc>
              <a:buClrTx/>
              <a:buSzTx/>
              <a:buNone/>
              <a:defRPr/>
            </a:pPr>
            <a:r>
              <a:rPr lang="en-US" sz="1400" kern="1200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</a:t>
            </a:r>
            <a:r>
              <a:rPr lang="en-US" sz="1400" b="1" kern="1200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Feature   Representation and Gaussian Process Regression”</a:t>
            </a:r>
            <a:r>
              <a:rPr lang="en-US" sz="1400" kern="1200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sz="1400" kern="1200" dirty="0" err="1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Worldscientific</a:t>
            </a:r>
            <a:r>
              <a:rPr lang="en-US" sz="1400" kern="1200" dirty="0" smtClean="0">
                <a:solidFill>
                  <a:srgbClr val="1C1C1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, 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International Journal 2015</a:t>
            </a:r>
          </a:p>
          <a:p>
            <a:pPr marL="0" indent="0" algn="just">
              <a:lnSpc>
                <a:spcPct val="150000"/>
              </a:lnSpc>
              <a:buClrTx/>
              <a:buSzTx/>
              <a:buNone/>
              <a:defRPr/>
            </a:pP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3.      </a:t>
            </a:r>
            <a:r>
              <a:rPr lang="en-US" sz="1400" kern="1200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Jefferson Ryan </a:t>
            </a:r>
            <a:r>
              <a:rPr lang="en-US" sz="1400" kern="1200" dirty="0" err="1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Medel</a:t>
            </a:r>
            <a:r>
              <a:rPr lang="en-US" sz="1400" kern="1200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Andreas Savakis “ </a:t>
            </a:r>
            <a:r>
              <a:rPr lang="en-US" sz="1400" b="1" kern="1200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Anomaly Detection in Video Using Predictive Convolution</a:t>
            </a:r>
          </a:p>
          <a:p>
            <a:pPr marL="0" indent="0" algn="just">
              <a:lnSpc>
                <a:spcPct val="150000"/>
              </a:lnSpc>
              <a:buClrTx/>
              <a:buSzTx/>
              <a:buNone/>
              <a:defRPr/>
            </a:pPr>
            <a:r>
              <a:rPr lang="en-US" sz="1400" b="1" kern="1200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Long Short-Term Memory Networks “  </a:t>
            </a:r>
            <a:r>
              <a:rPr lang="en-US" sz="1400" kern="1200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arXiv-2016</a:t>
            </a:r>
          </a:p>
          <a:p>
            <a:pPr marL="0" indent="0" algn="just">
              <a:lnSpc>
                <a:spcPct val="150000"/>
              </a:lnSpc>
              <a:buClrTx/>
              <a:buSzTx/>
              <a:buNone/>
              <a:defRPr/>
            </a:pPr>
            <a:r>
              <a:rPr lang="en-US" sz="1400" kern="1200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4.        Mohammad </a:t>
            </a:r>
            <a:r>
              <a:rPr lang="en-US" sz="1400" kern="1200" dirty="0" err="1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Sabokrou</a:t>
            </a:r>
            <a:r>
              <a:rPr lang="en-US" sz="1400" kern="1200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</a:t>
            </a:r>
            <a:r>
              <a:rPr lang="en-US" sz="1400" kern="1200" dirty="0" err="1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Mohsen</a:t>
            </a:r>
            <a:r>
              <a:rPr lang="en-US" sz="1400" kern="1200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Fayyaz1,Zahra. </a:t>
            </a:r>
            <a:r>
              <a:rPr lang="en-US" sz="1400" kern="1200" dirty="0" err="1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Moayedc</a:t>
            </a:r>
            <a:r>
              <a:rPr lang="en-US" sz="1400" kern="1200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</a:t>
            </a:r>
            <a:r>
              <a:rPr lang="en-US" sz="1400" kern="1200" dirty="0" err="1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Reinhard</a:t>
            </a:r>
            <a:r>
              <a:rPr lang="en-US" sz="1400" kern="1200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sz="1400" kern="1200" dirty="0" err="1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Klettec</a:t>
            </a:r>
            <a:r>
              <a:rPr lang="en-US" sz="1400" kern="1200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“Deep-anomaly: </a:t>
            </a:r>
            <a:r>
              <a:rPr lang="en-US" sz="1400" b="1" kern="1200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Fully</a:t>
            </a:r>
            <a:endParaRPr lang="en-US" sz="1400" kern="1200" dirty="0" smtClean="0">
              <a:solidFill>
                <a:srgbClr val="050403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buClrTx/>
              <a:buSzTx/>
              <a:buNone/>
              <a:defRPr/>
            </a:pP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     </a:t>
            </a:r>
            <a:r>
              <a:rPr lang="en-US" sz="1400" b="1" kern="1200" dirty="0" smtClean="0">
                <a:solidFill>
                  <a:srgbClr val="050403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convolutional neural network for fast anomaly  detection in crowded scenes” </a:t>
            </a:r>
            <a:r>
              <a:rPr lang="en-IN" sz="14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ELSEVIER 2018</a:t>
            </a:r>
            <a:endParaRPr lang="en-US" sz="1400" b="1" dirty="0" smtClean="0">
              <a:solidFill>
                <a:srgbClr val="050403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endParaRPr lang="en-IN" sz="1400" dirty="0" smtClean="0">
              <a:solidFill>
                <a:srgbClr val="1C1C1C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endParaRPr lang="en-US" sz="1400" dirty="0" smtClean="0">
              <a:solidFill>
                <a:srgbClr val="1C1C1C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51945"/>
            <a:ext cx="8520600" cy="4117080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5.    Roberto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Leyva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, Victor Sanchez, Member, IEEE, and Chang-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Tsun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Li, Senior Member, IEEE </a:t>
            </a:r>
            <a:r>
              <a:rPr lang="en-US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“Video Anomaly Detection With Compact</a:t>
            </a:r>
            <a:r>
              <a:rPr lang="en-IN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Feature Sets for Online Performance”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IEEE Transactions On Image Processing, Vol. 26, No. 7, July 2017</a:t>
            </a:r>
            <a:endParaRPr lang="en-US" sz="1400" b="1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6.    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Jagannadan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Varadarajan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, L. Andrade, </a:t>
            </a:r>
            <a:r>
              <a:rPr lang="en-US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“Topic Models for Scene Analysis and Abnormality Detection”</a:t>
            </a:r>
            <a:endParaRPr lang="en-IN" sz="1400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lnSpc>
                <a:spcPct val="150000"/>
              </a:lnSpc>
              <a:buNone/>
            </a:pP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      Published in the ICCV Visual Surveillance (ICCV-VS) workshop, Kyoto, 2009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7.     Ernest0 L. Andrade, Scott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Blunsden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and Robert B. Fisher </a:t>
            </a:r>
            <a:r>
              <a:rPr lang="en-US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“Characterizations of Optical Flow Anomalies in Pedestrian Traffic” 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IEEE international symposium on imaging for Crime Detection 2005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8.  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Borislav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Anti´c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Bj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¨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orn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Ommer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“Video Parsing for Abnormality </a:t>
            </a:r>
            <a:r>
              <a:rPr lang="en-US" sz="1400" b="1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Detection”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IEEE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International  Conference on computer vision 2011</a:t>
            </a:r>
          </a:p>
          <a:p>
            <a:pPr algn="just" fontAlgn="base">
              <a:buNone/>
            </a:pPr>
            <a:endParaRPr lang="en-US" sz="1400" b="1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1400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None/>
            </a:pPr>
            <a:endParaRPr lang="en-US" sz="1400" b="1" dirty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Unexpected </a:t>
            </a:r>
            <a:r>
              <a:rPr lang="en-US" dirty="0" err="1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 of data consider as anomaly or unusual event.</a:t>
            </a: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        Types of anomaly :</a:t>
            </a:r>
          </a:p>
          <a:p>
            <a:pPr lvl="4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Point anomaly</a:t>
            </a:r>
          </a:p>
          <a:p>
            <a:pPr lvl="4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Contextual anomaly</a:t>
            </a:r>
          </a:p>
          <a:p>
            <a:pPr lvl="4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Collective anomaly</a:t>
            </a: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</a:t>
            </a:r>
          </a:p>
          <a:p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Feature Extraction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169" y="693682"/>
            <a:ext cx="8520600" cy="3917384"/>
          </a:xfrm>
        </p:spPr>
        <p:txBody>
          <a:bodyPr/>
          <a:lstStyle/>
          <a:p>
            <a:pPr algn="just">
              <a:buNone/>
            </a:pPr>
            <a:endParaRPr lang="en-US" sz="1400" b="1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t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9.   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Subutai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Ahmad , Alexander Lavin,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Zuha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Agha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 “</a:t>
            </a:r>
            <a:r>
              <a:rPr lang="en-US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Unsupervised real-time anomaly detection for streaming data”</a:t>
            </a:r>
            <a:r>
              <a:rPr lang="en-IN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(Elsevier 2016)</a:t>
            </a:r>
          </a:p>
          <a:p>
            <a:pPr algn="just" fontAlgn="t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10.   Yan Shi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, Min Deng c, ⁎,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Xuexi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Yang c ,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Jianya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Gong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“Detecting anomalies in spatio temporal flow data by constructing dynamic neighbourhoods”</a:t>
            </a:r>
            <a:r>
              <a:rPr lang="en-IN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(Elsevier 2017)</a:t>
            </a:r>
          </a:p>
          <a:p>
            <a:pPr algn="just" fontAlgn="t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11. 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Weiqi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Yuan,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Wang </a:t>
            </a:r>
            <a:r>
              <a:rPr lang="en-US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“Gaussian mixture model based on the number of moving vehicle detection algorithm”</a:t>
            </a:r>
            <a:r>
              <a:rPr lang="en-IN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2012 International conference on Intelligent Controls</a:t>
            </a:r>
          </a:p>
          <a:p>
            <a:pPr algn="just" fontAlgn="t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12. 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Borislav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Anti´c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Bj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orn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Ommer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“New road anomaly detection and characterization algorithm for autonomous vehicles”</a:t>
            </a:r>
            <a:r>
              <a:rPr lang="en-IN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Applied Computing and Informatics (2018)</a:t>
            </a:r>
            <a:endParaRPr lang="en-US" sz="1400" b="1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1400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t">
              <a:lnSpc>
                <a:spcPct val="150000"/>
              </a:lnSpc>
              <a:buNone/>
            </a:pPr>
            <a:endParaRPr lang="en-US" sz="1400" b="1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388883"/>
            <a:ext cx="8548521" cy="4180142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14.  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Xianghao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Zang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Ge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Li,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Zhihao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Li,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Nannan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Li,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Wenmin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Wang  </a:t>
            </a:r>
            <a:r>
              <a:rPr lang="en-US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“An Object-aware Anomaly Detection and Localization in Surveillance Videos”</a:t>
            </a:r>
            <a:r>
              <a:rPr lang="en-IN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(2016 IEEE Second International Conference on Multimedia Big Data)</a:t>
            </a:r>
            <a:endParaRPr lang="en-IN" sz="1400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t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15.   </a:t>
            </a:r>
            <a:r>
              <a:rPr lang="pt-BR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Nuno Silvaa*, João Soaresa, Vaibhav Shaha, Maribel Yasmina Santosa, Helena Rodrigues</a:t>
            </a:r>
            <a:endParaRPr lang="en-IN" sz="1400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      “Anomaly detection in road with data mining </a:t>
            </a:r>
            <a:r>
              <a:rPr lang="en-IN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Approach”</a:t>
            </a:r>
            <a:r>
              <a:rPr lang="en-IN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elsevier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2017)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16. 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Hamidreza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 Rabiee1  ·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Hossein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 Mousavi2  ·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Moin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 Nabi3  ·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Mahdyar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 Ravanbakhsh4</a:t>
            </a:r>
            <a:r>
              <a:rPr lang="en-US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“Detection and localization of crowd behavior using a novel</a:t>
            </a:r>
            <a:r>
              <a:rPr lang="en-IN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tracklet</a:t>
            </a:r>
            <a:r>
              <a:rPr lang="en-US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-based model”</a:t>
            </a:r>
            <a:r>
              <a:rPr lang="en-IN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jouranl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of machine learning and cybernetics 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springer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2017</a:t>
            </a:r>
            <a:endParaRPr lang="en-IN" sz="1400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lnSpc>
                <a:spcPct val="150000"/>
              </a:lnSpc>
              <a:buNone/>
            </a:pPr>
            <a:r>
              <a:rPr lang="pt-BR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17.   Rensso Victor Hugo Mora Colque,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“Histograms of Optical Flow Orientation and  Magnitude to Detect Anomalous Events in Videos”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2015 28</a:t>
            </a:r>
            <a:r>
              <a:rPr lang="en-US" sz="1400" baseline="300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SIBGRAPI Conference on Graphics, Patterns</a:t>
            </a:r>
            <a:endParaRPr lang="en-IN" sz="1400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>
              <a:lnSpc>
                <a:spcPct val="150000"/>
              </a:lnSpc>
              <a:buNone/>
            </a:pPr>
            <a:endParaRPr lang="en-IN" sz="1400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62455"/>
            <a:ext cx="8520600" cy="4106570"/>
          </a:xfrm>
        </p:spPr>
        <p:txBody>
          <a:bodyPr/>
          <a:lstStyle/>
          <a:p>
            <a:pPr algn="just" fontAlgn="t">
              <a:buNone/>
            </a:pP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18.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Chengbiao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Wan∗,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Mengchun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Pan,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Qi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Zhang,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Fenghe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Wu, Long Pan, </a:t>
            </a:r>
            <a:r>
              <a:rPr lang="en-US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Xiaoyong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Sun </a:t>
            </a:r>
            <a:r>
              <a:rPr lang="en-IN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“Magnetic anomaly      detection based on stochastic resonance”  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ELSEVIER 2018</a:t>
            </a:r>
          </a:p>
          <a:p>
            <a:pPr algn="just">
              <a:buNone/>
            </a:pP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19.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Peter 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Brauna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 Alfredo 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Cuzzocreab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 Lam M.V. 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Doana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 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Suyoung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Kima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  “</a:t>
            </a:r>
            <a:r>
              <a:rPr lang="en-IN" sz="1400" b="1" dirty="0" smtClean="0">
                <a:solidFill>
                  <a:srgbClr val="1C1C1C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Enhanced Prediction of User-Preferred YouTube Videos Based on Cleaned Viewing Pattern History”   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International Conference on Knowledge Based and Intelligent Information and Engineering Systems, KES2017, 6-8 September 2017 </a:t>
            </a:r>
          </a:p>
          <a:p>
            <a:pPr algn="just" fontAlgn="t">
              <a:buNone/>
            </a:pP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20</a:t>
            </a: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Bol´on-Canedoa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, E. 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Ataer-Cansizoglub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, D. 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Erdogmusb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, J. 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Kalpathy-Cramerc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, M.F. 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Chiangd</a:t>
            </a:r>
            <a:endParaRPr lang="en-US" sz="1400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t">
              <a:buNone/>
            </a:pPr>
            <a:r>
              <a:rPr lang="en-US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       “GMM based feature extraction technique for automated diagnosis of retinopathy of prematurity”</a:t>
            </a:r>
            <a:endParaRPr lang="en-IN" sz="1400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t">
              <a:buNone/>
            </a:pPr>
            <a:r>
              <a:rPr lang="en-US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        ELSEVIER 2017</a:t>
            </a:r>
            <a:endParaRPr lang="en-IN" sz="1400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21.    Jesus Olivares-Mercado, Gabriel Sanchez-Perez, Mariko Nakano-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Miyatake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, and Hector Perez-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Meana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fontAlgn="base">
              <a:buNone/>
            </a:pPr>
            <a:r>
              <a:rPr lang="en-US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         “</a:t>
            </a:r>
            <a:r>
              <a:rPr lang="en-IN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Feature Extraction and Face Verification Using Gabor and Gaussian Mixture Models”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International       Conference on Project 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HCist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- International Confer  2017</a:t>
            </a:r>
          </a:p>
          <a:p>
            <a:pPr fontAlgn="base"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IN" sz="1400" b="1" dirty="0" smtClean="0"/>
          </a:p>
          <a:p>
            <a:endParaRPr lang="en-IN" sz="1400" dirty="0" smtClean="0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t"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09903"/>
            <a:ext cx="8520600" cy="4159122"/>
          </a:xfrm>
        </p:spPr>
        <p:txBody>
          <a:bodyPr/>
          <a:lstStyle/>
          <a:p>
            <a:pPr algn="just">
              <a:buNone/>
            </a:pPr>
            <a:r>
              <a:rPr lang="en-US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22. 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Anvardh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Nanduri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(M.S.), Lance Sherry (Ph.D.) </a:t>
            </a:r>
            <a:r>
              <a:rPr lang="en-IN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“ANOMALY DETECTION IN AIRCRAFT DATA USING RECURRENT NEURAL NETWORKS (RNN)”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2016 Integrated Communications Navigation</a:t>
            </a:r>
          </a:p>
          <a:p>
            <a:pPr algn="just" fontAlgn="t">
              <a:buNone/>
            </a:pP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      and Surveillance (ICNS) Conference,2016</a:t>
            </a:r>
          </a:p>
          <a:p>
            <a:pPr algn="just">
              <a:buAutoNum type="arabicPeriod" startAt="23"/>
            </a:pPr>
            <a:endParaRPr lang="en-IN" sz="1400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AutoNum type="arabicPeriod" startAt="23"/>
            </a:pP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-gang Zhou, Li-</a:t>
            </a:r>
            <a:r>
              <a:rPr lang="en-IN" sz="1400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qing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Zhang  </a:t>
            </a:r>
            <a:r>
              <a:rPr lang="en-IN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“ABNORMAL EVENT DETECTION USING RECURRENT NEURAL NETWORK” (</a:t>
            </a:r>
            <a:r>
              <a:rPr lang="en-IN" sz="14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2015 International Conference on Computer Science and Applications</a:t>
            </a:r>
            <a:r>
              <a:rPr lang="en-IN" sz="14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AutoNum type="arabicPeriod" startAt="23"/>
            </a:pPr>
            <a:endParaRPr lang="en-US" sz="1400" dirty="0" smtClean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AutoNum type="arabicPeriod" startAt="23"/>
            </a:pPr>
            <a:r>
              <a:rPr lang="en-US" sz="1400" dirty="0" err="1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K.Meena</a:t>
            </a:r>
            <a:r>
              <a:rPr lang="en-US" sz="1400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Dr.A.Suruliandi</a:t>
            </a:r>
            <a:r>
              <a:rPr lang="en-US" sz="1400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1400" b="1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LOCAL BINARY PATTERNS AND ITS VARIANTS FOR FACE RECOGNITION</a:t>
            </a:r>
            <a:r>
              <a:rPr lang="en-US" sz="1400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” IEEE-International Conference on Recent Trends in Information Technology.</a:t>
            </a:r>
          </a:p>
          <a:p>
            <a:pPr algn="just">
              <a:buAutoNum type="arabicPeriod" startAt="23"/>
            </a:pPr>
            <a:endParaRPr lang="en-US" sz="1400" dirty="0" smtClean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AutoNum type="arabicPeriod" startAt="23"/>
            </a:pPr>
            <a:r>
              <a:rPr lang="en-US" sz="1400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Jeffrey Byrne “</a:t>
            </a:r>
            <a:r>
              <a:rPr lang="en-US" sz="1400" b="1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Nested Motion Descriptors</a:t>
            </a:r>
            <a:r>
              <a:rPr lang="en-US" sz="1400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1400" dirty="0" smtClean="0">
                <a:solidFill>
                  <a:srgbClr val="050403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2015 IEEE Conference on Computer Vision and Pattern Recognition (CVPR)</a:t>
            </a:r>
          </a:p>
          <a:p>
            <a:pPr algn="just">
              <a:buAutoNum type="arabicPeriod" startAt="23"/>
            </a:pPr>
            <a:r>
              <a:rPr lang="en-US" sz="1400" dirty="0" err="1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Zhijun</a:t>
            </a:r>
            <a:r>
              <a:rPr lang="en-US" sz="1400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Yao, </a:t>
            </a:r>
            <a:r>
              <a:rPr lang="en-US" sz="1400" dirty="0" err="1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Wenyu</a:t>
            </a:r>
            <a:r>
              <a:rPr lang="en-US" sz="1400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Liu “</a:t>
            </a:r>
            <a:r>
              <a:rPr lang="en-US" sz="1400" b="1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Extracting robust distribution using adaptive Gaussian Mixture Model and online feature selection </a:t>
            </a:r>
            <a:r>
              <a:rPr lang="en-US" sz="1400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“ELSEVIER 2013</a:t>
            </a:r>
            <a:endParaRPr lang="en-US" sz="1400" dirty="0" smtClean="0">
              <a:solidFill>
                <a:srgbClr val="050403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algn="just">
              <a:buNone/>
            </a:pPr>
            <a:endParaRPr lang="en-US" sz="1400" dirty="0" smtClean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AutoNum type="arabicPeriod" startAt="23"/>
            </a:pPr>
            <a:endParaRPr lang="en-IN" sz="1400" dirty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23455"/>
            <a:ext cx="8520600" cy="3945570"/>
          </a:xfrm>
        </p:spPr>
        <p:txBody>
          <a:bodyPr/>
          <a:lstStyle/>
          <a:p>
            <a:pPr>
              <a:buAutoNum type="arabicPeriod" startAt="27"/>
            </a:pPr>
            <a:r>
              <a:rPr lang="en-US" sz="1400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C I Patel, R Patel “</a:t>
            </a:r>
            <a:r>
              <a:rPr lang="en-US" sz="1400" b="1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Gaussian Mixture Model Based Moving Object Detection  from Video Sequence” </a:t>
            </a:r>
            <a:r>
              <a:rPr lang="en-US" sz="1400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International Conference and Workshop on Emerging Trends in Technology (ICWET 2011) – TCET, Mumbai, India</a:t>
            </a:r>
          </a:p>
          <a:p>
            <a:pPr>
              <a:buAutoNum type="arabicPeriod" startAt="27"/>
            </a:pPr>
            <a:endParaRPr lang="en-US" sz="1400" dirty="0" smtClean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7"/>
            </a:pPr>
            <a:r>
              <a:rPr lang="en-US" sz="1400" dirty="0" err="1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Haim</a:t>
            </a:r>
            <a:r>
              <a:rPr lang="en-US" sz="1400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Permuter</a:t>
            </a:r>
            <a:r>
              <a:rPr lang="en-US" sz="1400" i="1" dirty="0" err="1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400" dirty="0" err="1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Joseph</a:t>
            </a:r>
            <a:r>
              <a:rPr lang="en-US" sz="1400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Francos</a:t>
            </a:r>
            <a:r>
              <a:rPr lang="en-US" sz="1400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, Ian Jermyn “</a:t>
            </a:r>
            <a:r>
              <a:rPr lang="en-US" sz="1400" b="1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A study of Gaussian mixture models of color and texture features  for image classification and segmentation</a:t>
            </a:r>
            <a:r>
              <a:rPr lang="en-US" sz="1400" i="1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1400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ELSEVIER 2005</a:t>
            </a:r>
          </a:p>
          <a:p>
            <a:pPr>
              <a:buAutoNum type="arabicPeriod" startAt="27"/>
            </a:pPr>
            <a:endParaRPr lang="en-US" sz="1400" dirty="0" smtClean="0">
              <a:solidFill>
                <a:srgbClr val="050403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endParaRPr lang="en-US" sz="1400" dirty="0" smtClean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lang="e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702" y="1612902"/>
            <a:ext cx="2990225" cy="19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877" y="1447802"/>
            <a:ext cx="2429950" cy="24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INTRODUCTION(Cont..)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GMM</a:t>
            </a: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             Generally  multiple object segmentation using Gaussian Mixture Model.</a:t>
            </a: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             Avoid the over fit of feature  by using EM algorithm.</a:t>
            </a: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             EM (Expectation – Maximization)</a:t>
            </a:r>
          </a:p>
          <a:p>
            <a:pPr>
              <a:buNone/>
            </a:pPr>
            <a:endParaRPr lang="en-US" dirty="0" smtClean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dirty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47193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              </a:t>
            </a:r>
            <a:r>
              <a:rPr lang="en-US" b="1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Anomaly detection</a:t>
            </a:r>
            <a:endParaRPr lang="en-US" b="1" dirty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 bwMode="black">
          <a:xfrm>
            <a:off x="2150918" y="2005445"/>
            <a:ext cx="4239491" cy="1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4452507" y="1989859"/>
            <a:ext cx="561111" cy="10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2021032" y="2124941"/>
            <a:ext cx="2389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6260522" y="2124942"/>
            <a:ext cx="2597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3378777" y="2152652"/>
            <a:ext cx="2597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72246" y="2292927"/>
            <a:ext cx="95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69919" y="2341418"/>
            <a:ext cx="95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00401" y="2275609"/>
            <a:ext cx="80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25337" y="2306783"/>
            <a:ext cx="95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49137" y="2237509"/>
            <a:ext cx="95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71110" y="2261755"/>
            <a:ext cx="80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GKIM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81701" y="2254827"/>
            <a:ext cx="80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GMM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Straight Connector 52"/>
          <p:cNvCxnSpPr>
            <a:stCxn id="46" idx="2"/>
          </p:cNvCxnSpPr>
          <p:nvPr/>
        </p:nvCxnSpPr>
        <p:spPr>
          <a:xfrm rot="5400000">
            <a:off x="1217225" y="3541326"/>
            <a:ext cx="2005935" cy="1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31473" y="2784767"/>
            <a:ext cx="550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50403"/>
                </a:solidFill>
                <a:latin typeface="Times New Roman" pitchFamily="18" charset="0"/>
                <a:cs typeface="Times New Roman" pitchFamily="18" charset="0"/>
              </a:rPr>
              <a:t>UMN</a:t>
            </a:r>
            <a:endParaRPr lang="en-US" sz="1000" dirty="0">
              <a:solidFill>
                <a:srgbClr val="05040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89909" y="3117275"/>
            <a:ext cx="706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UCSD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234045" y="2899064"/>
            <a:ext cx="176646" cy="10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223655" y="3221182"/>
            <a:ext cx="176645" cy="10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410691" y="3352801"/>
            <a:ext cx="820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SUBWAY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Straight Arrow Connector 97"/>
          <p:cNvCxnSpPr>
            <a:endCxn id="96" idx="1"/>
          </p:cNvCxnSpPr>
          <p:nvPr/>
        </p:nvCxnSpPr>
        <p:spPr>
          <a:xfrm flipV="1">
            <a:off x="2213264" y="3475912"/>
            <a:ext cx="197427" cy="5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08" idx="1"/>
          </p:cNvCxnSpPr>
          <p:nvPr/>
        </p:nvCxnSpPr>
        <p:spPr>
          <a:xfrm flipV="1">
            <a:off x="2234045" y="3759930"/>
            <a:ext cx="207819" cy="1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182091" y="4021281"/>
            <a:ext cx="238991" cy="10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441864" y="3636819"/>
            <a:ext cx="848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QMUL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473036" y="3952010"/>
            <a:ext cx="858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AVENUE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223655" y="4364182"/>
            <a:ext cx="207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421082" y="4281055"/>
            <a:ext cx="852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TRAFFIC SCENE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rot="5400000">
            <a:off x="3205595" y="2997781"/>
            <a:ext cx="623458" cy="1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522518" y="2899064"/>
            <a:ext cx="12469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543300" y="2784765"/>
            <a:ext cx="1163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With anomaly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3512127" y="3335482"/>
            <a:ext cx="1766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654136" y="3228110"/>
            <a:ext cx="751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Video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rot="16200000" flipH="1">
            <a:off x="4416136" y="3013363"/>
            <a:ext cx="675409" cy="1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4759036" y="2867891"/>
            <a:ext cx="155864" cy="10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734791" y="3207329"/>
            <a:ext cx="221673" cy="3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935681" y="2732809"/>
            <a:ext cx="550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LBP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004954" y="3113809"/>
            <a:ext cx="550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NMD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RELATED WORK( Anomaly Dataset)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0926" y="1185571"/>
          <a:ext cx="8282151" cy="3407211"/>
        </p:xfrm>
        <a:graphic>
          <a:graphicData uri="http://schemas.openxmlformats.org/drawingml/2006/table">
            <a:tbl>
              <a:tblPr firstRow="1" bandRow="1">
                <a:tableStyleId>{FB5AD28D-A056-4C0B-AC09-AFAF7BCF2F08}</a:tableStyleId>
              </a:tblPr>
              <a:tblGrid>
                <a:gridCol w="630619"/>
                <a:gridCol w="1894961"/>
                <a:gridCol w="1796485"/>
                <a:gridCol w="1796485"/>
                <a:gridCol w="2163601"/>
              </a:tblGrid>
              <a:tr h="542091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S.NO</a:t>
                      </a:r>
                      <a:endParaRPr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PAPER </a:t>
                      </a:r>
                      <a:r>
                        <a:rPr lang="en" b="1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DETAILS</a:t>
                      </a:r>
                      <a:endParaRPr b="1" dirty="0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OBJECTIVE</a:t>
                      </a:r>
                      <a:endParaRPr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STRENGTH</a:t>
                      </a:r>
                      <a:endParaRPr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WEAKNESS</a:t>
                      </a:r>
                      <a:endParaRPr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</a:tr>
              <a:tr h="2663327">
                <a:tc>
                  <a:txBody>
                    <a:bodyPr/>
                    <a:lstStyle/>
                    <a:p>
                      <a:pPr algn="just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  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Habib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Ullah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,</a:t>
                      </a:r>
                    </a:p>
                    <a:p>
                      <a:pPr algn="just"/>
                      <a:r>
                        <a:rPr lang="en-US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Anomalous 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entities</a:t>
                      </a:r>
                    </a:p>
                    <a:p>
                      <a:pPr algn="just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Detection</a:t>
                      </a:r>
                      <a:r>
                        <a:rPr lang="en-US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</a:p>
                    <a:p>
                      <a:pPr algn="just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Localization</a:t>
                      </a:r>
                      <a:r>
                        <a:rPr lang="en-US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</a:p>
                    <a:p>
                      <a:pPr algn="just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 pedestrian</a:t>
                      </a:r>
                      <a:r>
                        <a:rPr lang="en-US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ﬂows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Publication :</a:t>
                      </a:r>
                    </a:p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Neurocomputing  Elsevier 2018</a:t>
                      </a:r>
                    </a:p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just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Anomaly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detection using GKIM,RCRF Increase performance in term of  equal error rate and detection rate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RNN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lack of  smoothing and label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bias.condition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random field (CRF)over come the problem of  RNN .</a:t>
                      </a:r>
                    </a:p>
                    <a:p>
                      <a:pPr algn="just"/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Data Set :</a:t>
                      </a:r>
                    </a:p>
                    <a:p>
                      <a:pPr algn="just"/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UCSD</a:t>
                      </a:r>
                    </a:p>
                    <a:p>
                      <a:pPr algn="just"/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UMN</a:t>
                      </a:r>
                    </a:p>
                    <a:p>
                      <a:pPr algn="just"/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UCD</a:t>
                      </a:r>
                    </a:p>
                    <a:p>
                      <a:pPr algn="just"/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</a:p>
                    <a:p>
                      <a:pPr algn="just"/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Traffic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,Subway, Avenue </a:t>
                      </a:r>
                    </a:p>
                    <a:p>
                      <a:pPr algn="just"/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Anomaly  not consider.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48525" y="872358"/>
            <a:ext cx="8683800" cy="4051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111" name="Shape 111"/>
          <p:cNvGraphicFramePr/>
          <p:nvPr>
            <p:extLst>
              <p:ext uri="{D42A27DB-BD31-4B8C-83A1-F6EECF244321}">
                <p14:modId xmlns="" xmlns:p14="http://schemas.microsoft.com/office/powerpoint/2010/main" val="2337268155"/>
              </p:ext>
            </p:extLst>
          </p:nvPr>
        </p:nvGraphicFramePr>
        <p:xfrm>
          <a:off x="396111" y="722475"/>
          <a:ext cx="8558702" cy="4419570"/>
        </p:xfrm>
        <a:graphic>
          <a:graphicData uri="http://schemas.openxmlformats.org/drawingml/2006/table">
            <a:tbl>
              <a:tblPr>
                <a:noFill/>
                <a:tableStyleId>{FB5AD28D-A056-4C0B-AC09-AFAF7BCF2F08}</a:tableStyleId>
              </a:tblPr>
              <a:tblGrid>
                <a:gridCol w="6964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752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82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50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437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809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S.NO</a:t>
                      </a:r>
                      <a:endParaRPr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PAPER </a:t>
                      </a:r>
                      <a:r>
                        <a:rPr lang="en" b="1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DETAILS</a:t>
                      </a:r>
                      <a:endParaRPr b="1" dirty="0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>
                    <a:lnB w="94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OBJECTIVE</a:t>
                      </a:r>
                      <a:endParaRPr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>
                    <a:lnB w="94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STRENGTH</a:t>
                      </a:r>
                      <a:endParaRPr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>
                    <a:lnB w="94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WEAKNESS</a:t>
                      </a:r>
                      <a:endParaRPr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>
                    <a:lnB w="94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37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2</a:t>
                      </a:r>
                      <a:endParaRPr lang="en-US" sz="1400" dirty="0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Weixin</a:t>
                      </a:r>
                      <a:r>
                        <a:rPr lang="en-US" sz="1400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Li,</a:t>
                      </a:r>
                    </a:p>
                    <a:p>
                      <a:r>
                        <a:rPr lang="en-US" sz="1400" b="1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Anomaly Detection and Localization</a:t>
                      </a:r>
                    </a:p>
                    <a:p>
                      <a:r>
                        <a:rPr lang="en-US" sz="1400" b="1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in Crowded Scenes</a:t>
                      </a:r>
                    </a:p>
                    <a:p>
                      <a:r>
                        <a:rPr lang="en-IN" sz="1400" b="0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IEEE Transactions On Pattern Analysis And Machine Intelligence,2013</a:t>
                      </a:r>
                      <a:r>
                        <a:rPr lang="en-US" sz="1400" b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endParaRPr lang="en-US" sz="1400" b="0" dirty="0">
                        <a:solidFill>
                          <a:srgbClr val="050403"/>
                        </a:solidFill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Anomaly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detection in pedestrian flow</a:t>
                      </a:r>
                    </a:p>
                    <a:p>
                      <a:r>
                        <a:rPr lang="en-US" sz="1400" baseline="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Using MDT</a:t>
                      </a:r>
                    </a:p>
                  </a:txBody>
                  <a:tcPr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Anomaly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detection with pedestrian flow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 USCD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 UMN</a:t>
                      </a:r>
                      <a:endParaRPr lang="en-US" sz="1400" dirty="0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Traffic junction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Subway</a:t>
                      </a:r>
                    </a:p>
                  </a:txBody>
                  <a:tcPr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424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3</a:t>
                      </a:r>
                      <a:endParaRPr lang="en-US" sz="1400" dirty="0">
                        <a:solidFill>
                          <a:srgbClr val="050403"/>
                        </a:solidFill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>
                    <a:lnR w="94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Kai-</a:t>
                      </a:r>
                      <a:r>
                        <a:rPr lang="en-US" sz="1400" kern="1200" baseline="0" dirty="0" err="1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Wen</a:t>
                      </a:r>
                      <a:r>
                        <a:rPr lang="en-US" sz="1400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Cheng</a:t>
                      </a:r>
                      <a:endParaRPr lang="en-US" sz="1400" dirty="0" smtClean="0">
                        <a:solidFill>
                          <a:srgbClr val="050403"/>
                        </a:solidFill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  <a:p>
                      <a:r>
                        <a:rPr lang="en-US" sz="1400" b="1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Video Anomaly Detection and Localization Using Hierarchical Feature</a:t>
                      </a:r>
                    </a:p>
                    <a:p>
                      <a:r>
                        <a:rPr lang="en-US" sz="1400" b="1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Representation and Gaussian Process Regression</a:t>
                      </a:r>
                    </a:p>
                    <a:p>
                      <a:r>
                        <a:rPr lang="en-US" sz="1400" b="0" kern="1200" baseline="0" dirty="0" err="1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worldscientific</a:t>
                      </a:r>
                      <a:endParaRPr lang="en-US" sz="1400" b="0" kern="1200" baseline="0" dirty="0" smtClean="0">
                        <a:solidFill>
                          <a:srgbClr val="050403"/>
                        </a:solidFill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  <a:p>
                      <a:r>
                        <a:rPr lang="en-IN" sz="1400" b="0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International Journal of Pattern Recognition and </a:t>
                      </a:r>
                      <a:r>
                        <a:rPr lang="en-IN" sz="1400" b="0" i="0" u="none" strike="noStrike" cap="none" baseline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Articial</a:t>
                      </a:r>
                      <a:r>
                        <a:rPr lang="en-IN" sz="1400" b="0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Intelligence 2015</a:t>
                      </a:r>
                      <a:endParaRPr lang="en-US" sz="1400" b="1" kern="1200" baseline="0" dirty="0" smtClean="0">
                        <a:solidFill>
                          <a:srgbClr val="050403"/>
                        </a:solidFill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  <a:p>
                      <a:endParaRPr lang="en-IN" sz="1400" b="0" i="0" u="none" strike="noStrike" cap="none" baseline="0" dirty="0" smtClean="0">
                        <a:solidFill>
                          <a:srgbClr val="000000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  <a:sym typeface="Arial"/>
                      </a:endParaRPr>
                    </a:p>
                  </a:txBody>
                  <a:tcPr>
                    <a:lnL w="94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Local and global</a:t>
                      </a:r>
                      <a:r>
                        <a:rPr lang="en-US" sz="14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anomaly detection using  GPR</a:t>
                      </a:r>
                    </a:p>
                  </a:txBody>
                  <a:tcPr>
                    <a:lnL w="94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Method achieves</a:t>
                      </a:r>
                    </a:p>
                    <a:p>
                      <a:r>
                        <a:rPr lang="en-US" sz="1400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80% detection rate based on the three challenging</a:t>
                      </a:r>
                    </a:p>
                    <a:p>
                      <a:r>
                        <a:rPr lang="en-US" sz="1400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Datasets</a:t>
                      </a:r>
                    </a:p>
                    <a:p>
                      <a:r>
                        <a:rPr lang="en-US" sz="1400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  USCD</a:t>
                      </a:r>
                      <a:br>
                        <a:rPr lang="en-US" sz="1400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</a:br>
                      <a:r>
                        <a:rPr lang="en-US" sz="1400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  Subway</a:t>
                      </a:r>
                    </a:p>
                    <a:p>
                      <a:r>
                        <a:rPr lang="en-US" sz="1400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  QMUL </a:t>
                      </a:r>
                      <a:endParaRPr lang="en-US" sz="1400" dirty="0">
                        <a:solidFill>
                          <a:srgbClr val="050403"/>
                        </a:solidFill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>
                    <a:lnL w="94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False detection rate is high</a:t>
                      </a:r>
                    </a:p>
                  </a:txBody>
                  <a:tcPr>
                    <a:lnL w="94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2663" y="441434"/>
          <a:ext cx="7893268" cy="3478925"/>
        </p:xfrm>
        <a:graphic>
          <a:graphicData uri="http://schemas.openxmlformats.org/drawingml/2006/table">
            <a:tbl>
              <a:tblPr firstRow="1" bandRow="1">
                <a:tableStyleId>{FB5AD28D-A056-4C0B-AC09-AFAF7BCF2F08}</a:tableStyleId>
              </a:tblPr>
              <a:tblGrid>
                <a:gridCol w="735724"/>
                <a:gridCol w="2280745"/>
                <a:gridCol w="1765737"/>
                <a:gridCol w="1555531"/>
                <a:gridCol w="1555531"/>
              </a:tblGrid>
              <a:tr h="4729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S.NO</a:t>
                      </a:r>
                      <a:endParaRPr sz="1400"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PAPER </a:t>
                      </a:r>
                      <a:r>
                        <a:rPr lang="en" sz="1400" b="1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DETAILS</a:t>
                      </a:r>
                      <a:endParaRPr sz="1400" b="1" dirty="0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OBJECTIVE</a:t>
                      </a:r>
                      <a:endParaRPr sz="1400"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STRENGTH</a:t>
                      </a:r>
                      <a:endParaRPr sz="1400"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WEAKNESS</a:t>
                      </a:r>
                      <a:endParaRPr sz="1400" b="1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</a:tr>
              <a:tr h="9893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4</a:t>
                      </a:r>
                      <a:endParaRPr lang="en-US" sz="1400" dirty="0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Jefferson Ryan </a:t>
                      </a:r>
                      <a:r>
                        <a:rPr lang="en-US" sz="1400" kern="1200" baseline="0" dirty="0" err="1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Medel</a:t>
                      </a:r>
                      <a:r>
                        <a:rPr lang="en-US" sz="1400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1400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1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Anomaly Detection in Video Using Predictive Convolution Long Short-Term Memory Networks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arXiv-2016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Detecting meaning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full  anomaly  with small number of input with LSTM</a:t>
                      </a:r>
                      <a:endParaRPr lang="en-US" sz="1400" dirty="0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Reconstruction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in past, future frame achieve accuracy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 USCD</a:t>
                      </a:r>
                      <a:b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</a:br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 Subway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 Avenue</a:t>
                      </a:r>
                      <a:endParaRPr lang="en-US" sz="1400" dirty="0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Do not adapt to new (unusual) movements </a:t>
                      </a:r>
                      <a:endParaRPr lang="en-US" sz="1400" dirty="0">
                        <a:solidFill>
                          <a:srgbClr val="050403"/>
                        </a:solidFill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63435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5</a:t>
                      </a:r>
                      <a:endParaRPr lang="en-US" sz="1400" dirty="0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Mohammad </a:t>
                      </a:r>
                      <a:r>
                        <a:rPr lang="en-US" sz="1400" kern="1200" baseline="0" dirty="0" err="1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Sabokrou</a:t>
                      </a:r>
                      <a:endParaRPr lang="en-US" sz="1400" kern="1200" baseline="0" dirty="0" smtClean="0">
                        <a:solidFill>
                          <a:srgbClr val="050403"/>
                        </a:solidFill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  <a:p>
                      <a:r>
                        <a:rPr lang="en-US" sz="1400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Deep-anomaly: </a:t>
                      </a:r>
                      <a:r>
                        <a:rPr lang="en-US" sz="1400" b="1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Fully convolutional neural network for fast anomaly</a:t>
                      </a:r>
                    </a:p>
                    <a:p>
                      <a:r>
                        <a:rPr lang="en-US" sz="1400" b="1" kern="1200" baseline="0" dirty="0" smtClean="0">
                          <a:solidFill>
                            <a:srgbClr val="050403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detection in crowded scenes</a:t>
                      </a:r>
                    </a:p>
                    <a:p>
                      <a:r>
                        <a:rPr lang="en-IN" sz="1400" b="0" i="0" u="none" strike="noStrike" cap="non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ELSEVIER 2018</a:t>
                      </a:r>
                      <a:endParaRPr lang="en-US" sz="1400" b="1" dirty="0">
                        <a:solidFill>
                          <a:srgbClr val="050403"/>
                        </a:solidFill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Detecting anomaly using FCN</a:t>
                      </a:r>
                      <a:endParaRPr lang="en-US" sz="1400" dirty="0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Detection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anomaly with speed and accuracy</a:t>
                      </a:r>
                    </a:p>
                    <a:p>
                      <a:r>
                        <a:rPr lang="en-US" sz="1400" baseline="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  USCD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Traffic junction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Subway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UMN</a:t>
                      </a:r>
                      <a:endParaRPr lang="en-US" sz="1400" dirty="0"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3596</TotalTime>
  <Words>2331</Words>
  <Application>Microsoft Office PowerPoint</Application>
  <PresentationFormat>On-screen Show (16:9)</PresentationFormat>
  <Paragraphs>496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Times New Roman</vt:lpstr>
      <vt:lpstr>PT Sans Narrow</vt:lpstr>
      <vt:lpstr>Verdana</vt:lpstr>
      <vt:lpstr>Open Sans</vt:lpstr>
      <vt:lpstr>Wingdings</vt:lpstr>
      <vt:lpstr>Tropic</vt:lpstr>
      <vt:lpstr>       ANOMALY DETECTION IN VIDEO USING RECURRENT NEURAL NETWORK AND GAUSSIAN MODEL</vt:lpstr>
      <vt:lpstr>OUTLINE</vt:lpstr>
      <vt:lpstr>ABSTRACT</vt:lpstr>
      <vt:lpstr>INTRODUCTION</vt:lpstr>
      <vt:lpstr>INTRODUCTION(Cont..)</vt:lpstr>
      <vt:lpstr>RELATED WORK</vt:lpstr>
      <vt:lpstr>RELATED WORK( Anomaly Dataset)</vt:lpstr>
      <vt:lpstr>Slide 8</vt:lpstr>
      <vt:lpstr>Slide 9</vt:lpstr>
      <vt:lpstr>RELATED WORK( GKIM)</vt:lpstr>
      <vt:lpstr>RELATED WORK( GMM)</vt:lpstr>
      <vt:lpstr>RELATED WORK( RNN)</vt:lpstr>
      <vt:lpstr>PROPOSED WORK</vt:lpstr>
      <vt:lpstr>Slide 14</vt:lpstr>
      <vt:lpstr>MODULE OF PROPOSED WORK</vt:lpstr>
      <vt:lpstr>DATASET</vt:lpstr>
      <vt:lpstr>Slide 17</vt:lpstr>
      <vt:lpstr>MODULE 1 – RANDOMLY SELECTION OF FRAMES</vt:lpstr>
      <vt:lpstr>Number of frames</vt:lpstr>
      <vt:lpstr>MODULE 2- FEATURE EXTRACTION </vt:lpstr>
      <vt:lpstr>GMM  Feature Extraction</vt:lpstr>
      <vt:lpstr>GMM  Feature Extraction (cont..)</vt:lpstr>
      <vt:lpstr>GMM  Feature Extraction (cont..)</vt:lpstr>
      <vt:lpstr>GMM  Feature Extraction (cont..)</vt:lpstr>
      <vt:lpstr>GMM  Feature Extraction (cont..)</vt:lpstr>
      <vt:lpstr>GMM  Feature Extraction (cont..)</vt:lpstr>
      <vt:lpstr>GMM  Feature Extraction (cont..)</vt:lpstr>
      <vt:lpstr>GMM  Feature Extraction (cont..)</vt:lpstr>
      <vt:lpstr>GMM  Feature Extraction (cont..)</vt:lpstr>
      <vt:lpstr>GMM  Feature Extraction (cont..)</vt:lpstr>
      <vt:lpstr>MODULE 3 - CLASSIFICATION</vt:lpstr>
      <vt:lpstr>Slide 32</vt:lpstr>
      <vt:lpstr> RNN STEPS</vt:lpstr>
      <vt:lpstr>ACTIVATION FUNCTION</vt:lpstr>
      <vt:lpstr>RESULT ANALYSIS</vt:lpstr>
      <vt:lpstr>SCHEDULE</vt:lpstr>
      <vt:lpstr>CONCLUSION </vt:lpstr>
      <vt:lpstr>REFERENCES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Dell</dc:creator>
  <cp:lastModifiedBy>Windows User</cp:lastModifiedBy>
  <cp:revision>666</cp:revision>
  <dcterms:modified xsi:type="dcterms:W3CDTF">2019-01-23T13:17:54Z</dcterms:modified>
</cp:coreProperties>
</file>