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5050933-CA63-4126-AC36-3981E230ABC9}">
  <a:tblStyle styleId="{D5050933-CA63-4126-AC36-3981E230AB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9dcf748c3c_4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9dcf748c3c_4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6590dcd655afa8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6590dcd655afa8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9dcf748c3c_4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9dcf748c3c_4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9dcf748c3c_4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9dcf748c3c_4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9dcf748c3c_4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9dcf748c3c_4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9dcf748c3c_4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9dcf748c3c_4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9dcf748c3c_4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9dcf748c3c_4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b2a8e6f25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b2a8e6f25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6590dcd655afa8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6590dcd655afa8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6590dcd655afa8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6590dcd655afa8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9dcf748c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9dcf748c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6590dcd655afa84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6590dcd655afa84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6590dcd655afa84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6590dcd655afa84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6590dcd655afa84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6590dcd655afa84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b2a8e6f257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b2a8e6f257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b2a8e6f257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b2a8e6f257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ab354393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ab354393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9dcf748c3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9dcf748c3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9dcf748c3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9dcf748c3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9dcf748c3c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9dcf748c3c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9dcf748c3c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9dcf748c3c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9dcf748c3c_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9dcf748c3c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9dcf748c3c_4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9dcf748c3c_4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a5ed82d1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a5ed82d1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635625"/>
            <a:ext cx="8520600" cy="139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600">
                <a:latin typeface="Times New Roman"/>
                <a:ea typeface="Times New Roman"/>
                <a:cs typeface="Times New Roman"/>
                <a:sym typeface="Times New Roman"/>
              </a:rPr>
              <a:t>Kidney Diseases Detection and Classification using CT Scanned Image</a:t>
            </a:r>
            <a:endParaRPr sz="4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571750"/>
            <a:ext cx="3174000" cy="13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</a:t>
            </a:r>
            <a:r>
              <a:rPr lang="en-GB" sz="25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guidance</a:t>
            </a:r>
            <a:r>
              <a:rPr lang="en-GB" sz="25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of,</a:t>
            </a:r>
            <a:r>
              <a:rPr lang="en-GB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Yuvarani S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Assistant Prof</a:t>
            </a: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essor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4572000" y="2571750"/>
            <a:ext cx="4383300" cy="13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by,</a:t>
            </a:r>
            <a:endParaRPr sz="25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Ritesh Kumar Gupta (22MCA0184),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Abhishek Das (22MCA0187)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7" name="Google Shape;57;p13"/>
          <p:cNvCxnSpPr/>
          <p:nvPr/>
        </p:nvCxnSpPr>
        <p:spPr>
          <a:xfrm flipH="1" rot="10800000">
            <a:off x="403200" y="393100"/>
            <a:ext cx="8337600" cy="9900"/>
          </a:xfrm>
          <a:prstGeom prst="straightConnector1">
            <a:avLst/>
          </a:prstGeom>
          <a:noFill/>
          <a:ln cap="flat" cmpd="sng" w="762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13"/>
          <p:cNvCxnSpPr/>
          <p:nvPr/>
        </p:nvCxnSpPr>
        <p:spPr>
          <a:xfrm flipH="1" rot="10800000">
            <a:off x="403200" y="4457625"/>
            <a:ext cx="8337600" cy="9900"/>
          </a:xfrm>
          <a:prstGeom prst="straightConnector1">
            <a:avLst/>
          </a:prstGeom>
          <a:noFill/>
          <a:ln cap="flat" cmpd="sng" w="762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611">
                <a:latin typeface="Times New Roman"/>
                <a:ea typeface="Times New Roman"/>
                <a:cs typeface="Times New Roman"/>
                <a:sym typeface="Times New Roman"/>
              </a:rPr>
              <a:t>CNN(</a:t>
            </a:r>
            <a:r>
              <a:rPr lang="en-GB" sz="3611">
                <a:latin typeface="Times New Roman"/>
                <a:ea typeface="Times New Roman"/>
                <a:cs typeface="Times New Roman"/>
                <a:sym typeface="Times New Roman"/>
              </a:rPr>
              <a:t>Convolutional</a:t>
            </a:r>
            <a:r>
              <a:rPr lang="en-GB" sz="3611">
                <a:latin typeface="Times New Roman"/>
                <a:ea typeface="Times New Roman"/>
                <a:cs typeface="Times New Roman"/>
                <a:sym typeface="Times New Roman"/>
              </a:rPr>
              <a:t> Neural Network)</a:t>
            </a:r>
            <a:endParaRPr sz="361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303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Architecture for deep learning that </a:t>
            </a: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learns </a:t>
            </a: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directly</a:t>
            </a: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from data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Useful for 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finding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patterns in images. Also employed to classify audio, time-series, and signal data.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can be compared to the connectivity pattern of the brain.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our project we will use this algorithm to classify different images as Kidney Stone, Cyst and 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Tumor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5" name="Google Shape;115;p22"/>
          <p:cNvCxnSpPr/>
          <p:nvPr/>
        </p:nvCxnSpPr>
        <p:spPr>
          <a:xfrm rot="10800000">
            <a:off x="903600" y="1017575"/>
            <a:ext cx="7300500" cy="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0"/>
            <a:ext cx="8520600" cy="5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1"/>
              <a:buFont typeface="Arial"/>
              <a:buNone/>
            </a:pPr>
            <a:r>
              <a:rPr lang="en-GB" sz="4000"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348"/>
              <a:buFont typeface="Arial"/>
              <a:buNone/>
            </a:pPr>
            <a:r>
              <a:t/>
            </a:r>
            <a:endParaRPr sz="36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1181875" y="761700"/>
            <a:ext cx="6975300" cy="42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: CT Scanned Image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: Classification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: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1 : Converting the Imbalanced data to Balanced data using SMOTE.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2 : Preprocessing the images -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2.1. Resizing the image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2.2. Normalization of the image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3 : Creating the CNN model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3.1. Applying Convolution Layer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3.2. Applying Max-Pooling Layer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3.3. Flattening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3.4. Densing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4 : Training the mode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5 : Testing the model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cxnSp>
        <p:nvCxnSpPr>
          <p:cNvPr id="122" name="Google Shape;122;p23"/>
          <p:cNvCxnSpPr/>
          <p:nvPr/>
        </p:nvCxnSpPr>
        <p:spPr>
          <a:xfrm rot="10800000">
            <a:off x="3485400" y="596100"/>
            <a:ext cx="21732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224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620">
                <a:latin typeface="Times New Roman"/>
                <a:ea typeface="Times New Roman"/>
                <a:cs typeface="Times New Roman"/>
                <a:sym typeface="Times New Roman"/>
              </a:rPr>
              <a:t>Working </a:t>
            </a:r>
            <a:r>
              <a:rPr lang="en-GB" sz="3620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r>
              <a:rPr lang="en-GB" sz="3620">
                <a:latin typeface="Times New Roman"/>
                <a:ea typeface="Times New Roman"/>
                <a:cs typeface="Times New Roman"/>
                <a:sym typeface="Times New Roman"/>
              </a:rPr>
              <a:t> of CNN </a:t>
            </a:r>
            <a:endParaRPr sz="36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325" y="861925"/>
            <a:ext cx="7325257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p24"/>
          <p:cNvCxnSpPr/>
          <p:nvPr/>
        </p:nvCxnSpPr>
        <p:spPr>
          <a:xfrm flipH="1">
            <a:off x="1587400" y="816413"/>
            <a:ext cx="6113100" cy="2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93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620">
                <a:latin typeface="Times New Roman"/>
                <a:ea typeface="Times New Roman"/>
                <a:cs typeface="Times New Roman"/>
                <a:sym typeface="Times New Roman"/>
              </a:rPr>
              <a:t>Dense Layers in Deep Learning</a:t>
            </a:r>
            <a:endParaRPr sz="36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5" name="Google Shape;135;p25"/>
          <p:cNvCxnSpPr/>
          <p:nvPr/>
        </p:nvCxnSpPr>
        <p:spPr>
          <a:xfrm flipH="1">
            <a:off x="1384500" y="666125"/>
            <a:ext cx="63750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3500" y="774975"/>
            <a:ext cx="3458274" cy="419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84975"/>
            <a:ext cx="8520600" cy="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620">
                <a:latin typeface="Times New Roman"/>
                <a:ea typeface="Times New Roman"/>
                <a:cs typeface="Times New Roman"/>
                <a:sym typeface="Times New Roman"/>
              </a:rPr>
              <a:t>Available</a:t>
            </a:r>
            <a:r>
              <a:rPr lang="en-GB" sz="3620">
                <a:latin typeface="Times New Roman"/>
                <a:ea typeface="Times New Roman"/>
                <a:cs typeface="Times New Roman"/>
                <a:sym typeface="Times New Roman"/>
              </a:rPr>
              <a:t> Data set (Imbalanced)</a:t>
            </a:r>
            <a:endParaRPr sz="36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9675" y="962800"/>
            <a:ext cx="5704650" cy="4180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Google Shape;143;p26"/>
          <p:cNvCxnSpPr/>
          <p:nvPr/>
        </p:nvCxnSpPr>
        <p:spPr>
          <a:xfrm flipH="1">
            <a:off x="1384500" y="689175"/>
            <a:ext cx="63750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12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GB" sz="3600">
                <a:latin typeface="Times New Roman"/>
                <a:ea typeface="Times New Roman"/>
                <a:cs typeface="Times New Roman"/>
                <a:sym typeface="Times New Roman"/>
              </a:rPr>
              <a:t>Available Data set (Imbalanced) cont…</a:t>
            </a:r>
            <a:endParaRPr sz="3600"/>
          </a:p>
        </p:txBody>
      </p:sp>
      <p:cxnSp>
        <p:nvCxnSpPr>
          <p:cNvPr id="149" name="Google Shape;149;p27"/>
          <p:cNvCxnSpPr/>
          <p:nvPr/>
        </p:nvCxnSpPr>
        <p:spPr>
          <a:xfrm flipH="1">
            <a:off x="660000" y="751350"/>
            <a:ext cx="78240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125" y="1009562"/>
            <a:ext cx="8586700" cy="312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7"/>
          <p:cNvSpPr txBox="1"/>
          <p:nvPr/>
        </p:nvSpPr>
        <p:spPr>
          <a:xfrm>
            <a:off x="724938" y="3991525"/>
            <a:ext cx="143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Cyst</a:t>
            </a:r>
            <a:endParaRPr/>
          </a:p>
        </p:txBody>
      </p:sp>
      <p:sp>
        <p:nvSpPr>
          <p:cNvPr id="152" name="Google Shape;152;p27"/>
          <p:cNvSpPr txBox="1"/>
          <p:nvPr/>
        </p:nvSpPr>
        <p:spPr>
          <a:xfrm>
            <a:off x="2715813" y="3991525"/>
            <a:ext cx="143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Normal</a:t>
            </a:r>
            <a:endParaRPr/>
          </a:p>
        </p:txBody>
      </p:sp>
      <p:sp>
        <p:nvSpPr>
          <p:cNvPr id="153" name="Google Shape;153;p27"/>
          <p:cNvSpPr txBox="1"/>
          <p:nvPr/>
        </p:nvSpPr>
        <p:spPr>
          <a:xfrm>
            <a:off x="4805738" y="3991525"/>
            <a:ext cx="162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Stone</a:t>
            </a:r>
            <a:endParaRPr/>
          </a:p>
        </p:txBody>
      </p:sp>
      <p:sp>
        <p:nvSpPr>
          <p:cNvPr id="154" name="Google Shape;154;p27"/>
          <p:cNvSpPr txBox="1"/>
          <p:nvPr/>
        </p:nvSpPr>
        <p:spPr>
          <a:xfrm>
            <a:off x="6973663" y="3991525"/>
            <a:ext cx="157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Tumor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16611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620">
                <a:latin typeface="Times New Roman"/>
                <a:ea typeface="Times New Roman"/>
                <a:cs typeface="Times New Roman"/>
                <a:sym typeface="Times New Roman"/>
              </a:rPr>
              <a:t>Balanced Data using SMOTE</a:t>
            </a:r>
            <a:endParaRPr sz="36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0" name="Google Shape;160;p28"/>
          <p:cNvCxnSpPr/>
          <p:nvPr/>
        </p:nvCxnSpPr>
        <p:spPr>
          <a:xfrm flipH="1">
            <a:off x="1524750" y="760313"/>
            <a:ext cx="60945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pic>
        <p:nvPicPr>
          <p:cNvPr id="161" name="Google Shape;161;p28"/>
          <p:cNvPicPr preferRelativeResize="0"/>
          <p:nvPr/>
        </p:nvPicPr>
        <p:blipFill rotWithShape="1">
          <a:blip r:embed="rId3">
            <a:alphaModFix/>
          </a:blip>
          <a:srcRect b="1612" l="9599" r="8914" t="42772"/>
          <a:stretch/>
        </p:blipFill>
        <p:spPr>
          <a:xfrm>
            <a:off x="1865975" y="867152"/>
            <a:ext cx="5583599" cy="4182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GB" sz="3611">
                <a:latin typeface="Times New Roman"/>
                <a:ea typeface="Times New Roman"/>
                <a:cs typeface="Times New Roman"/>
                <a:sym typeface="Times New Roman"/>
              </a:rPr>
              <a:t>SMOTE</a:t>
            </a:r>
            <a:endParaRPr sz="361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339575" y="1407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Times New Roman"/>
              <a:buChar char="●"/>
            </a:pPr>
            <a:r>
              <a:rPr b="1" lang="en-GB" sz="19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SMOTE – Synthetic Minority Oversampling Technique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Technique for balancing the minority </a:t>
            </a:r>
            <a:r>
              <a:rPr lang="en-GB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sample</a:t>
            </a:r>
            <a:r>
              <a:rPr lang="en-GB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dataset from the available dataset.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Times New Roman"/>
              <a:buChar char="●"/>
            </a:pPr>
            <a:r>
              <a:rPr b="1" lang="en-GB" sz="19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Problem with Imbalanced dataset </a:t>
            </a:r>
            <a:r>
              <a:rPr lang="en-GB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– It can give </a:t>
            </a:r>
            <a:r>
              <a:rPr b="1" lang="en-GB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biased result</a:t>
            </a:r>
            <a:r>
              <a:rPr lang="en-GB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based on the majority sample dataset.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Times New Roman"/>
              <a:buChar char="●"/>
            </a:pPr>
            <a:r>
              <a:rPr b="1" lang="en-GB" sz="19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r>
              <a:rPr lang="en-GB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– Oversampling of minority sample is one of the techniques. 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Times New Roman"/>
              <a:buChar char="●"/>
            </a:pPr>
            <a:r>
              <a:rPr b="1" lang="en-GB" sz="19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Oversampling </a:t>
            </a:r>
            <a:r>
              <a:rPr lang="en-GB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– Duplicating the minority dataset. And this technique of oversampling is called SMOTE.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8" name="Google Shape;168;p29"/>
          <p:cNvCxnSpPr/>
          <p:nvPr/>
        </p:nvCxnSpPr>
        <p:spPr>
          <a:xfrm flipH="1">
            <a:off x="3694925" y="1009575"/>
            <a:ext cx="1809900" cy="2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270300" y="82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GB" sz="3600">
                <a:latin typeface="Times New Roman"/>
                <a:ea typeface="Times New Roman"/>
                <a:cs typeface="Times New Roman"/>
                <a:sym typeface="Times New Roman"/>
              </a:rPr>
              <a:t>Model Summary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4" name="Google Shape;174;p30"/>
          <p:cNvCxnSpPr/>
          <p:nvPr/>
        </p:nvCxnSpPr>
        <p:spPr>
          <a:xfrm flipH="1">
            <a:off x="2827338" y="655500"/>
            <a:ext cx="33849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2875" y="875525"/>
            <a:ext cx="5609224" cy="421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311700" y="171775"/>
            <a:ext cx="85206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620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36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182" name="Google Shape;182;p31"/>
          <p:cNvCxnSpPr/>
          <p:nvPr/>
        </p:nvCxnSpPr>
        <p:spPr>
          <a:xfrm rot="10800000">
            <a:off x="3780300" y="772075"/>
            <a:ext cx="158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pic>
        <p:nvPicPr>
          <p:cNvPr id="183" name="Google Shape;183;p31"/>
          <p:cNvPicPr preferRelativeResize="0"/>
          <p:nvPr/>
        </p:nvPicPr>
        <p:blipFill rotWithShape="1">
          <a:blip r:embed="rId3">
            <a:alphaModFix/>
          </a:blip>
          <a:srcRect b="0" l="0" r="0" t="59538"/>
          <a:stretch/>
        </p:blipFill>
        <p:spPr>
          <a:xfrm>
            <a:off x="0" y="1061825"/>
            <a:ext cx="9144001" cy="37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611"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sz="361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356200"/>
            <a:ext cx="8520600" cy="32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Kidney Diseases are the most painful urological disorders.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the increase of bad lifestyle these diseases are getting common.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work aims to classify among normal Kidney, Kidney Stones, Tumor and Cyst.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SMOTE (Synthetic Minority Over-Sampling Technique) is employed to manage the 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imbalanced 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CNN (Convolutional Neural Network) is 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further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used for classification of images.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5" name="Google Shape;65;p14"/>
          <p:cNvCxnSpPr/>
          <p:nvPr/>
        </p:nvCxnSpPr>
        <p:spPr>
          <a:xfrm rot="10800000">
            <a:off x="3077400" y="1081500"/>
            <a:ext cx="29892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311700" y="32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620">
                <a:latin typeface="Times New Roman"/>
                <a:ea typeface="Times New Roman"/>
                <a:cs typeface="Times New Roman"/>
                <a:sym typeface="Times New Roman"/>
              </a:rPr>
              <a:t>Loss and </a:t>
            </a:r>
            <a:r>
              <a:rPr lang="en-GB" sz="3620">
                <a:latin typeface="Times New Roman"/>
                <a:ea typeface="Times New Roman"/>
                <a:cs typeface="Times New Roman"/>
                <a:sym typeface="Times New Roman"/>
              </a:rPr>
              <a:t>Accuracy</a:t>
            </a:r>
            <a:r>
              <a:rPr lang="en-GB" sz="3620">
                <a:latin typeface="Times New Roman"/>
                <a:ea typeface="Times New Roman"/>
                <a:cs typeface="Times New Roman"/>
                <a:sym typeface="Times New Roman"/>
              </a:rPr>
              <a:t> Vs epoch</a:t>
            </a:r>
            <a:endParaRPr sz="36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32"/>
          <p:cNvSpPr txBox="1"/>
          <p:nvPr>
            <p:ph idx="1" type="body"/>
          </p:nvPr>
        </p:nvSpPr>
        <p:spPr>
          <a:xfrm>
            <a:off x="311700" y="4321775"/>
            <a:ext cx="8520600" cy="4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loss vs epoch							</a:t>
            </a:r>
            <a:r>
              <a:rPr lang="en-GB"/>
              <a:t>accuracy</a:t>
            </a:r>
            <a:r>
              <a:rPr lang="en-GB"/>
              <a:t> vs epoch</a:t>
            </a:r>
            <a:endParaRPr/>
          </a:p>
        </p:txBody>
      </p:sp>
      <p:pic>
        <p:nvPicPr>
          <p:cNvPr id="190" name="Google Shape;1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212" y="1305125"/>
            <a:ext cx="3753288" cy="286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3850" y="1305125"/>
            <a:ext cx="3836925" cy="2868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2" name="Google Shape;192;p32"/>
          <p:cNvCxnSpPr/>
          <p:nvPr/>
        </p:nvCxnSpPr>
        <p:spPr>
          <a:xfrm rot="10800000">
            <a:off x="1709750" y="937625"/>
            <a:ext cx="591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311700" y="144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Times New Roman"/>
                <a:ea typeface="Times New Roman"/>
                <a:cs typeface="Times New Roman"/>
                <a:sym typeface="Times New Roman"/>
              </a:rPr>
              <a:t>Confusion Matrix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8" name="Google Shape;198;p33"/>
          <p:cNvPicPr preferRelativeResize="0"/>
          <p:nvPr/>
        </p:nvPicPr>
        <p:blipFill rotWithShape="1">
          <a:blip r:embed="rId3">
            <a:alphaModFix/>
          </a:blip>
          <a:srcRect b="18546" l="7757" r="0" t="0"/>
          <a:stretch/>
        </p:blipFill>
        <p:spPr>
          <a:xfrm>
            <a:off x="1796575" y="885875"/>
            <a:ext cx="5657070" cy="4257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9" name="Google Shape;199;p33"/>
          <p:cNvCxnSpPr/>
          <p:nvPr/>
        </p:nvCxnSpPr>
        <p:spPr>
          <a:xfrm rot="10800000">
            <a:off x="2775600" y="720150"/>
            <a:ext cx="36015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type="title"/>
          </p:nvPr>
        </p:nvSpPr>
        <p:spPr>
          <a:xfrm>
            <a:off x="311700" y="28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Times New Roman"/>
                <a:ea typeface="Times New Roman"/>
                <a:cs typeface="Times New Roman"/>
                <a:sym typeface="Times New Roman"/>
              </a:rPr>
              <a:t>Conclusion 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is able to classify most of the training image correctly.  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Considerable improvement while training the algorithm with the increasing number of Epoch. 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Loss is minimal after a particular number of Epoch. 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Further research is needed to make algorithm </a:t>
            </a: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compatible</a:t>
            </a: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robust data. 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6" name="Google Shape;206;p34"/>
          <p:cNvCxnSpPr/>
          <p:nvPr/>
        </p:nvCxnSpPr>
        <p:spPr>
          <a:xfrm rot="10800000">
            <a:off x="3418050" y="862475"/>
            <a:ext cx="230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/>
          <p:nvPr>
            <p:ph type="title"/>
          </p:nvPr>
        </p:nvSpPr>
        <p:spPr>
          <a:xfrm>
            <a:off x="311700" y="280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GB" sz="340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3400"/>
          </a:p>
        </p:txBody>
      </p:sp>
      <p:sp>
        <p:nvSpPr>
          <p:cNvPr id="212" name="Google Shape;212;p35"/>
          <p:cNvSpPr txBox="1"/>
          <p:nvPr>
            <p:ph idx="1" type="body"/>
          </p:nvPr>
        </p:nvSpPr>
        <p:spPr>
          <a:xfrm>
            <a:off x="175050" y="1045950"/>
            <a:ext cx="8793900" cy="37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G. Chen et al., "Prediction of Chronic Kidney Disease Using Adaptive Hybridized Deep Convolutional Neural Network on the Internet of Medical Things Platform," in IEEE Access, vol. 8, pp. 100497-100508, 2020, doi: 10.1109/ACCESS.2020.2995310.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H. Zhang, Y. Chen, Y. Song, Z. Xiong, Y. Yang and Q. M. Jonathan Wu, "Automatic Kidney Lesion Detection for CT Images Using Morphological Cascade Convolutional Neural Networks," in IEEE Access, vol. 7, pp. 83001-83011, 2019, doi: 10.1109/ACCESS.2019.2924207.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 A. Soni and A. Rai, "Kidney Stone Recognition and Extraction using Directional Emboss &amp; SVM from Computed Tomography Images," 2020 Third International Conference on Multimedia Processing, Communication &amp; Information Technology (MPCIT), 2020, pp. 57-62, doi: 10.1109/MPCIT51588.2020.9350388.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495"/>
          </a:p>
        </p:txBody>
      </p:sp>
      <p:cxnSp>
        <p:nvCxnSpPr>
          <p:cNvPr id="213" name="Google Shape;213;p35"/>
          <p:cNvCxnSpPr/>
          <p:nvPr/>
        </p:nvCxnSpPr>
        <p:spPr>
          <a:xfrm rot="10800000">
            <a:off x="3077400" y="845475"/>
            <a:ext cx="29892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/>
          <p:nvPr>
            <p:ph type="title"/>
          </p:nvPr>
        </p:nvSpPr>
        <p:spPr>
          <a:xfrm>
            <a:off x="311700" y="309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GB" sz="3400">
                <a:latin typeface="Times New Roman"/>
                <a:ea typeface="Times New Roman"/>
                <a:cs typeface="Times New Roman"/>
                <a:sym typeface="Times New Roman"/>
              </a:rPr>
              <a:t>REFERENCES (cont…)</a:t>
            </a:r>
            <a:endParaRPr sz="3400"/>
          </a:p>
        </p:txBody>
      </p:sp>
      <p:sp>
        <p:nvSpPr>
          <p:cNvPr id="219" name="Google Shape;219;p36"/>
          <p:cNvSpPr txBox="1"/>
          <p:nvPr>
            <p:ph idx="1" type="body"/>
          </p:nvPr>
        </p:nvSpPr>
        <p:spPr>
          <a:xfrm>
            <a:off x="399875" y="1180600"/>
            <a:ext cx="8427900" cy="35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[4] T. Mangayarkarasi and D. N. Jamal, "PNN-based analysis system to classify renal pathologies in Kidney Ultrasound Images," 2017 2nd International Conference on Computing and Communications Technologies (ICCCT), 2017, pp. 123-126, doi: 10.1109/ICCCT2.2017.7972258.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[5] P. Vaish, R. Bharath, P. Rajalakshmi and U. B. Desai, "Smartphone based automatic abnormality detection of kidney in ultrasound images," 2016 IEEE 18th International Conference on e-Health Networking, Applications and Services (Healthcom), 2016, pp. 1-6, doi: 10.1109/HealthCom.2016.7749492.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[6] N. R. Thomas and J. Anitha, "An Automated Kidney Tumor Detection Technique from Computer Tomography Images," 2022 International Conference on Computing, Communication, Security and Intelligent Systems (IC3SIS), 2022, pp. 1-6, doi: 10.1109/IC3SIS54991.2022.9885650.10</a:t>
            </a:r>
            <a:endParaRPr sz="1600"/>
          </a:p>
        </p:txBody>
      </p:sp>
      <p:cxnSp>
        <p:nvCxnSpPr>
          <p:cNvPr id="220" name="Google Shape;220;p36"/>
          <p:cNvCxnSpPr/>
          <p:nvPr/>
        </p:nvCxnSpPr>
        <p:spPr>
          <a:xfrm rot="10800000">
            <a:off x="2242525" y="881725"/>
            <a:ext cx="45423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/>
          <p:nvPr>
            <p:ph type="title"/>
          </p:nvPr>
        </p:nvSpPr>
        <p:spPr>
          <a:xfrm>
            <a:off x="3340425" y="1999050"/>
            <a:ext cx="280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411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341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94350"/>
            <a:ext cx="8520600" cy="7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35750"/>
            <a:ext cx="8520600" cy="32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numerous types of 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kidney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diseases.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Chronic Kidney Disease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Kidney Stones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Glomerulonephritis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Polycystic Kidney Disease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Urinary Tract Infection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Among these the most common ones are Kidney Stone, Cyst, and Tumor.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2" name="Google Shape;72;p15"/>
          <p:cNvCxnSpPr/>
          <p:nvPr/>
        </p:nvCxnSpPr>
        <p:spPr>
          <a:xfrm flipH="1">
            <a:off x="2449650" y="903300"/>
            <a:ext cx="4244700" cy="1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611">
                <a:latin typeface="Times New Roman"/>
                <a:ea typeface="Times New Roman"/>
                <a:cs typeface="Times New Roman"/>
                <a:sym typeface="Times New Roman"/>
              </a:rPr>
              <a:t>RELATED WORK</a:t>
            </a:r>
            <a:endParaRPr sz="361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78" name="Google Shape;78;p16"/>
          <p:cNvGraphicFramePr/>
          <p:nvPr/>
        </p:nvGraphicFramePr>
        <p:xfrm>
          <a:off x="311700" y="1507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{D5050933-CA63-4126-AC36-3981E230ABC9}</a:tableStyleId>
              </a:tblPr>
              <a:tblGrid>
                <a:gridCol w="763925"/>
                <a:gridCol w="3305500"/>
                <a:gridCol w="2321025"/>
                <a:gridCol w="2130150"/>
              </a:tblGrid>
              <a:tr h="5069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S.NO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PAPER DETAILS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OBJECTIVE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STRENGTH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188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1.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Guozhen Chen et al [1], Prediction of Chronic Kidney Disease Using Adaptive Hybridized Deep Convolutional Neural Network on the Internet of Medical Things Platform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Publication:- IEEE 2020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Detection of Chronic Kidney Disease </a:t>
                      </a: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using</a:t>
                      </a: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CNN.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Enhancing the accuracy of the classification system by using algorithmic models.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AHDCNN model is showing </a:t>
                      </a: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highest</a:t>
                      </a: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 compared to RNN, HNN, DNN, etc.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Inputs given by radiologists shows promising results in classification of renal cell.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9" name="Google Shape;79;p16"/>
          <p:cNvCxnSpPr/>
          <p:nvPr/>
        </p:nvCxnSpPr>
        <p:spPr>
          <a:xfrm rot="10800000">
            <a:off x="2503600" y="1059550"/>
            <a:ext cx="42552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7"/>
          <p:cNvGraphicFramePr/>
          <p:nvPr/>
        </p:nvGraphicFramePr>
        <p:xfrm>
          <a:off x="354800" y="4581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{D5050933-CA63-4126-AC36-3981E230ABC9}</a:tableStyleId>
              </a:tblPr>
              <a:tblGrid>
                <a:gridCol w="832600"/>
                <a:gridCol w="3344300"/>
                <a:gridCol w="2130800"/>
                <a:gridCol w="2086525"/>
              </a:tblGrid>
              <a:tr h="5613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S.NO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PAPER DETAILS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OBJECTIVE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STRENGTH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8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2.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Hui Zhang et al [2], Automatic Kidney Lesion Detection for CT Images Using Morphological Cascade Convolutional Neural Network.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Publication: IEEE, 2019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Lesion detection tool using morphological cascade CNN.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Proposed cascade RCNN is outperforming in lesions detection.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 morphological operations are used.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92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Akanksha Soni et al [3], </a:t>
                      </a: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Kidney</a:t>
                      </a: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Stone Recognition and Extraction using Directional </a:t>
                      </a: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Emboss</a:t>
                      </a: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&amp; SVM from </a:t>
                      </a: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computed Tomography Images.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Publication: IEEE, 2020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Recognition of Kidney Stone using Support Vector Machine (SVM)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System obtained 98.71% using only 156 CT samples.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Useful for recognizing stones with less processing time.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Google Shape;89;p18"/>
          <p:cNvGraphicFramePr/>
          <p:nvPr/>
        </p:nvGraphicFramePr>
        <p:xfrm>
          <a:off x="354800" y="4581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{D5050933-CA63-4126-AC36-3981E230ABC9}</a:tableStyleId>
              </a:tblPr>
              <a:tblGrid>
                <a:gridCol w="832600"/>
                <a:gridCol w="3384600"/>
                <a:gridCol w="2131875"/>
                <a:gridCol w="2045150"/>
              </a:tblGrid>
              <a:tr h="5613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S.NO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PAPER DETAILS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OBJECTIVE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STRENGTH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8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r>
                        <a:rPr lang="en-GB"/>
                        <a:t>.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T. Mangayarkarasi</a:t>
                      </a: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et al [4], PNN- based Analysis System to Classify Renal Pathologies in Kidney Ultrasound Images.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Publication: IEEE, 2017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Classification of Ultrasound Kidney images into four classes: Normal, Cyst, Calculi and Tumor using PNN (Probabilistic Neural Network)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Overall accuracy of 92.99%, sensitivity of 88.04% and Specificity of 97.33% is obtained.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92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r>
                        <a:rPr lang="en-GB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Pallavi Vaish</a:t>
                      </a: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et al [5], Smartphone Based Automatic Abnormality Detection of Kidney in Ultrasound Images.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Publication: IEEE, 2016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Automatic abnormality (cyst and stone) detection of kidney using Viola Jones algorithm and SVM classifier.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Developed app resulted with an accuracy of 90.91%.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Beneficial in rural healthcare and </a:t>
                      </a: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emergency</a:t>
                      </a: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conditions</a:t>
                      </a: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where sonographers are </a:t>
                      </a: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unavailable</a:t>
                      </a: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Google Shape;94;p19"/>
          <p:cNvGraphicFramePr/>
          <p:nvPr/>
        </p:nvGraphicFramePr>
        <p:xfrm>
          <a:off x="311700" y="77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{D5050933-CA63-4126-AC36-3981E230ABC9}</a:tableStyleId>
              </a:tblPr>
              <a:tblGrid>
                <a:gridCol w="763925"/>
                <a:gridCol w="3305500"/>
                <a:gridCol w="2321025"/>
                <a:gridCol w="2130150"/>
              </a:tblGrid>
              <a:tr h="5069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S.NO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PAPER DETAILS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OBJECTIVE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STRENGTH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188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r>
                        <a:rPr lang="en-GB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Neethu Rose Thomas </a:t>
                      </a: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et al [6], An Automated Kidney Tumor Detection Technique from Computer Tomography Images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Publication:- IEEE 2022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Identification</a:t>
                      </a: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of kidney tumor area with the help of K mean clustering and K means segmentation.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 accuracy of 91.2% and dice coefficient of 87.7%  is achieved with K-means clustering technique.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611">
                <a:latin typeface="Times New Roman"/>
                <a:ea typeface="Times New Roman"/>
                <a:cs typeface="Times New Roman"/>
                <a:sym typeface="Times New Roman"/>
              </a:rPr>
              <a:t>PROPOSED WORK</a:t>
            </a:r>
            <a:endParaRPr sz="361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0" name="Google Shape;100;p20"/>
          <p:cNvCxnSpPr/>
          <p:nvPr/>
        </p:nvCxnSpPr>
        <p:spPr>
          <a:xfrm rot="10800000">
            <a:off x="2462400" y="572700"/>
            <a:ext cx="421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825" y="572700"/>
            <a:ext cx="6220599" cy="457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620">
                <a:latin typeface="Times New Roman"/>
                <a:ea typeface="Times New Roman"/>
                <a:cs typeface="Times New Roman"/>
                <a:sym typeface="Times New Roman"/>
              </a:rPr>
              <a:t>Architecture Design</a:t>
            </a:r>
            <a:endParaRPr sz="36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6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7" name="Google Shape;107;p21"/>
          <p:cNvCxnSpPr/>
          <p:nvPr/>
        </p:nvCxnSpPr>
        <p:spPr>
          <a:xfrm rot="10800000">
            <a:off x="2471300" y="652975"/>
            <a:ext cx="42192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425" y="652975"/>
            <a:ext cx="7408119" cy="42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