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50E5CC-F32A-4667-AC92-64734702900D}">
  <a:tblStyle styleId="{2B50E5CC-F32A-4667-AC92-647347029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115093D-6461-41BC-BE09-455DBCD8D5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dcf748c3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dcf748c3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dcf748c3c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dcf748c3c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dcf748c3c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dcf748c3c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cf748c3c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dcf748c3c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dcf748c3c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dcf748c3c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dcf748c3c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dcf748c3c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2a8e6f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2a8e6f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5ed82d1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5ed82d1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a8e6f25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a8e6f25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a8e6f25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2a8e6f25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dcf748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dcf748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b35439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b35439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dcf748c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dcf748c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dcf748c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dcf748c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cf748c3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cf748c3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cf748c3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cf748c3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dcf748c3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dcf748c3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5ed82d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5ed82d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cf748c3c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dcf748c3c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35625"/>
            <a:ext cx="8520600" cy="13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Times New Roman"/>
                <a:ea typeface="Times New Roman"/>
                <a:cs typeface="Times New Roman"/>
                <a:sym typeface="Times New Roman"/>
              </a:rPr>
              <a:t>Kidney Diseases Detection and Classification using CT Scanned Image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31740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guidance</a:t>
            </a: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of,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Yuvarani 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essor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0" y="2571750"/>
            <a:ext cx="43833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by,</a:t>
            </a:r>
            <a:endParaRPr sz="2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Ritesh Kumar Gupta (22MCA0184),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Das (22MCA0187)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03200" y="393100"/>
            <a:ext cx="8337600" cy="9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403200" y="4457625"/>
            <a:ext cx="8337600" cy="9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CNN(</a:t>
            </a: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 Neural Network)</a:t>
            </a:r>
            <a:endParaRPr sz="3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30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Architecture for deep learning that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data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patterns in images. Also employed to classify audio, time-series, and signal data.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compared to the connectivity pattern of the brain.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 we will use this algorithm to classify different images as Kidney Stone, Cyst and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Tumor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 rot="10800000">
            <a:off x="903600" y="1017575"/>
            <a:ext cx="73005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 of CNN </a:t>
            </a:r>
            <a:endParaRPr sz="3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25" y="861925"/>
            <a:ext cx="7325257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3"/>
          <p:cNvCxnSpPr/>
          <p:nvPr/>
        </p:nvCxnSpPr>
        <p:spPr>
          <a:xfrm flipH="1">
            <a:off x="1785200" y="807650"/>
            <a:ext cx="58344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6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Dense Layers in Deep Learning</a:t>
            </a:r>
            <a:endParaRPr sz="3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13" y="1159500"/>
            <a:ext cx="515557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4"/>
          <p:cNvCxnSpPr/>
          <p:nvPr/>
        </p:nvCxnSpPr>
        <p:spPr>
          <a:xfrm rot="10800000">
            <a:off x="1642900" y="889975"/>
            <a:ext cx="5891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71250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 Data set (Imbalanced)</a:t>
            </a:r>
            <a:endParaRPr sz="3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25" y="1095750"/>
            <a:ext cx="60476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Available Data set (Imbalanced) cont…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963" y="696275"/>
            <a:ext cx="5285936" cy="444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6"/>
          <p:cNvCxnSpPr/>
          <p:nvPr/>
        </p:nvCxnSpPr>
        <p:spPr>
          <a:xfrm rot="10800000">
            <a:off x="1334575" y="696275"/>
            <a:ext cx="6433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6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latin typeface="Times New Roman"/>
                <a:ea typeface="Times New Roman"/>
                <a:cs typeface="Times New Roman"/>
                <a:sym typeface="Times New Roman"/>
              </a:rPr>
              <a:t>Balanced Data using SMOTE</a:t>
            </a:r>
            <a:endParaRPr sz="3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813" y="914925"/>
            <a:ext cx="5400373" cy="400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7"/>
          <p:cNvCxnSpPr/>
          <p:nvPr/>
        </p:nvCxnSpPr>
        <p:spPr>
          <a:xfrm flipH="1">
            <a:off x="1865975" y="828900"/>
            <a:ext cx="55836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SMOTE</a:t>
            </a:r>
            <a:endParaRPr sz="3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39575" y="140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SMOTE – Synthetic Minority Oversampling Technique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 for balancing the minority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dataset from the available dataset.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with Imbalanced dataset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It can give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biased result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based on the majority sample dataset.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Oversampling of minority sample is one of the techniques.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Oversampling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Duplicating the minority dataset. And this technique of oversampling is called SMOTE.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28"/>
          <p:cNvCxnSpPr/>
          <p:nvPr/>
        </p:nvCxnSpPr>
        <p:spPr>
          <a:xfrm flipH="1">
            <a:off x="3694925" y="1009575"/>
            <a:ext cx="1809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SCHEDULE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0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PLAN: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29"/>
          <p:cNvCxnSpPr/>
          <p:nvPr/>
        </p:nvCxnSpPr>
        <p:spPr>
          <a:xfrm rot="10800000">
            <a:off x="3077400" y="1017725"/>
            <a:ext cx="2989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164" name="Google Shape;164;p29"/>
          <p:cNvGraphicFramePr/>
          <p:nvPr/>
        </p:nvGraphicFramePr>
        <p:xfrm>
          <a:off x="943925" y="17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{E115093D-6461-41BC-BE09-455DBCD8D512}</a:tableStyleId>
              </a:tblPr>
              <a:tblGrid>
                <a:gridCol w="1273375"/>
                <a:gridCol w="2716350"/>
                <a:gridCol w="1427400"/>
                <a:gridCol w="1448250"/>
              </a:tblGrid>
              <a:tr h="41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 of Tasks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 Algorithm for 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27-10-2022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15-12-2022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and Risk Analysis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16-12-2022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30-12-2022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Writing Research Paper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30-12-2022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13–01-2023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8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4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75050" y="1045950"/>
            <a:ext cx="87939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G. Chen et al., "Prediction of Chronic Kidney Disease Using Adaptive Hybridized Deep Convolutional Neural Network on the Internet of Medical Things Platform," in IEEE Access, vol. 8, pp. 100497-100508, 2020, doi: 10.1109/ACCESS.2020.2995310.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H. Zhang, Y. Chen, Y. Song, Z. Xiong, Y. Yang and Q. M. Jonathan Wu, "Automatic Kidney Lesion Detection for CT Images Using Morphological Cascade Convolutional Neural Networks," in IEEE Access, vol. 7, pp. 83001-83011, 2019, doi: 10.1109/ACCESS.2019.2924207.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A. Soni and A. Rai, "Kidney Stone Recognition and Extraction using Directional Emboss &amp; SVM from Computed Tomography Images," 2020 Third International Conference on Multimedia Processing, Communication &amp; Information Technology (MPCIT), 2020, pp. 57-62, doi: 10.1109/MPCIT51588.2020.9350388.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cxnSp>
        <p:nvCxnSpPr>
          <p:cNvPr id="171" name="Google Shape;171;p30"/>
          <p:cNvCxnSpPr/>
          <p:nvPr/>
        </p:nvCxnSpPr>
        <p:spPr>
          <a:xfrm rot="10800000">
            <a:off x="3077400" y="845475"/>
            <a:ext cx="2989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REFERENCES (cont…)</a:t>
            </a:r>
            <a:endParaRPr sz="3400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99875" y="1180600"/>
            <a:ext cx="84279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T. Mangayarkarasi and D. N. Jamal, "PNN-based analysis system to classify renal pathologies in Kidney Ultrasound Images," 2017 2nd International Conference on Computing and Communications Technologies (ICCCT), 2017, pp. 123-126, doi: 10.1109/ICCCT2.2017.7972258.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P. Vaish, R. Bharath, P. Rajalakshmi and U. B. Desai, "Smartphone based automatic abnormality detection of kidney in ultrasound images," 2016 IEEE 18th International Conference on e-Health Networking, Applications and Services (Healthcom), 2016, pp. 1-6, doi: 10.1109/HealthCom.2016.7749492.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N. R. Thomas and J. Anitha, "An Automated Kidney Tumor Detection Technique from Computer Tomography Images," 2022 International Conference on Computing, Communication, Security and Intelligent Systems (IC3SIS), 2022, pp. 1-6, doi: 10.1109/IC3SIS54991.2022.9885650.10</a:t>
            </a:r>
            <a:endParaRPr sz="1600"/>
          </a:p>
        </p:txBody>
      </p:sp>
      <p:cxnSp>
        <p:nvCxnSpPr>
          <p:cNvPr id="178" name="Google Shape;178;p31"/>
          <p:cNvCxnSpPr/>
          <p:nvPr/>
        </p:nvCxnSpPr>
        <p:spPr>
          <a:xfrm rot="10800000">
            <a:off x="2242525" y="881725"/>
            <a:ext cx="454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56200"/>
            <a:ext cx="85206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Kidney Diseases are the most painful urological disorders.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increase of bad lifestyle these diseases are getting common.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aims to classify among normal Kidney, Kidney Stones, Tumor and Cyst.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(Synthetic Minority Over-Sampling Technique) is employed to manage the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(Convolutional Neural Network) is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for classification of images.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3077400" y="1081500"/>
            <a:ext cx="2989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340425" y="1999050"/>
            <a:ext cx="28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4350"/>
            <a:ext cx="8520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5750"/>
            <a:ext cx="85206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numerous types of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kidney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diseases.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Chronic Kidney Disease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Kidney Stones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Glomerulonephritis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Polycystic Kidney Disease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Urinary Tract Infection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these the most common ones are Kidney Stone, Cyst, and Tumor.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2449650" y="903300"/>
            <a:ext cx="424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5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{2B50E5CC-F32A-4667-AC92-64734702900D}</a:tableStyleId>
              </a:tblPr>
              <a:tblGrid>
                <a:gridCol w="763925"/>
                <a:gridCol w="3305500"/>
                <a:gridCol w="2321025"/>
                <a:gridCol w="2130150"/>
              </a:tblGrid>
              <a:tr h="506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Guozhen Chen et al [1], Prediction of Chronic Kidney Disease Using Adaptive Hybridized Deep Convolutional Neural Network on the Internet of Medical Things Platform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Publication:- IEEE 2020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of Chronic Kidney Disease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CNN.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the accuracy of the classification system by using algorithmic models.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AHDCNN model is showing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compared to RNN, HNN, DNN, etc.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Inputs given by radiologists shows promising results in classification of renal cell.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" name="Google Shape;79;p16"/>
          <p:cNvCxnSpPr/>
          <p:nvPr/>
        </p:nvCxnSpPr>
        <p:spPr>
          <a:xfrm rot="10800000">
            <a:off x="2503600" y="1059550"/>
            <a:ext cx="4255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354800" y="45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{2B50E5CC-F32A-4667-AC92-64734702900D}</a:tableStyleId>
              </a:tblPr>
              <a:tblGrid>
                <a:gridCol w="832600"/>
                <a:gridCol w="3344300"/>
                <a:gridCol w="2130800"/>
                <a:gridCol w="2086525"/>
              </a:tblGrid>
              <a:tr h="561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Hui Zhang et al [2], Automatic Kidney Lesion Detection for CT Images Using Morphological Cascade Convolutional Neural Network.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Lesion detection tool using morphological cascade CNN.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cascade RCNN is outperforming in lesions detection.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morphological operations are used.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Akanksha Soni et al [3],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Kidney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Stone Recognition and Extraction using Directional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Emboss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SVM from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computed Tomography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of Kidney Stone using Support Vector Machine (SVM)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obtained 98.71% using only 156 CT samples.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Useful for recognizing stones with less processing time.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354800" y="45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{2B50E5CC-F32A-4667-AC92-64734702900D}</a:tableStyleId>
              </a:tblPr>
              <a:tblGrid>
                <a:gridCol w="832600"/>
                <a:gridCol w="3384600"/>
                <a:gridCol w="2131875"/>
                <a:gridCol w="2045150"/>
              </a:tblGrid>
              <a:tr h="561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T. Mangayarkarasi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 [4], PNN- based Analysis System to Classify Renal Pathologies in Kidney Ultrasound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of Ultrasound Kidney images into four classes: Normal, Cyst, Calculi and Tumor using PNN (Probabilistic Neural Network)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accuracy of 92.99%, sensitivity of 88.04% and Specificity of 97.33% is obtained.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Pallavi Vaish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 [5], Smartphone Based Automatic Abnormality Detection of Kidney in Ultrasound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abnormality (cyst and stone) detection of kidney using Viola Jones algorithm and SVM classifier.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app resulted with an accuracy of 90.91%.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Beneficial in rural healthcare and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emergency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where sonographers are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unavailable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311700" y="7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{2B50E5CC-F32A-4667-AC92-64734702900D}</a:tableStyleId>
              </a:tblPr>
              <a:tblGrid>
                <a:gridCol w="763925"/>
                <a:gridCol w="3305500"/>
                <a:gridCol w="2321025"/>
                <a:gridCol w="2130150"/>
              </a:tblGrid>
              <a:tr h="506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Neethu Rose Thomas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 al [6], An Automated Kidney Tumor Detection Technique from Computer Tomography Images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Publication:- IEEE 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kidney tumor area with the help of K mean clustering and K means segmentation.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accuracy of 91.2% and dice coefficient of 87.7%  is achieved with K-means clustering technique.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50" y="747200"/>
            <a:ext cx="6580300" cy="42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 rot="10800000">
            <a:off x="2471300" y="652975"/>
            <a:ext cx="4219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21"/>
          <p:cNvCxnSpPr/>
          <p:nvPr/>
        </p:nvCxnSpPr>
        <p:spPr>
          <a:xfrm rot="10800000">
            <a:off x="2471300" y="652975"/>
            <a:ext cx="4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663" y="808475"/>
            <a:ext cx="3240465" cy="418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