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ource Code Pro"/>
      <p:regular r:id="rId20"/>
      <p:bold r:id="rId21"/>
      <p:italic r:id="rId22"/>
      <p:boldItalic r:id="rId23"/>
    </p:embeddedFont>
    <p:embeddedFont>
      <p:font typeface="Maven Pro"/>
      <p:regular r:id="rId24"/>
      <p:bold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MavenPro-regular.fntdata"/><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MavenPro-bold.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f292e0594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f292e0594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f292e0594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f292e0594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f292e059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f292e059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f292e059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f292e059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f292e0594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f292e0594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f292e0594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f292e0594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b15a757f1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b15a757f1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b15a757f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b15a757f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f292e0594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f292e059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f292e0594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f292e0594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f292e0594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f292e0594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f292e0594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f292e0594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f292e0594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f292e0594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85875" y="402175"/>
            <a:ext cx="8183700" cy="20595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rPr b="1" lang="en" sz="3200">
                <a:latin typeface="Maven Pro"/>
                <a:ea typeface="Maven Pro"/>
                <a:cs typeface="Maven Pro"/>
                <a:sym typeface="Maven Pro"/>
              </a:rPr>
              <a:t>Master Data Structure and Algorithms using C++</a:t>
            </a:r>
            <a:endParaRPr b="1" sz="3200">
              <a:latin typeface="Maven Pro"/>
              <a:ea typeface="Maven Pro"/>
              <a:cs typeface="Maven Pro"/>
              <a:sym typeface="Maven Pro"/>
            </a:endParaRPr>
          </a:p>
        </p:txBody>
      </p:sp>
      <p:pic>
        <p:nvPicPr>
          <p:cNvPr id="63" name="Google Shape;63;p13"/>
          <p:cNvPicPr preferRelativeResize="0"/>
          <p:nvPr/>
        </p:nvPicPr>
        <p:blipFill>
          <a:blip r:embed="rId3">
            <a:alphaModFix/>
          </a:blip>
          <a:stretch>
            <a:fillRect/>
          </a:stretch>
        </p:blipFill>
        <p:spPr>
          <a:xfrm>
            <a:off x="485875" y="3548625"/>
            <a:ext cx="3489524" cy="1236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latin typeface="Maven Pro"/>
                <a:ea typeface="Maven Pro"/>
                <a:cs typeface="Maven Pro"/>
                <a:sym typeface="Maven Pro"/>
              </a:rPr>
              <a:t>What is Programming ?</a:t>
            </a:r>
            <a:endParaRPr b="1" sz="3200">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latin typeface="Maven Pro"/>
                <a:ea typeface="Maven Pro"/>
                <a:cs typeface="Maven Pro"/>
                <a:sym typeface="Maven Pro"/>
              </a:rPr>
              <a:t>Data Structure and Algorithm</a:t>
            </a:r>
            <a:endParaRPr b="1" sz="32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What is an algorithm ? </a:t>
            </a:r>
            <a:endParaRPr b="1" sz="2400">
              <a:latin typeface="Maven Pro"/>
              <a:ea typeface="Maven Pro"/>
              <a:cs typeface="Maven Pro"/>
              <a:sym typeface="Maven Pro"/>
            </a:endParaRPr>
          </a:p>
        </p:txBody>
      </p:sp>
      <p:sp>
        <p:nvSpPr>
          <p:cNvPr id="124" name="Google Shape;124;p2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just">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0" lvl="0" marL="0" rtl="0" algn="just">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0" lvl="0" marL="0" rtl="0" algn="just">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457200" lvl="0" marL="1371600" rtl="0" algn="just">
              <a:lnSpc>
                <a:spcPct val="115000"/>
              </a:lnSpc>
              <a:spcBef>
                <a:spcPts val="1000"/>
              </a:spcBef>
              <a:spcAft>
                <a:spcPts val="1000"/>
              </a:spcAft>
              <a:buNone/>
            </a:pPr>
            <a:r>
              <a:rPr lang="en">
                <a:solidFill>
                  <a:srgbClr val="000000"/>
                </a:solidFill>
                <a:latin typeface="Maven Pro"/>
                <a:ea typeface="Maven Pro"/>
                <a:cs typeface="Maven Pro"/>
                <a:sym typeface="Maven Pro"/>
              </a:rPr>
              <a:t>An algorithm is a </a:t>
            </a:r>
            <a:r>
              <a:rPr b="1" lang="en">
                <a:solidFill>
                  <a:srgbClr val="000000"/>
                </a:solidFill>
                <a:latin typeface="Maven Pro"/>
                <a:ea typeface="Maven Pro"/>
                <a:cs typeface="Maven Pro"/>
                <a:sym typeface="Maven Pro"/>
              </a:rPr>
              <a:t>recipe </a:t>
            </a:r>
            <a:r>
              <a:rPr lang="en">
                <a:solidFill>
                  <a:srgbClr val="000000"/>
                </a:solidFill>
                <a:latin typeface="Maven Pro"/>
                <a:ea typeface="Maven Pro"/>
                <a:cs typeface="Maven Pro"/>
                <a:sym typeface="Maven Pro"/>
              </a:rPr>
              <a:t>to solve a problem.</a:t>
            </a:r>
            <a:r>
              <a:rPr lang="en" sz="1600">
                <a:latin typeface="Maven Pro"/>
                <a:ea typeface="Maven Pro"/>
                <a:cs typeface="Maven Pro"/>
                <a:sym typeface="Maven Pro"/>
              </a:rPr>
              <a:t>  </a:t>
            </a:r>
            <a:endParaRPr sz="1600">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What is an algorithm ? </a:t>
            </a:r>
            <a:endParaRPr b="1" sz="2400">
              <a:latin typeface="Maven Pro"/>
              <a:ea typeface="Maven Pro"/>
              <a:cs typeface="Maven Pro"/>
              <a:sym typeface="Maven Pro"/>
            </a:endParaRPr>
          </a:p>
        </p:txBody>
      </p:sp>
      <p:sp>
        <p:nvSpPr>
          <p:cNvPr id="130" name="Google Shape;130;p2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just">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0" lvl="0" marL="0" rtl="0" algn="ctr">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0" lvl="0" marL="0" rtl="0" algn="ctr">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0" lvl="0" marL="0" rtl="0" algn="ctr">
              <a:lnSpc>
                <a:spcPct val="115000"/>
              </a:lnSpc>
              <a:spcBef>
                <a:spcPts val="1000"/>
              </a:spcBef>
              <a:spcAft>
                <a:spcPts val="1000"/>
              </a:spcAft>
              <a:buNone/>
            </a:pPr>
            <a:r>
              <a:rPr lang="en">
                <a:solidFill>
                  <a:srgbClr val="000000"/>
                </a:solidFill>
                <a:latin typeface="Maven Pro"/>
                <a:ea typeface="Maven Pro"/>
                <a:cs typeface="Maven Pro"/>
                <a:sym typeface="Maven Pro"/>
              </a:rPr>
              <a:t>It is a set of unambiguous instructions which when executed sequentially transforms the input into output.</a:t>
            </a:r>
            <a:endParaRPr sz="1600">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How can you express an algorithm ?</a:t>
            </a:r>
            <a:endParaRPr b="1" sz="2400">
              <a:latin typeface="Maven Pro"/>
              <a:ea typeface="Maven Pro"/>
              <a:cs typeface="Maven Pro"/>
              <a:sym typeface="Maven Pro"/>
            </a:endParaRPr>
          </a:p>
        </p:txBody>
      </p:sp>
      <p:sp>
        <p:nvSpPr>
          <p:cNvPr id="136" name="Google Shape;136;p2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330200" lvl="0" marL="457200" rtl="0" algn="l">
              <a:lnSpc>
                <a:spcPct val="115000"/>
              </a:lnSpc>
              <a:spcBef>
                <a:spcPts val="1000"/>
              </a:spcBef>
              <a:spcAft>
                <a:spcPts val="0"/>
              </a:spcAft>
              <a:buSzPts val="1600"/>
              <a:buFont typeface="Maven Pro"/>
              <a:buChar char="●"/>
            </a:pPr>
            <a:r>
              <a:rPr lang="en">
                <a:solidFill>
                  <a:srgbClr val="000000"/>
                </a:solidFill>
                <a:latin typeface="Maven Pro"/>
                <a:ea typeface="Maven Pro"/>
                <a:cs typeface="Maven Pro"/>
                <a:sym typeface="Maven Pro"/>
              </a:rPr>
              <a:t>FlowChart</a:t>
            </a:r>
            <a:endParaRPr>
              <a:solidFill>
                <a:srgbClr val="000000"/>
              </a:solidFill>
              <a:latin typeface="Maven Pro"/>
              <a:ea typeface="Maven Pro"/>
              <a:cs typeface="Maven Pro"/>
              <a:sym typeface="Maven Pro"/>
            </a:endParaRPr>
          </a:p>
          <a:p>
            <a:pPr indent="0" lvl="0" marL="457200" rtl="0" algn="l">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342900" lvl="0" marL="457200" rtl="0" algn="l">
              <a:lnSpc>
                <a:spcPct val="115000"/>
              </a:lnSpc>
              <a:spcBef>
                <a:spcPts val="1000"/>
              </a:spcBef>
              <a:spcAft>
                <a:spcPts val="0"/>
              </a:spcAft>
              <a:buClr>
                <a:srgbClr val="000000"/>
              </a:buClr>
              <a:buSzPts val="1800"/>
              <a:buFont typeface="Maven Pro"/>
              <a:buChar char="●"/>
            </a:pPr>
            <a:r>
              <a:rPr lang="en">
                <a:solidFill>
                  <a:srgbClr val="000000"/>
                </a:solidFill>
                <a:latin typeface="Maven Pro"/>
                <a:ea typeface="Maven Pro"/>
                <a:cs typeface="Maven Pro"/>
                <a:sym typeface="Maven Pro"/>
              </a:rPr>
              <a:t>PseudoCode</a:t>
            </a:r>
            <a:endParaRPr>
              <a:solidFill>
                <a:srgbClr val="000000"/>
              </a:solidFill>
              <a:latin typeface="Maven Pro"/>
              <a:ea typeface="Maven Pro"/>
              <a:cs typeface="Maven Pro"/>
              <a:sym typeface="Maven Pro"/>
            </a:endParaRPr>
          </a:p>
          <a:p>
            <a:pPr indent="0" lvl="0" marL="457200" rtl="0" algn="l">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342900" lvl="0" marL="457200" rtl="0" algn="l">
              <a:lnSpc>
                <a:spcPct val="115000"/>
              </a:lnSpc>
              <a:spcBef>
                <a:spcPts val="1000"/>
              </a:spcBef>
              <a:spcAft>
                <a:spcPts val="0"/>
              </a:spcAft>
              <a:buClr>
                <a:srgbClr val="000000"/>
              </a:buClr>
              <a:buSzPts val="1800"/>
              <a:buFont typeface="Maven Pro"/>
              <a:buChar char="●"/>
            </a:pPr>
            <a:r>
              <a:rPr lang="en">
                <a:solidFill>
                  <a:srgbClr val="000000"/>
                </a:solidFill>
                <a:latin typeface="Maven Pro"/>
                <a:ea typeface="Maven Pro"/>
                <a:cs typeface="Maven Pro"/>
                <a:sym typeface="Maven Pro"/>
              </a:rPr>
              <a:t>Programming Language (e.g. using C++)</a:t>
            </a:r>
            <a:endParaRPr>
              <a:solidFill>
                <a:srgbClr val="000000"/>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294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Who am I ? </a:t>
            </a:r>
            <a:endParaRPr b="1" sz="2400">
              <a:latin typeface="Maven Pro"/>
              <a:ea typeface="Maven Pro"/>
              <a:cs typeface="Maven Pro"/>
              <a:sym typeface="Maven Pro"/>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Abhishek Srivastava</a:t>
            </a:r>
            <a:endParaRPr sz="1600">
              <a:solidFill>
                <a:srgbClr val="000000"/>
              </a:solidFill>
              <a:latin typeface="Maven Pro"/>
              <a:ea typeface="Maven Pro"/>
              <a:cs typeface="Maven Pro"/>
              <a:sym typeface="Maven Pro"/>
            </a:endParaRPr>
          </a:p>
          <a:p>
            <a:pPr indent="-330200" lvl="1" marL="914400" rtl="0" algn="just">
              <a:lnSpc>
                <a:spcPct val="115000"/>
              </a:lnSpc>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Instructor and Product Engineer @ CodingBlocks</a:t>
            </a:r>
            <a:endParaRPr sz="1600">
              <a:solidFill>
                <a:srgbClr val="000000"/>
              </a:solidFill>
              <a:latin typeface="Maven Pro"/>
              <a:ea typeface="Maven Pro"/>
              <a:cs typeface="Maven Pro"/>
              <a:sym typeface="Maven Pro"/>
            </a:endParaRPr>
          </a:p>
          <a:p>
            <a:pPr indent="-330200" lvl="1" marL="914400" rtl="0" algn="just">
              <a:lnSpc>
                <a:spcPct val="115000"/>
              </a:lnSpc>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M.Tech (CSE) from IIIT Delhi</a:t>
            </a:r>
            <a:endParaRPr sz="1600">
              <a:solidFill>
                <a:srgbClr val="000000"/>
              </a:solidFill>
              <a:latin typeface="Maven Pro"/>
              <a:ea typeface="Maven Pro"/>
              <a:cs typeface="Maven Pro"/>
              <a:sym typeface="Maven Pro"/>
            </a:endParaRPr>
          </a:p>
          <a:p>
            <a:pPr indent="-330200" lvl="1" marL="914400" rtl="0" algn="just">
              <a:lnSpc>
                <a:spcPct val="115000"/>
              </a:lnSpc>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Former Research Assistant at NII, Tokyo, Japan.</a:t>
            </a:r>
            <a:endParaRPr sz="1600">
              <a:solidFill>
                <a:srgbClr val="000000"/>
              </a:solidFill>
              <a:latin typeface="Maven Pro"/>
              <a:ea typeface="Maven Pro"/>
              <a:cs typeface="Maven Pro"/>
              <a:sym typeface="Maven Pro"/>
            </a:endParaRPr>
          </a:p>
          <a:p>
            <a:pPr indent="0" lvl="0" marL="914400" rtl="0" algn="just">
              <a:lnSpc>
                <a:spcPct val="115000"/>
              </a:lnSpc>
              <a:spcBef>
                <a:spcPts val="1000"/>
              </a:spcBef>
              <a:spcAft>
                <a:spcPts val="0"/>
              </a:spcAft>
              <a:buNone/>
            </a:pPr>
            <a:r>
              <a:t/>
            </a:r>
            <a:endParaRPr sz="1600">
              <a:solidFill>
                <a:srgbClr val="000000"/>
              </a:solidFill>
              <a:latin typeface="Maven Pro"/>
              <a:ea typeface="Maven Pro"/>
              <a:cs typeface="Maven Pro"/>
              <a:sym typeface="Maven Pro"/>
            </a:endParaRPr>
          </a:p>
          <a:p>
            <a:pPr indent="-330200" lvl="0" marL="457200" rtl="0" algn="just">
              <a:lnSpc>
                <a:spcPct val="115000"/>
              </a:lnSpc>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You can connect with me on</a:t>
            </a:r>
            <a:endParaRPr sz="1600">
              <a:solidFill>
                <a:srgbClr val="000000"/>
              </a:solidFill>
              <a:latin typeface="Maven Pro"/>
              <a:ea typeface="Maven Pro"/>
              <a:cs typeface="Maven Pro"/>
              <a:sym typeface="Maven Pro"/>
            </a:endParaRPr>
          </a:p>
          <a:p>
            <a:pPr indent="-330200" lvl="1" marL="914400" rtl="0" algn="just">
              <a:lnSpc>
                <a:spcPct val="115000"/>
              </a:lnSpc>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LinkedIn https://www.linkedin.com/in/srivabhishekml/</a:t>
            </a:r>
            <a:endParaRPr sz="1600">
              <a:solidFill>
                <a:srgbClr val="000000"/>
              </a:solidFill>
              <a:latin typeface="Maven Pro"/>
              <a:ea typeface="Maven Pro"/>
              <a:cs typeface="Maven Pro"/>
              <a:sym typeface="Maven Pro"/>
            </a:endParaRPr>
          </a:p>
          <a:p>
            <a:pPr indent="-330200" lvl="1" marL="914400" rtl="0" algn="just">
              <a:lnSpc>
                <a:spcPct val="115000"/>
              </a:lnSpc>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Twitter @srivabhishekml</a:t>
            </a:r>
            <a:endParaRPr sz="1600">
              <a:solidFill>
                <a:srgbClr val="000000"/>
              </a:solidFill>
              <a:latin typeface="Maven Pro"/>
              <a:ea typeface="Maven Pro"/>
              <a:cs typeface="Maven Pro"/>
              <a:sym typeface="Maven Pro"/>
            </a:endParaRPr>
          </a:p>
          <a:p>
            <a:pPr indent="-330200" lvl="1" marL="914400" rtl="0" algn="just">
              <a:lnSpc>
                <a:spcPct val="115000"/>
              </a:lnSpc>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Instagram @srivabhishekml</a:t>
            </a:r>
            <a:endParaRPr sz="16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latin typeface="Maven Pro"/>
                <a:ea typeface="Maven Pro"/>
                <a:cs typeface="Maven Pro"/>
                <a:sym typeface="Maven Pro"/>
              </a:rPr>
              <a:t>General Information</a:t>
            </a:r>
            <a:endParaRPr b="1" sz="3200">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About this course</a:t>
            </a:r>
            <a:endParaRPr b="1" sz="2400">
              <a:latin typeface="Maven Pro"/>
              <a:ea typeface="Maven Pro"/>
              <a:cs typeface="Maven Pro"/>
              <a:sym typeface="Maven Pro"/>
            </a:endParaRPr>
          </a:p>
        </p:txBody>
      </p:sp>
      <p:sp>
        <p:nvSpPr>
          <p:cNvPr id="80" name="Google Shape;80;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20000"/>
          </a:bodyPr>
          <a:lstStyle/>
          <a:p>
            <a:pPr indent="-342900" lvl="0" marL="457200" rtl="0" algn="just">
              <a:lnSpc>
                <a:spcPct val="115000"/>
              </a:lnSpc>
              <a:spcBef>
                <a:spcPts val="1000"/>
              </a:spcBef>
              <a:spcAft>
                <a:spcPts val="0"/>
              </a:spcAft>
              <a:buClr>
                <a:srgbClr val="000000"/>
              </a:buClr>
              <a:buSzPts val="1800"/>
              <a:buFont typeface="Maven Pro"/>
              <a:buChar char="●"/>
            </a:pPr>
            <a:r>
              <a:rPr lang="en">
                <a:solidFill>
                  <a:srgbClr val="000000"/>
                </a:solidFill>
                <a:latin typeface="Maven Pro"/>
                <a:ea typeface="Maven Pro"/>
                <a:cs typeface="Maven Pro"/>
                <a:sym typeface="Maven Pro"/>
              </a:rPr>
              <a:t>Duration (4-5 months)</a:t>
            </a:r>
            <a:endParaRPr>
              <a:solidFill>
                <a:srgbClr val="000000"/>
              </a:solidFill>
              <a:latin typeface="Maven Pro"/>
              <a:ea typeface="Maven Pro"/>
              <a:cs typeface="Maven Pro"/>
              <a:sym typeface="Maven Pro"/>
            </a:endParaRPr>
          </a:p>
          <a:p>
            <a:pPr indent="-342900" lvl="1" marL="914400" rtl="0" algn="just">
              <a:lnSpc>
                <a:spcPct val="115000"/>
              </a:lnSpc>
              <a:spcBef>
                <a:spcPts val="0"/>
              </a:spcBef>
              <a:spcAft>
                <a:spcPts val="0"/>
              </a:spcAft>
              <a:buClr>
                <a:srgbClr val="000000"/>
              </a:buClr>
              <a:buSzPts val="1800"/>
              <a:buFont typeface="Maven Pro"/>
              <a:buChar char="○"/>
            </a:pPr>
            <a:r>
              <a:rPr lang="en" sz="1800">
                <a:solidFill>
                  <a:srgbClr val="000000"/>
                </a:solidFill>
                <a:latin typeface="Maven Pro"/>
                <a:ea typeface="Maven Pro"/>
                <a:cs typeface="Maven Pro"/>
                <a:sym typeface="Maven Pro"/>
              </a:rPr>
              <a:t>35+ </a:t>
            </a:r>
            <a:r>
              <a:rPr lang="en" sz="1800">
                <a:solidFill>
                  <a:srgbClr val="000000"/>
                </a:solidFill>
                <a:latin typeface="Maven Pro"/>
                <a:ea typeface="Maven Pro"/>
                <a:cs typeface="Maven Pro"/>
                <a:sym typeface="Maven Pro"/>
              </a:rPr>
              <a:t>Live Sessions at Pitampura on weekends from </a:t>
            </a:r>
            <a:r>
              <a:rPr b="1" lang="en" sz="1800">
                <a:solidFill>
                  <a:srgbClr val="000000"/>
                </a:solidFill>
                <a:latin typeface="Maven Pro"/>
                <a:ea typeface="Maven Pro"/>
                <a:cs typeface="Maven Pro"/>
                <a:sym typeface="Maven Pro"/>
              </a:rPr>
              <a:t>3PM to 6PM</a:t>
            </a:r>
            <a:r>
              <a:rPr b="1" lang="en" sz="2400">
                <a:solidFill>
                  <a:srgbClr val="000000"/>
                </a:solidFill>
                <a:latin typeface="Maven Pro"/>
                <a:ea typeface="Maven Pro"/>
                <a:cs typeface="Maven Pro"/>
                <a:sym typeface="Maven Pro"/>
              </a:rPr>
              <a:t>*</a:t>
            </a:r>
            <a:endParaRPr b="1" sz="2400">
              <a:solidFill>
                <a:srgbClr val="000000"/>
              </a:solidFill>
              <a:latin typeface="Maven Pro"/>
              <a:ea typeface="Maven Pro"/>
              <a:cs typeface="Maven Pro"/>
              <a:sym typeface="Maven Pro"/>
            </a:endParaRPr>
          </a:p>
          <a:p>
            <a:pPr indent="-342900" lvl="1" marL="914400" rtl="0" algn="just">
              <a:lnSpc>
                <a:spcPct val="115000"/>
              </a:lnSpc>
              <a:spcBef>
                <a:spcPts val="0"/>
              </a:spcBef>
              <a:spcAft>
                <a:spcPts val="0"/>
              </a:spcAft>
              <a:buClr>
                <a:srgbClr val="000000"/>
              </a:buClr>
              <a:buSzPts val="1800"/>
              <a:buFont typeface="Maven Pro"/>
              <a:buChar char="○"/>
            </a:pPr>
            <a:r>
              <a:rPr lang="en" sz="1800">
                <a:solidFill>
                  <a:srgbClr val="000000"/>
                </a:solidFill>
                <a:latin typeface="Maven Pro"/>
                <a:ea typeface="Maven Pro"/>
                <a:cs typeface="Maven Pro"/>
                <a:sym typeface="Maven Pro"/>
              </a:rPr>
              <a:t>Question Practice Sessions (QPS) and Doubt Session on a weekly basis.</a:t>
            </a:r>
            <a:endParaRPr sz="1800">
              <a:solidFill>
                <a:srgbClr val="000000"/>
              </a:solidFill>
              <a:latin typeface="Maven Pro"/>
              <a:ea typeface="Maven Pro"/>
              <a:cs typeface="Maven Pro"/>
              <a:sym typeface="Maven Pro"/>
            </a:endParaRPr>
          </a:p>
          <a:p>
            <a:pPr indent="0" lvl="0" marL="914400" rtl="0" algn="just">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342900" lvl="0" marL="457200" rtl="0" algn="just">
              <a:lnSpc>
                <a:spcPct val="115000"/>
              </a:lnSpc>
              <a:spcBef>
                <a:spcPts val="1000"/>
              </a:spcBef>
              <a:spcAft>
                <a:spcPts val="0"/>
              </a:spcAft>
              <a:buClr>
                <a:srgbClr val="000000"/>
              </a:buClr>
              <a:buSzPts val="1800"/>
              <a:buFont typeface="Maven Pro"/>
              <a:buChar char="●"/>
            </a:pPr>
            <a:r>
              <a:rPr lang="en">
                <a:solidFill>
                  <a:srgbClr val="000000"/>
                </a:solidFill>
                <a:latin typeface="Maven Pro"/>
                <a:ea typeface="Maven Pro"/>
                <a:cs typeface="Maven Pro"/>
                <a:sym typeface="Maven Pro"/>
              </a:rPr>
              <a:t>Doubt Support by a Teaching Assistant (TA) on </a:t>
            </a:r>
            <a:r>
              <a:rPr b="1" lang="en">
                <a:solidFill>
                  <a:srgbClr val="000000"/>
                </a:solidFill>
                <a:latin typeface="Maven Pro"/>
                <a:ea typeface="Maven Pro"/>
                <a:cs typeface="Maven Pro"/>
                <a:sym typeface="Maven Pro"/>
              </a:rPr>
              <a:t>Slack</a:t>
            </a:r>
            <a:r>
              <a:rPr lang="en">
                <a:solidFill>
                  <a:srgbClr val="000000"/>
                </a:solidFill>
                <a:latin typeface="Maven Pro"/>
                <a:ea typeface="Maven Pro"/>
                <a:cs typeface="Maven Pro"/>
                <a:sym typeface="Maven Pro"/>
              </a:rPr>
              <a:t>.</a:t>
            </a:r>
            <a:endParaRPr>
              <a:solidFill>
                <a:srgbClr val="000000"/>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342900" lvl="0" marL="457200" rtl="0" algn="just">
              <a:lnSpc>
                <a:spcPct val="115000"/>
              </a:lnSpc>
              <a:spcBef>
                <a:spcPts val="1000"/>
              </a:spcBef>
              <a:spcAft>
                <a:spcPts val="0"/>
              </a:spcAft>
              <a:buClr>
                <a:srgbClr val="000000"/>
              </a:buClr>
              <a:buSzPts val="1800"/>
              <a:buFont typeface="Maven Pro"/>
              <a:buChar char="●"/>
            </a:pPr>
            <a:r>
              <a:rPr lang="en">
                <a:solidFill>
                  <a:srgbClr val="000000"/>
                </a:solidFill>
                <a:latin typeface="Maven Pro"/>
                <a:ea typeface="Maven Pro"/>
                <a:cs typeface="Maven Pro"/>
                <a:sym typeface="Maven Pro"/>
              </a:rPr>
              <a:t>Course Assignment will be published on </a:t>
            </a:r>
            <a:r>
              <a:rPr b="1" lang="en">
                <a:solidFill>
                  <a:srgbClr val="000000"/>
                </a:solidFill>
                <a:latin typeface="Maven Pro"/>
                <a:ea typeface="Maven Pro"/>
                <a:cs typeface="Maven Pro"/>
                <a:sym typeface="Maven Pro"/>
              </a:rPr>
              <a:t>Hackerblocks</a:t>
            </a:r>
            <a:r>
              <a:rPr lang="en">
                <a:solidFill>
                  <a:srgbClr val="000000"/>
                </a:solidFill>
                <a:latin typeface="Maven Pro"/>
                <a:ea typeface="Maven Pro"/>
                <a:cs typeface="Maven Pro"/>
                <a:sym typeface="Maven Pro"/>
              </a:rPr>
              <a:t>.</a:t>
            </a:r>
            <a:endParaRPr>
              <a:solidFill>
                <a:srgbClr val="000000"/>
              </a:solidFill>
              <a:latin typeface="Maven Pro"/>
              <a:ea typeface="Maven Pro"/>
              <a:cs typeface="Maven Pro"/>
              <a:sym typeface="Maven Pro"/>
            </a:endParaRPr>
          </a:p>
          <a:p>
            <a:pPr indent="0" lvl="0" marL="0" rtl="0" algn="just">
              <a:lnSpc>
                <a:spcPct val="115000"/>
              </a:lnSpc>
              <a:spcBef>
                <a:spcPts val="1000"/>
              </a:spcBef>
              <a:spcAft>
                <a:spcPts val="1000"/>
              </a:spcAft>
              <a:buNone/>
            </a:pPr>
            <a:r>
              <a:t/>
            </a:r>
            <a:endParaRPr sz="160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How can you excel this course ?</a:t>
            </a:r>
            <a:endParaRPr b="1" sz="2400">
              <a:latin typeface="Maven Pro"/>
              <a:ea typeface="Maven Pro"/>
              <a:cs typeface="Maven Pro"/>
              <a:sym typeface="Maven Pro"/>
            </a:endParaRPr>
          </a:p>
        </p:txBody>
      </p:sp>
      <p:sp>
        <p:nvSpPr>
          <p:cNvPr id="86" name="Google Shape;86;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20000"/>
          </a:bodyPr>
          <a:lstStyle/>
          <a:p>
            <a:pPr indent="-342900" lvl="0" marL="457200" rtl="0" algn="just">
              <a:lnSpc>
                <a:spcPct val="115000"/>
              </a:lnSpc>
              <a:spcBef>
                <a:spcPts val="1000"/>
              </a:spcBef>
              <a:spcAft>
                <a:spcPts val="0"/>
              </a:spcAft>
              <a:buSzPts val="1800"/>
              <a:buFont typeface="Maven Pro"/>
              <a:buChar char="●"/>
            </a:pPr>
            <a:r>
              <a:rPr lang="en" sz="2000">
                <a:solidFill>
                  <a:srgbClr val="000000"/>
                </a:solidFill>
                <a:latin typeface="Maven Pro"/>
                <a:ea typeface="Maven Pro"/>
                <a:cs typeface="Maven Pro"/>
                <a:sym typeface="Maven Pro"/>
              </a:rPr>
              <a:t>Attend the live sessions regularly.</a:t>
            </a:r>
            <a:endParaRPr sz="2000">
              <a:solidFill>
                <a:srgbClr val="000000"/>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2000">
              <a:solidFill>
                <a:srgbClr val="000000"/>
              </a:solidFill>
              <a:latin typeface="Maven Pro"/>
              <a:ea typeface="Maven Pro"/>
              <a:cs typeface="Maven Pro"/>
              <a:sym typeface="Maven Pro"/>
            </a:endParaRPr>
          </a:p>
          <a:p>
            <a:pPr indent="-355600" lvl="0" marL="457200" rtl="0" algn="just">
              <a:lnSpc>
                <a:spcPct val="115000"/>
              </a:lnSpc>
              <a:spcBef>
                <a:spcPts val="100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Revise the live session at the earliest.</a:t>
            </a:r>
            <a:endParaRPr sz="2000">
              <a:solidFill>
                <a:srgbClr val="000000"/>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2000">
              <a:solidFill>
                <a:srgbClr val="000000"/>
              </a:solidFill>
              <a:latin typeface="Maven Pro"/>
              <a:ea typeface="Maven Pro"/>
              <a:cs typeface="Maven Pro"/>
              <a:sym typeface="Maven Pro"/>
            </a:endParaRPr>
          </a:p>
          <a:p>
            <a:pPr indent="-355600" lvl="0" marL="457200" rtl="0" algn="just">
              <a:lnSpc>
                <a:spcPct val="115000"/>
              </a:lnSpc>
              <a:spcBef>
                <a:spcPts val="100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Make notes</a:t>
            </a:r>
            <a:r>
              <a:rPr b="1" lang="en" sz="2400">
                <a:solidFill>
                  <a:srgbClr val="000000"/>
                </a:solidFill>
                <a:latin typeface="Maven Pro"/>
                <a:ea typeface="Maven Pro"/>
                <a:cs typeface="Maven Pro"/>
                <a:sym typeface="Maven Pro"/>
              </a:rPr>
              <a:t>**</a:t>
            </a:r>
            <a:endParaRPr b="1" sz="2400">
              <a:solidFill>
                <a:srgbClr val="000000"/>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2000">
              <a:solidFill>
                <a:srgbClr val="000000"/>
              </a:solidFill>
              <a:latin typeface="Maven Pro"/>
              <a:ea typeface="Maven Pro"/>
              <a:cs typeface="Maven Pro"/>
              <a:sym typeface="Maven Pro"/>
            </a:endParaRPr>
          </a:p>
          <a:p>
            <a:pPr indent="-355600" lvl="0" marL="457200" rtl="0" algn="just">
              <a:lnSpc>
                <a:spcPct val="115000"/>
              </a:lnSpc>
              <a:spcBef>
                <a:spcPts val="100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Complete your </a:t>
            </a:r>
            <a:r>
              <a:rPr lang="en" sz="2000">
                <a:solidFill>
                  <a:srgbClr val="000000"/>
                </a:solidFill>
                <a:latin typeface="Maven Pro"/>
                <a:ea typeface="Maven Pro"/>
                <a:cs typeface="Maven Pro"/>
                <a:sym typeface="Maven Pro"/>
              </a:rPr>
              <a:t>assignments.</a:t>
            </a:r>
            <a:endParaRPr sz="2000">
              <a:solidFill>
                <a:srgbClr val="000000"/>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Anything else ?</a:t>
            </a:r>
            <a:endParaRPr b="1" sz="2400">
              <a:latin typeface="Maven Pro"/>
              <a:ea typeface="Maven Pro"/>
              <a:cs typeface="Maven Pro"/>
              <a:sym typeface="Maven Pro"/>
            </a:endParaRPr>
          </a:p>
        </p:txBody>
      </p:sp>
      <p:sp>
        <p:nvSpPr>
          <p:cNvPr id="92" name="Google Shape;92;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55600" lvl="0" marL="457200" rtl="0" algn="just">
              <a:lnSpc>
                <a:spcPct val="115000"/>
              </a:lnSpc>
              <a:spcBef>
                <a:spcPts val="100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Patience</a:t>
            </a:r>
            <a:endParaRPr sz="2000">
              <a:solidFill>
                <a:srgbClr val="000000"/>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2000">
              <a:solidFill>
                <a:srgbClr val="000000"/>
              </a:solidFill>
              <a:latin typeface="Maven Pro"/>
              <a:ea typeface="Maven Pro"/>
              <a:cs typeface="Maven Pro"/>
              <a:sym typeface="Maven Pro"/>
            </a:endParaRPr>
          </a:p>
          <a:p>
            <a:pPr indent="-355600" lvl="0" marL="457200" rtl="0" algn="just">
              <a:lnSpc>
                <a:spcPct val="115000"/>
              </a:lnSpc>
              <a:spcBef>
                <a:spcPts val="100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Motivation</a:t>
            </a:r>
            <a:endParaRPr sz="2000">
              <a:solidFill>
                <a:srgbClr val="000000"/>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2000">
              <a:solidFill>
                <a:srgbClr val="000000"/>
              </a:solidFill>
              <a:latin typeface="Maven Pro"/>
              <a:ea typeface="Maven Pro"/>
              <a:cs typeface="Maven Pro"/>
              <a:sym typeface="Maven Pro"/>
            </a:endParaRPr>
          </a:p>
          <a:p>
            <a:pPr indent="-355600" lvl="0" marL="457200" rtl="0" algn="just">
              <a:lnSpc>
                <a:spcPct val="115000"/>
              </a:lnSpc>
              <a:spcBef>
                <a:spcPts val="100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Hard Work</a:t>
            </a:r>
            <a:endParaRPr sz="2000">
              <a:solidFill>
                <a:srgbClr val="000000"/>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latin typeface="Maven Pro"/>
                <a:ea typeface="Maven Pro"/>
                <a:cs typeface="Maven Pro"/>
                <a:sym typeface="Maven Pro"/>
              </a:rPr>
              <a:t>Tell me about yourself</a:t>
            </a:r>
            <a:endParaRPr b="1" sz="3200">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latin typeface="Maven Pro"/>
                <a:ea typeface="Maven Pro"/>
                <a:cs typeface="Maven Pro"/>
                <a:sym typeface="Maven Pro"/>
              </a:rPr>
              <a:t>The Coin Puzzle</a:t>
            </a:r>
            <a:endParaRPr b="1" sz="3200">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885000" y="2571750"/>
            <a:ext cx="7374000" cy="1970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000">
                <a:solidFill>
                  <a:schemeClr val="dk2"/>
                </a:solidFill>
                <a:latin typeface="Maven Pro"/>
                <a:ea typeface="Maven Pro"/>
                <a:cs typeface="Maven Pro"/>
                <a:sym typeface="Maven Pro"/>
              </a:rPr>
              <a:t>There are 8 coins, all except one are of same weight, the odd one is heavier than the rest. You must determine which one is the odd one out using an old fashioned balance such that you can use the balance only twice.</a:t>
            </a:r>
            <a:endParaRPr sz="2000">
              <a:solidFill>
                <a:schemeClr val="dk2"/>
              </a:solidFill>
              <a:latin typeface="Maven Pro"/>
              <a:ea typeface="Maven Pro"/>
              <a:cs typeface="Maven Pro"/>
              <a:sym typeface="Maven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pic>
        <p:nvPicPr>
          <p:cNvPr id="108" name="Google Shape;108;p21"/>
          <p:cNvPicPr preferRelativeResize="0"/>
          <p:nvPr/>
        </p:nvPicPr>
        <p:blipFill>
          <a:blip r:embed="rId3">
            <a:alphaModFix/>
          </a:blip>
          <a:stretch>
            <a:fillRect/>
          </a:stretch>
        </p:blipFill>
        <p:spPr>
          <a:xfrm>
            <a:off x="3644475" y="516750"/>
            <a:ext cx="1855058" cy="159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