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34" r:id="rId3"/>
    <p:sldId id="335" r:id="rId4"/>
    <p:sldId id="336" r:id="rId5"/>
    <p:sldId id="341" r:id="rId6"/>
    <p:sldId id="342" r:id="rId7"/>
    <p:sldId id="343" r:id="rId8"/>
    <p:sldId id="344" r:id="rId9"/>
    <p:sldId id="346" r:id="rId10"/>
    <p:sldId id="347" r:id="rId11"/>
    <p:sldId id="351" r:id="rId12"/>
    <p:sldId id="353" r:id="rId13"/>
    <p:sldId id="354" r:id="rId14"/>
    <p:sldId id="348" r:id="rId15"/>
    <p:sldId id="349" r:id="rId16"/>
    <p:sldId id="350"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1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08" autoAdjust="0"/>
    <p:restoredTop sz="94660"/>
  </p:normalViewPr>
  <p:slideViewPr>
    <p:cSldViewPr snapToGrid="0">
      <p:cViewPr varScale="1">
        <p:scale>
          <a:sx n="111" d="100"/>
          <a:sy n="111" d="100"/>
        </p:scale>
        <p:origin x="29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t>7/13/2022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0ABFCD-C1D0-4FBE-8A8B-20DBECFA529F}" type="datetime1">
              <a:rPr lang="en-US" smtClean="0"/>
              <a:t>7/13/2022</a:t>
            </a:fld>
            <a:endParaRPr lang="en-US"/>
          </a:p>
        </p:txBody>
      </p:sp>
      <p:sp>
        <p:nvSpPr>
          <p:cNvPr id="5" name="Footer Placeholder 4"/>
          <p:cNvSpPr>
            <a:spLocks noGrp="1"/>
          </p:cNvSpPr>
          <p:nvPr>
            <p:ph type="ftr" sz="quarter" idx="11"/>
          </p:nvPr>
        </p:nvSpPr>
        <p:spPr/>
        <p:txBody>
          <a:bodyPr/>
          <a:lstStyle>
            <a:lvl1pPr>
              <a:defRPr/>
            </a:lvl1pPr>
          </a:lstStyle>
          <a:p>
            <a:r>
              <a:rPr lang="en-US"/>
              <a:t>Database Management System</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06FE82-E3C1-4A9D-AAA9-669C2093A788}" type="datetime1">
              <a:rPr lang="en-US" smtClean="0"/>
              <a:t>7/13/2022</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920D8-13ED-449D-BB07-8F4DA74EC7CD}" type="datetime1">
              <a:rPr lang="en-US" smtClean="0"/>
              <a:t>7/13/2022</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7772400" cy="4906963"/>
          </a:xfrm>
        </p:spPr>
        <p:txBody>
          <a:bodyPr/>
          <a:lstStyle>
            <a:lvl1pPr algn="just">
              <a:defRPr b="1">
                <a:solidFill>
                  <a:srgbClr val="002060"/>
                </a:solidFill>
              </a:defRPr>
            </a:lvl1pPr>
            <a:lvl2pPr algn="just">
              <a:defRPr b="1">
                <a:solidFill>
                  <a:srgbClr val="FF0000"/>
                </a:solidFill>
              </a:defRPr>
            </a:lvl2pPr>
            <a:lvl3pPr algn="just">
              <a:defRPr b="1">
                <a:solidFill>
                  <a:srgbClr val="00B050"/>
                </a:solidFill>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431FFAC9-C6BA-49D0-8976-35A477D463C1}" type="datetime1">
              <a:rPr lang="en-US" smtClean="0"/>
              <a:t>7/13/2022</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Database Management System</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8441A-836D-48A8-8AEE-68A6DCD1F373}" type="datetime1">
              <a:rPr lang="en-US" smtClean="0"/>
              <a:t>7/13/2022</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98643D-9D3B-4700-A130-6389DF94A3DD}" type="datetime1">
              <a:rPr lang="en-US" smtClean="0"/>
              <a:t>7/13/2022</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248FE-3853-4755-B81C-88177DB32FD8}" type="datetime1">
              <a:rPr lang="en-US" smtClean="0"/>
              <a:t>7/13/2022</a:t>
            </a:fld>
            <a:endParaRPr lang="en-US"/>
          </a:p>
        </p:txBody>
      </p:sp>
      <p:sp>
        <p:nvSpPr>
          <p:cNvPr id="8" name="Footer Placeholder 7"/>
          <p:cNvSpPr>
            <a:spLocks noGrp="1"/>
          </p:cNvSpPr>
          <p:nvPr>
            <p:ph type="ftr" sz="quarter" idx="11"/>
          </p:nvPr>
        </p:nvSpPr>
        <p:spPr/>
        <p:txBody>
          <a:bodyPr/>
          <a:lstStyle/>
          <a:p>
            <a:r>
              <a:rPr lang="en-US"/>
              <a:t>Database Management System</a:t>
            </a:r>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C4D52-0319-44E0-88AA-BF05E2410E96}" type="datetime1">
              <a:rPr lang="en-US" smtClean="0"/>
              <a:t>7/13/2022</a:t>
            </a:fld>
            <a:endParaRPr lang="en-US"/>
          </a:p>
        </p:txBody>
      </p:sp>
      <p:sp>
        <p:nvSpPr>
          <p:cNvPr id="4" name="Footer Placeholder 3"/>
          <p:cNvSpPr>
            <a:spLocks noGrp="1"/>
          </p:cNvSpPr>
          <p:nvPr>
            <p:ph type="ftr" sz="quarter" idx="11"/>
          </p:nvPr>
        </p:nvSpPr>
        <p:spPr/>
        <p:txBody>
          <a:bodyPr/>
          <a:lstStyle/>
          <a:p>
            <a:r>
              <a:rPr lang="en-US"/>
              <a:t>Database Management System</a:t>
            </a:r>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34B51-38DA-4FC0-AA36-B3EEFA4FA43F}" type="datetime1">
              <a:rPr lang="en-US" smtClean="0"/>
              <a:t>7/13/2022</a:t>
            </a:fld>
            <a:endParaRPr lang="en-US"/>
          </a:p>
        </p:txBody>
      </p:sp>
      <p:sp>
        <p:nvSpPr>
          <p:cNvPr id="3" name="Footer Placeholder 2"/>
          <p:cNvSpPr>
            <a:spLocks noGrp="1"/>
          </p:cNvSpPr>
          <p:nvPr>
            <p:ph type="ftr" sz="quarter" idx="11"/>
          </p:nvPr>
        </p:nvSpPr>
        <p:spPr/>
        <p:txBody>
          <a:bodyPr/>
          <a:lstStyle/>
          <a:p>
            <a:r>
              <a:rPr lang="en-US"/>
              <a:t>Database Management System</a:t>
            </a:r>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20AB66-A93E-48A5-9FB3-1506A36A0808}" type="datetime1">
              <a:rPr lang="en-US" smtClean="0"/>
              <a:t>7/13/2022</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6056B-11AE-4D9A-99F5-17DB717D35AE}" type="datetime1">
              <a:rPr lang="en-US" smtClean="0"/>
              <a:t>7/13/2022</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9470923"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62489-BC56-42E3-A387-7E56DAC2851E}" type="datetime1">
              <a:rPr lang="en-US" smtClean="0"/>
              <a:t>7/13/2022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042" y="3071000"/>
            <a:ext cx="10567916" cy="716000"/>
          </a:xfrm>
        </p:spPr>
        <p:txBody>
          <a:bodyPr>
            <a:normAutofit/>
          </a:bodyPr>
          <a:lstStyle/>
          <a:p>
            <a:r>
              <a:rPr lang="en-US" sz="3800" dirty="0">
                <a:solidFill>
                  <a:srgbClr val="C00000"/>
                </a:solidFill>
              </a:rPr>
              <a:t>Recovery System</a:t>
            </a:r>
            <a:endParaRPr lang="en-US" sz="3800" dirty="0">
              <a:solidFill>
                <a:srgbClr val="002060"/>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t>1</a:t>
            </a:fld>
            <a:endParaRPr lang="en-US"/>
          </a:p>
        </p:txBody>
      </p:sp>
    </p:spTree>
    <p:extLst>
      <p:ext uri="{BB962C8B-B14F-4D97-AF65-F5344CB8AC3E}">
        <p14:creationId xmlns:p14="http://schemas.microsoft.com/office/powerpoint/2010/main" val="172544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5186C-D90B-4756-83C6-3161477F1856}"/>
              </a:ext>
            </a:extLst>
          </p:cNvPr>
          <p:cNvSpPr>
            <a:spLocks noGrp="1"/>
          </p:cNvSpPr>
          <p:nvPr>
            <p:ph type="title"/>
          </p:nvPr>
        </p:nvSpPr>
        <p:spPr/>
        <p:txBody>
          <a:bodyPr>
            <a:normAutofit fontScale="90000"/>
          </a:bodyPr>
          <a:lstStyle/>
          <a:p>
            <a:r>
              <a:rPr lang="en-US" dirty="0"/>
              <a:t>Log-Based Recovery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A433B3-A5DC-45EF-8587-10AAC06CE259}"/>
                  </a:ext>
                </a:extLst>
              </p:cNvPr>
              <p:cNvSpPr>
                <a:spLocks noGrp="1"/>
              </p:cNvSpPr>
              <p:nvPr>
                <p:ph idx="1"/>
              </p:nvPr>
            </p:nvSpPr>
            <p:spPr>
              <a:xfrm>
                <a:off x="838199" y="1270000"/>
                <a:ext cx="8204201" cy="4906963"/>
              </a:xfrm>
            </p:spPr>
            <p:txBody>
              <a:bodyPr>
                <a:normAutofit fontScale="92500"/>
              </a:bodyPr>
              <a:lstStyle/>
              <a:p>
                <a:r>
                  <a:rPr lang="en-US" dirty="0"/>
                  <a:t>A log is kept on stable storage. </a:t>
                </a:r>
              </a:p>
              <a:p>
                <a:pPr lvl="1"/>
                <a:r>
                  <a:rPr lang="en-US" dirty="0"/>
                  <a:t>The log is a sequence of log records and maintains a record of update activities on the database.</a:t>
                </a:r>
              </a:p>
              <a:p>
                <a:r>
                  <a:rPr lang="en-US" dirty="0"/>
                  <a:t>When transaction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𝑇</m:t>
                        </m:r>
                      </m:e>
                      <m:sub>
                        <m:r>
                          <a:rPr lang="en-US" i="1" dirty="0" smtClean="0">
                            <a:solidFill>
                              <a:srgbClr val="FF0000"/>
                            </a:solidFill>
                            <a:latin typeface="Cambria Math" panose="02040503050406030204" pitchFamily="18" charset="0"/>
                          </a:rPr>
                          <m:t>𝑖</m:t>
                        </m:r>
                      </m:sub>
                    </m:sSub>
                  </m:oMath>
                </a14:m>
                <a:r>
                  <a:rPr lang="en-US" dirty="0">
                    <a:solidFill>
                      <a:srgbClr val="FF0000"/>
                    </a:solidFill>
                  </a:rPr>
                  <a:t> </a:t>
                </a:r>
                <a:r>
                  <a:rPr lang="en-US" dirty="0"/>
                  <a:t>starts, it registers itself by writing a </a:t>
                </a:r>
                <a14:m>
                  <m:oMath xmlns:m="http://schemas.openxmlformats.org/officeDocument/2006/math">
                    <m:r>
                      <a:rPr lang="en-US" i="1" dirty="0" smtClean="0">
                        <a:solidFill>
                          <a:srgbClr val="FF0000"/>
                        </a:solidFill>
                        <a:latin typeface="Cambria Math" panose="02040503050406030204" pitchFamily="18" charset="0"/>
                      </a:rPr>
                      <m:t>&lt;</m:t>
                    </m:r>
                    <m:sSub>
                      <m:sSubPr>
                        <m:ctrlPr>
                          <a:rPr lang="en-US" b="1" i="1" dirty="0" err="1" smtClean="0">
                            <a:solidFill>
                              <a:srgbClr val="FF0000"/>
                            </a:solidFill>
                            <a:latin typeface="Cambria Math" panose="02040503050406030204" pitchFamily="18" charset="0"/>
                          </a:rPr>
                        </m:ctrlPr>
                      </m:sSubPr>
                      <m:e>
                        <m:r>
                          <a:rPr lang="en-US" i="1" dirty="0" err="1" smtClean="0">
                            <a:solidFill>
                              <a:srgbClr val="FF0000"/>
                            </a:solidFill>
                            <a:latin typeface="Cambria Math" panose="02040503050406030204" pitchFamily="18" charset="0"/>
                          </a:rPr>
                          <m:t>𝑇</m:t>
                        </m:r>
                      </m:e>
                      <m:sub>
                        <m:r>
                          <a:rPr lang="en-US" i="1" dirty="0" err="1">
                            <a:solidFill>
                              <a:srgbClr val="FF0000"/>
                            </a:solidFill>
                            <a:latin typeface="Cambria Math" panose="02040503050406030204" pitchFamily="18" charset="0"/>
                          </a:rPr>
                          <m:t>𝑖</m:t>
                        </m:r>
                      </m:sub>
                    </m:sSub>
                    <m:r>
                      <a:rPr lang="en-US" i="1" dirty="0" smtClean="0">
                        <a:solidFill>
                          <a:srgbClr val="FF0000"/>
                        </a:solidFill>
                        <a:latin typeface="Cambria Math" panose="02040503050406030204" pitchFamily="18" charset="0"/>
                      </a:rPr>
                      <m:t> </m:t>
                    </m:r>
                    <m:r>
                      <a:rPr lang="en-US" i="1" dirty="0" smtClean="0">
                        <a:solidFill>
                          <a:srgbClr val="FF0000"/>
                        </a:solidFill>
                        <a:latin typeface="Cambria Math" panose="02040503050406030204" pitchFamily="18" charset="0"/>
                      </a:rPr>
                      <m:t>𝑠𝑡𝑎𝑟𝑡</m:t>
                    </m:r>
                    <m:r>
                      <a:rPr lang="en-US" i="1" dirty="0" smtClean="0">
                        <a:solidFill>
                          <a:srgbClr val="FF0000"/>
                        </a:solidFill>
                        <a:latin typeface="Cambria Math" panose="02040503050406030204" pitchFamily="18" charset="0"/>
                      </a:rPr>
                      <m:t>&gt;</m:t>
                    </m:r>
                  </m:oMath>
                </a14:m>
                <a:r>
                  <a:rPr lang="en-US" dirty="0"/>
                  <a:t> log record</a:t>
                </a:r>
              </a:p>
              <a:p>
                <a:r>
                  <a:rPr lang="en-US" dirty="0"/>
                  <a:t>Before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executes </a:t>
                </a:r>
                <a:r>
                  <a:rPr lang="en-US" dirty="0">
                    <a:solidFill>
                      <a:srgbClr val="FF0000"/>
                    </a:solidFill>
                  </a:rPr>
                  <a:t>write(X), </a:t>
                </a:r>
                <a:r>
                  <a:rPr lang="en-US" dirty="0"/>
                  <a:t>a log record </a:t>
                </a:r>
                <a14:m>
                  <m:oMath xmlns:m="http://schemas.openxmlformats.org/officeDocument/2006/math">
                    <m:r>
                      <a:rPr lang="en-US" i="1" dirty="0" smtClean="0">
                        <a:solidFill>
                          <a:srgbClr val="FF0000"/>
                        </a:solidFill>
                        <a:latin typeface="Cambria Math" panose="02040503050406030204" pitchFamily="18" charset="0"/>
                      </a:rPr>
                      <m:t>&lt; </m:t>
                    </m:r>
                    <m:sSub>
                      <m:sSubPr>
                        <m:ctrlPr>
                          <a:rPr lang="en-US" b="1" i="1" dirty="0" smtClean="0">
                            <a:solidFill>
                              <a:srgbClr val="FF0000"/>
                            </a:solidFill>
                            <a:latin typeface="Cambria Math" panose="02040503050406030204" pitchFamily="18" charset="0"/>
                          </a:rPr>
                        </m:ctrlPr>
                      </m:sSubPr>
                      <m:e>
                        <m:r>
                          <a:rPr lang="en-US" i="1" dirty="0" err="1">
                            <a:solidFill>
                              <a:srgbClr val="FF0000"/>
                            </a:solidFill>
                            <a:latin typeface="Cambria Math" panose="02040503050406030204" pitchFamily="18" charset="0"/>
                          </a:rPr>
                          <m:t>𝑇</m:t>
                        </m:r>
                      </m:e>
                      <m:sub>
                        <m:r>
                          <a:rPr lang="en-US" i="1" dirty="0" err="1">
                            <a:solidFill>
                              <a:srgbClr val="FF0000"/>
                            </a:solidFill>
                            <a:latin typeface="Cambria Math" panose="02040503050406030204" pitchFamily="18" charset="0"/>
                          </a:rPr>
                          <m:t>𝑖</m:t>
                        </m:r>
                      </m:sub>
                    </m:sSub>
                    <m:r>
                      <a:rPr lang="en-US" i="1" dirty="0">
                        <a:solidFill>
                          <a:srgbClr val="FF0000"/>
                        </a:solidFill>
                        <a:latin typeface="Cambria Math" panose="02040503050406030204" pitchFamily="18" charset="0"/>
                      </a:rPr>
                      <m:t>, </m:t>
                    </m:r>
                    <m:r>
                      <a:rPr lang="en-US" i="1" dirty="0">
                        <a:solidFill>
                          <a:srgbClr val="FF0000"/>
                        </a:solidFill>
                        <a:latin typeface="Cambria Math" panose="02040503050406030204" pitchFamily="18" charset="0"/>
                      </a:rPr>
                      <m:t>𝑋</m:t>
                    </m:r>
                    <m:r>
                      <a:rPr lang="en-US" i="1" dirty="0">
                        <a:solidFill>
                          <a:srgbClr val="FF0000"/>
                        </a:solidFill>
                        <a:latin typeface="Cambria Math" panose="02040503050406030204" pitchFamily="18" charset="0"/>
                      </a:rPr>
                      <m:t>, </m:t>
                    </m:r>
                    <m:sSub>
                      <m:sSubPr>
                        <m:ctrlPr>
                          <a:rPr lang="en-US" b="1" i="1" dirty="0" smtClean="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𝑉</m:t>
                        </m:r>
                      </m:e>
                      <m:sub>
                        <m:r>
                          <a:rPr lang="en-US" i="1" dirty="0">
                            <a:solidFill>
                              <a:srgbClr val="FF0000"/>
                            </a:solidFill>
                            <a:latin typeface="Cambria Math" panose="02040503050406030204" pitchFamily="18" charset="0"/>
                          </a:rPr>
                          <m:t>1</m:t>
                        </m:r>
                      </m:sub>
                    </m:sSub>
                    <m:r>
                      <a:rPr lang="en-US" i="1" dirty="0">
                        <a:solidFill>
                          <a:srgbClr val="FF0000"/>
                        </a:solidFill>
                        <a:latin typeface="Cambria Math" panose="02040503050406030204" pitchFamily="18" charset="0"/>
                      </a:rPr>
                      <m:t>, </m:t>
                    </m:r>
                    <m:sSub>
                      <m:sSubPr>
                        <m:ctrlPr>
                          <a:rPr lang="en-US" b="1" i="1" dirty="0" smtClean="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𝑉</m:t>
                        </m:r>
                      </m:e>
                      <m:sub>
                        <m:r>
                          <a:rPr lang="en-US" i="1" dirty="0">
                            <a:solidFill>
                              <a:srgbClr val="FF0000"/>
                            </a:solidFill>
                            <a:latin typeface="Cambria Math" panose="02040503050406030204" pitchFamily="18" charset="0"/>
                          </a:rPr>
                          <m:t>2</m:t>
                        </m:r>
                      </m:sub>
                    </m:sSub>
                    <m:r>
                      <a:rPr lang="en-US" i="1" dirty="0">
                        <a:solidFill>
                          <a:srgbClr val="FF0000"/>
                        </a:solidFill>
                        <a:latin typeface="Cambria Math" panose="02040503050406030204" pitchFamily="18" charset="0"/>
                      </a:rPr>
                      <m:t>&gt;</m:t>
                    </m:r>
                  </m:oMath>
                </a14:m>
                <a:r>
                  <a:rPr lang="en-US" dirty="0">
                    <a:solidFill>
                      <a:srgbClr val="FF0000"/>
                    </a:solidFill>
                  </a:rPr>
                  <a:t> </a:t>
                </a:r>
                <a:r>
                  <a:rPr lang="en-US" dirty="0"/>
                  <a:t>is written, where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𝑉</m:t>
                        </m:r>
                      </m:e>
                      <m:sub>
                        <m:r>
                          <a:rPr lang="en-US" i="1" dirty="0" smtClean="0">
                            <a:solidFill>
                              <a:srgbClr val="FF0000"/>
                            </a:solidFill>
                            <a:latin typeface="Cambria Math" panose="02040503050406030204" pitchFamily="18" charset="0"/>
                          </a:rPr>
                          <m:t>1</m:t>
                        </m:r>
                      </m:sub>
                    </m:sSub>
                  </m:oMath>
                </a14:m>
                <a:r>
                  <a:rPr lang="en-US" dirty="0">
                    <a:solidFill>
                      <a:srgbClr val="FF0000"/>
                    </a:solidFill>
                  </a:rPr>
                  <a:t> </a:t>
                </a:r>
                <a:r>
                  <a:rPr lang="en-US" dirty="0"/>
                  <a:t>is the value of </a:t>
                </a:r>
                <a14:m>
                  <m:oMath xmlns:m="http://schemas.openxmlformats.org/officeDocument/2006/math">
                    <m:r>
                      <a:rPr lang="en-US" i="1" dirty="0" smtClean="0">
                        <a:solidFill>
                          <a:srgbClr val="FF0000"/>
                        </a:solidFill>
                        <a:latin typeface="Cambria Math" panose="02040503050406030204" pitchFamily="18" charset="0"/>
                      </a:rPr>
                      <m:t>𝑋</m:t>
                    </m:r>
                  </m:oMath>
                </a14:m>
                <a:r>
                  <a:rPr lang="en-US" dirty="0"/>
                  <a:t> before the write, and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𝑉</m:t>
                        </m:r>
                      </m:e>
                      <m:sub>
                        <m:r>
                          <a:rPr lang="en-US" i="1" dirty="0" smtClean="0">
                            <a:solidFill>
                              <a:srgbClr val="FF0000"/>
                            </a:solidFill>
                            <a:latin typeface="Cambria Math" panose="02040503050406030204" pitchFamily="18" charset="0"/>
                          </a:rPr>
                          <m:t>2</m:t>
                        </m:r>
                      </m:sub>
                    </m:sSub>
                  </m:oMath>
                </a14:m>
                <a:r>
                  <a:rPr lang="en-US" dirty="0">
                    <a:solidFill>
                      <a:srgbClr val="FF0000"/>
                    </a:solidFill>
                  </a:rPr>
                  <a:t> </a:t>
                </a:r>
                <a:r>
                  <a:rPr lang="en-US" dirty="0"/>
                  <a:t>is the value to be written to </a:t>
                </a:r>
                <a:r>
                  <a:rPr lang="en-US" dirty="0">
                    <a:solidFill>
                      <a:srgbClr val="FF0000"/>
                    </a:solidFill>
                  </a:rPr>
                  <a:t>X</a:t>
                </a:r>
                <a:r>
                  <a:rPr lang="en-US" dirty="0"/>
                  <a:t>.</a:t>
                </a:r>
              </a:p>
              <a:p>
                <a:r>
                  <a:rPr lang="en-US" dirty="0"/>
                  <a:t>When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𝑇</m:t>
                        </m:r>
                      </m:e>
                      <m:sub>
                        <m:r>
                          <a:rPr lang="en-US" i="1" dirty="0" smtClean="0">
                            <a:solidFill>
                              <a:srgbClr val="FF0000"/>
                            </a:solidFill>
                            <a:latin typeface="Cambria Math" panose="02040503050406030204" pitchFamily="18" charset="0"/>
                          </a:rPr>
                          <m:t>𝑖</m:t>
                        </m:r>
                      </m:sub>
                    </m:sSub>
                  </m:oMath>
                </a14:m>
                <a:r>
                  <a:rPr lang="en-US" dirty="0">
                    <a:solidFill>
                      <a:srgbClr val="FF0000"/>
                    </a:solidFill>
                  </a:rPr>
                  <a:t> </a:t>
                </a:r>
                <a:r>
                  <a:rPr lang="en-US" dirty="0"/>
                  <a:t>finishes it last statement, the log record </a:t>
                </a:r>
                <a:br>
                  <a:rPr lang="en-US" dirty="0"/>
                </a:br>
                <a14:m>
                  <m:oMath xmlns:m="http://schemas.openxmlformats.org/officeDocument/2006/math">
                    <m:r>
                      <a:rPr lang="en-US" i="1" dirty="0" smtClean="0">
                        <a:solidFill>
                          <a:srgbClr val="FF0000"/>
                        </a:solidFill>
                        <a:latin typeface="Cambria Math" panose="02040503050406030204" pitchFamily="18" charset="0"/>
                      </a:rPr>
                      <m:t>&lt; </m:t>
                    </m:r>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𝑇</m:t>
                        </m:r>
                      </m:e>
                      <m:sub>
                        <m:r>
                          <a:rPr lang="en-US" b="0" i="1" dirty="0" smtClean="0">
                            <a:solidFill>
                              <a:srgbClr val="FF0000"/>
                            </a:solidFill>
                            <a:latin typeface="Cambria Math" panose="02040503050406030204" pitchFamily="18" charset="0"/>
                          </a:rPr>
                          <m:t>𝑖</m:t>
                        </m:r>
                      </m:sub>
                    </m:sSub>
                    <m:r>
                      <a:rPr lang="en-US" b="0" i="1" dirty="0" smtClean="0">
                        <a:solidFill>
                          <a:srgbClr val="FF0000"/>
                        </a:solidFill>
                        <a:latin typeface="Cambria Math" panose="02040503050406030204" pitchFamily="18" charset="0"/>
                      </a:rPr>
                      <m:t> </m:t>
                    </m:r>
                    <m:r>
                      <a:rPr lang="en-US" b="0" i="1" dirty="0" smtClean="0">
                        <a:solidFill>
                          <a:srgbClr val="FF0000"/>
                        </a:solidFill>
                        <a:latin typeface="Cambria Math" panose="02040503050406030204" pitchFamily="18" charset="0"/>
                      </a:rPr>
                      <m:t>𝑐𝑜𝑚𝑚𝑖𝑡</m:t>
                    </m:r>
                    <m:r>
                      <a:rPr lang="en-US" i="1" dirty="0" smtClean="0">
                        <a:solidFill>
                          <a:srgbClr val="FF0000"/>
                        </a:solidFill>
                        <a:latin typeface="Cambria Math" panose="02040503050406030204" pitchFamily="18" charset="0"/>
                      </a:rPr>
                      <m:t>&gt;</m:t>
                    </m:r>
                  </m:oMath>
                </a14:m>
                <a:r>
                  <a:rPr lang="en-US" dirty="0">
                    <a:solidFill>
                      <a:srgbClr val="FF0000"/>
                    </a:solidFill>
                  </a:rPr>
                  <a:t> </a:t>
                </a:r>
                <a:r>
                  <a:rPr lang="en-US" dirty="0"/>
                  <a:t>is written.</a:t>
                </a:r>
              </a:p>
              <a:p>
                <a:r>
                  <a:rPr lang="en-US" dirty="0"/>
                  <a:t>We assume for now that log records are written directly to stable storage (that is, they are not buffered)</a:t>
                </a:r>
              </a:p>
            </p:txBody>
          </p:sp>
        </mc:Choice>
        <mc:Fallback xmlns="">
          <p:sp>
            <p:nvSpPr>
              <p:cNvPr id="3" name="Content Placeholder 2">
                <a:extLst>
                  <a:ext uri="{FF2B5EF4-FFF2-40B4-BE49-F238E27FC236}">
                    <a16:creationId xmlns:a16="http://schemas.microsoft.com/office/drawing/2014/main" id="{52A433B3-A5DC-45EF-8587-10AAC06CE259}"/>
                  </a:ext>
                </a:extLst>
              </p:cNvPr>
              <p:cNvSpPr>
                <a:spLocks noGrp="1" noRot="1" noChangeAspect="1" noMove="1" noResize="1" noEditPoints="1" noAdjustHandles="1" noChangeArrowheads="1" noChangeShapeType="1" noTextEdit="1"/>
              </p:cNvSpPr>
              <p:nvPr>
                <p:ph idx="1"/>
              </p:nvPr>
            </p:nvSpPr>
            <p:spPr>
              <a:xfrm>
                <a:off x="838199" y="1270000"/>
                <a:ext cx="8204201" cy="4906963"/>
              </a:xfrm>
              <a:blipFill>
                <a:blip r:embed="rId2"/>
                <a:stretch>
                  <a:fillRect l="-1114" t="-1863" r="-1337" b="-173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D716C1B-4BDF-465C-934E-65774F98DB29}"/>
              </a:ext>
            </a:extLst>
          </p:cNvPr>
          <p:cNvSpPr>
            <a:spLocks noGrp="1"/>
          </p:cNvSpPr>
          <p:nvPr>
            <p:ph type="sldNum" sz="quarter" idx="12"/>
          </p:nvPr>
        </p:nvSpPr>
        <p:spPr/>
        <p:txBody>
          <a:bodyPr/>
          <a:lstStyle/>
          <a:p>
            <a:fld id="{7A40C488-C8CC-47D5-8871-7D5F905AB6AC}" type="slidenum">
              <a:rPr lang="en-US" smtClean="0"/>
              <a:t>10</a:t>
            </a:fld>
            <a:endParaRPr lang="en-US"/>
          </a:p>
        </p:txBody>
      </p:sp>
      <p:pic>
        <p:nvPicPr>
          <p:cNvPr id="6" name="Picture 5">
            <a:extLst>
              <a:ext uri="{FF2B5EF4-FFF2-40B4-BE49-F238E27FC236}">
                <a16:creationId xmlns:a16="http://schemas.microsoft.com/office/drawing/2014/main" id="{F5057BA8-FDDA-4587-B8C5-C23462CF3908}"/>
              </a:ext>
            </a:extLst>
          </p:cNvPr>
          <p:cNvPicPr>
            <a:picLocks noChangeAspect="1"/>
          </p:cNvPicPr>
          <p:nvPr/>
        </p:nvPicPr>
        <p:blipFill>
          <a:blip r:embed="rId3"/>
          <a:stretch>
            <a:fillRect/>
          </a:stretch>
        </p:blipFill>
        <p:spPr>
          <a:xfrm>
            <a:off x="8191500" y="0"/>
            <a:ext cx="3581400" cy="1743740"/>
          </a:xfrm>
          <a:prstGeom prst="rect">
            <a:avLst/>
          </a:prstGeom>
        </p:spPr>
      </p:pic>
    </p:spTree>
    <p:extLst>
      <p:ext uri="{BB962C8B-B14F-4D97-AF65-F5344CB8AC3E}">
        <p14:creationId xmlns:p14="http://schemas.microsoft.com/office/powerpoint/2010/main" val="120833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076B-5734-4175-B28A-7EA6CDB0D699}"/>
              </a:ext>
            </a:extLst>
          </p:cNvPr>
          <p:cNvSpPr>
            <a:spLocks noGrp="1"/>
          </p:cNvSpPr>
          <p:nvPr>
            <p:ph type="title"/>
          </p:nvPr>
        </p:nvSpPr>
        <p:spPr/>
        <p:txBody>
          <a:bodyPr>
            <a:normAutofit fontScale="90000"/>
          </a:bodyPr>
          <a:lstStyle/>
          <a:p>
            <a:r>
              <a:rPr lang="en-US" dirty="0"/>
              <a:t>Immediate Database Modification</a:t>
            </a:r>
          </a:p>
        </p:txBody>
      </p:sp>
      <p:sp>
        <p:nvSpPr>
          <p:cNvPr id="3" name="Content Placeholder 2">
            <a:extLst>
              <a:ext uri="{FF2B5EF4-FFF2-40B4-BE49-F238E27FC236}">
                <a16:creationId xmlns:a16="http://schemas.microsoft.com/office/drawing/2014/main" id="{D0115419-3B5A-4CC1-87BB-CBE2F31FDEDB}"/>
              </a:ext>
            </a:extLst>
          </p:cNvPr>
          <p:cNvSpPr>
            <a:spLocks noGrp="1"/>
          </p:cNvSpPr>
          <p:nvPr>
            <p:ph idx="1"/>
          </p:nvPr>
        </p:nvSpPr>
        <p:spPr>
          <a:xfrm>
            <a:off x="838200" y="1270000"/>
            <a:ext cx="5839047" cy="4906963"/>
          </a:xfrm>
        </p:spPr>
        <p:txBody>
          <a:bodyPr>
            <a:normAutofit fontScale="92500" lnSpcReduction="20000"/>
          </a:bodyPr>
          <a:lstStyle/>
          <a:p>
            <a:r>
              <a:rPr lang="en-US" dirty="0"/>
              <a:t>This scheme allows database updates of an uncommitted transaction to be made as the writes are issued; since undoing may be needed, update logs must have both old value and new value</a:t>
            </a:r>
          </a:p>
          <a:p>
            <a:r>
              <a:rPr lang="en-US" dirty="0"/>
              <a:t>Update log record must be written before database item is written</a:t>
            </a:r>
          </a:p>
          <a:p>
            <a:r>
              <a:rPr lang="en-US" dirty="0"/>
              <a:t>Output of updated blocks can take place at any time before or after transaction commit</a:t>
            </a:r>
          </a:p>
          <a:p>
            <a:r>
              <a:rPr lang="en-US" dirty="0"/>
              <a:t>Order in which blocks are output can be different from the order in which they are written.</a:t>
            </a:r>
          </a:p>
        </p:txBody>
      </p:sp>
      <p:sp>
        <p:nvSpPr>
          <p:cNvPr id="4" name="Slide Number Placeholder 3">
            <a:extLst>
              <a:ext uri="{FF2B5EF4-FFF2-40B4-BE49-F238E27FC236}">
                <a16:creationId xmlns:a16="http://schemas.microsoft.com/office/drawing/2014/main" id="{D13AABD0-358B-46E9-BE02-3649008E6CB2}"/>
              </a:ext>
            </a:extLst>
          </p:cNvPr>
          <p:cNvSpPr>
            <a:spLocks noGrp="1"/>
          </p:cNvSpPr>
          <p:nvPr>
            <p:ph type="sldNum" sz="quarter" idx="12"/>
          </p:nvPr>
        </p:nvSpPr>
        <p:spPr/>
        <p:txBody>
          <a:bodyPr/>
          <a:lstStyle/>
          <a:p>
            <a:fld id="{7A40C488-C8CC-47D5-8871-7D5F905AB6AC}" type="slidenum">
              <a:rPr lang="en-US" smtClean="0"/>
              <a:t>11</a:t>
            </a:fld>
            <a:endParaRPr lang="en-US"/>
          </a:p>
        </p:txBody>
      </p:sp>
      <p:pic>
        <p:nvPicPr>
          <p:cNvPr id="5" name="Picture 4">
            <a:extLst>
              <a:ext uri="{FF2B5EF4-FFF2-40B4-BE49-F238E27FC236}">
                <a16:creationId xmlns:a16="http://schemas.microsoft.com/office/drawing/2014/main" id="{FDED4EFD-5699-4536-9BD7-4FE19C582F4C}"/>
              </a:ext>
            </a:extLst>
          </p:cNvPr>
          <p:cNvPicPr>
            <a:picLocks noChangeAspect="1"/>
          </p:cNvPicPr>
          <p:nvPr/>
        </p:nvPicPr>
        <p:blipFill>
          <a:blip r:embed="rId2"/>
          <a:stretch>
            <a:fillRect/>
          </a:stretch>
        </p:blipFill>
        <p:spPr>
          <a:xfrm>
            <a:off x="6677247" y="1549625"/>
            <a:ext cx="4924425" cy="3891103"/>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0882319A-0180-476C-A43A-37AC6AD23EC3}"/>
                  </a:ext>
                </a:extLst>
              </p:cNvPr>
              <p:cNvSpPr txBox="1">
                <a:spLocks/>
              </p:cNvSpPr>
              <p:nvPr/>
            </p:nvSpPr>
            <p:spPr>
              <a:xfrm>
                <a:off x="6677247" y="5500024"/>
                <a:ext cx="5550195" cy="788534"/>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00B0F0"/>
                    </a:solidFill>
                  </a:rPr>
                  <a:t>Note: </a:t>
                </a:r>
                <a14:m>
                  <m:oMath xmlns:m="http://schemas.openxmlformats.org/officeDocument/2006/math">
                    <m:sSub>
                      <m:sSubPr>
                        <m:ctrlPr>
                          <a:rPr lang="en-US"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𝐵</m:t>
                        </m:r>
                      </m:e>
                      <m:sub>
                        <m:r>
                          <a:rPr lang="en-US" i="1" dirty="0" smtClean="0">
                            <a:solidFill>
                              <a:srgbClr val="00B0F0"/>
                            </a:solidFill>
                            <a:latin typeface="Cambria Math" panose="02040503050406030204" pitchFamily="18" charset="0"/>
                          </a:rPr>
                          <m:t>𝑋</m:t>
                        </m:r>
                      </m:sub>
                    </m:sSub>
                  </m:oMath>
                </a14:m>
                <a:r>
                  <a:rPr lang="en-US" dirty="0">
                    <a:solidFill>
                      <a:srgbClr val="00B0F0"/>
                    </a:solidFill>
                  </a:rPr>
                  <a:t> denotes block containing X</a:t>
                </a:r>
              </a:p>
            </p:txBody>
          </p:sp>
        </mc:Choice>
        <mc:Fallback xmlns="">
          <p:sp>
            <p:nvSpPr>
              <p:cNvPr id="6" name="Content Placeholder 2">
                <a:extLst>
                  <a:ext uri="{FF2B5EF4-FFF2-40B4-BE49-F238E27FC236}">
                    <a16:creationId xmlns:a16="http://schemas.microsoft.com/office/drawing/2014/main" id="{0882319A-0180-476C-A43A-37AC6AD23EC3}"/>
                  </a:ext>
                </a:extLst>
              </p:cNvPr>
              <p:cNvSpPr txBox="1">
                <a:spLocks noRot="1" noChangeAspect="1" noMove="1" noResize="1" noEditPoints="1" noAdjustHandles="1" noChangeArrowheads="1" noChangeShapeType="1" noTextEdit="1"/>
              </p:cNvSpPr>
              <p:nvPr/>
            </p:nvSpPr>
            <p:spPr>
              <a:xfrm>
                <a:off x="6677247" y="5500024"/>
                <a:ext cx="5550195" cy="788534"/>
              </a:xfrm>
              <a:prstGeom prst="rect">
                <a:avLst/>
              </a:prstGeom>
              <a:blipFill>
                <a:blip r:embed="rId3"/>
                <a:stretch>
                  <a:fillRect l="-2195" t="-12308" r="-2086"/>
                </a:stretch>
              </a:blipFill>
            </p:spPr>
            <p:txBody>
              <a:bodyPr/>
              <a:lstStyle/>
              <a:p>
                <a:r>
                  <a:rPr lang="en-US">
                    <a:noFill/>
                  </a:rPr>
                  <a:t> </a:t>
                </a:r>
              </a:p>
            </p:txBody>
          </p:sp>
        </mc:Fallback>
      </mc:AlternateContent>
    </p:spTree>
    <p:extLst>
      <p:ext uri="{BB962C8B-B14F-4D97-AF65-F5344CB8AC3E}">
        <p14:creationId xmlns:p14="http://schemas.microsoft.com/office/powerpoint/2010/main" val="3057610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4380-DCA4-4CAA-A223-1453E03ED547}"/>
              </a:ext>
            </a:extLst>
          </p:cNvPr>
          <p:cNvSpPr>
            <a:spLocks noGrp="1"/>
          </p:cNvSpPr>
          <p:nvPr>
            <p:ph type="title"/>
          </p:nvPr>
        </p:nvSpPr>
        <p:spPr/>
        <p:txBody>
          <a:bodyPr>
            <a:normAutofit fontScale="90000"/>
          </a:bodyPr>
          <a:lstStyle/>
          <a:p>
            <a:r>
              <a:rPr lang="en-US" dirty="0"/>
              <a:t>Immediate Database Modification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AC3537-24F9-4D9C-8BF4-329EDF5D3D1A}"/>
                  </a:ext>
                </a:extLst>
              </p:cNvPr>
              <p:cNvSpPr>
                <a:spLocks noGrp="1"/>
              </p:cNvSpPr>
              <p:nvPr>
                <p:ph idx="1"/>
              </p:nvPr>
            </p:nvSpPr>
            <p:spPr/>
            <p:txBody>
              <a:bodyPr>
                <a:normAutofit fontScale="92500" lnSpcReduction="20000"/>
              </a:bodyPr>
              <a:lstStyle/>
              <a:p>
                <a:r>
                  <a:rPr lang="en-US" dirty="0"/>
                  <a:t>Recovery procedure has two operations instead of one :</a:t>
                </a:r>
              </a:p>
              <a:p>
                <a:pPr lvl="1"/>
                <a14:m>
                  <m:oMath xmlns:m="http://schemas.openxmlformats.org/officeDocument/2006/math">
                    <m:r>
                      <a:rPr lang="en-US" i="1" dirty="0" smtClean="0">
                        <a:solidFill>
                          <a:srgbClr val="00B0F0"/>
                        </a:solidFill>
                        <a:latin typeface="Cambria Math" panose="02040503050406030204" pitchFamily="18" charset="0"/>
                      </a:rPr>
                      <m:t>𝑢𝑛𝑑𝑜</m:t>
                    </m:r>
                    <m:r>
                      <a:rPr lang="en-US" i="1" dirty="0" smtClean="0">
                        <a:solidFill>
                          <a:srgbClr val="00B0F0"/>
                        </a:solidFill>
                        <a:latin typeface="Cambria Math" panose="02040503050406030204" pitchFamily="18" charset="0"/>
                      </a:rPr>
                      <m:t>(</m:t>
                    </m:r>
                    <m:sSub>
                      <m:sSubPr>
                        <m:ctrlPr>
                          <a:rPr lang="en-US" b="1" i="1" dirty="0" smtClean="0">
                            <a:solidFill>
                              <a:srgbClr val="00B0F0"/>
                            </a:solidFill>
                            <a:latin typeface="Cambria Math" panose="02040503050406030204" pitchFamily="18" charset="0"/>
                          </a:rPr>
                        </m:ctrlPr>
                      </m:sSubPr>
                      <m:e>
                        <m:r>
                          <a:rPr lang="en-US" i="1" dirty="0" err="1">
                            <a:solidFill>
                              <a:srgbClr val="00B0F0"/>
                            </a:solidFill>
                            <a:latin typeface="Cambria Math" panose="02040503050406030204" pitchFamily="18" charset="0"/>
                          </a:rPr>
                          <m:t>𝑇</m:t>
                        </m:r>
                      </m:e>
                      <m:sub>
                        <m:r>
                          <a:rPr lang="en-US" i="1" dirty="0" err="1">
                            <a:solidFill>
                              <a:srgbClr val="00B0F0"/>
                            </a:solidFill>
                            <a:latin typeface="Cambria Math" panose="02040503050406030204" pitchFamily="18" charset="0"/>
                          </a:rPr>
                          <m:t>𝑖</m:t>
                        </m:r>
                      </m:sub>
                    </m:sSub>
                    <m:r>
                      <a:rPr lang="en-US" i="1" dirty="0">
                        <a:solidFill>
                          <a:srgbClr val="00B0F0"/>
                        </a:solidFill>
                        <a:latin typeface="Cambria Math" panose="02040503050406030204" pitchFamily="18" charset="0"/>
                      </a:rPr>
                      <m:t>)</m:t>
                    </m:r>
                  </m:oMath>
                </a14:m>
                <a:r>
                  <a:rPr lang="en-US" dirty="0">
                    <a:solidFill>
                      <a:srgbClr val="00B0F0"/>
                    </a:solidFill>
                  </a:rPr>
                  <a:t> </a:t>
                </a:r>
                <a:r>
                  <a:rPr lang="en-US" dirty="0"/>
                  <a:t>restores the value of all data items updated by </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𝑇</m:t>
                        </m:r>
                      </m:e>
                      <m:sub>
                        <m:r>
                          <a:rPr lang="en-US" i="1" dirty="0" smtClean="0">
                            <a:solidFill>
                              <a:srgbClr val="00B0F0"/>
                            </a:solidFill>
                            <a:latin typeface="Cambria Math" panose="02040503050406030204" pitchFamily="18" charset="0"/>
                          </a:rPr>
                          <m:t>𝑖</m:t>
                        </m:r>
                      </m:sub>
                    </m:sSub>
                  </m:oMath>
                </a14:m>
                <a:r>
                  <a:rPr lang="en-US" dirty="0"/>
                  <a:t> to their old values, going backwards from the last log record for </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𝑇</m:t>
                        </m:r>
                      </m:e>
                      <m:sub>
                        <m:r>
                          <a:rPr lang="en-US" i="1" dirty="0" smtClean="0">
                            <a:solidFill>
                              <a:srgbClr val="00B0F0"/>
                            </a:solidFill>
                            <a:latin typeface="Cambria Math" panose="02040503050406030204" pitchFamily="18" charset="0"/>
                          </a:rPr>
                          <m:t>𝑖</m:t>
                        </m:r>
                      </m:sub>
                    </m:sSub>
                  </m:oMath>
                </a14:m>
                <a:endParaRPr lang="en-US" dirty="0"/>
              </a:p>
              <a:p>
                <a:pPr lvl="1"/>
                <a14:m>
                  <m:oMath xmlns:m="http://schemas.openxmlformats.org/officeDocument/2006/math">
                    <m:r>
                      <a:rPr lang="en-US" i="1" dirty="0" smtClean="0">
                        <a:solidFill>
                          <a:srgbClr val="00B0F0"/>
                        </a:solidFill>
                        <a:latin typeface="Cambria Math" panose="02040503050406030204" pitchFamily="18" charset="0"/>
                      </a:rPr>
                      <m:t>𝑟𝑒𝑑𝑜</m:t>
                    </m:r>
                    <m:r>
                      <a:rPr lang="en-US" i="1" dirty="0" smtClean="0">
                        <a:solidFill>
                          <a:srgbClr val="00B0F0"/>
                        </a:solidFill>
                        <a:latin typeface="Cambria Math" panose="02040503050406030204" pitchFamily="18" charset="0"/>
                      </a:rPr>
                      <m:t>(</m:t>
                    </m:r>
                    <m:sSub>
                      <m:sSubPr>
                        <m:ctrlPr>
                          <a:rPr lang="en-US" b="1" i="1" dirty="0" smtClean="0">
                            <a:solidFill>
                              <a:srgbClr val="00B0F0"/>
                            </a:solidFill>
                            <a:latin typeface="Cambria Math" panose="02040503050406030204" pitchFamily="18" charset="0"/>
                          </a:rPr>
                        </m:ctrlPr>
                      </m:sSubPr>
                      <m:e>
                        <m:r>
                          <a:rPr lang="en-US" i="1" dirty="0" err="1">
                            <a:solidFill>
                              <a:srgbClr val="00B0F0"/>
                            </a:solidFill>
                            <a:latin typeface="Cambria Math" panose="02040503050406030204" pitchFamily="18" charset="0"/>
                          </a:rPr>
                          <m:t>𝑇</m:t>
                        </m:r>
                      </m:e>
                      <m:sub>
                        <m:r>
                          <a:rPr lang="en-US" i="1" dirty="0" err="1">
                            <a:solidFill>
                              <a:srgbClr val="00B0F0"/>
                            </a:solidFill>
                            <a:latin typeface="Cambria Math" panose="02040503050406030204" pitchFamily="18" charset="0"/>
                          </a:rPr>
                          <m:t>𝑖</m:t>
                        </m:r>
                      </m:sub>
                    </m:sSub>
                    <m:r>
                      <a:rPr lang="en-US" i="1" dirty="0">
                        <a:solidFill>
                          <a:srgbClr val="00B0F0"/>
                        </a:solidFill>
                        <a:latin typeface="Cambria Math" panose="02040503050406030204" pitchFamily="18" charset="0"/>
                      </a:rPr>
                      <m:t>)</m:t>
                    </m:r>
                  </m:oMath>
                </a14:m>
                <a:r>
                  <a:rPr lang="en-US" dirty="0">
                    <a:solidFill>
                      <a:srgbClr val="00B0F0"/>
                    </a:solidFill>
                  </a:rPr>
                  <a:t> </a:t>
                </a:r>
                <a:r>
                  <a:rPr lang="en-US" dirty="0"/>
                  <a:t>sets the value of all data items updated by </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𝑇</m:t>
                        </m:r>
                      </m:e>
                      <m:sub>
                        <m:r>
                          <a:rPr lang="en-US" i="1" dirty="0" smtClean="0">
                            <a:solidFill>
                              <a:srgbClr val="00B0F0"/>
                            </a:solidFill>
                            <a:latin typeface="Cambria Math" panose="02040503050406030204" pitchFamily="18" charset="0"/>
                          </a:rPr>
                          <m:t>𝑖</m:t>
                        </m:r>
                      </m:sub>
                    </m:sSub>
                  </m:oMath>
                </a14:m>
                <a:r>
                  <a:rPr lang="en-US" dirty="0">
                    <a:solidFill>
                      <a:srgbClr val="00B0F0"/>
                    </a:solidFill>
                  </a:rPr>
                  <a:t> </a:t>
                </a:r>
                <a:r>
                  <a:rPr lang="en-US" dirty="0"/>
                  <a:t>to the new values, going forward from the first log record for </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𝑇</m:t>
                        </m:r>
                      </m:e>
                      <m:sub>
                        <m:r>
                          <a:rPr lang="en-US" i="1" dirty="0" smtClean="0">
                            <a:solidFill>
                              <a:srgbClr val="00B0F0"/>
                            </a:solidFill>
                            <a:latin typeface="Cambria Math" panose="02040503050406030204" pitchFamily="18" charset="0"/>
                          </a:rPr>
                          <m:t>𝑖</m:t>
                        </m:r>
                      </m:sub>
                    </m:sSub>
                  </m:oMath>
                </a14:m>
                <a:endParaRPr lang="en-US" dirty="0"/>
              </a:p>
              <a:p>
                <a:r>
                  <a:rPr lang="en-US" dirty="0"/>
                  <a:t>When recovering after failure:</a:t>
                </a:r>
              </a:p>
              <a:p>
                <a:pPr lvl="1"/>
                <a:r>
                  <a:rPr lang="en-US" dirty="0"/>
                  <a:t>Transaction </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𝑇</m:t>
                        </m:r>
                      </m:e>
                      <m:sub>
                        <m:r>
                          <a:rPr lang="en-US" i="1" dirty="0" smtClean="0">
                            <a:solidFill>
                              <a:srgbClr val="00B0F0"/>
                            </a:solidFill>
                            <a:latin typeface="Cambria Math" panose="02040503050406030204" pitchFamily="18" charset="0"/>
                          </a:rPr>
                          <m:t>𝑖</m:t>
                        </m:r>
                      </m:sub>
                    </m:sSub>
                    <m:r>
                      <a:rPr lang="en-US" i="1" dirty="0">
                        <a:latin typeface="Cambria Math" panose="02040503050406030204" pitchFamily="18" charset="0"/>
                      </a:rPr>
                      <m:t> </m:t>
                    </m:r>
                  </m:oMath>
                </a14:m>
                <a:r>
                  <a:rPr lang="en-US" dirty="0"/>
                  <a:t>needs to be undone if the log contains the record </a:t>
                </a:r>
                <a14:m>
                  <m:oMath xmlns:m="http://schemas.openxmlformats.org/officeDocument/2006/math">
                    <m:r>
                      <a:rPr lang="en-US" i="1" dirty="0" smtClean="0">
                        <a:solidFill>
                          <a:srgbClr val="00B0F0"/>
                        </a:solidFill>
                        <a:latin typeface="Cambria Math" panose="02040503050406030204" pitchFamily="18" charset="0"/>
                      </a:rPr>
                      <m:t>&lt;</m:t>
                    </m:r>
                    <m:sSub>
                      <m:sSubPr>
                        <m:ctrlPr>
                          <a:rPr lang="en-US" b="1" i="1" dirty="0" smtClean="0">
                            <a:solidFill>
                              <a:srgbClr val="00B0F0"/>
                            </a:solidFill>
                            <a:latin typeface="Cambria Math" panose="02040503050406030204" pitchFamily="18" charset="0"/>
                          </a:rPr>
                        </m:ctrlPr>
                      </m:sSubPr>
                      <m:e>
                        <m:r>
                          <a:rPr lang="en-US" i="1" dirty="0" err="1">
                            <a:solidFill>
                              <a:srgbClr val="00B0F0"/>
                            </a:solidFill>
                            <a:latin typeface="Cambria Math" panose="02040503050406030204" pitchFamily="18" charset="0"/>
                          </a:rPr>
                          <m:t>𝑇</m:t>
                        </m:r>
                      </m:e>
                      <m:sub>
                        <m:r>
                          <a:rPr lang="en-US" i="1" dirty="0" err="1">
                            <a:solidFill>
                              <a:srgbClr val="00B0F0"/>
                            </a:solidFill>
                            <a:latin typeface="Cambria Math" panose="02040503050406030204" pitchFamily="18" charset="0"/>
                          </a:rPr>
                          <m:t>𝑖</m:t>
                        </m:r>
                      </m:sub>
                    </m:sSub>
                    <m:r>
                      <a:rPr lang="en-US" i="1" dirty="0">
                        <a:solidFill>
                          <a:srgbClr val="00B0F0"/>
                        </a:solidFill>
                        <a:latin typeface="Cambria Math" panose="02040503050406030204" pitchFamily="18" charset="0"/>
                      </a:rPr>
                      <m:t> </m:t>
                    </m:r>
                    <m:r>
                      <a:rPr lang="en-US" i="1" dirty="0">
                        <a:solidFill>
                          <a:srgbClr val="00B0F0"/>
                        </a:solidFill>
                        <a:latin typeface="Cambria Math" panose="02040503050406030204" pitchFamily="18" charset="0"/>
                      </a:rPr>
                      <m:t>𝑠𝑡𝑎𝑟𝑡</m:t>
                    </m:r>
                    <m:r>
                      <a:rPr lang="en-US" i="1" dirty="0" smtClean="0">
                        <a:solidFill>
                          <a:srgbClr val="00B0F0"/>
                        </a:solidFill>
                        <a:latin typeface="Cambria Math" panose="02040503050406030204" pitchFamily="18" charset="0"/>
                      </a:rPr>
                      <m:t>&gt;</m:t>
                    </m:r>
                  </m:oMath>
                </a14:m>
                <a:r>
                  <a:rPr lang="en-US" dirty="0">
                    <a:solidFill>
                      <a:srgbClr val="00B0F0"/>
                    </a:solidFill>
                  </a:rPr>
                  <a:t> </a:t>
                </a:r>
                <a:r>
                  <a:rPr lang="en-US" dirty="0"/>
                  <a:t>but does not contain the record </a:t>
                </a:r>
                <a:br>
                  <a:rPr lang="en-US" dirty="0"/>
                </a:br>
                <a14:m>
                  <m:oMath xmlns:m="http://schemas.openxmlformats.org/officeDocument/2006/math">
                    <m:r>
                      <a:rPr lang="en-US" i="1" dirty="0" smtClean="0">
                        <a:solidFill>
                          <a:srgbClr val="00B0F0"/>
                        </a:solidFill>
                        <a:latin typeface="Cambria Math" panose="02040503050406030204" pitchFamily="18" charset="0"/>
                      </a:rPr>
                      <m:t>&lt;</m:t>
                    </m:r>
                    <m:sSub>
                      <m:sSubPr>
                        <m:ctrlPr>
                          <a:rPr lang="en-US" b="1" i="1" dirty="0" smtClean="0">
                            <a:solidFill>
                              <a:srgbClr val="00B0F0"/>
                            </a:solidFill>
                            <a:latin typeface="Cambria Math" panose="02040503050406030204" pitchFamily="18" charset="0"/>
                          </a:rPr>
                        </m:ctrlPr>
                      </m:sSubPr>
                      <m:e>
                        <m:r>
                          <a:rPr lang="en-US" i="1" dirty="0" err="1">
                            <a:solidFill>
                              <a:srgbClr val="00B0F0"/>
                            </a:solidFill>
                            <a:latin typeface="Cambria Math" panose="02040503050406030204" pitchFamily="18" charset="0"/>
                          </a:rPr>
                          <m:t>𝑇</m:t>
                        </m:r>
                      </m:e>
                      <m:sub>
                        <m:r>
                          <a:rPr lang="en-US" i="1" dirty="0" err="1">
                            <a:solidFill>
                              <a:srgbClr val="00B0F0"/>
                            </a:solidFill>
                            <a:latin typeface="Cambria Math" panose="02040503050406030204" pitchFamily="18" charset="0"/>
                          </a:rPr>
                          <m:t>𝑖</m:t>
                        </m:r>
                      </m:sub>
                    </m:sSub>
                    <m:r>
                      <a:rPr lang="en-US" i="1" dirty="0">
                        <a:solidFill>
                          <a:srgbClr val="00B0F0"/>
                        </a:solidFill>
                        <a:latin typeface="Cambria Math" panose="02040503050406030204" pitchFamily="18" charset="0"/>
                      </a:rPr>
                      <m:t> </m:t>
                    </m:r>
                    <m:r>
                      <a:rPr lang="en-US" i="1" dirty="0">
                        <a:solidFill>
                          <a:srgbClr val="00B0F0"/>
                        </a:solidFill>
                        <a:latin typeface="Cambria Math" panose="02040503050406030204" pitchFamily="18" charset="0"/>
                      </a:rPr>
                      <m:t>𝑐𝑜𝑚𝑚𝑖𝑡</m:t>
                    </m:r>
                    <m:r>
                      <a:rPr lang="en-US" i="1" dirty="0">
                        <a:solidFill>
                          <a:srgbClr val="00B0F0"/>
                        </a:solidFill>
                        <a:latin typeface="Cambria Math" panose="02040503050406030204" pitchFamily="18" charset="0"/>
                      </a:rPr>
                      <m:t>&gt;</m:t>
                    </m:r>
                  </m:oMath>
                </a14:m>
                <a:r>
                  <a:rPr lang="en-US" dirty="0">
                    <a:solidFill>
                      <a:srgbClr val="00B0F0"/>
                    </a:solidFill>
                  </a:rPr>
                  <a:t>.</a:t>
                </a:r>
                <a:endParaRPr lang="en-US" dirty="0"/>
              </a:p>
              <a:p>
                <a:pPr lvl="1"/>
                <a:r>
                  <a:rPr lang="en-US" dirty="0"/>
                  <a:t>Transaction </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𝑇</m:t>
                        </m:r>
                      </m:e>
                      <m:sub>
                        <m:r>
                          <a:rPr lang="en-US" i="1" dirty="0" smtClean="0">
                            <a:solidFill>
                              <a:srgbClr val="00B0F0"/>
                            </a:solidFill>
                            <a:latin typeface="Cambria Math" panose="02040503050406030204" pitchFamily="18" charset="0"/>
                          </a:rPr>
                          <m:t>𝑖</m:t>
                        </m:r>
                      </m:sub>
                    </m:sSub>
                  </m:oMath>
                </a14:m>
                <a:r>
                  <a:rPr lang="en-US" dirty="0">
                    <a:solidFill>
                      <a:srgbClr val="00B0F0"/>
                    </a:solidFill>
                  </a:rPr>
                  <a:t> </a:t>
                </a:r>
                <a:r>
                  <a:rPr lang="en-US" dirty="0"/>
                  <a:t>needs to be redone if the log contains both the record </a:t>
                </a:r>
                <a14:m>
                  <m:oMath xmlns:m="http://schemas.openxmlformats.org/officeDocument/2006/math">
                    <m:r>
                      <a:rPr lang="en-US" i="1" dirty="0" smtClean="0">
                        <a:solidFill>
                          <a:srgbClr val="00B0F0"/>
                        </a:solidFill>
                        <a:latin typeface="Cambria Math" panose="02040503050406030204" pitchFamily="18" charset="0"/>
                      </a:rPr>
                      <m:t>&lt; </m:t>
                    </m:r>
                    <m:sSub>
                      <m:sSubPr>
                        <m:ctrlPr>
                          <a:rPr lang="en-US" b="1" i="1" dirty="0" smtClean="0">
                            <a:solidFill>
                              <a:srgbClr val="00B0F0"/>
                            </a:solidFill>
                            <a:latin typeface="Cambria Math" panose="02040503050406030204" pitchFamily="18" charset="0"/>
                          </a:rPr>
                        </m:ctrlPr>
                      </m:sSubPr>
                      <m:e>
                        <m:r>
                          <a:rPr lang="en-US" i="1" dirty="0" err="1">
                            <a:solidFill>
                              <a:srgbClr val="00B0F0"/>
                            </a:solidFill>
                            <a:latin typeface="Cambria Math" panose="02040503050406030204" pitchFamily="18" charset="0"/>
                          </a:rPr>
                          <m:t>𝑇</m:t>
                        </m:r>
                      </m:e>
                      <m:sub>
                        <m:r>
                          <a:rPr lang="en-US" i="1" dirty="0" err="1">
                            <a:solidFill>
                              <a:srgbClr val="00B0F0"/>
                            </a:solidFill>
                            <a:latin typeface="Cambria Math" panose="02040503050406030204" pitchFamily="18" charset="0"/>
                          </a:rPr>
                          <m:t>𝑖</m:t>
                        </m:r>
                      </m:sub>
                    </m:sSub>
                    <m:r>
                      <a:rPr lang="en-US" i="1" dirty="0">
                        <a:solidFill>
                          <a:srgbClr val="00B0F0"/>
                        </a:solidFill>
                        <a:latin typeface="Cambria Math" panose="02040503050406030204" pitchFamily="18" charset="0"/>
                      </a:rPr>
                      <m:t> </m:t>
                    </m:r>
                    <m:r>
                      <a:rPr lang="en-US" i="1" dirty="0">
                        <a:solidFill>
                          <a:srgbClr val="00B0F0"/>
                        </a:solidFill>
                        <a:latin typeface="Cambria Math" panose="02040503050406030204" pitchFamily="18" charset="0"/>
                      </a:rPr>
                      <m:t>𝑠𝑡𝑎𝑟𝑡</m:t>
                    </m:r>
                    <m:r>
                      <a:rPr lang="en-US" i="1" dirty="0">
                        <a:solidFill>
                          <a:srgbClr val="00B0F0"/>
                        </a:solidFill>
                        <a:latin typeface="Cambria Math" panose="02040503050406030204" pitchFamily="18" charset="0"/>
                      </a:rPr>
                      <m:t>&gt;</m:t>
                    </m:r>
                  </m:oMath>
                </a14:m>
                <a:r>
                  <a:rPr lang="en-US" dirty="0">
                    <a:solidFill>
                      <a:srgbClr val="00B0F0"/>
                    </a:solidFill>
                  </a:rPr>
                  <a:t> </a:t>
                </a:r>
                <a:r>
                  <a:rPr lang="en-US" dirty="0"/>
                  <a:t>and the record </a:t>
                </a:r>
                <a14:m>
                  <m:oMath xmlns:m="http://schemas.openxmlformats.org/officeDocument/2006/math">
                    <m:r>
                      <a:rPr lang="en-US" i="1" dirty="0" smtClean="0">
                        <a:solidFill>
                          <a:srgbClr val="00B0F0"/>
                        </a:solidFill>
                        <a:latin typeface="Cambria Math" panose="02040503050406030204" pitchFamily="18" charset="0"/>
                      </a:rPr>
                      <m:t>&lt;</m:t>
                    </m:r>
                    <m:sSub>
                      <m:sSubPr>
                        <m:ctrlPr>
                          <a:rPr lang="en-US" b="1" i="1" dirty="0" smtClean="0">
                            <a:solidFill>
                              <a:srgbClr val="00B0F0"/>
                            </a:solidFill>
                            <a:latin typeface="Cambria Math" panose="02040503050406030204" pitchFamily="18" charset="0"/>
                          </a:rPr>
                        </m:ctrlPr>
                      </m:sSubPr>
                      <m:e>
                        <m:r>
                          <a:rPr lang="en-US" i="1" dirty="0" err="1">
                            <a:solidFill>
                              <a:srgbClr val="00B0F0"/>
                            </a:solidFill>
                            <a:latin typeface="Cambria Math" panose="02040503050406030204" pitchFamily="18" charset="0"/>
                          </a:rPr>
                          <m:t>𝑇</m:t>
                        </m:r>
                      </m:e>
                      <m:sub>
                        <m:r>
                          <a:rPr lang="en-US" i="1" dirty="0" err="1">
                            <a:solidFill>
                              <a:srgbClr val="00B0F0"/>
                            </a:solidFill>
                            <a:latin typeface="Cambria Math" panose="02040503050406030204" pitchFamily="18" charset="0"/>
                          </a:rPr>
                          <m:t>𝑖</m:t>
                        </m:r>
                      </m:sub>
                    </m:sSub>
                    <m:r>
                      <a:rPr lang="en-US" i="1" dirty="0">
                        <a:solidFill>
                          <a:srgbClr val="00B0F0"/>
                        </a:solidFill>
                        <a:latin typeface="Cambria Math" panose="02040503050406030204" pitchFamily="18" charset="0"/>
                      </a:rPr>
                      <m:t> </m:t>
                    </m:r>
                    <m:r>
                      <a:rPr lang="en-US" i="1" dirty="0">
                        <a:solidFill>
                          <a:srgbClr val="00B0F0"/>
                        </a:solidFill>
                        <a:latin typeface="Cambria Math" panose="02040503050406030204" pitchFamily="18" charset="0"/>
                      </a:rPr>
                      <m:t>𝑐𝑜𝑚𝑚𝑖𝑡</m:t>
                    </m:r>
                    <m:r>
                      <a:rPr lang="en-US" i="1" dirty="0">
                        <a:solidFill>
                          <a:srgbClr val="00B0F0"/>
                        </a:solidFill>
                        <a:latin typeface="Cambria Math" panose="02040503050406030204" pitchFamily="18" charset="0"/>
                      </a:rPr>
                      <m:t>&gt;</m:t>
                    </m:r>
                  </m:oMath>
                </a14:m>
                <a:r>
                  <a:rPr lang="en-US" dirty="0">
                    <a:solidFill>
                      <a:srgbClr val="00B0F0"/>
                    </a:solidFill>
                  </a:rPr>
                  <a:t>.</a:t>
                </a:r>
                <a:endParaRPr lang="en-US" dirty="0"/>
              </a:p>
              <a:p>
                <a:r>
                  <a:rPr lang="en-US" dirty="0"/>
                  <a:t>Undo operations are performed first, then redo operations.</a:t>
                </a:r>
              </a:p>
            </p:txBody>
          </p:sp>
        </mc:Choice>
        <mc:Fallback xmlns="">
          <p:sp>
            <p:nvSpPr>
              <p:cNvPr id="3" name="Content Placeholder 2">
                <a:extLst>
                  <a:ext uri="{FF2B5EF4-FFF2-40B4-BE49-F238E27FC236}">
                    <a16:creationId xmlns:a16="http://schemas.microsoft.com/office/drawing/2014/main" id="{BBAC3537-24F9-4D9C-8BF4-329EDF5D3D1A}"/>
                  </a:ext>
                </a:extLst>
              </p:cNvPr>
              <p:cNvSpPr>
                <a:spLocks noGrp="1" noRot="1" noChangeAspect="1" noMove="1" noResize="1" noEditPoints="1" noAdjustHandles="1" noChangeArrowheads="1" noChangeShapeType="1" noTextEdit="1"/>
              </p:cNvSpPr>
              <p:nvPr>
                <p:ph idx="1"/>
              </p:nvPr>
            </p:nvSpPr>
            <p:spPr>
              <a:blipFill>
                <a:blip r:embed="rId2"/>
                <a:stretch>
                  <a:fillRect l="-1255" t="-3106" r="-1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8EA5B2-4DC5-4EA1-B367-8DE49C427369}"/>
              </a:ext>
            </a:extLst>
          </p:cNvPr>
          <p:cNvSpPr>
            <a:spLocks noGrp="1"/>
          </p:cNvSpPr>
          <p:nvPr>
            <p:ph type="sldNum" sz="quarter" idx="12"/>
          </p:nvPr>
        </p:nvSpPr>
        <p:spPr/>
        <p:txBody>
          <a:bodyPr/>
          <a:lstStyle/>
          <a:p>
            <a:fld id="{7A40C488-C8CC-47D5-8871-7D5F905AB6AC}" type="slidenum">
              <a:rPr lang="en-US" smtClean="0"/>
              <a:t>12</a:t>
            </a:fld>
            <a:endParaRPr lang="en-US"/>
          </a:p>
        </p:txBody>
      </p:sp>
    </p:spTree>
    <p:extLst>
      <p:ext uri="{BB962C8B-B14F-4D97-AF65-F5344CB8AC3E}">
        <p14:creationId xmlns:p14="http://schemas.microsoft.com/office/powerpoint/2010/main" val="308292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50F8-5029-4F04-8DEC-2C9233F88926}"/>
              </a:ext>
            </a:extLst>
          </p:cNvPr>
          <p:cNvSpPr>
            <a:spLocks noGrp="1"/>
          </p:cNvSpPr>
          <p:nvPr>
            <p:ph type="title"/>
          </p:nvPr>
        </p:nvSpPr>
        <p:spPr/>
        <p:txBody>
          <a:bodyPr>
            <a:normAutofit fontScale="90000"/>
          </a:bodyPr>
          <a:lstStyle/>
          <a:p>
            <a:r>
              <a:rPr lang="en-US" dirty="0"/>
              <a:t>Immediate Database Modification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BB8D9-68BB-4616-B002-D2C52A62B5BA}"/>
                  </a:ext>
                </a:extLst>
              </p:cNvPr>
              <p:cNvSpPr>
                <a:spLocks noGrp="1"/>
              </p:cNvSpPr>
              <p:nvPr>
                <p:ph idx="1"/>
              </p:nvPr>
            </p:nvSpPr>
            <p:spPr/>
            <p:txBody>
              <a:bodyPr>
                <a:normAutofit fontScale="92500" lnSpcReduction="20000"/>
              </a:bodyPr>
              <a:lstStyle/>
              <a:p>
                <a:r>
                  <a:rPr lang="en-US" dirty="0"/>
                  <a:t>Below we show the log as it appears at three instances of time.</a:t>
                </a:r>
              </a:p>
              <a:p>
                <a:endParaRPr lang="en-US" dirty="0"/>
              </a:p>
              <a:p>
                <a:endParaRPr lang="en-US" dirty="0"/>
              </a:p>
              <a:p>
                <a:endParaRPr lang="en-US" dirty="0"/>
              </a:p>
              <a:p>
                <a:endParaRPr lang="en-US" dirty="0"/>
              </a:p>
              <a:p>
                <a:endParaRPr lang="en-US" dirty="0"/>
              </a:p>
              <a:p>
                <a:endParaRPr lang="en-US" dirty="0"/>
              </a:p>
              <a:p>
                <a:r>
                  <a:rPr lang="en-US" dirty="0"/>
                  <a:t>Recovery actions in each case above are: </a:t>
                </a:r>
              </a:p>
              <a:p>
                <a:pPr marL="914400" lvl="1" indent="-457200">
                  <a:buFont typeface="+mj-lt"/>
                  <a:buAutoNum type="alphaLcPeriod"/>
                </a:pPr>
                <a14:m>
                  <m:oMath xmlns:m="http://schemas.openxmlformats.org/officeDocument/2006/math">
                    <m:r>
                      <m:rPr>
                        <m:sty m:val="p"/>
                      </m:rPr>
                      <a:rPr lang="en-US" i="0" dirty="0" smtClean="0">
                        <a:solidFill>
                          <a:srgbClr val="00B0F0"/>
                        </a:solidFill>
                        <a:latin typeface="Cambria Math" panose="02040503050406030204" pitchFamily="18" charset="0"/>
                      </a:rPr>
                      <m:t>undo</m:t>
                    </m:r>
                    <m:r>
                      <a:rPr lang="en-US" i="0" dirty="0" smtClean="0">
                        <a:solidFill>
                          <a:srgbClr val="00B0F0"/>
                        </a:solidFill>
                        <a:latin typeface="Cambria Math" panose="02040503050406030204" pitchFamily="18" charset="0"/>
                      </a:rPr>
                      <m:t>(</m:t>
                    </m:r>
                    <m:sSub>
                      <m:sSubPr>
                        <m:ctrlPr>
                          <a:rPr lang="en-US" b="1" i="1" dirty="0" smtClean="0">
                            <a:solidFill>
                              <a:srgbClr val="00B0F0"/>
                            </a:solidFill>
                            <a:latin typeface="Cambria Math" panose="02040503050406030204" pitchFamily="18" charset="0"/>
                          </a:rPr>
                        </m:ctrlPr>
                      </m:sSubPr>
                      <m:e>
                        <m:r>
                          <m:rPr>
                            <m:sty m:val="p"/>
                          </m:rPr>
                          <a:rPr lang="en-US" i="0" dirty="0" smtClean="0">
                            <a:solidFill>
                              <a:srgbClr val="00B0F0"/>
                            </a:solidFill>
                            <a:latin typeface="Cambria Math" panose="02040503050406030204" pitchFamily="18" charset="0"/>
                          </a:rPr>
                          <m:t>T</m:t>
                        </m:r>
                      </m:e>
                      <m:sub>
                        <m:r>
                          <a:rPr lang="en-US" i="0" dirty="0" smtClean="0">
                            <a:solidFill>
                              <a:srgbClr val="00B0F0"/>
                            </a:solidFill>
                            <a:latin typeface="Cambria Math" panose="02040503050406030204" pitchFamily="18" charset="0"/>
                          </a:rPr>
                          <m:t>0</m:t>
                        </m:r>
                      </m:sub>
                    </m:sSub>
                    <m:r>
                      <a:rPr lang="en-US" i="0" dirty="0" smtClean="0">
                        <a:solidFill>
                          <a:srgbClr val="00B0F0"/>
                        </a:solidFill>
                        <a:latin typeface="Cambria Math" panose="02040503050406030204" pitchFamily="18" charset="0"/>
                      </a:rPr>
                      <m:t>)</m:t>
                    </m:r>
                  </m:oMath>
                </a14:m>
                <a:r>
                  <a:rPr lang="en-US" dirty="0">
                    <a:solidFill>
                      <a:srgbClr val="00B0F0"/>
                    </a:solidFill>
                  </a:rPr>
                  <a:t>:</a:t>
                </a:r>
                <a:r>
                  <a:rPr lang="en-US" dirty="0"/>
                  <a:t> B is restored to 2000 and A to 1000. </a:t>
                </a:r>
              </a:p>
              <a:p>
                <a:pPr marL="914400" lvl="1" indent="-457200">
                  <a:buFont typeface="+mj-lt"/>
                  <a:buAutoNum type="alphaLcPeriod"/>
                </a:pPr>
                <a14:m>
                  <m:oMath xmlns:m="http://schemas.openxmlformats.org/officeDocument/2006/math">
                    <m:r>
                      <m:rPr>
                        <m:sty m:val="p"/>
                      </m:rPr>
                      <a:rPr lang="en-US" i="0" dirty="0" smtClean="0">
                        <a:solidFill>
                          <a:srgbClr val="00B0F0"/>
                        </a:solidFill>
                        <a:latin typeface="Cambria Math" panose="02040503050406030204" pitchFamily="18" charset="0"/>
                      </a:rPr>
                      <m:t>undo</m:t>
                    </m:r>
                    <m:r>
                      <a:rPr lang="en-US" i="0" dirty="0" smtClean="0">
                        <a:solidFill>
                          <a:srgbClr val="00B0F0"/>
                        </a:solidFill>
                        <a:latin typeface="Cambria Math" panose="02040503050406030204" pitchFamily="18" charset="0"/>
                      </a:rPr>
                      <m:t> (</m:t>
                    </m:r>
                    <m:sSub>
                      <m:sSubPr>
                        <m:ctrlPr>
                          <a:rPr lang="en-US" b="1" i="1" dirty="0" smtClean="0">
                            <a:solidFill>
                              <a:srgbClr val="00B0F0"/>
                            </a:solidFill>
                            <a:latin typeface="Cambria Math" panose="02040503050406030204" pitchFamily="18" charset="0"/>
                          </a:rPr>
                        </m:ctrlPr>
                      </m:sSubPr>
                      <m:e>
                        <m:r>
                          <m:rPr>
                            <m:sty m:val="p"/>
                          </m:rPr>
                          <a:rPr lang="en-US" i="0" dirty="0" smtClean="0">
                            <a:solidFill>
                              <a:srgbClr val="00B0F0"/>
                            </a:solidFill>
                            <a:latin typeface="Cambria Math" panose="02040503050406030204" pitchFamily="18" charset="0"/>
                          </a:rPr>
                          <m:t>T</m:t>
                        </m:r>
                      </m:e>
                      <m:sub>
                        <m:r>
                          <a:rPr lang="en-US" i="0" dirty="0" smtClean="0">
                            <a:solidFill>
                              <a:srgbClr val="00B0F0"/>
                            </a:solidFill>
                            <a:latin typeface="Cambria Math" panose="02040503050406030204" pitchFamily="18" charset="0"/>
                          </a:rPr>
                          <m:t>1</m:t>
                        </m:r>
                      </m:sub>
                    </m:sSub>
                    <m:r>
                      <a:rPr lang="en-US" i="0" dirty="0" smtClean="0">
                        <a:solidFill>
                          <a:srgbClr val="00B0F0"/>
                        </a:solidFill>
                        <a:latin typeface="Cambria Math" panose="02040503050406030204" pitchFamily="18" charset="0"/>
                      </a:rPr>
                      <m:t>)</m:t>
                    </m:r>
                  </m:oMath>
                </a14:m>
                <a:r>
                  <a:rPr lang="en-US" dirty="0"/>
                  <a:t> and redo (T0): C is restored to 700, and then A and B are set to 950 and 2050 respectively. </a:t>
                </a:r>
              </a:p>
              <a:p>
                <a:pPr marL="914400" lvl="1" indent="-457200">
                  <a:buFont typeface="+mj-lt"/>
                  <a:buAutoNum type="alphaLcPeriod"/>
                </a:pPr>
                <a14:m>
                  <m:oMath xmlns:m="http://schemas.openxmlformats.org/officeDocument/2006/math">
                    <m:r>
                      <m:rPr>
                        <m:sty m:val="p"/>
                      </m:rPr>
                      <a:rPr lang="en-US" i="0" dirty="0" smtClean="0">
                        <a:solidFill>
                          <a:srgbClr val="00B0F0"/>
                        </a:solidFill>
                        <a:latin typeface="Cambria Math" panose="02040503050406030204" pitchFamily="18" charset="0"/>
                      </a:rPr>
                      <m:t>redo</m:t>
                    </m:r>
                    <m:r>
                      <a:rPr lang="en-US" i="0" dirty="0" smtClean="0">
                        <a:solidFill>
                          <a:srgbClr val="00B0F0"/>
                        </a:solidFill>
                        <a:latin typeface="Cambria Math" panose="02040503050406030204" pitchFamily="18" charset="0"/>
                      </a:rPr>
                      <m:t> (</m:t>
                    </m:r>
                    <m:sSub>
                      <m:sSubPr>
                        <m:ctrlPr>
                          <a:rPr lang="en-US" b="1" i="1" dirty="0" smtClean="0">
                            <a:solidFill>
                              <a:srgbClr val="00B0F0"/>
                            </a:solidFill>
                            <a:latin typeface="Cambria Math" panose="02040503050406030204" pitchFamily="18" charset="0"/>
                          </a:rPr>
                        </m:ctrlPr>
                      </m:sSubPr>
                      <m:e>
                        <m:r>
                          <m:rPr>
                            <m:sty m:val="p"/>
                          </m:rPr>
                          <a:rPr lang="en-US" i="0" dirty="0" smtClean="0">
                            <a:solidFill>
                              <a:srgbClr val="00B0F0"/>
                            </a:solidFill>
                            <a:latin typeface="Cambria Math" panose="02040503050406030204" pitchFamily="18" charset="0"/>
                          </a:rPr>
                          <m:t>T</m:t>
                        </m:r>
                      </m:e>
                      <m:sub>
                        <m:r>
                          <a:rPr lang="en-US" i="0" dirty="0" smtClean="0">
                            <a:solidFill>
                              <a:srgbClr val="00B0F0"/>
                            </a:solidFill>
                            <a:latin typeface="Cambria Math" panose="02040503050406030204" pitchFamily="18" charset="0"/>
                          </a:rPr>
                          <m:t>0</m:t>
                        </m:r>
                      </m:sub>
                    </m:sSub>
                    <m:r>
                      <a:rPr lang="en-US" i="0" dirty="0" smtClean="0">
                        <a:solidFill>
                          <a:srgbClr val="00B0F0"/>
                        </a:solidFill>
                        <a:latin typeface="Cambria Math" panose="02040503050406030204" pitchFamily="18" charset="0"/>
                      </a:rPr>
                      <m:t>)</m:t>
                    </m:r>
                  </m:oMath>
                </a14:m>
                <a:r>
                  <a:rPr lang="en-US" dirty="0"/>
                  <a:t> and redo (T1): A and B are set to 950 and 2050 respectively. Then C is set to 600</a:t>
                </a:r>
              </a:p>
              <a:p>
                <a:endParaRPr lang="en-US" dirty="0"/>
              </a:p>
            </p:txBody>
          </p:sp>
        </mc:Choice>
        <mc:Fallback xmlns="">
          <p:sp>
            <p:nvSpPr>
              <p:cNvPr id="3" name="Content Placeholder 2">
                <a:extLst>
                  <a:ext uri="{FF2B5EF4-FFF2-40B4-BE49-F238E27FC236}">
                    <a16:creationId xmlns:a16="http://schemas.microsoft.com/office/drawing/2014/main" id="{8B0BB8D9-68BB-4616-B002-D2C52A62B5BA}"/>
                  </a:ext>
                </a:extLst>
              </p:cNvPr>
              <p:cNvSpPr>
                <a:spLocks noGrp="1" noRot="1" noChangeAspect="1" noMove="1" noResize="1" noEditPoints="1" noAdjustHandles="1" noChangeArrowheads="1" noChangeShapeType="1" noTextEdit="1"/>
              </p:cNvSpPr>
              <p:nvPr>
                <p:ph idx="1"/>
              </p:nvPr>
            </p:nvSpPr>
            <p:spPr>
              <a:blipFill>
                <a:blip r:embed="rId2"/>
                <a:stretch>
                  <a:fillRect l="-1255" t="-3106" r="-1333" b="-14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1A59D1-78F0-4629-89C5-D8AE5709852B}"/>
              </a:ext>
            </a:extLst>
          </p:cNvPr>
          <p:cNvSpPr>
            <a:spLocks noGrp="1"/>
          </p:cNvSpPr>
          <p:nvPr>
            <p:ph type="sldNum" sz="quarter" idx="12"/>
          </p:nvPr>
        </p:nvSpPr>
        <p:spPr/>
        <p:txBody>
          <a:bodyPr/>
          <a:lstStyle/>
          <a:p>
            <a:fld id="{7A40C488-C8CC-47D5-8871-7D5F905AB6AC}" type="slidenum">
              <a:rPr lang="en-US" smtClean="0"/>
              <a:t>13</a:t>
            </a:fld>
            <a:endParaRPr lang="en-US"/>
          </a:p>
        </p:txBody>
      </p:sp>
      <p:pic>
        <p:nvPicPr>
          <p:cNvPr id="6" name="Picture 5">
            <a:extLst>
              <a:ext uri="{FF2B5EF4-FFF2-40B4-BE49-F238E27FC236}">
                <a16:creationId xmlns:a16="http://schemas.microsoft.com/office/drawing/2014/main" id="{263B5842-FD6E-4A0D-8C9C-0A425F3E46C8}"/>
              </a:ext>
            </a:extLst>
          </p:cNvPr>
          <p:cNvPicPr>
            <a:picLocks noChangeAspect="1"/>
          </p:cNvPicPr>
          <p:nvPr/>
        </p:nvPicPr>
        <p:blipFill>
          <a:blip r:embed="rId3"/>
          <a:stretch>
            <a:fillRect/>
          </a:stretch>
        </p:blipFill>
        <p:spPr>
          <a:xfrm>
            <a:off x="1976437" y="2125436"/>
            <a:ext cx="6181725" cy="2019300"/>
          </a:xfrm>
          <a:prstGeom prst="rect">
            <a:avLst/>
          </a:prstGeom>
        </p:spPr>
      </p:pic>
    </p:spTree>
    <p:extLst>
      <p:ext uri="{BB962C8B-B14F-4D97-AF65-F5344CB8AC3E}">
        <p14:creationId xmlns:p14="http://schemas.microsoft.com/office/powerpoint/2010/main" val="26333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A507-19E0-4438-AB47-879B23269FAB}"/>
              </a:ext>
            </a:extLst>
          </p:cNvPr>
          <p:cNvSpPr>
            <a:spLocks noGrp="1"/>
          </p:cNvSpPr>
          <p:nvPr>
            <p:ph type="title"/>
          </p:nvPr>
        </p:nvSpPr>
        <p:spPr/>
        <p:txBody>
          <a:bodyPr>
            <a:normAutofit fontScale="90000"/>
          </a:bodyPr>
          <a:lstStyle/>
          <a:p>
            <a:r>
              <a:rPr lang="en-US" dirty="0"/>
              <a:t>Deferred Database Modification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F40D88-3508-44EC-8431-03D7592DFD7D}"/>
                  </a:ext>
                </a:extLst>
              </p:cNvPr>
              <p:cNvSpPr>
                <a:spLocks noGrp="1"/>
              </p:cNvSpPr>
              <p:nvPr>
                <p:ph idx="1"/>
              </p:nvPr>
            </p:nvSpPr>
            <p:spPr>
              <a:xfrm>
                <a:off x="838200" y="1270000"/>
                <a:ext cx="8102600" cy="4906963"/>
              </a:xfrm>
            </p:spPr>
            <p:txBody>
              <a:bodyPr>
                <a:normAutofit fontScale="92500" lnSpcReduction="10000"/>
              </a:bodyPr>
              <a:lstStyle/>
              <a:p>
                <a:r>
                  <a:rPr lang="en-US" dirty="0"/>
                  <a:t>This scheme ensures atomicity despite failures by recording all modifications to log but deferring all the writes to after partial commit.</a:t>
                </a:r>
              </a:p>
              <a:p>
                <a:r>
                  <a:rPr lang="en-US" dirty="0"/>
                  <a:t>Assume that transactions execute serially</a:t>
                </a:r>
              </a:p>
              <a:p>
                <a:r>
                  <a:rPr lang="en-US" dirty="0"/>
                  <a:t>Transaction starts by writing </a:t>
                </a:r>
                <a14:m>
                  <m:oMath xmlns:m="http://schemas.openxmlformats.org/officeDocument/2006/math">
                    <m:r>
                      <a:rPr lang="en-US" i="1" dirty="0" smtClean="0">
                        <a:solidFill>
                          <a:srgbClr val="FF0000"/>
                        </a:solidFill>
                        <a:latin typeface="Cambria Math" panose="02040503050406030204" pitchFamily="18" charset="0"/>
                      </a:rPr>
                      <m:t>&lt;</m:t>
                    </m:r>
                    <m:sSub>
                      <m:sSubPr>
                        <m:ctrlPr>
                          <a:rPr lang="en-US" b="1" i="1" dirty="0" smtClean="0">
                            <a:solidFill>
                              <a:srgbClr val="FF0000"/>
                            </a:solidFill>
                            <a:latin typeface="Cambria Math" panose="02040503050406030204" pitchFamily="18" charset="0"/>
                          </a:rPr>
                        </m:ctrlPr>
                      </m:sSubPr>
                      <m:e>
                        <m:r>
                          <a:rPr lang="en-US" i="1" dirty="0" err="1">
                            <a:solidFill>
                              <a:srgbClr val="FF0000"/>
                            </a:solidFill>
                            <a:latin typeface="Cambria Math" panose="02040503050406030204" pitchFamily="18" charset="0"/>
                          </a:rPr>
                          <m:t>𝑇</m:t>
                        </m:r>
                      </m:e>
                      <m:sub>
                        <m:r>
                          <a:rPr lang="en-US" i="1" dirty="0" err="1">
                            <a:solidFill>
                              <a:srgbClr val="FF0000"/>
                            </a:solidFill>
                            <a:latin typeface="Cambria Math" panose="02040503050406030204" pitchFamily="18" charset="0"/>
                          </a:rPr>
                          <m:t>𝑖</m:t>
                        </m:r>
                      </m:sub>
                    </m:sSub>
                    <m:r>
                      <a:rPr lang="en-US" i="1" dirty="0">
                        <a:solidFill>
                          <a:srgbClr val="FF0000"/>
                        </a:solidFill>
                        <a:latin typeface="Cambria Math" panose="02040503050406030204" pitchFamily="18" charset="0"/>
                      </a:rPr>
                      <m:t> </m:t>
                    </m:r>
                    <m:r>
                      <a:rPr lang="en-US" i="1" dirty="0">
                        <a:solidFill>
                          <a:srgbClr val="FF0000"/>
                        </a:solidFill>
                        <a:latin typeface="Cambria Math" panose="02040503050406030204" pitchFamily="18" charset="0"/>
                      </a:rPr>
                      <m:t>𝑠𝑡𝑎𝑟𝑡</m:t>
                    </m:r>
                    <m:r>
                      <a:rPr lang="en-US" i="1" dirty="0">
                        <a:solidFill>
                          <a:srgbClr val="FF0000"/>
                        </a:solidFill>
                        <a:latin typeface="Cambria Math" panose="02040503050406030204" pitchFamily="18" charset="0"/>
                      </a:rPr>
                      <m:t>&gt;</m:t>
                    </m:r>
                  </m:oMath>
                </a14:m>
                <a:r>
                  <a:rPr lang="en-US" dirty="0">
                    <a:solidFill>
                      <a:srgbClr val="FF0000"/>
                    </a:solidFill>
                  </a:rPr>
                  <a:t> </a:t>
                </a:r>
                <a:r>
                  <a:rPr lang="en-US" dirty="0"/>
                  <a:t>record to log.</a:t>
                </a:r>
              </a:p>
              <a:p>
                <a:r>
                  <a:rPr lang="en-US" dirty="0"/>
                  <a:t>A </a:t>
                </a:r>
                <a:r>
                  <a:rPr lang="en-US" dirty="0">
                    <a:solidFill>
                      <a:srgbClr val="FF0000"/>
                    </a:solidFill>
                  </a:rPr>
                  <a:t>write(X)</a:t>
                </a:r>
                <a:r>
                  <a:rPr lang="en-US" dirty="0"/>
                  <a:t> operation results in a log record </a:t>
                </a:r>
                <a14:m>
                  <m:oMath xmlns:m="http://schemas.openxmlformats.org/officeDocument/2006/math">
                    <m:r>
                      <a:rPr lang="en-US" i="1" dirty="0" smtClean="0">
                        <a:solidFill>
                          <a:srgbClr val="FF0000"/>
                        </a:solidFill>
                        <a:latin typeface="Cambria Math" panose="02040503050406030204" pitchFamily="18" charset="0"/>
                      </a:rPr>
                      <m:t>&lt;</m:t>
                    </m:r>
                    <m:sSub>
                      <m:sSubPr>
                        <m:ctrlPr>
                          <a:rPr lang="en-US" b="1" i="1" dirty="0" smtClean="0">
                            <a:solidFill>
                              <a:srgbClr val="FF0000"/>
                            </a:solidFill>
                            <a:latin typeface="Cambria Math" panose="02040503050406030204" pitchFamily="18" charset="0"/>
                          </a:rPr>
                        </m:ctrlPr>
                      </m:sSubPr>
                      <m:e>
                        <m:r>
                          <a:rPr lang="en-US" i="1" dirty="0" err="1">
                            <a:solidFill>
                              <a:srgbClr val="FF0000"/>
                            </a:solidFill>
                            <a:latin typeface="Cambria Math" panose="02040503050406030204" pitchFamily="18" charset="0"/>
                          </a:rPr>
                          <m:t>𝑇</m:t>
                        </m:r>
                      </m:e>
                      <m:sub>
                        <m:r>
                          <a:rPr lang="en-US" i="1" dirty="0" err="1">
                            <a:solidFill>
                              <a:srgbClr val="FF0000"/>
                            </a:solidFill>
                            <a:latin typeface="Cambria Math" panose="02040503050406030204" pitchFamily="18" charset="0"/>
                          </a:rPr>
                          <m:t>𝑖</m:t>
                        </m:r>
                      </m:sub>
                    </m:sSub>
                    <m:r>
                      <a:rPr lang="en-US" i="1" dirty="0">
                        <a:solidFill>
                          <a:srgbClr val="FF0000"/>
                        </a:solidFill>
                        <a:latin typeface="Cambria Math" panose="02040503050406030204" pitchFamily="18" charset="0"/>
                      </a:rPr>
                      <m:t>, </m:t>
                    </m:r>
                    <m:r>
                      <a:rPr lang="en-US" i="1" dirty="0">
                        <a:solidFill>
                          <a:srgbClr val="FF0000"/>
                        </a:solidFill>
                        <a:latin typeface="Cambria Math" panose="02040503050406030204" pitchFamily="18" charset="0"/>
                      </a:rPr>
                      <m:t>𝑋</m:t>
                    </m:r>
                    <m:r>
                      <a:rPr lang="en-US" i="1" dirty="0">
                        <a:solidFill>
                          <a:srgbClr val="FF0000"/>
                        </a:solidFill>
                        <a:latin typeface="Cambria Math" panose="02040503050406030204" pitchFamily="18" charset="0"/>
                      </a:rPr>
                      <m:t>, </m:t>
                    </m:r>
                    <m:r>
                      <a:rPr lang="en-US" i="1" dirty="0">
                        <a:solidFill>
                          <a:srgbClr val="FF0000"/>
                        </a:solidFill>
                        <a:latin typeface="Cambria Math" panose="02040503050406030204" pitchFamily="18" charset="0"/>
                      </a:rPr>
                      <m:t>𝑉</m:t>
                    </m:r>
                    <m:r>
                      <a:rPr lang="en-US" i="1" dirty="0">
                        <a:solidFill>
                          <a:srgbClr val="FF0000"/>
                        </a:solidFill>
                        <a:latin typeface="Cambria Math" panose="02040503050406030204" pitchFamily="18" charset="0"/>
                      </a:rPr>
                      <m:t>&gt;</m:t>
                    </m:r>
                  </m:oMath>
                </a14:m>
                <a:r>
                  <a:rPr lang="en-US" dirty="0">
                    <a:solidFill>
                      <a:srgbClr val="FF0000"/>
                    </a:solidFill>
                  </a:rPr>
                  <a:t> </a:t>
                </a:r>
                <a:r>
                  <a:rPr lang="en-US" dirty="0"/>
                  <a:t>being written, where </a:t>
                </a:r>
                <a:r>
                  <a:rPr lang="en-US" dirty="0">
                    <a:solidFill>
                      <a:srgbClr val="FF0000"/>
                    </a:solidFill>
                  </a:rPr>
                  <a:t>V</a:t>
                </a:r>
                <a:r>
                  <a:rPr lang="en-US" dirty="0"/>
                  <a:t> is the new value for </a:t>
                </a:r>
                <a:r>
                  <a:rPr lang="en-US" dirty="0">
                    <a:solidFill>
                      <a:srgbClr val="FF0000"/>
                    </a:solidFill>
                  </a:rPr>
                  <a:t>X</a:t>
                </a:r>
                <a:r>
                  <a:rPr lang="en-US" dirty="0"/>
                  <a:t>. The write is not performed on </a:t>
                </a:r>
                <a:r>
                  <a:rPr lang="en-US" dirty="0">
                    <a:solidFill>
                      <a:srgbClr val="FF0000"/>
                    </a:solidFill>
                  </a:rPr>
                  <a:t>X</a:t>
                </a:r>
                <a:r>
                  <a:rPr lang="en-US" dirty="0"/>
                  <a:t> at this time but is deferred.</a:t>
                </a:r>
              </a:p>
              <a:p>
                <a:r>
                  <a:rPr lang="en-US" dirty="0"/>
                  <a:t>When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𝑇</m:t>
                        </m:r>
                      </m:e>
                      <m:sub>
                        <m:r>
                          <a:rPr lang="en-US" i="1" dirty="0" smtClean="0">
                            <a:solidFill>
                              <a:srgbClr val="FF0000"/>
                            </a:solidFill>
                            <a:latin typeface="Cambria Math" panose="02040503050406030204" pitchFamily="18" charset="0"/>
                          </a:rPr>
                          <m:t>𝑖</m:t>
                        </m:r>
                      </m:sub>
                    </m:sSub>
                    <m:r>
                      <a:rPr lang="en-US" i="1" dirty="0">
                        <a:solidFill>
                          <a:srgbClr val="FF0000"/>
                        </a:solidFill>
                        <a:latin typeface="Cambria Math" panose="02040503050406030204" pitchFamily="18" charset="0"/>
                      </a:rPr>
                      <m:t> </m:t>
                    </m:r>
                  </m:oMath>
                </a14:m>
                <a:r>
                  <a:rPr lang="en-US" dirty="0"/>
                  <a:t>partially commits, </a:t>
                </a:r>
                <a14:m>
                  <m:oMath xmlns:m="http://schemas.openxmlformats.org/officeDocument/2006/math">
                    <m:r>
                      <a:rPr lang="en-US" i="1" dirty="0" smtClean="0">
                        <a:solidFill>
                          <a:srgbClr val="FF0000"/>
                        </a:solidFill>
                        <a:latin typeface="Cambria Math" panose="02040503050406030204" pitchFamily="18" charset="0"/>
                      </a:rPr>
                      <m:t>&lt;</m:t>
                    </m:r>
                    <m:sSub>
                      <m:sSubPr>
                        <m:ctrlPr>
                          <a:rPr lang="en-US" b="1" i="1" dirty="0" smtClean="0">
                            <a:solidFill>
                              <a:srgbClr val="FF0000"/>
                            </a:solidFill>
                            <a:latin typeface="Cambria Math" panose="02040503050406030204" pitchFamily="18" charset="0"/>
                          </a:rPr>
                        </m:ctrlPr>
                      </m:sSubPr>
                      <m:e>
                        <m:r>
                          <a:rPr lang="en-US" i="1" dirty="0" err="1">
                            <a:solidFill>
                              <a:srgbClr val="FF0000"/>
                            </a:solidFill>
                            <a:latin typeface="Cambria Math" panose="02040503050406030204" pitchFamily="18" charset="0"/>
                          </a:rPr>
                          <m:t>𝑇</m:t>
                        </m:r>
                      </m:e>
                      <m:sub>
                        <m:r>
                          <a:rPr lang="en-US" i="1" dirty="0" err="1">
                            <a:solidFill>
                              <a:srgbClr val="FF0000"/>
                            </a:solidFill>
                            <a:latin typeface="Cambria Math" panose="02040503050406030204" pitchFamily="18" charset="0"/>
                          </a:rPr>
                          <m:t>𝑖</m:t>
                        </m:r>
                      </m:sub>
                    </m:sSub>
                    <m:r>
                      <a:rPr lang="en-US" i="1" dirty="0">
                        <a:solidFill>
                          <a:srgbClr val="FF0000"/>
                        </a:solidFill>
                        <a:latin typeface="Cambria Math" panose="02040503050406030204" pitchFamily="18" charset="0"/>
                      </a:rPr>
                      <m:t> </m:t>
                    </m:r>
                    <m:r>
                      <a:rPr lang="en-US" i="1" dirty="0">
                        <a:solidFill>
                          <a:srgbClr val="FF0000"/>
                        </a:solidFill>
                        <a:latin typeface="Cambria Math" panose="02040503050406030204" pitchFamily="18" charset="0"/>
                      </a:rPr>
                      <m:t>𝑐𝑜𝑚𝑚𝑖𝑡</m:t>
                    </m:r>
                    <m:r>
                      <a:rPr lang="en-US" i="1" dirty="0">
                        <a:solidFill>
                          <a:srgbClr val="FF0000"/>
                        </a:solidFill>
                        <a:latin typeface="Cambria Math" panose="02040503050406030204" pitchFamily="18" charset="0"/>
                      </a:rPr>
                      <m:t>&gt;</m:t>
                    </m:r>
                  </m:oMath>
                </a14:m>
                <a:r>
                  <a:rPr lang="en-US" dirty="0">
                    <a:solidFill>
                      <a:srgbClr val="FF0000"/>
                    </a:solidFill>
                  </a:rPr>
                  <a:t> </a:t>
                </a:r>
                <a:r>
                  <a:rPr lang="en-US" dirty="0"/>
                  <a:t>is written to the log</a:t>
                </a:r>
              </a:p>
              <a:p>
                <a:r>
                  <a:rPr lang="en-US" dirty="0"/>
                  <a:t>Finally, log records are used to actually execute the previously deferred writes.</a:t>
                </a:r>
              </a:p>
            </p:txBody>
          </p:sp>
        </mc:Choice>
        <mc:Fallback xmlns="">
          <p:sp>
            <p:nvSpPr>
              <p:cNvPr id="3" name="Content Placeholder 2">
                <a:extLst>
                  <a:ext uri="{FF2B5EF4-FFF2-40B4-BE49-F238E27FC236}">
                    <a16:creationId xmlns:a16="http://schemas.microsoft.com/office/drawing/2014/main" id="{FBF40D88-3508-44EC-8431-03D7592DFD7D}"/>
                  </a:ext>
                </a:extLst>
              </p:cNvPr>
              <p:cNvSpPr>
                <a:spLocks noGrp="1" noRot="1" noChangeAspect="1" noMove="1" noResize="1" noEditPoints="1" noAdjustHandles="1" noChangeArrowheads="1" noChangeShapeType="1" noTextEdit="1"/>
              </p:cNvSpPr>
              <p:nvPr>
                <p:ph idx="1"/>
              </p:nvPr>
            </p:nvSpPr>
            <p:spPr>
              <a:xfrm>
                <a:off x="838200" y="1270000"/>
                <a:ext cx="8102600" cy="4906963"/>
              </a:xfrm>
              <a:blipFill>
                <a:blip r:embed="rId2"/>
                <a:stretch>
                  <a:fillRect l="-1204" t="-2484" r="-127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A0428C-0E15-4891-9D33-4206261EDDB4}"/>
              </a:ext>
            </a:extLst>
          </p:cNvPr>
          <p:cNvSpPr>
            <a:spLocks noGrp="1"/>
          </p:cNvSpPr>
          <p:nvPr>
            <p:ph type="sldNum" sz="quarter" idx="12"/>
          </p:nvPr>
        </p:nvSpPr>
        <p:spPr/>
        <p:txBody>
          <a:bodyPr/>
          <a:lstStyle/>
          <a:p>
            <a:fld id="{7A40C488-C8CC-47D5-8871-7D5F905AB6AC}" type="slidenum">
              <a:rPr lang="en-US" smtClean="0"/>
              <a:t>14</a:t>
            </a:fld>
            <a:endParaRPr lang="en-US"/>
          </a:p>
        </p:txBody>
      </p:sp>
    </p:spTree>
    <p:extLst>
      <p:ext uri="{BB962C8B-B14F-4D97-AF65-F5344CB8AC3E}">
        <p14:creationId xmlns:p14="http://schemas.microsoft.com/office/powerpoint/2010/main" val="104742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329B-57FE-48D9-B9A8-CF48D85EC5F1}"/>
              </a:ext>
            </a:extLst>
          </p:cNvPr>
          <p:cNvSpPr>
            <a:spLocks noGrp="1"/>
          </p:cNvSpPr>
          <p:nvPr>
            <p:ph type="title"/>
          </p:nvPr>
        </p:nvSpPr>
        <p:spPr/>
        <p:txBody>
          <a:bodyPr>
            <a:normAutofit fontScale="90000"/>
          </a:bodyPr>
          <a:lstStyle/>
          <a:p>
            <a:r>
              <a:rPr lang="en-US" dirty="0"/>
              <a:t>Deferred Database Modification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3F9569-4A37-4890-B5C6-15CAE94B203F}"/>
                  </a:ext>
                </a:extLst>
              </p:cNvPr>
              <p:cNvSpPr>
                <a:spLocks noGrp="1"/>
              </p:cNvSpPr>
              <p:nvPr>
                <p:ph idx="1"/>
              </p:nvPr>
            </p:nvSpPr>
            <p:spPr>
              <a:xfrm>
                <a:off x="838200" y="1270000"/>
                <a:ext cx="6999514" cy="4906963"/>
              </a:xfrm>
            </p:spPr>
            <p:txBody>
              <a:bodyPr>
                <a:normAutofit/>
              </a:bodyPr>
              <a:lstStyle/>
              <a:p>
                <a:r>
                  <a:rPr lang="en-US" dirty="0"/>
                  <a:t>During recovery after a crash, a transaction needs to be redone if and only if both </a:t>
                </a:r>
                <a:br>
                  <a:rPr lang="en-US" dirty="0"/>
                </a:br>
                <a14:m>
                  <m:oMath xmlns:m="http://schemas.openxmlformats.org/officeDocument/2006/math">
                    <m:r>
                      <a:rPr lang="en-US" i="1" dirty="0" smtClean="0">
                        <a:solidFill>
                          <a:srgbClr val="FF0000"/>
                        </a:solidFill>
                        <a:latin typeface="Cambria Math" panose="02040503050406030204" pitchFamily="18" charset="0"/>
                      </a:rPr>
                      <m:t>&lt;</m:t>
                    </m:r>
                    <m:sSub>
                      <m:sSubPr>
                        <m:ctrlPr>
                          <a:rPr lang="en-US" b="1" i="1" dirty="0" smtClean="0">
                            <a:solidFill>
                              <a:srgbClr val="FF0000"/>
                            </a:solidFill>
                            <a:latin typeface="Cambria Math" panose="02040503050406030204" pitchFamily="18" charset="0"/>
                          </a:rPr>
                        </m:ctrlPr>
                      </m:sSubPr>
                      <m:e>
                        <m:r>
                          <a:rPr lang="en-US" i="1" dirty="0" err="1">
                            <a:solidFill>
                              <a:srgbClr val="FF0000"/>
                            </a:solidFill>
                            <a:latin typeface="Cambria Math" panose="02040503050406030204" pitchFamily="18" charset="0"/>
                          </a:rPr>
                          <m:t>𝑇</m:t>
                        </m:r>
                      </m:e>
                      <m:sub>
                        <m:r>
                          <a:rPr lang="en-US" i="1" dirty="0" err="1">
                            <a:solidFill>
                              <a:srgbClr val="FF0000"/>
                            </a:solidFill>
                            <a:latin typeface="Cambria Math" panose="02040503050406030204" pitchFamily="18" charset="0"/>
                          </a:rPr>
                          <m:t>𝑖</m:t>
                        </m:r>
                      </m:sub>
                    </m:sSub>
                    <m:r>
                      <a:rPr lang="en-US" i="1" dirty="0">
                        <a:solidFill>
                          <a:srgbClr val="FF0000"/>
                        </a:solidFill>
                        <a:latin typeface="Cambria Math" panose="02040503050406030204" pitchFamily="18" charset="0"/>
                      </a:rPr>
                      <m:t> </m:t>
                    </m:r>
                    <m:r>
                      <a:rPr lang="en-US" i="1" dirty="0">
                        <a:solidFill>
                          <a:srgbClr val="FF0000"/>
                        </a:solidFill>
                        <a:latin typeface="Cambria Math" panose="02040503050406030204" pitchFamily="18" charset="0"/>
                      </a:rPr>
                      <m:t>𝑠𝑡𝑎𝑟𝑡</m:t>
                    </m:r>
                    <m:r>
                      <a:rPr lang="en-US" i="1" dirty="0">
                        <a:solidFill>
                          <a:srgbClr val="FF0000"/>
                        </a:solidFill>
                        <a:latin typeface="Cambria Math" panose="02040503050406030204" pitchFamily="18" charset="0"/>
                      </a:rPr>
                      <m:t>&gt;</m:t>
                    </m:r>
                  </m:oMath>
                </a14:m>
                <a:r>
                  <a:rPr lang="en-US" dirty="0">
                    <a:solidFill>
                      <a:srgbClr val="FF0000"/>
                    </a:solidFill>
                  </a:rPr>
                  <a:t> </a:t>
                </a:r>
                <a:r>
                  <a:rPr lang="en-US" dirty="0"/>
                  <a:t>and </a:t>
                </a:r>
                <a14:m>
                  <m:oMath xmlns:m="http://schemas.openxmlformats.org/officeDocument/2006/math">
                    <m:r>
                      <a:rPr lang="en-US" i="1" dirty="0" smtClean="0">
                        <a:solidFill>
                          <a:srgbClr val="FF0000"/>
                        </a:solidFill>
                        <a:latin typeface="Cambria Math" panose="02040503050406030204" pitchFamily="18" charset="0"/>
                      </a:rPr>
                      <m:t>&lt;</m:t>
                    </m:r>
                    <m:sSub>
                      <m:sSubPr>
                        <m:ctrlPr>
                          <a:rPr lang="en-US" b="1" i="1" dirty="0" smtClean="0">
                            <a:solidFill>
                              <a:srgbClr val="FF0000"/>
                            </a:solidFill>
                            <a:latin typeface="Cambria Math" panose="02040503050406030204" pitchFamily="18" charset="0"/>
                          </a:rPr>
                        </m:ctrlPr>
                      </m:sSubPr>
                      <m:e>
                        <m:r>
                          <a:rPr lang="en-US" i="1" dirty="0" err="1">
                            <a:solidFill>
                              <a:srgbClr val="FF0000"/>
                            </a:solidFill>
                            <a:latin typeface="Cambria Math" panose="02040503050406030204" pitchFamily="18" charset="0"/>
                          </a:rPr>
                          <m:t>𝑇</m:t>
                        </m:r>
                      </m:e>
                      <m:sub>
                        <m:r>
                          <a:rPr lang="en-US" i="1" dirty="0" err="1">
                            <a:solidFill>
                              <a:srgbClr val="FF0000"/>
                            </a:solidFill>
                            <a:latin typeface="Cambria Math" panose="02040503050406030204" pitchFamily="18" charset="0"/>
                          </a:rPr>
                          <m:t>𝑖</m:t>
                        </m:r>
                      </m:sub>
                    </m:sSub>
                    <m:r>
                      <a:rPr lang="en-US" i="1" dirty="0">
                        <a:solidFill>
                          <a:srgbClr val="FF0000"/>
                        </a:solidFill>
                        <a:latin typeface="Cambria Math" panose="02040503050406030204" pitchFamily="18" charset="0"/>
                      </a:rPr>
                      <m:t> </m:t>
                    </m:r>
                    <m:r>
                      <a:rPr lang="en-US" i="1" dirty="0">
                        <a:solidFill>
                          <a:srgbClr val="FF0000"/>
                        </a:solidFill>
                        <a:latin typeface="Cambria Math" panose="02040503050406030204" pitchFamily="18" charset="0"/>
                      </a:rPr>
                      <m:t>𝑐𝑜𝑚𝑚𝑖𝑡</m:t>
                    </m:r>
                    <m:r>
                      <a:rPr lang="en-US" i="1" dirty="0">
                        <a:solidFill>
                          <a:srgbClr val="FF0000"/>
                        </a:solidFill>
                        <a:latin typeface="Cambria Math" panose="02040503050406030204" pitchFamily="18" charset="0"/>
                      </a:rPr>
                      <m:t>&gt;</m:t>
                    </m:r>
                  </m:oMath>
                </a14:m>
                <a:r>
                  <a:rPr lang="en-US" dirty="0">
                    <a:solidFill>
                      <a:srgbClr val="FF0000"/>
                    </a:solidFill>
                  </a:rPr>
                  <a:t> </a:t>
                </a:r>
                <a:r>
                  <a:rPr lang="en-US" dirty="0"/>
                  <a:t>are there in the log.</a:t>
                </a:r>
              </a:p>
              <a:p>
                <a:r>
                  <a:rPr lang="en-US" dirty="0"/>
                  <a:t>Redoing a transaction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𝑇</m:t>
                        </m:r>
                      </m:e>
                      <m:sub>
                        <m:r>
                          <a:rPr lang="en-US" i="1" dirty="0" smtClean="0">
                            <a:solidFill>
                              <a:srgbClr val="FF0000"/>
                            </a:solidFill>
                            <a:latin typeface="Cambria Math" panose="02040503050406030204" pitchFamily="18" charset="0"/>
                          </a:rPr>
                          <m:t>𝑖</m:t>
                        </m:r>
                      </m:sub>
                    </m:sSub>
                  </m:oMath>
                </a14:m>
                <a:r>
                  <a:rPr lang="en-US" dirty="0">
                    <a:solidFill>
                      <a:srgbClr val="FF0000"/>
                    </a:solidFill>
                  </a:rPr>
                  <a:t> (</a:t>
                </a:r>
                <a14:m>
                  <m:oMath xmlns:m="http://schemas.openxmlformats.org/officeDocument/2006/math">
                    <m:r>
                      <a:rPr lang="en-US" i="1" dirty="0" smtClean="0">
                        <a:solidFill>
                          <a:srgbClr val="FF0000"/>
                        </a:solidFill>
                        <a:latin typeface="Cambria Math" panose="02040503050406030204" pitchFamily="18" charset="0"/>
                      </a:rPr>
                      <m:t>𝑟𝑒𝑑𝑜</m:t>
                    </m:r>
                    <m:r>
                      <a:rPr lang="en-US" i="1" dirty="0" smtClean="0">
                        <a:solidFill>
                          <a:srgbClr val="FF0000"/>
                        </a:solidFill>
                        <a:latin typeface="Cambria Math" panose="02040503050406030204" pitchFamily="18" charset="0"/>
                      </a:rPr>
                      <m:t>(</m:t>
                    </m:r>
                    <m:sSub>
                      <m:sSubPr>
                        <m:ctrlPr>
                          <a:rPr lang="en-US" b="1" i="1" dirty="0" smtClean="0">
                            <a:solidFill>
                              <a:srgbClr val="FF0000"/>
                            </a:solidFill>
                            <a:latin typeface="Cambria Math" panose="02040503050406030204" pitchFamily="18" charset="0"/>
                          </a:rPr>
                        </m:ctrlPr>
                      </m:sSubPr>
                      <m:e>
                        <m:r>
                          <a:rPr lang="en-US" i="1" dirty="0" err="1">
                            <a:solidFill>
                              <a:srgbClr val="FF0000"/>
                            </a:solidFill>
                            <a:latin typeface="Cambria Math" panose="02040503050406030204" pitchFamily="18" charset="0"/>
                          </a:rPr>
                          <m:t>𝑇</m:t>
                        </m:r>
                      </m:e>
                      <m:sub>
                        <m:r>
                          <a:rPr lang="en-US" i="1" dirty="0" err="1">
                            <a:solidFill>
                              <a:srgbClr val="FF0000"/>
                            </a:solidFill>
                            <a:latin typeface="Cambria Math" panose="02040503050406030204" pitchFamily="18" charset="0"/>
                          </a:rPr>
                          <m:t>𝑖</m:t>
                        </m:r>
                      </m:sub>
                    </m:sSub>
                    <m:r>
                      <a:rPr lang="en-US" i="1" dirty="0">
                        <a:solidFill>
                          <a:srgbClr val="FF0000"/>
                        </a:solidFill>
                        <a:latin typeface="Cambria Math" panose="02040503050406030204" pitchFamily="18" charset="0"/>
                      </a:rPr>
                      <m:t>)</m:t>
                    </m:r>
                  </m:oMath>
                </a14:m>
                <a:r>
                  <a:rPr lang="en-US" dirty="0">
                    <a:solidFill>
                      <a:srgbClr val="FF0000"/>
                    </a:solidFill>
                  </a:rPr>
                  <a:t>) </a:t>
                </a:r>
                <a:r>
                  <a:rPr lang="en-US" dirty="0"/>
                  <a:t>sets the value of all data items updated by the transaction to the new values.</a:t>
                </a:r>
              </a:p>
              <a:p>
                <a:r>
                  <a:rPr lang="en-US" dirty="0"/>
                  <a:t>example transactions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𝑇</m:t>
                        </m:r>
                      </m:e>
                      <m:sub>
                        <m:r>
                          <a:rPr lang="en-US" i="1" dirty="0" smtClean="0">
                            <a:solidFill>
                              <a:srgbClr val="FF0000"/>
                            </a:solidFill>
                            <a:latin typeface="Cambria Math" panose="02040503050406030204" pitchFamily="18" charset="0"/>
                          </a:rPr>
                          <m:t>0</m:t>
                        </m:r>
                      </m:sub>
                    </m:sSub>
                  </m:oMath>
                </a14:m>
                <a:r>
                  <a:rPr lang="en-US" dirty="0"/>
                  <a:t> and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𝑇</m:t>
                        </m:r>
                      </m:e>
                      <m:sub>
                        <m:r>
                          <a:rPr lang="en-US" i="1" dirty="0" smtClean="0">
                            <a:solidFill>
                              <a:srgbClr val="FF0000"/>
                            </a:solidFill>
                            <a:latin typeface="Cambria Math" panose="02040503050406030204" pitchFamily="18" charset="0"/>
                          </a:rPr>
                          <m:t>1</m:t>
                        </m:r>
                      </m:sub>
                    </m:sSub>
                  </m:oMath>
                </a14:m>
                <a:r>
                  <a:rPr lang="en-US" dirty="0">
                    <a:solidFill>
                      <a:srgbClr val="FF0000"/>
                    </a:solidFill>
                  </a:rPr>
                  <a:t> </a:t>
                </a:r>
                <a:r>
                  <a:rPr lang="en-US" dirty="0"/>
                  <a:t>(</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𝑇</m:t>
                        </m:r>
                      </m:e>
                      <m:sub>
                        <m:r>
                          <a:rPr lang="en-US" i="1" dirty="0" smtClean="0">
                            <a:solidFill>
                              <a:srgbClr val="FF0000"/>
                            </a:solidFill>
                            <a:latin typeface="Cambria Math" panose="02040503050406030204" pitchFamily="18" charset="0"/>
                          </a:rPr>
                          <m:t>0</m:t>
                        </m:r>
                      </m:sub>
                    </m:sSub>
                  </m:oMath>
                </a14:m>
                <a:r>
                  <a:rPr lang="en-US" dirty="0">
                    <a:solidFill>
                      <a:srgbClr val="FF0000"/>
                    </a:solidFill>
                  </a:rPr>
                  <a:t> </a:t>
                </a:r>
                <a:r>
                  <a:rPr lang="en-US" dirty="0"/>
                  <a:t>executes before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𝑇</m:t>
                        </m:r>
                      </m:e>
                      <m:sub>
                        <m:r>
                          <a:rPr lang="en-US" i="1" dirty="0" smtClean="0">
                            <a:solidFill>
                              <a:srgbClr val="FF0000"/>
                            </a:solidFill>
                            <a:latin typeface="Cambria Math" panose="02040503050406030204" pitchFamily="18" charset="0"/>
                          </a:rPr>
                          <m:t>1</m:t>
                        </m:r>
                      </m:sub>
                    </m:sSub>
                  </m:oMath>
                </a14:m>
                <a:r>
                  <a:rPr lang="en-US" dirty="0"/>
                  <a:t>):</a:t>
                </a:r>
              </a:p>
            </p:txBody>
          </p:sp>
        </mc:Choice>
        <mc:Fallback xmlns="">
          <p:sp>
            <p:nvSpPr>
              <p:cNvPr id="3" name="Content Placeholder 2">
                <a:extLst>
                  <a:ext uri="{FF2B5EF4-FFF2-40B4-BE49-F238E27FC236}">
                    <a16:creationId xmlns:a16="http://schemas.microsoft.com/office/drawing/2014/main" id="{0C3F9569-4A37-4890-B5C6-15CAE94B203F}"/>
                  </a:ext>
                </a:extLst>
              </p:cNvPr>
              <p:cNvSpPr>
                <a:spLocks noGrp="1" noRot="1" noChangeAspect="1" noMove="1" noResize="1" noEditPoints="1" noAdjustHandles="1" noChangeArrowheads="1" noChangeShapeType="1" noTextEdit="1"/>
              </p:cNvSpPr>
              <p:nvPr>
                <p:ph idx="1"/>
              </p:nvPr>
            </p:nvSpPr>
            <p:spPr>
              <a:xfrm>
                <a:off x="838200" y="1270000"/>
                <a:ext cx="6999514" cy="4906963"/>
              </a:xfrm>
              <a:blipFill>
                <a:blip r:embed="rId2"/>
                <a:stretch>
                  <a:fillRect l="-1568" t="-1988" r="-17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EACC9C7-53C7-461B-92EC-9DCE85BB4D99}"/>
              </a:ext>
            </a:extLst>
          </p:cNvPr>
          <p:cNvSpPr>
            <a:spLocks noGrp="1"/>
          </p:cNvSpPr>
          <p:nvPr>
            <p:ph type="sldNum" sz="quarter" idx="12"/>
          </p:nvPr>
        </p:nvSpPr>
        <p:spPr/>
        <p:txBody>
          <a:bodyPr/>
          <a:lstStyle/>
          <a:p>
            <a:fld id="{7A40C488-C8CC-47D5-8871-7D5F905AB6AC}" type="slidenum">
              <a:rPr lang="en-US" smtClean="0"/>
              <a:t>15</a:t>
            </a:fld>
            <a:endParaRPr lang="en-US"/>
          </a:p>
        </p:txBody>
      </p:sp>
      <p:pic>
        <p:nvPicPr>
          <p:cNvPr id="6" name="Picture 5">
            <a:extLst>
              <a:ext uri="{FF2B5EF4-FFF2-40B4-BE49-F238E27FC236}">
                <a16:creationId xmlns:a16="http://schemas.microsoft.com/office/drawing/2014/main" id="{9FC00C02-D345-4AD5-B5F3-A76A41867E33}"/>
              </a:ext>
            </a:extLst>
          </p:cNvPr>
          <p:cNvPicPr>
            <a:picLocks noChangeAspect="1"/>
          </p:cNvPicPr>
          <p:nvPr/>
        </p:nvPicPr>
        <p:blipFill>
          <a:blip r:embed="rId3"/>
          <a:stretch>
            <a:fillRect/>
          </a:stretch>
        </p:blipFill>
        <p:spPr>
          <a:xfrm>
            <a:off x="3201919" y="4844444"/>
            <a:ext cx="4167194" cy="1800906"/>
          </a:xfrm>
          <a:prstGeom prst="rect">
            <a:avLst/>
          </a:prstGeom>
        </p:spPr>
      </p:pic>
    </p:spTree>
    <p:extLst>
      <p:ext uri="{BB962C8B-B14F-4D97-AF65-F5344CB8AC3E}">
        <p14:creationId xmlns:p14="http://schemas.microsoft.com/office/powerpoint/2010/main" val="1846943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E2F4-32C9-4729-A4FF-FB200DAF520E}"/>
              </a:ext>
            </a:extLst>
          </p:cNvPr>
          <p:cNvSpPr>
            <a:spLocks noGrp="1"/>
          </p:cNvSpPr>
          <p:nvPr>
            <p:ph type="title"/>
          </p:nvPr>
        </p:nvSpPr>
        <p:spPr/>
        <p:txBody>
          <a:bodyPr>
            <a:normAutofit fontScale="90000"/>
          </a:bodyPr>
          <a:lstStyle/>
          <a:p>
            <a:r>
              <a:rPr lang="en-US" dirty="0"/>
              <a:t>Deferred Database Modification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5F686D-1367-42D1-803E-BA9D8F550428}"/>
                  </a:ext>
                </a:extLst>
              </p:cNvPr>
              <p:cNvSpPr>
                <a:spLocks noGrp="1"/>
              </p:cNvSpPr>
              <p:nvPr>
                <p:ph idx="1"/>
              </p:nvPr>
            </p:nvSpPr>
            <p:spPr/>
            <p:txBody>
              <a:bodyPr>
                <a:normAutofit fontScale="92500"/>
              </a:bodyPr>
              <a:lstStyle/>
              <a:p>
                <a:r>
                  <a:rPr lang="en-US" dirty="0"/>
                  <a:t>Below we show the log as it appears at three instances of time.</a:t>
                </a:r>
              </a:p>
              <a:p>
                <a:endParaRPr lang="en-US" dirty="0"/>
              </a:p>
              <a:p>
                <a:endParaRPr lang="en-US" dirty="0"/>
              </a:p>
              <a:p>
                <a:endParaRPr lang="en-US" dirty="0"/>
              </a:p>
              <a:p>
                <a:endParaRPr lang="en-US" dirty="0"/>
              </a:p>
              <a:p>
                <a:endParaRPr lang="en-US" dirty="0"/>
              </a:p>
              <a:p>
                <a:r>
                  <a:rPr lang="en-US" dirty="0"/>
                  <a:t>If log on stable storage at time of crash is as in case:</a:t>
                </a:r>
              </a:p>
              <a:p>
                <a:pPr marL="971550" lvl="1" indent="-514350">
                  <a:buFont typeface="+mj-lt"/>
                  <a:buAutoNum type="alphaLcPeriod"/>
                </a:pPr>
                <a:r>
                  <a:rPr lang="en-US" dirty="0"/>
                  <a:t>No redo actions need to be taken </a:t>
                </a:r>
              </a:p>
              <a:p>
                <a:pPr marL="971550" lvl="1" indent="-514350">
                  <a:buFont typeface="+mj-lt"/>
                  <a:buAutoNum type="alphaLcPeriod"/>
                </a:pPr>
                <a:r>
                  <a:rPr lang="en-US" dirty="0">
                    <a:solidFill>
                      <a:srgbClr val="00B0F0"/>
                    </a:solidFill>
                  </a:rPr>
                  <a:t>redo(</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𝑇</m:t>
                        </m:r>
                      </m:e>
                      <m:sub>
                        <m:r>
                          <a:rPr lang="en-US" i="1" dirty="0" smtClean="0">
                            <a:solidFill>
                              <a:srgbClr val="00B0F0"/>
                            </a:solidFill>
                            <a:latin typeface="Cambria Math" panose="02040503050406030204" pitchFamily="18" charset="0"/>
                          </a:rPr>
                          <m:t>0</m:t>
                        </m:r>
                      </m:sub>
                    </m:sSub>
                  </m:oMath>
                </a14:m>
                <a:r>
                  <a:rPr lang="en-US" dirty="0">
                    <a:solidFill>
                      <a:srgbClr val="00B0F0"/>
                    </a:solidFill>
                  </a:rPr>
                  <a:t>)</a:t>
                </a:r>
                <a:r>
                  <a:rPr lang="en-US" dirty="0"/>
                  <a:t> must be performed since is present</a:t>
                </a:r>
              </a:p>
              <a:p>
                <a:pPr marL="971550" lvl="1" indent="-514350">
                  <a:buFont typeface="+mj-lt"/>
                  <a:buAutoNum type="alphaLcPeriod"/>
                </a:pPr>
                <a:r>
                  <a:rPr lang="en-US" dirty="0">
                    <a:solidFill>
                      <a:srgbClr val="00B0F0"/>
                    </a:solidFill>
                  </a:rPr>
                  <a:t>redo(</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𝑇</m:t>
                        </m:r>
                      </m:e>
                      <m:sub>
                        <m:r>
                          <a:rPr lang="en-US" i="1" dirty="0" smtClean="0">
                            <a:solidFill>
                              <a:srgbClr val="00B0F0"/>
                            </a:solidFill>
                            <a:latin typeface="Cambria Math" panose="02040503050406030204" pitchFamily="18" charset="0"/>
                          </a:rPr>
                          <m:t>0</m:t>
                        </m:r>
                      </m:sub>
                    </m:sSub>
                  </m:oMath>
                </a14:m>
                <a:r>
                  <a:rPr lang="en-US" dirty="0">
                    <a:solidFill>
                      <a:srgbClr val="00B0F0"/>
                    </a:solidFill>
                  </a:rPr>
                  <a:t>)</a:t>
                </a:r>
                <a:r>
                  <a:rPr lang="en-US" dirty="0"/>
                  <a:t> must be performed followed by </a:t>
                </a:r>
                <a14:m>
                  <m:oMath xmlns:m="http://schemas.openxmlformats.org/officeDocument/2006/math">
                    <m:r>
                      <a:rPr lang="en-US" i="1" dirty="0" smtClean="0">
                        <a:latin typeface="Cambria Math" panose="02040503050406030204" pitchFamily="18" charset="0"/>
                      </a:rPr>
                      <m:t>𝑟𝑒𝑑𝑜</m:t>
                    </m:r>
                    <m:r>
                      <a:rPr lang="en-US"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F5F686D-1367-42D1-803E-BA9D8F550428}"/>
                  </a:ext>
                </a:extLst>
              </p:cNvPr>
              <p:cNvSpPr>
                <a:spLocks noGrp="1" noRot="1" noChangeAspect="1" noMove="1" noResize="1" noEditPoints="1" noAdjustHandles="1" noChangeArrowheads="1" noChangeShapeType="1" noTextEdit="1"/>
              </p:cNvSpPr>
              <p:nvPr>
                <p:ph idx="1"/>
              </p:nvPr>
            </p:nvSpPr>
            <p:spPr>
              <a:blipFill>
                <a:blip r:embed="rId2"/>
                <a:stretch>
                  <a:fillRect l="-1255" t="-1863" r="-1333" b="-49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D66736-0BF7-47D8-A37F-BAF48E6E5001}"/>
              </a:ext>
            </a:extLst>
          </p:cNvPr>
          <p:cNvSpPr>
            <a:spLocks noGrp="1"/>
          </p:cNvSpPr>
          <p:nvPr>
            <p:ph type="sldNum" sz="quarter" idx="12"/>
          </p:nvPr>
        </p:nvSpPr>
        <p:spPr/>
        <p:txBody>
          <a:bodyPr/>
          <a:lstStyle/>
          <a:p>
            <a:fld id="{7A40C488-C8CC-47D5-8871-7D5F905AB6AC}" type="slidenum">
              <a:rPr lang="en-US" smtClean="0"/>
              <a:t>16</a:t>
            </a:fld>
            <a:endParaRPr lang="en-US"/>
          </a:p>
        </p:txBody>
      </p:sp>
      <p:pic>
        <p:nvPicPr>
          <p:cNvPr id="6" name="Picture 5">
            <a:extLst>
              <a:ext uri="{FF2B5EF4-FFF2-40B4-BE49-F238E27FC236}">
                <a16:creationId xmlns:a16="http://schemas.microsoft.com/office/drawing/2014/main" id="{5B2B9636-D20E-4298-85CD-2766F13421A7}"/>
              </a:ext>
            </a:extLst>
          </p:cNvPr>
          <p:cNvPicPr>
            <a:picLocks noChangeAspect="1"/>
          </p:cNvPicPr>
          <p:nvPr/>
        </p:nvPicPr>
        <p:blipFill>
          <a:blip r:embed="rId3"/>
          <a:stretch>
            <a:fillRect/>
          </a:stretch>
        </p:blipFill>
        <p:spPr>
          <a:xfrm>
            <a:off x="2239736" y="1999569"/>
            <a:ext cx="4970894" cy="2131559"/>
          </a:xfrm>
          <a:prstGeom prst="rect">
            <a:avLst/>
          </a:prstGeom>
        </p:spPr>
      </p:pic>
    </p:spTree>
    <p:extLst>
      <p:ext uri="{BB962C8B-B14F-4D97-AF65-F5344CB8AC3E}">
        <p14:creationId xmlns:p14="http://schemas.microsoft.com/office/powerpoint/2010/main" val="4042721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8473-0454-47DF-B0BC-8D26C4131F0F}"/>
              </a:ext>
            </a:extLst>
          </p:cNvPr>
          <p:cNvSpPr>
            <a:spLocks noGrp="1"/>
          </p:cNvSpPr>
          <p:nvPr>
            <p:ph type="title"/>
          </p:nvPr>
        </p:nvSpPr>
        <p:spPr/>
        <p:txBody>
          <a:bodyPr>
            <a:normAutofit fontScale="90000"/>
          </a:bodyPr>
          <a:lstStyle/>
          <a:p>
            <a:r>
              <a:rPr lang="en-US" dirty="0"/>
              <a:t>Checkpoints</a:t>
            </a:r>
          </a:p>
        </p:txBody>
      </p:sp>
      <p:sp>
        <p:nvSpPr>
          <p:cNvPr id="3" name="Content Placeholder 2">
            <a:extLst>
              <a:ext uri="{FF2B5EF4-FFF2-40B4-BE49-F238E27FC236}">
                <a16:creationId xmlns:a16="http://schemas.microsoft.com/office/drawing/2014/main" id="{994AEAAE-7F2C-40D2-80A4-93EB84FC10F5}"/>
              </a:ext>
            </a:extLst>
          </p:cNvPr>
          <p:cNvSpPr>
            <a:spLocks noGrp="1"/>
          </p:cNvSpPr>
          <p:nvPr>
            <p:ph idx="1"/>
          </p:nvPr>
        </p:nvSpPr>
        <p:spPr/>
        <p:txBody>
          <a:bodyPr>
            <a:normAutofit/>
          </a:bodyPr>
          <a:lstStyle/>
          <a:p>
            <a:r>
              <a:rPr lang="en-US" dirty="0"/>
              <a:t>Problems in recovery procedure as discussed earlier :</a:t>
            </a:r>
          </a:p>
          <a:p>
            <a:pPr marL="914400" lvl="1" indent="-457200">
              <a:buFont typeface="+mj-lt"/>
              <a:buAutoNum type="arabicPeriod"/>
            </a:pPr>
            <a:r>
              <a:rPr lang="en-US" dirty="0"/>
              <a:t>searching the entire log is time-consuming</a:t>
            </a:r>
          </a:p>
          <a:p>
            <a:pPr marL="914400" lvl="1" indent="-457200">
              <a:buFont typeface="+mj-lt"/>
              <a:buAutoNum type="arabicPeriod"/>
            </a:pPr>
            <a:r>
              <a:rPr lang="en-US" dirty="0"/>
              <a:t>we might unnecessarily redo transactions which have already output their updates to the database.</a:t>
            </a:r>
          </a:p>
          <a:p>
            <a:r>
              <a:rPr lang="en-US" dirty="0"/>
              <a:t>Streamline recovery procedure by periodically performing checkpointing</a:t>
            </a:r>
          </a:p>
          <a:p>
            <a:pPr marL="914400" lvl="1" indent="-457200">
              <a:buFont typeface="+mj-lt"/>
              <a:buAutoNum type="arabicPeriod"/>
            </a:pPr>
            <a:r>
              <a:rPr lang="en-US" dirty="0"/>
              <a:t>Output all log records currently residing in main memory onto stable storage.</a:t>
            </a:r>
          </a:p>
          <a:p>
            <a:pPr marL="914400" lvl="1" indent="-457200">
              <a:buFont typeface="+mj-lt"/>
              <a:buAutoNum type="arabicPeriod"/>
            </a:pPr>
            <a:r>
              <a:rPr lang="en-US" dirty="0"/>
              <a:t>Output all modified buffer blocks to the disk.</a:t>
            </a:r>
          </a:p>
          <a:p>
            <a:pPr marL="914400" lvl="1" indent="-457200">
              <a:buFont typeface="+mj-lt"/>
              <a:buAutoNum type="arabicPeriod"/>
            </a:pPr>
            <a:r>
              <a:rPr lang="en-US" dirty="0"/>
              <a:t>Write a log record </a:t>
            </a:r>
            <a:r>
              <a:rPr lang="en-US" dirty="0">
                <a:solidFill>
                  <a:srgbClr val="00B0F0"/>
                </a:solidFill>
              </a:rPr>
              <a:t>&lt; checkpoint&gt; </a:t>
            </a:r>
            <a:r>
              <a:rPr lang="en-US" dirty="0"/>
              <a:t>onto stable storage.</a:t>
            </a:r>
          </a:p>
        </p:txBody>
      </p:sp>
      <p:sp>
        <p:nvSpPr>
          <p:cNvPr id="4" name="Slide Number Placeholder 3">
            <a:extLst>
              <a:ext uri="{FF2B5EF4-FFF2-40B4-BE49-F238E27FC236}">
                <a16:creationId xmlns:a16="http://schemas.microsoft.com/office/drawing/2014/main" id="{92DC7AA4-2800-42BE-9DDF-0AA9C71F7252}"/>
              </a:ext>
            </a:extLst>
          </p:cNvPr>
          <p:cNvSpPr>
            <a:spLocks noGrp="1"/>
          </p:cNvSpPr>
          <p:nvPr>
            <p:ph type="sldNum" sz="quarter" idx="12"/>
          </p:nvPr>
        </p:nvSpPr>
        <p:spPr/>
        <p:txBody>
          <a:bodyPr/>
          <a:lstStyle/>
          <a:p>
            <a:fld id="{7A40C488-C8CC-47D5-8871-7D5F905AB6AC}" type="slidenum">
              <a:rPr lang="en-US" smtClean="0"/>
              <a:t>17</a:t>
            </a:fld>
            <a:endParaRPr lang="en-US"/>
          </a:p>
        </p:txBody>
      </p:sp>
    </p:spTree>
    <p:extLst>
      <p:ext uri="{BB962C8B-B14F-4D97-AF65-F5344CB8AC3E}">
        <p14:creationId xmlns:p14="http://schemas.microsoft.com/office/powerpoint/2010/main" val="1625520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D4B2-837B-436C-A836-82B15A454877}"/>
              </a:ext>
            </a:extLst>
          </p:cNvPr>
          <p:cNvSpPr>
            <a:spLocks noGrp="1"/>
          </p:cNvSpPr>
          <p:nvPr>
            <p:ph type="title"/>
          </p:nvPr>
        </p:nvSpPr>
        <p:spPr/>
        <p:txBody>
          <a:bodyPr>
            <a:normAutofit fontScale="90000"/>
          </a:bodyPr>
          <a:lstStyle/>
          <a:p>
            <a:r>
              <a:rPr lang="en-US" dirty="0"/>
              <a:t>Checkpoints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BAB7DA-93DF-4E2A-9A86-57D1767D661C}"/>
                  </a:ext>
                </a:extLst>
              </p:cNvPr>
              <p:cNvSpPr>
                <a:spLocks noGrp="1"/>
              </p:cNvSpPr>
              <p:nvPr>
                <p:ph idx="1"/>
              </p:nvPr>
            </p:nvSpPr>
            <p:spPr>
              <a:xfrm>
                <a:off x="838200" y="1270000"/>
                <a:ext cx="6477000" cy="4906963"/>
              </a:xfrm>
            </p:spPr>
            <p:txBody>
              <a:bodyPr>
                <a:normAutofit fontScale="85000" lnSpcReduction="20000"/>
              </a:bodyPr>
              <a:lstStyle/>
              <a:p>
                <a:r>
                  <a:rPr lang="en-US" dirty="0"/>
                  <a:t>During recovery we need to consider only the most recent transaction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𝑇</m:t>
                        </m:r>
                      </m:e>
                      <m:sub>
                        <m:r>
                          <a:rPr lang="en-US" i="1" dirty="0" smtClean="0">
                            <a:solidFill>
                              <a:srgbClr val="FF0000"/>
                            </a:solidFill>
                            <a:latin typeface="Cambria Math" panose="02040503050406030204" pitchFamily="18" charset="0"/>
                          </a:rPr>
                          <m:t>𝑖</m:t>
                        </m:r>
                      </m:sub>
                    </m:sSub>
                  </m:oMath>
                </a14:m>
                <a:r>
                  <a:rPr lang="en-US" dirty="0"/>
                  <a:t> that started before the checkpoint, and transactions that started after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𝑇</m:t>
                        </m:r>
                      </m:e>
                      <m:sub>
                        <m:r>
                          <a:rPr lang="en-US" i="1" dirty="0" smtClean="0">
                            <a:solidFill>
                              <a:srgbClr val="FF0000"/>
                            </a:solidFill>
                            <a:latin typeface="Cambria Math" panose="02040503050406030204" pitchFamily="18" charset="0"/>
                          </a:rPr>
                          <m:t>𝑖</m:t>
                        </m:r>
                      </m:sub>
                    </m:sSub>
                  </m:oMath>
                </a14:m>
                <a:r>
                  <a:rPr lang="en-US" dirty="0"/>
                  <a:t>.</a:t>
                </a:r>
              </a:p>
              <a:p>
                <a:pPr marL="971550" lvl="1" indent="-514350">
                  <a:buFont typeface="+mj-lt"/>
                  <a:buAutoNum type="arabicPeriod"/>
                </a:pPr>
                <a:r>
                  <a:rPr lang="en-US" dirty="0"/>
                  <a:t>Scan backwards from end of log to find the most recent </a:t>
                </a:r>
                <a:r>
                  <a:rPr lang="en-US" dirty="0">
                    <a:solidFill>
                      <a:srgbClr val="00B0F0"/>
                    </a:solidFill>
                  </a:rPr>
                  <a:t>&lt;checkpoint&gt; </a:t>
                </a:r>
                <a:r>
                  <a:rPr lang="en-US" dirty="0"/>
                  <a:t>record</a:t>
                </a:r>
              </a:p>
              <a:p>
                <a:pPr marL="971550" lvl="1" indent="-514350">
                  <a:buFont typeface="+mj-lt"/>
                  <a:buAutoNum type="arabicPeriod"/>
                </a:pPr>
                <a:r>
                  <a:rPr lang="en-US" dirty="0"/>
                  <a:t>Continue scanning backwards till a record </a:t>
                </a:r>
                <a14:m>
                  <m:oMath xmlns:m="http://schemas.openxmlformats.org/officeDocument/2006/math">
                    <m:r>
                      <a:rPr lang="en-US" i="1" dirty="0" smtClean="0">
                        <a:solidFill>
                          <a:srgbClr val="00B0F0"/>
                        </a:solidFill>
                        <a:latin typeface="Cambria Math" panose="02040503050406030204" pitchFamily="18" charset="0"/>
                      </a:rPr>
                      <m:t>&lt;</m:t>
                    </m:r>
                    <m:sSub>
                      <m:sSubPr>
                        <m:ctrlPr>
                          <a:rPr lang="en-US" b="1" i="1" dirty="0" smtClean="0">
                            <a:solidFill>
                              <a:srgbClr val="00B0F0"/>
                            </a:solidFill>
                            <a:latin typeface="Cambria Math" panose="02040503050406030204" pitchFamily="18" charset="0"/>
                          </a:rPr>
                        </m:ctrlPr>
                      </m:sSubPr>
                      <m:e>
                        <m:r>
                          <a:rPr lang="en-US" i="1" dirty="0" err="1">
                            <a:solidFill>
                              <a:srgbClr val="00B0F0"/>
                            </a:solidFill>
                            <a:latin typeface="Cambria Math" panose="02040503050406030204" pitchFamily="18" charset="0"/>
                          </a:rPr>
                          <m:t>𝑇</m:t>
                        </m:r>
                      </m:e>
                      <m:sub>
                        <m:r>
                          <a:rPr lang="en-US" i="1" dirty="0" err="1">
                            <a:solidFill>
                              <a:srgbClr val="00B0F0"/>
                            </a:solidFill>
                            <a:latin typeface="Cambria Math" panose="02040503050406030204" pitchFamily="18" charset="0"/>
                          </a:rPr>
                          <m:t>𝑖</m:t>
                        </m:r>
                      </m:sub>
                    </m:sSub>
                    <m:r>
                      <a:rPr lang="en-US" i="1" dirty="0">
                        <a:solidFill>
                          <a:srgbClr val="00B0F0"/>
                        </a:solidFill>
                        <a:latin typeface="Cambria Math" panose="02040503050406030204" pitchFamily="18" charset="0"/>
                      </a:rPr>
                      <m:t> </m:t>
                    </m:r>
                    <m:r>
                      <a:rPr lang="en-US" i="1" dirty="0">
                        <a:solidFill>
                          <a:srgbClr val="00B0F0"/>
                        </a:solidFill>
                        <a:latin typeface="Cambria Math" panose="02040503050406030204" pitchFamily="18" charset="0"/>
                      </a:rPr>
                      <m:t>𝑠𝑡𝑎𝑟𝑡</m:t>
                    </m:r>
                    <m:r>
                      <a:rPr lang="en-US" i="1" dirty="0">
                        <a:solidFill>
                          <a:srgbClr val="00B0F0"/>
                        </a:solidFill>
                        <a:latin typeface="Cambria Math" panose="02040503050406030204" pitchFamily="18" charset="0"/>
                      </a:rPr>
                      <m:t>&gt;</m:t>
                    </m:r>
                  </m:oMath>
                </a14:m>
                <a:r>
                  <a:rPr lang="en-US" dirty="0">
                    <a:solidFill>
                      <a:srgbClr val="00B0F0"/>
                    </a:solidFill>
                  </a:rPr>
                  <a:t> </a:t>
                </a:r>
                <a:r>
                  <a:rPr lang="en-US" dirty="0"/>
                  <a:t>is found.</a:t>
                </a:r>
              </a:p>
              <a:p>
                <a:pPr marL="971550" lvl="1" indent="-514350">
                  <a:buFont typeface="+mj-lt"/>
                  <a:buAutoNum type="arabicPeriod"/>
                </a:pPr>
                <a:r>
                  <a:rPr lang="en-US" dirty="0"/>
                  <a:t>Need only consider the part of log following above start record. Earlier part of log can be ignored during recovery and can be erased whenever desired.</a:t>
                </a:r>
              </a:p>
              <a:p>
                <a:pPr marL="971550" lvl="1" indent="-514350">
                  <a:buFont typeface="+mj-lt"/>
                  <a:buAutoNum type="arabicPeriod"/>
                </a:pPr>
                <a:r>
                  <a:rPr lang="en-US" dirty="0"/>
                  <a:t>For all transactions (starting from </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𝑇</m:t>
                        </m:r>
                      </m:e>
                      <m:sub>
                        <m:r>
                          <a:rPr lang="en-US" i="1" dirty="0" smtClean="0">
                            <a:solidFill>
                              <a:srgbClr val="00B0F0"/>
                            </a:solidFill>
                            <a:latin typeface="Cambria Math" panose="02040503050406030204" pitchFamily="18" charset="0"/>
                          </a:rPr>
                          <m:t>𝑖</m:t>
                        </m:r>
                      </m:sub>
                    </m:sSub>
                    <m:r>
                      <a:rPr lang="en-US" i="1" dirty="0">
                        <a:solidFill>
                          <a:srgbClr val="00B0F0"/>
                        </a:solidFill>
                        <a:latin typeface="Cambria Math" panose="02040503050406030204" pitchFamily="18" charset="0"/>
                      </a:rPr>
                      <m:t> </m:t>
                    </m:r>
                  </m:oMath>
                </a14:m>
                <a:r>
                  <a:rPr lang="en-US" dirty="0"/>
                  <a:t>or later) with no </a:t>
                </a:r>
                <a14:m>
                  <m:oMath xmlns:m="http://schemas.openxmlformats.org/officeDocument/2006/math">
                    <m:r>
                      <a:rPr lang="en-US" i="1" dirty="0" smtClean="0">
                        <a:solidFill>
                          <a:srgbClr val="00B0F0"/>
                        </a:solidFill>
                        <a:latin typeface="Cambria Math" panose="02040503050406030204" pitchFamily="18" charset="0"/>
                      </a:rPr>
                      <m:t>&lt;</m:t>
                    </m:r>
                    <m:sSub>
                      <m:sSubPr>
                        <m:ctrlPr>
                          <a:rPr lang="en-US" b="1" i="1" dirty="0" smtClean="0">
                            <a:solidFill>
                              <a:srgbClr val="00B0F0"/>
                            </a:solidFill>
                            <a:latin typeface="Cambria Math" panose="02040503050406030204" pitchFamily="18" charset="0"/>
                          </a:rPr>
                        </m:ctrlPr>
                      </m:sSubPr>
                      <m:e>
                        <m:r>
                          <a:rPr lang="en-US" i="1" dirty="0" err="1">
                            <a:solidFill>
                              <a:srgbClr val="00B0F0"/>
                            </a:solidFill>
                            <a:latin typeface="Cambria Math" panose="02040503050406030204" pitchFamily="18" charset="0"/>
                          </a:rPr>
                          <m:t>𝑇</m:t>
                        </m:r>
                      </m:e>
                      <m:sub>
                        <m:r>
                          <a:rPr lang="en-US" i="1" dirty="0" err="1">
                            <a:solidFill>
                              <a:srgbClr val="00B0F0"/>
                            </a:solidFill>
                            <a:latin typeface="Cambria Math" panose="02040503050406030204" pitchFamily="18" charset="0"/>
                          </a:rPr>
                          <m:t>𝑖</m:t>
                        </m:r>
                      </m:sub>
                    </m:sSub>
                    <m:r>
                      <a:rPr lang="en-US" i="1" dirty="0">
                        <a:solidFill>
                          <a:srgbClr val="00B0F0"/>
                        </a:solidFill>
                        <a:latin typeface="Cambria Math" panose="02040503050406030204" pitchFamily="18" charset="0"/>
                      </a:rPr>
                      <m:t> </m:t>
                    </m:r>
                    <m:r>
                      <a:rPr lang="en-US" i="1" dirty="0">
                        <a:solidFill>
                          <a:srgbClr val="00B0F0"/>
                        </a:solidFill>
                        <a:latin typeface="Cambria Math" panose="02040503050406030204" pitchFamily="18" charset="0"/>
                      </a:rPr>
                      <m:t>𝑐𝑜𝑚𝑚𝑖𝑡</m:t>
                    </m:r>
                    <m:r>
                      <a:rPr lang="en-US" i="1" dirty="0">
                        <a:solidFill>
                          <a:srgbClr val="00B0F0"/>
                        </a:solidFill>
                        <a:latin typeface="Cambria Math" panose="02040503050406030204" pitchFamily="18" charset="0"/>
                      </a:rPr>
                      <m:t>&gt;</m:t>
                    </m:r>
                  </m:oMath>
                </a14:m>
                <a:r>
                  <a:rPr lang="en-US" dirty="0">
                    <a:solidFill>
                      <a:srgbClr val="00B0F0"/>
                    </a:solidFill>
                  </a:rPr>
                  <a:t>, </a:t>
                </a:r>
                <a:r>
                  <a:rPr lang="en-US" dirty="0"/>
                  <a:t>execute </a:t>
                </a:r>
                <a14:m>
                  <m:oMath xmlns:m="http://schemas.openxmlformats.org/officeDocument/2006/math">
                    <m:r>
                      <a:rPr lang="en-US" i="1" dirty="0" smtClean="0">
                        <a:solidFill>
                          <a:srgbClr val="00B0F0"/>
                        </a:solidFill>
                        <a:latin typeface="Cambria Math" panose="02040503050406030204" pitchFamily="18" charset="0"/>
                      </a:rPr>
                      <m:t>𝑢𝑛𝑑𝑜</m:t>
                    </m:r>
                    <m:r>
                      <a:rPr lang="en-US" i="1" dirty="0" smtClean="0">
                        <a:solidFill>
                          <a:srgbClr val="00B0F0"/>
                        </a:solidFill>
                        <a:latin typeface="Cambria Math" panose="02040503050406030204" pitchFamily="18" charset="0"/>
                      </a:rPr>
                      <m:t>(</m:t>
                    </m:r>
                    <m:sSub>
                      <m:sSubPr>
                        <m:ctrlPr>
                          <a:rPr lang="en-US" b="1" i="1" dirty="0" smtClean="0">
                            <a:solidFill>
                              <a:srgbClr val="00B0F0"/>
                            </a:solidFill>
                            <a:latin typeface="Cambria Math" panose="02040503050406030204" pitchFamily="18" charset="0"/>
                          </a:rPr>
                        </m:ctrlPr>
                      </m:sSubPr>
                      <m:e>
                        <m:r>
                          <a:rPr lang="en-US" i="1" dirty="0" err="1">
                            <a:solidFill>
                              <a:srgbClr val="00B0F0"/>
                            </a:solidFill>
                            <a:latin typeface="Cambria Math" panose="02040503050406030204" pitchFamily="18" charset="0"/>
                          </a:rPr>
                          <m:t>𝑇</m:t>
                        </m:r>
                      </m:e>
                      <m:sub>
                        <m:r>
                          <a:rPr lang="en-US" i="1" dirty="0" err="1">
                            <a:solidFill>
                              <a:srgbClr val="00B0F0"/>
                            </a:solidFill>
                            <a:latin typeface="Cambria Math" panose="02040503050406030204" pitchFamily="18" charset="0"/>
                          </a:rPr>
                          <m:t>𝑖</m:t>
                        </m:r>
                      </m:sub>
                    </m:sSub>
                    <m:r>
                      <a:rPr lang="en-US" i="1" dirty="0">
                        <a:solidFill>
                          <a:srgbClr val="00B0F0"/>
                        </a:solidFill>
                        <a:latin typeface="Cambria Math" panose="02040503050406030204" pitchFamily="18" charset="0"/>
                      </a:rPr>
                      <m:t>)</m:t>
                    </m:r>
                  </m:oMath>
                </a14:m>
                <a:r>
                  <a:rPr lang="en-US" dirty="0"/>
                  <a:t>. (Done only in case of immediate modification.)</a:t>
                </a:r>
              </a:p>
              <a:p>
                <a:pPr marL="971550" lvl="1" indent="-514350">
                  <a:buFont typeface="+mj-lt"/>
                  <a:buAutoNum type="arabicPeriod"/>
                </a:pPr>
                <a:r>
                  <a:rPr lang="en-US" dirty="0"/>
                  <a:t>Scanning forward in the log, for all transactions starting from </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𝑇</m:t>
                        </m:r>
                      </m:e>
                      <m:sub>
                        <m:r>
                          <a:rPr lang="en-US" i="1" dirty="0" smtClean="0">
                            <a:solidFill>
                              <a:srgbClr val="00B0F0"/>
                            </a:solidFill>
                            <a:latin typeface="Cambria Math" panose="02040503050406030204" pitchFamily="18" charset="0"/>
                          </a:rPr>
                          <m:t>𝑖</m:t>
                        </m:r>
                      </m:sub>
                    </m:sSub>
                  </m:oMath>
                </a14:m>
                <a:r>
                  <a:rPr lang="en-US" dirty="0">
                    <a:solidFill>
                      <a:srgbClr val="00B0F0"/>
                    </a:solidFill>
                  </a:rPr>
                  <a:t> </a:t>
                </a:r>
                <a:r>
                  <a:rPr lang="en-US" dirty="0"/>
                  <a:t>or later with a </a:t>
                </a:r>
                <a14:m>
                  <m:oMath xmlns:m="http://schemas.openxmlformats.org/officeDocument/2006/math">
                    <m:r>
                      <a:rPr lang="en-US" i="1" dirty="0" smtClean="0">
                        <a:solidFill>
                          <a:srgbClr val="00B0F0"/>
                        </a:solidFill>
                        <a:latin typeface="Cambria Math" panose="02040503050406030204" pitchFamily="18" charset="0"/>
                      </a:rPr>
                      <m:t>&lt;</m:t>
                    </m:r>
                    <m:sSub>
                      <m:sSubPr>
                        <m:ctrlPr>
                          <a:rPr lang="en-US" b="1" i="1" dirty="0" smtClean="0">
                            <a:solidFill>
                              <a:srgbClr val="00B0F0"/>
                            </a:solidFill>
                            <a:latin typeface="Cambria Math" panose="02040503050406030204" pitchFamily="18" charset="0"/>
                          </a:rPr>
                        </m:ctrlPr>
                      </m:sSubPr>
                      <m:e>
                        <m:r>
                          <a:rPr lang="en-US" i="1" dirty="0" err="1">
                            <a:solidFill>
                              <a:srgbClr val="00B0F0"/>
                            </a:solidFill>
                            <a:latin typeface="Cambria Math" panose="02040503050406030204" pitchFamily="18" charset="0"/>
                          </a:rPr>
                          <m:t>𝑇</m:t>
                        </m:r>
                      </m:e>
                      <m:sub>
                        <m:r>
                          <a:rPr lang="en-US" i="1" dirty="0" err="1">
                            <a:solidFill>
                              <a:srgbClr val="00B0F0"/>
                            </a:solidFill>
                            <a:latin typeface="Cambria Math" panose="02040503050406030204" pitchFamily="18" charset="0"/>
                          </a:rPr>
                          <m:t>𝑖</m:t>
                        </m:r>
                      </m:sub>
                    </m:sSub>
                    <m:r>
                      <a:rPr lang="en-US" i="1" dirty="0">
                        <a:solidFill>
                          <a:srgbClr val="00B0F0"/>
                        </a:solidFill>
                        <a:latin typeface="Cambria Math" panose="02040503050406030204" pitchFamily="18" charset="0"/>
                      </a:rPr>
                      <m:t> </m:t>
                    </m:r>
                    <m:r>
                      <a:rPr lang="en-US" i="1" dirty="0">
                        <a:solidFill>
                          <a:srgbClr val="00B0F0"/>
                        </a:solidFill>
                        <a:latin typeface="Cambria Math" panose="02040503050406030204" pitchFamily="18" charset="0"/>
                      </a:rPr>
                      <m:t>𝑐𝑜𝑚𝑚𝑖𝑡</m:t>
                    </m:r>
                    <m:r>
                      <a:rPr lang="en-US" i="1" dirty="0">
                        <a:solidFill>
                          <a:srgbClr val="00B0F0"/>
                        </a:solidFill>
                        <a:latin typeface="Cambria Math" panose="02040503050406030204" pitchFamily="18" charset="0"/>
                      </a:rPr>
                      <m:t>&gt;</m:t>
                    </m:r>
                  </m:oMath>
                </a14:m>
                <a:r>
                  <a:rPr lang="en-US" dirty="0">
                    <a:solidFill>
                      <a:srgbClr val="00B0F0"/>
                    </a:solidFill>
                  </a:rPr>
                  <a:t>, </a:t>
                </a:r>
                <a:r>
                  <a:rPr lang="en-US" dirty="0"/>
                  <a:t>execute </a:t>
                </a:r>
                <a14:m>
                  <m:oMath xmlns:m="http://schemas.openxmlformats.org/officeDocument/2006/math">
                    <m:r>
                      <a:rPr lang="en-US" i="1" dirty="0" smtClean="0">
                        <a:solidFill>
                          <a:srgbClr val="00B0F0"/>
                        </a:solidFill>
                        <a:latin typeface="Cambria Math" panose="02040503050406030204" pitchFamily="18" charset="0"/>
                      </a:rPr>
                      <m:t>𝑟𝑒𝑑𝑜</m:t>
                    </m:r>
                    <m:r>
                      <a:rPr lang="en-US" i="1" dirty="0" smtClean="0">
                        <a:solidFill>
                          <a:srgbClr val="00B0F0"/>
                        </a:solidFill>
                        <a:latin typeface="Cambria Math" panose="02040503050406030204" pitchFamily="18" charset="0"/>
                      </a:rPr>
                      <m:t>(</m:t>
                    </m:r>
                    <m:sSub>
                      <m:sSubPr>
                        <m:ctrlPr>
                          <a:rPr lang="en-US" b="1" i="1" dirty="0" smtClean="0">
                            <a:solidFill>
                              <a:srgbClr val="00B0F0"/>
                            </a:solidFill>
                            <a:latin typeface="Cambria Math" panose="02040503050406030204" pitchFamily="18" charset="0"/>
                          </a:rPr>
                        </m:ctrlPr>
                      </m:sSubPr>
                      <m:e>
                        <m:r>
                          <a:rPr lang="en-US" i="1" dirty="0" err="1">
                            <a:solidFill>
                              <a:srgbClr val="00B0F0"/>
                            </a:solidFill>
                            <a:latin typeface="Cambria Math" panose="02040503050406030204" pitchFamily="18" charset="0"/>
                          </a:rPr>
                          <m:t>𝑇</m:t>
                        </m:r>
                      </m:e>
                      <m:sub>
                        <m:r>
                          <a:rPr lang="en-US" i="1" dirty="0" err="1">
                            <a:solidFill>
                              <a:srgbClr val="00B0F0"/>
                            </a:solidFill>
                            <a:latin typeface="Cambria Math" panose="02040503050406030204" pitchFamily="18" charset="0"/>
                          </a:rPr>
                          <m:t>𝑖</m:t>
                        </m:r>
                      </m:sub>
                    </m:sSub>
                    <m:r>
                      <a:rPr lang="en-US" i="1" dirty="0">
                        <a:solidFill>
                          <a:srgbClr val="00B0F0"/>
                        </a:solidFill>
                        <a:latin typeface="Cambria Math" panose="02040503050406030204" pitchFamily="18" charset="0"/>
                      </a:rPr>
                      <m:t>)</m:t>
                    </m:r>
                  </m:oMath>
                </a14:m>
                <a:r>
                  <a:rPr lang="en-US" dirty="0">
                    <a:solidFill>
                      <a:srgbClr val="00B0F0"/>
                    </a:solidFill>
                  </a:rPr>
                  <a:t>.</a:t>
                </a:r>
                <a:endParaRPr lang="en-US" dirty="0"/>
              </a:p>
            </p:txBody>
          </p:sp>
        </mc:Choice>
        <mc:Fallback>
          <p:sp>
            <p:nvSpPr>
              <p:cNvPr id="3" name="Content Placeholder 2">
                <a:extLst>
                  <a:ext uri="{FF2B5EF4-FFF2-40B4-BE49-F238E27FC236}">
                    <a16:creationId xmlns:a16="http://schemas.microsoft.com/office/drawing/2014/main" id="{47BAB7DA-93DF-4E2A-9A86-57D1767D661C}"/>
                  </a:ext>
                </a:extLst>
              </p:cNvPr>
              <p:cNvSpPr>
                <a:spLocks noGrp="1" noRot="1" noChangeAspect="1" noMove="1" noResize="1" noEditPoints="1" noAdjustHandles="1" noChangeArrowheads="1" noChangeShapeType="1" noTextEdit="1"/>
              </p:cNvSpPr>
              <p:nvPr>
                <p:ph idx="1"/>
              </p:nvPr>
            </p:nvSpPr>
            <p:spPr>
              <a:xfrm>
                <a:off x="838200" y="1270000"/>
                <a:ext cx="6477000" cy="4906963"/>
              </a:xfrm>
              <a:blipFill>
                <a:blip r:embed="rId2"/>
                <a:stretch>
                  <a:fillRect l="-1318" t="-2857" r="-141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77D702D1-843E-422C-99B9-B25415E943EA}"/>
              </a:ext>
            </a:extLst>
          </p:cNvPr>
          <p:cNvSpPr>
            <a:spLocks noGrp="1"/>
          </p:cNvSpPr>
          <p:nvPr>
            <p:ph type="sldNum" sz="quarter" idx="12"/>
          </p:nvPr>
        </p:nvSpPr>
        <p:spPr/>
        <p:txBody>
          <a:bodyPr/>
          <a:lstStyle/>
          <a:p>
            <a:fld id="{7A40C488-C8CC-47D5-8871-7D5F905AB6AC}" type="slidenum">
              <a:rPr lang="en-US" smtClean="0"/>
              <a:t>18</a:t>
            </a:fld>
            <a:endParaRPr lang="en-US"/>
          </a:p>
        </p:txBody>
      </p:sp>
    </p:spTree>
    <p:extLst>
      <p:ext uri="{BB962C8B-B14F-4D97-AF65-F5344CB8AC3E}">
        <p14:creationId xmlns:p14="http://schemas.microsoft.com/office/powerpoint/2010/main" val="4260607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41C1-F030-4851-B13D-9AB8C957803E}"/>
              </a:ext>
            </a:extLst>
          </p:cNvPr>
          <p:cNvSpPr>
            <a:spLocks noGrp="1"/>
          </p:cNvSpPr>
          <p:nvPr>
            <p:ph type="title"/>
          </p:nvPr>
        </p:nvSpPr>
        <p:spPr/>
        <p:txBody>
          <a:bodyPr>
            <a:normAutofit fontScale="90000"/>
          </a:bodyPr>
          <a:lstStyle/>
          <a:p>
            <a:r>
              <a:rPr lang="en-US" dirty="0"/>
              <a:t>Example of Checkpoints Example of Checkpoints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2BCBE1-9781-456D-B122-AB39F3C9ED9E}"/>
                  </a:ext>
                </a:extLst>
              </p:cNvPr>
              <p:cNvSpPr>
                <a:spLocks noGrp="1"/>
              </p:cNvSpPr>
              <p:nvPr>
                <p:ph idx="1"/>
              </p:nvPr>
            </p:nvSpPr>
            <p:spPr>
              <a:xfrm>
                <a:off x="838200" y="4786312"/>
                <a:ext cx="7772400" cy="1390651"/>
              </a:xfrm>
            </p:spPr>
            <p:txBody>
              <a:bodyPr>
                <a:normAutofit fontScale="85000" lnSpcReduction="20000"/>
              </a:bodyPr>
              <a:lstStyle/>
              <a:p>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1</m:t>
                        </m:r>
                      </m:sub>
                    </m:sSub>
                  </m:oMath>
                </a14:m>
                <a:r>
                  <a:rPr lang="en-US" dirty="0"/>
                  <a:t> can be ignored (updates already output to disk due to checkpoint)</a:t>
                </a:r>
              </a:p>
              <a:p>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2</m:t>
                        </m:r>
                      </m:sub>
                    </m:sSub>
                  </m:oMath>
                </a14:m>
                <a:r>
                  <a:rPr lang="en-US" dirty="0"/>
                  <a:t> and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3</m:t>
                        </m:r>
                      </m:sub>
                    </m:sSub>
                  </m:oMath>
                </a14:m>
                <a:r>
                  <a:rPr lang="en-US" dirty="0"/>
                  <a:t> redone</a:t>
                </a:r>
              </a:p>
              <a:p>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4</m:t>
                        </m:r>
                      </m:sub>
                    </m:sSub>
                  </m:oMath>
                </a14:m>
                <a:r>
                  <a:rPr lang="en-US" dirty="0"/>
                  <a:t> undone</a:t>
                </a:r>
              </a:p>
            </p:txBody>
          </p:sp>
        </mc:Choice>
        <mc:Fallback xmlns="">
          <p:sp>
            <p:nvSpPr>
              <p:cNvPr id="3" name="Content Placeholder 2">
                <a:extLst>
                  <a:ext uri="{FF2B5EF4-FFF2-40B4-BE49-F238E27FC236}">
                    <a16:creationId xmlns:a16="http://schemas.microsoft.com/office/drawing/2014/main" id="{D92BCBE1-9781-456D-B122-AB39F3C9ED9E}"/>
                  </a:ext>
                </a:extLst>
              </p:cNvPr>
              <p:cNvSpPr>
                <a:spLocks noGrp="1" noRot="1" noChangeAspect="1" noMove="1" noResize="1" noEditPoints="1" noAdjustHandles="1" noChangeArrowheads="1" noChangeShapeType="1" noTextEdit="1"/>
              </p:cNvSpPr>
              <p:nvPr>
                <p:ph idx="1"/>
              </p:nvPr>
            </p:nvSpPr>
            <p:spPr>
              <a:xfrm>
                <a:off x="838200" y="4786312"/>
                <a:ext cx="7772400" cy="1390651"/>
              </a:xfrm>
              <a:blipFill>
                <a:blip r:embed="rId2"/>
                <a:stretch>
                  <a:fillRect l="-1098" t="-10088" r="-1176" b="-96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14278E2-4DB7-4B23-90E9-2BE126E84B58}"/>
              </a:ext>
            </a:extLst>
          </p:cNvPr>
          <p:cNvSpPr>
            <a:spLocks noGrp="1"/>
          </p:cNvSpPr>
          <p:nvPr>
            <p:ph type="sldNum" sz="quarter" idx="12"/>
          </p:nvPr>
        </p:nvSpPr>
        <p:spPr/>
        <p:txBody>
          <a:bodyPr/>
          <a:lstStyle/>
          <a:p>
            <a:fld id="{7A40C488-C8CC-47D5-8871-7D5F905AB6AC}" type="slidenum">
              <a:rPr lang="en-US" smtClean="0"/>
              <a:t>19</a:t>
            </a:fld>
            <a:endParaRPr lang="en-US"/>
          </a:p>
        </p:txBody>
      </p:sp>
      <p:pic>
        <p:nvPicPr>
          <p:cNvPr id="6" name="Picture 5">
            <a:extLst>
              <a:ext uri="{FF2B5EF4-FFF2-40B4-BE49-F238E27FC236}">
                <a16:creationId xmlns:a16="http://schemas.microsoft.com/office/drawing/2014/main" id="{F2A9DC78-EEEF-4792-AB87-83587A3898DD}"/>
              </a:ext>
            </a:extLst>
          </p:cNvPr>
          <p:cNvPicPr>
            <a:picLocks noChangeAspect="1"/>
          </p:cNvPicPr>
          <p:nvPr/>
        </p:nvPicPr>
        <p:blipFill>
          <a:blip r:embed="rId3"/>
          <a:stretch>
            <a:fillRect/>
          </a:stretch>
        </p:blipFill>
        <p:spPr>
          <a:xfrm>
            <a:off x="3362325" y="1081087"/>
            <a:ext cx="5467350" cy="3705225"/>
          </a:xfrm>
          <a:prstGeom prst="rect">
            <a:avLst/>
          </a:prstGeom>
        </p:spPr>
      </p:pic>
    </p:spTree>
    <p:extLst>
      <p:ext uri="{BB962C8B-B14F-4D97-AF65-F5344CB8AC3E}">
        <p14:creationId xmlns:p14="http://schemas.microsoft.com/office/powerpoint/2010/main" val="36069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0E04-839B-4055-A6B6-432159DEF664}"/>
              </a:ext>
            </a:extLst>
          </p:cNvPr>
          <p:cNvSpPr>
            <a:spLocks noGrp="1"/>
          </p:cNvSpPr>
          <p:nvPr>
            <p:ph type="title"/>
          </p:nvPr>
        </p:nvSpPr>
        <p:spPr/>
        <p:txBody>
          <a:bodyPr>
            <a:normAutofit fontScale="90000"/>
          </a:bodyPr>
          <a:lstStyle/>
          <a:p>
            <a:r>
              <a:rPr lang="en-US" dirty="0"/>
              <a:t>Basics</a:t>
            </a:r>
          </a:p>
        </p:txBody>
      </p:sp>
      <p:sp>
        <p:nvSpPr>
          <p:cNvPr id="3" name="Content Placeholder 2">
            <a:extLst>
              <a:ext uri="{FF2B5EF4-FFF2-40B4-BE49-F238E27FC236}">
                <a16:creationId xmlns:a16="http://schemas.microsoft.com/office/drawing/2014/main" id="{B47A590D-B972-437B-AB2A-751C465961AB}"/>
              </a:ext>
            </a:extLst>
          </p:cNvPr>
          <p:cNvSpPr>
            <a:spLocks noGrp="1"/>
          </p:cNvSpPr>
          <p:nvPr>
            <p:ph idx="1"/>
          </p:nvPr>
        </p:nvSpPr>
        <p:spPr/>
        <p:txBody>
          <a:bodyPr>
            <a:normAutofit/>
          </a:bodyPr>
          <a:lstStyle/>
          <a:p>
            <a:r>
              <a:rPr lang="en-US" dirty="0"/>
              <a:t>Why database recovery?</a:t>
            </a:r>
          </a:p>
          <a:p>
            <a:pPr lvl="1"/>
            <a:r>
              <a:rPr lang="en-US" dirty="0"/>
              <a:t>To overcome the loss of information in case of any system crash or failure. </a:t>
            </a:r>
          </a:p>
          <a:p>
            <a:pPr lvl="1"/>
            <a:r>
              <a:rPr lang="en-US" dirty="0"/>
              <a:t>To ensure that the atomicity and durability properties of transactions are preserved. </a:t>
            </a:r>
          </a:p>
          <a:p>
            <a:r>
              <a:rPr lang="en-US" dirty="0"/>
              <a:t>How?</a:t>
            </a:r>
          </a:p>
          <a:p>
            <a:pPr lvl="1"/>
            <a:r>
              <a:rPr lang="en-US" dirty="0"/>
              <a:t>By applying a recovery scheme.</a:t>
            </a:r>
          </a:p>
          <a:p>
            <a:r>
              <a:rPr lang="en-US" dirty="0"/>
              <a:t>What does a recovery scheme do?</a:t>
            </a:r>
          </a:p>
          <a:p>
            <a:pPr lvl="1"/>
            <a:r>
              <a:rPr lang="en-US" dirty="0"/>
              <a:t>Restores the database to a consistent state that existed before the failure.</a:t>
            </a:r>
          </a:p>
          <a:p>
            <a:pPr lvl="1"/>
            <a:r>
              <a:rPr lang="en-US" dirty="0"/>
              <a:t>Provides high availability (i.e. minimizes the time of </a:t>
            </a:r>
            <a:r>
              <a:rPr lang="en-US" dirty="0" err="1"/>
              <a:t>unusability</a:t>
            </a:r>
            <a:r>
              <a:rPr lang="en-US" dirty="0"/>
              <a:t> after a crash) of the database.</a:t>
            </a:r>
          </a:p>
          <a:p>
            <a:endParaRPr lang="en-US" dirty="0"/>
          </a:p>
        </p:txBody>
      </p:sp>
      <p:sp>
        <p:nvSpPr>
          <p:cNvPr id="4" name="Slide Number Placeholder 3">
            <a:extLst>
              <a:ext uri="{FF2B5EF4-FFF2-40B4-BE49-F238E27FC236}">
                <a16:creationId xmlns:a16="http://schemas.microsoft.com/office/drawing/2014/main" id="{51709C7B-D928-4A8D-88AE-A94796ED79D9}"/>
              </a:ext>
            </a:extLst>
          </p:cNvPr>
          <p:cNvSpPr>
            <a:spLocks noGrp="1"/>
          </p:cNvSpPr>
          <p:nvPr>
            <p:ph type="sldNum" sz="quarter" idx="12"/>
          </p:nvPr>
        </p:nvSpPr>
        <p:spPr/>
        <p:txBody>
          <a:bodyPr/>
          <a:lstStyle/>
          <a:p>
            <a:fld id="{7A40C488-C8CC-47D5-8871-7D5F905AB6AC}" type="slidenum">
              <a:rPr lang="en-US" smtClean="0"/>
              <a:t>2</a:t>
            </a:fld>
            <a:endParaRPr lang="en-US"/>
          </a:p>
        </p:txBody>
      </p:sp>
    </p:spTree>
    <p:extLst>
      <p:ext uri="{BB962C8B-B14F-4D97-AF65-F5344CB8AC3E}">
        <p14:creationId xmlns:p14="http://schemas.microsoft.com/office/powerpoint/2010/main" val="3745952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BD9E-EF56-4E8B-84FE-DFE36C0788E5}"/>
              </a:ext>
            </a:extLst>
          </p:cNvPr>
          <p:cNvSpPr>
            <a:spLocks noGrp="1"/>
          </p:cNvSpPr>
          <p:nvPr>
            <p:ph type="title"/>
          </p:nvPr>
        </p:nvSpPr>
        <p:spPr/>
        <p:txBody>
          <a:bodyPr>
            <a:normAutofit fontScale="90000"/>
          </a:bodyPr>
          <a:lstStyle/>
          <a:p>
            <a:r>
              <a:rPr lang="en-US" dirty="0"/>
              <a:t>Shadow Paging</a:t>
            </a:r>
          </a:p>
        </p:txBody>
      </p:sp>
      <p:sp>
        <p:nvSpPr>
          <p:cNvPr id="3" name="Content Placeholder 2">
            <a:extLst>
              <a:ext uri="{FF2B5EF4-FFF2-40B4-BE49-F238E27FC236}">
                <a16:creationId xmlns:a16="http://schemas.microsoft.com/office/drawing/2014/main" id="{552FFE5D-CF3C-4406-AF1D-E587685EA980}"/>
              </a:ext>
            </a:extLst>
          </p:cNvPr>
          <p:cNvSpPr>
            <a:spLocks noGrp="1"/>
          </p:cNvSpPr>
          <p:nvPr>
            <p:ph idx="1"/>
          </p:nvPr>
        </p:nvSpPr>
        <p:spPr/>
        <p:txBody>
          <a:bodyPr>
            <a:normAutofit fontScale="85000" lnSpcReduction="20000"/>
          </a:bodyPr>
          <a:lstStyle/>
          <a:p>
            <a:r>
              <a:rPr lang="en-US" dirty="0"/>
              <a:t>Alternative to log-based recovery</a:t>
            </a:r>
          </a:p>
          <a:p>
            <a:r>
              <a:rPr lang="en-US" dirty="0"/>
              <a:t>Idea: maintain two page tables during the lifetime of a transaction – the current page table, and the shadow page table</a:t>
            </a:r>
          </a:p>
          <a:p>
            <a:r>
              <a:rPr lang="en-US" dirty="0"/>
              <a:t>Store the shadow page table in nonvolatile storage, such that state of the database prior to transaction execution may be recovered. Shadow page table is never modified during execution</a:t>
            </a:r>
          </a:p>
          <a:p>
            <a:r>
              <a:rPr lang="en-US" dirty="0"/>
              <a:t>To start with, both the page tables are identical. Only current page table is used for data item accesses during execution of the transaction.</a:t>
            </a:r>
          </a:p>
          <a:p>
            <a:r>
              <a:rPr lang="en-US" dirty="0"/>
              <a:t>Whenever any page is about to be written for the first time, a copy of this page is made onto an unused page. The current page table is then made to point to the copy, and the update is performed on the copy</a:t>
            </a:r>
          </a:p>
        </p:txBody>
      </p:sp>
      <p:sp>
        <p:nvSpPr>
          <p:cNvPr id="4" name="Slide Number Placeholder 3">
            <a:extLst>
              <a:ext uri="{FF2B5EF4-FFF2-40B4-BE49-F238E27FC236}">
                <a16:creationId xmlns:a16="http://schemas.microsoft.com/office/drawing/2014/main" id="{37098E8C-AD92-4E81-8C15-5C09DA8CB796}"/>
              </a:ext>
            </a:extLst>
          </p:cNvPr>
          <p:cNvSpPr>
            <a:spLocks noGrp="1"/>
          </p:cNvSpPr>
          <p:nvPr>
            <p:ph type="sldNum" sz="quarter" idx="12"/>
          </p:nvPr>
        </p:nvSpPr>
        <p:spPr/>
        <p:txBody>
          <a:bodyPr/>
          <a:lstStyle/>
          <a:p>
            <a:fld id="{7A40C488-C8CC-47D5-8871-7D5F905AB6AC}" type="slidenum">
              <a:rPr lang="en-US" smtClean="0"/>
              <a:t>20</a:t>
            </a:fld>
            <a:endParaRPr lang="en-US"/>
          </a:p>
        </p:txBody>
      </p:sp>
    </p:spTree>
    <p:extLst>
      <p:ext uri="{BB962C8B-B14F-4D97-AF65-F5344CB8AC3E}">
        <p14:creationId xmlns:p14="http://schemas.microsoft.com/office/powerpoint/2010/main" val="1908520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0B37-ADCE-4907-8F5F-96528C2C4CF3}"/>
              </a:ext>
            </a:extLst>
          </p:cNvPr>
          <p:cNvSpPr>
            <a:spLocks noGrp="1"/>
          </p:cNvSpPr>
          <p:nvPr>
            <p:ph type="title"/>
          </p:nvPr>
        </p:nvSpPr>
        <p:spPr/>
        <p:txBody>
          <a:bodyPr>
            <a:normAutofit fontScale="90000"/>
          </a:bodyPr>
          <a:lstStyle/>
          <a:p>
            <a:r>
              <a:rPr lang="en-US" dirty="0"/>
              <a:t>Example of Shadow Paging</a:t>
            </a:r>
          </a:p>
        </p:txBody>
      </p:sp>
      <p:sp>
        <p:nvSpPr>
          <p:cNvPr id="3" name="Content Placeholder 2">
            <a:extLst>
              <a:ext uri="{FF2B5EF4-FFF2-40B4-BE49-F238E27FC236}">
                <a16:creationId xmlns:a16="http://schemas.microsoft.com/office/drawing/2014/main" id="{9F9FBDBD-91A5-4057-92FD-1B3216EF200F}"/>
              </a:ext>
            </a:extLst>
          </p:cNvPr>
          <p:cNvSpPr>
            <a:spLocks noGrp="1"/>
          </p:cNvSpPr>
          <p:nvPr>
            <p:ph idx="1"/>
          </p:nvPr>
        </p:nvSpPr>
        <p:spPr>
          <a:xfrm>
            <a:off x="838200" y="5208814"/>
            <a:ext cx="7772400" cy="968149"/>
          </a:xfrm>
        </p:spPr>
        <p:txBody>
          <a:bodyPr/>
          <a:lstStyle/>
          <a:p>
            <a:r>
              <a:rPr lang="en-US" dirty="0"/>
              <a:t>Shadow and current page tables after write to page 4</a:t>
            </a:r>
          </a:p>
          <a:p>
            <a:endParaRPr lang="en-US" dirty="0"/>
          </a:p>
        </p:txBody>
      </p:sp>
      <p:sp>
        <p:nvSpPr>
          <p:cNvPr id="4" name="Slide Number Placeholder 3">
            <a:extLst>
              <a:ext uri="{FF2B5EF4-FFF2-40B4-BE49-F238E27FC236}">
                <a16:creationId xmlns:a16="http://schemas.microsoft.com/office/drawing/2014/main" id="{98FADBD2-7D85-4062-8104-270FC62BBB6F}"/>
              </a:ext>
            </a:extLst>
          </p:cNvPr>
          <p:cNvSpPr>
            <a:spLocks noGrp="1"/>
          </p:cNvSpPr>
          <p:nvPr>
            <p:ph type="sldNum" sz="quarter" idx="12"/>
          </p:nvPr>
        </p:nvSpPr>
        <p:spPr/>
        <p:txBody>
          <a:bodyPr/>
          <a:lstStyle/>
          <a:p>
            <a:fld id="{7A40C488-C8CC-47D5-8871-7D5F905AB6AC}" type="slidenum">
              <a:rPr lang="en-US" smtClean="0"/>
              <a:t>21</a:t>
            </a:fld>
            <a:endParaRPr lang="en-US"/>
          </a:p>
        </p:txBody>
      </p:sp>
      <p:pic>
        <p:nvPicPr>
          <p:cNvPr id="6" name="Picture 5">
            <a:extLst>
              <a:ext uri="{FF2B5EF4-FFF2-40B4-BE49-F238E27FC236}">
                <a16:creationId xmlns:a16="http://schemas.microsoft.com/office/drawing/2014/main" id="{4F8FC938-7EBC-4CBB-ADDF-E60EBB6C3B78}"/>
              </a:ext>
            </a:extLst>
          </p:cNvPr>
          <p:cNvPicPr>
            <a:picLocks noChangeAspect="1"/>
          </p:cNvPicPr>
          <p:nvPr/>
        </p:nvPicPr>
        <p:blipFill>
          <a:blip r:embed="rId2"/>
          <a:stretch>
            <a:fillRect/>
          </a:stretch>
        </p:blipFill>
        <p:spPr>
          <a:xfrm>
            <a:off x="2218530" y="1162067"/>
            <a:ext cx="5011740" cy="4046747"/>
          </a:xfrm>
          <a:prstGeom prst="rect">
            <a:avLst/>
          </a:prstGeom>
        </p:spPr>
      </p:pic>
    </p:spTree>
    <p:extLst>
      <p:ext uri="{BB962C8B-B14F-4D97-AF65-F5344CB8AC3E}">
        <p14:creationId xmlns:p14="http://schemas.microsoft.com/office/powerpoint/2010/main" val="2686469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27B7-267A-4DB8-ACC3-BCC92C132E5B}"/>
              </a:ext>
            </a:extLst>
          </p:cNvPr>
          <p:cNvSpPr>
            <a:spLocks noGrp="1"/>
          </p:cNvSpPr>
          <p:nvPr>
            <p:ph type="title"/>
          </p:nvPr>
        </p:nvSpPr>
        <p:spPr/>
        <p:txBody>
          <a:bodyPr>
            <a:normAutofit fontScale="90000"/>
          </a:bodyPr>
          <a:lstStyle/>
          <a:p>
            <a:r>
              <a:rPr lang="en-US" dirty="0"/>
              <a:t>Shadow Paging</a:t>
            </a:r>
          </a:p>
        </p:txBody>
      </p:sp>
      <p:sp>
        <p:nvSpPr>
          <p:cNvPr id="3" name="Content Placeholder 2">
            <a:extLst>
              <a:ext uri="{FF2B5EF4-FFF2-40B4-BE49-F238E27FC236}">
                <a16:creationId xmlns:a16="http://schemas.microsoft.com/office/drawing/2014/main" id="{F57C6A3D-571E-4577-BBF8-15A26E8948C6}"/>
              </a:ext>
            </a:extLst>
          </p:cNvPr>
          <p:cNvSpPr>
            <a:spLocks noGrp="1"/>
          </p:cNvSpPr>
          <p:nvPr>
            <p:ph idx="1"/>
          </p:nvPr>
        </p:nvSpPr>
        <p:spPr/>
        <p:txBody>
          <a:bodyPr>
            <a:normAutofit fontScale="92500" lnSpcReduction="20000"/>
          </a:bodyPr>
          <a:lstStyle/>
          <a:p>
            <a:r>
              <a:rPr lang="en-US" dirty="0"/>
              <a:t>To commit a transaction:</a:t>
            </a:r>
          </a:p>
          <a:p>
            <a:pPr marL="914400" lvl="1" indent="-457200">
              <a:buFont typeface="+mj-lt"/>
              <a:buAutoNum type="arabicPeriod"/>
            </a:pPr>
            <a:r>
              <a:rPr lang="en-US" dirty="0"/>
              <a:t>Flush all modified pages in main memory to disk</a:t>
            </a:r>
          </a:p>
          <a:p>
            <a:pPr marL="914400" lvl="1" indent="-457200">
              <a:buFont typeface="+mj-lt"/>
              <a:buAutoNum type="arabicPeriod"/>
            </a:pPr>
            <a:r>
              <a:rPr lang="en-US" dirty="0"/>
              <a:t>Output current page table to disk</a:t>
            </a:r>
          </a:p>
          <a:p>
            <a:pPr marL="914400" lvl="1" indent="-457200">
              <a:buFont typeface="+mj-lt"/>
              <a:buAutoNum type="arabicPeriod"/>
            </a:pPr>
            <a:r>
              <a:rPr lang="en-US" dirty="0"/>
              <a:t>Make the current page the new shadow page table</a:t>
            </a:r>
          </a:p>
          <a:p>
            <a:pPr lvl="2"/>
            <a:r>
              <a:rPr lang="en-US" dirty="0"/>
              <a:t> keep a pointer to the shadow page table at a fixed (known) location on disk.</a:t>
            </a:r>
          </a:p>
          <a:p>
            <a:pPr lvl="2"/>
            <a:r>
              <a:rPr lang="en-US" dirty="0"/>
              <a:t>to make the current page table the new shadow page table, simply update the pointer to point to current page table on disk</a:t>
            </a:r>
          </a:p>
          <a:p>
            <a:r>
              <a:rPr lang="en-US" dirty="0"/>
              <a:t>Once pointer to shadow page table has been written, transaction is committed.</a:t>
            </a:r>
          </a:p>
          <a:p>
            <a:r>
              <a:rPr lang="en-US" dirty="0"/>
              <a:t>No recovery is needed after a crash — new transactions can start right away, using the shadow page table.</a:t>
            </a:r>
          </a:p>
          <a:p>
            <a:r>
              <a:rPr lang="en-US" dirty="0"/>
              <a:t>Pages not pointed to from current/shadow page table should be freed (garbage collected).</a:t>
            </a:r>
          </a:p>
        </p:txBody>
      </p:sp>
      <p:sp>
        <p:nvSpPr>
          <p:cNvPr id="4" name="Slide Number Placeholder 3">
            <a:extLst>
              <a:ext uri="{FF2B5EF4-FFF2-40B4-BE49-F238E27FC236}">
                <a16:creationId xmlns:a16="http://schemas.microsoft.com/office/drawing/2014/main" id="{02E264ED-E4D1-4169-B693-DADB1D4A45ED}"/>
              </a:ext>
            </a:extLst>
          </p:cNvPr>
          <p:cNvSpPr>
            <a:spLocks noGrp="1"/>
          </p:cNvSpPr>
          <p:nvPr>
            <p:ph type="sldNum" sz="quarter" idx="12"/>
          </p:nvPr>
        </p:nvSpPr>
        <p:spPr/>
        <p:txBody>
          <a:bodyPr/>
          <a:lstStyle/>
          <a:p>
            <a:fld id="{7A40C488-C8CC-47D5-8871-7D5F905AB6AC}" type="slidenum">
              <a:rPr lang="en-US" smtClean="0"/>
              <a:t>22</a:t>
            </a:fld>
            <a:endParaRPr lang="en-US"/>
          </a:p>
        </p:txBody>
      </p:sp>
    </p:spTree>
    <p:extLst>
      <p:ext uri="{BB962C8B-B14F-4D97-AF65-F5344CB8AC3E}">
        <p14:creationId xmlns:p14="http://schemas.microsoft.com/office/powerpoint/2010/main" val="3255138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DE7E-6179-4AE2-B679-995E2A238359}"/>
              </a:ext>
            </a:extLst>
          </p:cNvPr>
          <p:cNvSpPr>
            <a:spLocks noGrp="1"/>
          </p:cNvSpPr>
          <p:nvPr>
            <p:ph type="title"/>
          </p:nvPr>
        </p:nvSpPr>
        <p:spPr/>
        <p:txBody>
          <a:bodyPr>
            <a:normAutofit fontScale="90000"/>
          </a:bodyPr>
          <a:lstStyle/>
          <a:p>
            <a:r>
              <a:rPr lang="en-US" dirty="0"/>
              <a:t>Shadow Paging </a:t>
            </a:r>
          </a:p>
        </p:txBody>
      </p:sp>
      <p:sp>
        <p:nvSpPr>
          <p:cNvPr id="3" name="Content Placeholder 2">
            <a:extLst>
              <a:ext uri="{FF2B5EF4-FFF2-40B4-BE49-F238E27FC236}">
                <a16:creationId xmlns:a16="http://schemas.microsoft.com/office/drawing/2014/main" id="{9EFB7BFA-0DAC-428E-8E68-05A44D12F84F}"/>
              </a:ext>
            </a:extLst>
          </p:cNvPr>
          <p:cNvSpPr>
            <a:spLocks noGrp="1"/>
          </p:cNvSpPr>
          <p:nvPr>
            <p:ph idx="1"/>
          </p:nvPr>
        </p:nvSpPr>
        <p:spPr/>
        <p:txBody>
          <a:bodyPr>
            <a:normAutofit lnSpcReduction="10000"/>
          </a:bodyPr>
          <a:lstStyle/>
          <a:p>
            <a:r>
              <a:rPr lang="en-US" dirty="0"/>
              <a:t>Advantages of shadow-paging over log-based schemes – no overhead of writing log records; recovery is trivial</a:t>
            </a:r>
          </a:p>
          <a:p>
            <a:r>
              <a:rPr lang="en-US" dirty="0"/>
              <a:t>Disadvantages :</a:t>
            </a:r>
          </a:p>
          <a:p>
            <a:pPr lvl="1"/>
            <a:r>
              <a:rPr lang="en-US" dirty="0"/>
              <a:t>Commit overhead is high (many pages need to be flushed)</a:t>
            </a:r>
          </a:p>
          <a:p>
            <a:pPr lvl="1"/>
            <a:r>
              <a:rPr lang="en-US" dirty="0"/>
              <a:t>Data gets fragmented (related pages get separated)</a:t>
            </a:r>
          </a:p>
          <a:p>
            <a:pPr lvl="1"/>
            <a:r>
              <a:rPr lang="en-US" dirty="0"/>
              <a:t>After every transaction completion, the database pages containing old versions of modified data need to be garbage collected and put into the list of unused pages</a:t>
            </a:r>
          </a:p>
          <a:p>
            <a:pPr lvl="1"/>
            <a:r>
              <a:rPr lang="en-US" dirty="0"/>
              <a:t>Hard to extend algorithm to allow transactions to run concurrently</a:t>
            </a:r>
          </a:p>
        </p:txBody>
      </p:sp>
      <p:sp>
        <p:nvSpPr>
          <p:cNvPr id="4" name="Slide Number Placeholder 3">
            <a:extLst>
              <a:ext uri="{FF2B5EF4-FFF2-40B4-BE49-F238E27FC236}">
                <a16:creationId xmlns:a16="http://schemas.microsoft.com/office/drawing/2014/main" id="{B9855D18-B7C8-4BF3-A17B-2CEE636CE991}"/>
              </a:ext>
            </a:extLst>
          </p:cNvPr>
          <p:cNvSpPr>
            <a:spLocks noGrp="1"/>
          </p:cNvSpPr>
          <p:nvPr>
            <p:ph type="sldNum" sz="quarter" idx="12"/>
          </p:nvPr>
        </p:nvSpPr>
        <p:spPr/>
        <p:txBody>
          <a:bodyPr/>
          <a:lstStyle/>
          <a:p>
            <a:fld id="{7A40C488-C8CC-47D5-8871-7D5F905AB6AC}" type="slidenum">
              <a:rPr lang="en-US" smtClean="0"/>
              <a:t>23</a:t>
            </a:fld>
            <a:endParaRPr lang="en-US"/>
          </a:p>
        </p:txBody>
      </p:sp>
    </p:spTree>
    <p:extLst>
      <p:ext uri="{BB962C8B-B14F-4D97-AF65-F5344CB8AC3E}">
        <p14:creationId xmlns:p14="http://schemas.microsoft.com/office/powerpoint/2010/main" val="3206094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6C80-265B-473E-A349-8F3F7C8935D1}"/>
              </a:ext>
            </a:extLst>
          </p:cNvPr>
          <p:cNvSpPr>
            <a:spLocks noGrp="1"/>
          </p:cNvSpPr>
          <p:nvPr>
            <p:ph type="title"/>
          </p:nvPr>
        </p:nvSpPr>
        <p:spPr/>
        <p:txBody>
          <a:bodyPr>
            <a:normAutofit fontScale="90000"/>
          </a:bodyPr>
          <a:lstStyle/>
          <a:p>
            <a:r>
              <a:rPr lang="en-US" dirty="0"/>
              <a:t>Recovery with Concurrent Transactions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8C734A-A74A-4654-BDA4-E15FFB67C066}"/>
                  </a:ext>
                </a:extLst>
              </p:cNvPr>
              <p:cNvSpPr>
                <a:spLocks noGrp="1"/>
              </p:cNvSpPr>
              <p:nvPr>
                <p:ph idx="1"/>
              </p:nvPr>
            </p:nvSpPr>
            <p:spPr/>
            <p:txBody>
              <a:bodyPr>
                <a:normAutofit fontScale="77500" lnSpcReduction="20000"/>
              </a:bodyPr>
              <a:lstStyle/>
              <a:p>
                <a:r>
                  <a:rPr lang="en-US" dirty="0"/>
                  <a:t>The log-based recovery schemes can be modified to allow multiple transactions to execute concurrently.</a:t>
                </a:r>
              </a:p>
              <a:p>
                <a:pPr lvl="1"/>
                <a:r>
                  <a:rPr lang="en-US" dirty="0"/>
                  <a:t>All transactions share a single disk buffer and a single log</a:t>
                </a:r>
              </a:p>
              <a:p>
                <a:pPr lvl="1"/>
                <a:r>
                  <a:rPr lang="en-US" dirty="0"/>
                  <a:t>A buffer block can have data items updated by one or more transactions</a:t>
                </a:r>
              </a:p>
              <a:p>
                <a:r>
                  <a:rPr lang="en-US" dirty="0"/>
                  <a:t>Further, assume concurrency control using strict two-phase locking;</a:t>
                </a:r>
              </a:p>
              <a:p>
                <a:pPr lvl="1"/>
                <a:r>
                  <a:rPr lang="en-US" dirty="0"/>
                  <a:t>i.e. the updates of uncommitted transactions should not be visible to other transactions</a:t>
                </a:r>
              </a:p>
              <a:p>
                <a:pPr lvl="2"/>
                <a:r>
                  <a:rPr lang="en-US" dirty="0"/>
                  <a:t>Otherwise, how to perform undo if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1</m:t>
                        </m:r>
                      </m:sub>
                    </m:sSub>
                  </m:oMath>
                </a14:m>
                <a:r>
                  <a:rPr lang="en-US" dirty="0"/>
                  <a:t> updates A, then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2</m:t>
                        </m:r>
                      </m:sub>
                    </m:sSub>
                  </m:oMath>
                </a14:m>
                <a:r>
                  <a:rPr lang="en-US" dirty="0"/>
                  <a:t> updates </a:t>
                </a:r>
                <a14:m>
                  <m:oMath xmlns:m="http://schemas.openxmlformats.org/officeDocument/2006/math">
                    <m:r>
                      <a:rPr lang="en-US" i="1" dirty="0" smtClean="0">
                        <a:latin typeface="Cambria Math" panose="02040503050406030204" pitchFamily="18" charset="0"/>
                      </a:rPr>
                      <m:t>𝐴</m:t>
                    </m:r>
                  </m:oMath>
                </a14:m>
                <a:r>
                  <a:rPr lang="en-US" dirty="0"/>
                  <a:t> and commits, and finally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1</m:t>
                        </m:r>
                      </m:sub>
                    </m:sSub>
                  </m:oMath>
                </a14:m>
                <a:r>
                  <a:rPr lang="en-US" dirty="0"/>
                  <a:t> has to abort?</a:t>
                </a:r>
              </a:p>
              <a:p>
                <a:r>
                  <a:rPr lang="en-US" dirty="0"/>
                  <a:t>Logging is done as described earlier.</a:t>
                </a:r>
              </a:p>
              <a:p>
                <a:pPr lvl="1"/>
                <a:r>
                  <a:rPr lang="en-US" dirty="0"/>
                  <a:t>Log records of different transactions may be interspersed in the log.</a:t>
                </a:r>
              </a:p>
              <a:p>
                <a:r>
                  <a:rPr lang="en-US" dirty="0"/>
                  <a:t>The checkpointing technique and actions taken on recovery have to be changed</a:t>
                </a:r>
              </a:p>
              <a:p>
                <a:pPr lvl="1"/>
                <a:r>
                  <a:rPr lang="en-US" dirty="0"/>
                  <a:t>since several transactions may be active when a checkpoint is performed.</a:t>
                </a:r>
              </a:p>
            </p:txBody>
          </p:sp>
        </mc:Choice>
        <mc:Fallback xmlns="">
          <p:sp>
            <p:nvSpPr>
              <p:cNvPr id="3" name="Content Placeholder 2">
                <a:extLst>
                  <a:ext uri="{FF2B5EF4-FFF2-40B4-BE49-F238E27FC236}">
                    <a16:creationId xmlns:a16="http://schemas.microsoft.com/office/drawing/2014/main" id="{058C734A-A74A-4654-BDA4-E15FFB67C066}"/>
                  </a:ext>
                </a:extLst>
              </p:cNvPr>
              <p:cNvSpPr>
                <a:spLocks noGrp="1" noRot="1" noChangeAspect="1" noMove="1" noResize="1" noEditPoints="1" noAdjustHandles="1" noChangeArrowheads="1" noChangeShapeType="1" noTextEdit="1"/>
              </p:cNvSpPr>
              <p:nvPr>
                <p:ph idx="1"/>
              </p:nvPr>
            </p:nvSpPr>
            <p:spPr>
              <a:blipFill>
                <a:blip r:embed="rId2"/>
                <a:stretch>
                  <a:fillRect l="-941" t="-2484" r="-9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72490A-15FA-48AF-848C-2ED15B26FFDE}"/>
              </a:ext>
            </a:extLst>
          </p:cNvPr>
          <p:cNvSpPr>
            <a:spLocks noGrp="1"/>
          </p:cNvSpPr>
          <p:nvPr>
            <p:ph type="sldNum" sz="quarter" idx="12"/>
          </p:nvPr>
        </p:nvSpPr>
        <p:spPr/>
        <p:txBody>
          <a:bodyPr/>
          <a:lstStyle/>
          <a:p>
            <a:fld id="{7A40C488-C8CC-47D5-8871-7D5F905AB6AC}" type="slidenum">
              <a:rPr lang="en-US" smtClean="0"/>
              <a:t>24</a:t>
            </a:fld>
            <a:endParaRPr lang="en-US"/>
          </a:p>
        </p:txBody>
      </p:sp>
    </p:spTree>
    <p:extLst>
      <p:ext uri="{BB962C8B-B14F-4D97-AF65-F5344CB8AC3E}">
        <p14:creationId xmlns:p14="http://schemas.microsoft.com/office/powerpoint/2010/main" val="185507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72C8-ECEB-4BDB-9119-110A0B01746F}"/>
              </a:ext>
            </a:extLst>
          </p:cNvPr>
          <p:cNvSpPr>
            <a:spLocks noGrp="1"/>
          </p:cNvSpPr>
          <p:nvPr>
            <p:ph type="title"/>
          </p:nvPr>
        </p:nvSpPr>
        <p:spPr/>
        <p:txBody>
          <a:bodyPr>
            <a:normAutofit fontScale="90000"/>
          </a:bodyPr>
          <a:lstStyle/>
          <a:p>
            <a:r>
              <a:rPr lang="en-US" dirty="0"/>
              <a:t>Recovery with Concurrent Transactions </a:t>
            </a:r>
          </a:p>
        </p:txBody>
      </p:sp>
      <p:sp>
        <p:nvSpPr>
          <p:cNvPr id="3" name="Content Placeholder 2">
            <a:extLst>
              <a:ext uri="{FF2B5EF4-FFF2-40B4-BE49-F238E27FC236}">
                <a16:creationId xmlns:a16="http://schemas.microsoft.com/office/drawing/2014/main" id="{173FEE44-5303-4DB1-8F68-7B7174682645}"/>
              </a:ext>
            </a:extLst>
          </p:cNvPr>
          <p:cNvSpPr>
            <a:spLocks noGrp="1"/>
          </p:cNvSpPr>
          <p:nvPr>
            <p:ph idx="1"/>
          </p:nvPr>
        </p:nvSpPr>
        <p:spPr/>
        <p:txBody>
          <a:bodyPr/>
          <a:lstStyle/>
          <a:p>
            <a:r>
              <a:rPr lang="en-US" dirty="0"/>
              <a:t>Checkpoints are performed as before, except that the checkpoint log record is now of the form </a:t>
            </a:r>
            <a:r>
              <a:rPr lang="en-US" dirty="0">
                <a:solidFill>
                  <a:srgbClr val="FF0000"/>
                </a:solidFill>
              </a:rPr>
              <a:t>&lt; checkpoint </a:t>
            </a:r>
            <a:r>
              <a:rPr lang="en-US" dirty="0"/>
              <a:t>L</a:t>
            </a:r>
            <a:r>
              <a:rPr lang="en-US" dirty="0">
                <a:solidFill>
                  <a:srgbClr val="FF0000"/>
                </a:solidFill>
              </a:rPr>
              <a:t>&gt;</a:t>
            </a:r>
          </a:p>
          <a:p>
            <a:r>
              <a:rPr lang="en-US" dirty="0"/>
              <a:t>where L is the list of transactions active at the time of the checkpoint</a:t>
            </a:r>
          </a:p>
          <a:p>
            <a:pPr lvl="1"/>
            <a:r>
              <a:rPr lang="en-US" dirty="0"/>
              <a:t>assume no updates are in progress while the checkpoint is carried out</a:t>
            </a:r>
          </a:p>
        </p:txBody>
      </p:sp>
      <p:sp>
        <p:nvSpPr>
          <p:cNvPr id="4" name="Slide Number Placeholder 3">
            <a:extLst>
              <a:ext uri="{FF2B5EF4-FFF2-40B4-BE49-F238E27FC236}">
                <a16:creationId xmlns:a16="http://schemas.microsoft.com/office/drawing/2014/main" id="{4004CD7B-7BD8-40AD-8151-791EC5DDFEC0}"/>
              </a:ext>
            </a:extLst>
          </p:cNvPr>
          <p:cNvSpPr>
            <a:spLocks noGrp="1"/>
          </p:cNvSpPr>
          <p:nvPr>
            <p:ph type="sldNum" sz="quarter" idx="12"/>
          </p:nvPr>
        </p:nvSpPr>
        <p:spPr/>
        <p:txBody>
          <a:bodyPr/>
          <a:lstStyle/>
          <a:p>
            <a:fld id="{7A40C488-C8CC-47D5-8871-7D5F905AB6AC}" type="slidenum">
              <a:rPr lang="en-US" smtClean="0"/>
              <a:t>25</a:t>
            </a:fld>
            <a:endParaRPr lang="en-US"/>
          </a:p>
        </p:txBody>
      </p:sp>
    </p:spTree>
    <p:extLst>
      <p:ext uri="{BB962C8B-B14F-4D97-AF65-F5344CB8AC3E}">
        <p14:creationId xmlns:p14="http://schemas.microsoft.com/office/powerpoint/2010/main" val="107493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267B-B365-47AE-92B3-A892FDCE1933}"/>
              </a:ext>
            </a:extLst>
          </p:cNvPr>
          <p:cNvSpPr>
            <a:spLocks noGrp="1"/>
          </p:cNvSpPr>
          <p:nvPr>
            <p:ph type="title"/>
          </p:nvPr>
        </p:nvSpPr>
        <p:spPr/>
        <p:txBody>
          <a:bodyPr>
            <a:normAutofit fontScale="90000"/>
          </a:bodyPr>
          <a:lstStyle/>
          <a:p>
            <a:r>
              <a:rPr lang="en-US" dirty="0"/>
              <a:t>Recovery with Concurrent Transactions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0088E0-6D1D-442C-974F-62CC8B420B53}"/>
                  </a:ext>
                </a:extLst>
              </p:cNvPr>
              <p:cNvSpPr>
                <a:spLocks noGrp="1"/>
              </p:cNvSpPr>
              <p:nvPr>
                <p:ph idx="1"/>
              </p:nvPr>
            </p:nvSpPr>
            <p:spPr/>
            <p:txBody>
              <a:bodyPr>
                <a:normAutofit/>
              </a:bodyPr>
              <a:lstStyle/>
              <a:p>
                <a:r>
                  <a:rPr lang="en-US" dirty="0"/>
                  <a:t>When the system recovers from a crash, it first does the following:</a:t>
                </a:r>
              </a:p>
              <a:p>
                <a:pPr marL="971550" lvl="1" indent="-514350">
                  <a:buFont typeface="+mj-lt"/>
                  <a:buAutoNum type="arabicPeriod"/>
                </a:pPr>
                <a:r>
                  <a:rPr lang="en-US" dirty="0"/>
                  <a:t>Initialize undo-list and redo-list to empty</a:t>
                </a:r>
              </a:p>
              <a:p>
                <a:pPr marL="971550" lvl="1" indent="-514350">
                  <a:buFont typeface="+mj-lt"/>
                  <a:buAutoNum type="arabicPeriod"/>
                </a:pPr>
                <a:r>
                  <a:rPr lang="en-US" dirty="0"/>
                  <a:t>Scan the log backwards from the end, stopping when the first </a:t>
                </a:r>
                <a:r>
                  <a:rPr lang="en-US" dirty="0">
                    <a:solidFill>
                      <a:srgbClr val="002060"/>
                    </a:solidFill>
                  </a:rPr>
                  <a:t>&lt;checkpoint L&gt; </a:t>
                </a:r>
                <a:r>
                  <a:rPr lang="en-US" dirty="0"/>
                  <a:t>record is found. For each record found during the backward scan:</a:t>
                </a:r>
              </a:p>
              <a:p>
                <a:pPr lvl="2"/>
                <a:r>
                  <a:rPr lang="en-US" dirty="0"/>
                  <a:t>if the record is </a:t>
                </a:r>
                <a14:m>
                  <m:oMath xmlns:m="http://schemas.openxmlformats.org/officeDocument/2006/math">
                    <m:r>
                      <a:rPr lang="en-US" i="1" dirty="0" smtClean="0">
                        <a:latin typeface="Cambria Math" panose="02040503050406030204" pitchFamily="18" charset="0"/>
                      </a:rPr>
                      <m:t>&lt;</m:t>
                    </m:r>
                    <m:sSub>
                      <m:sSubPr>
                        <m:ctrlPr>
                          <a:rPr lang="en-US" b="1" i="1" dirty="0" smtClean="0">
                            <a:latin typeface="Cambria Math" panose="02040503050406030204" pitchFamily="18" charset="0"/>
                          </a:rPr>
                        </m:ctrlPr>
                      </m:sSubPr>
                      <m:e>
                        <m:r>
                          <a:rPr lang="en-US" i="1" dirty="0" err="1" smtClean="0">
                            <a:latin typeface="Cambria Math" panose="02040503050406030204" pitchFamily="18" charset="0"/>
                          </a:rPr>
                          <m:t>𝑇</m:t>
                        </m:r>
                      </m:e>
                      <m:sub>
                        <m:r>
                          <a:rPr lang="en-US" i="1" dirty="0" err="1"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𝑐𝑜𝑚𝑚𝑖𝑡</m:t>
                    </m:r>
                    <m:r>
                      <a:rPr lang="en-US" i="1" dirty="0" smtClean="0">
                        <a:latin typeface="Cambria Math" panose="02040503050406030204" pitchFamily="18" charset="0"/>
                      </a:rPr>
                      <m:t>&gt;</m:t>
                    </m:r>
                  </m:oMath>
                </a14:m>
                <a:r>
                  <a:rPr lang="en-US" dirty="0"/>
                  <a:t>, add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to redo-list</a:t>
                </a:r>
              </a:p>
              <a:p>
                <a:pPr lvl="2"/>
                <a:r>
                  <a:rPr lang="en-US" dirty="0"/>
                  <a:t>if the record is </a:t>
                </a:r>
                <a14:m>
                  <m:oMath xmlns:m="http://schemas.openxmlformats.org/officeDocument/2006/math">
                    <m:r>
                      <a:rPr lang="en-US" i="1" dirty="0" smtClean="0">
                        <a:latin typeface="Cambria Math" panose="02040503050406030204" pitchFamily="18" charset="0"/>
                      </a:rPr>
                      <m:t>&lt;</m:t>
                    </m:r>
                    <m:sSub>
                      <m:sSubPr>
                        <m:ctrlPr>
                          <a:rPr lang="en-US" b="1" i="1" dirty="0" smtClean="0">
                            <a:latin typeface="Cambria Math" panose="02040503050406030204" pitchFamily="18" charset="0"/>
                          </a:rPr>
                        </m:ctrlPr>
                      </m:sSubPr>
                      <m:e>
                        <m:r>
                          <a:rPr lang="en-US" i="1" dirty="0" err="1" smtClean="0">
                            <a:latin typeface="Cambria Math" panose="02040503050406030204" pitchFamily="18" charset="0"/>
                          </a:rPr>
                          <m:t>𝑇</m:t>
                        </m:r>
                      </m:e>
                      <m:sub>
                        <m:r>
                          <a:rPr lang="en-US" i="1" dirty="0" err="1"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𝑠𝑡𝑎𝑟𝑡</m:t>
                    </m:r>
                    <m:r>
                      <a:rPr lang="en-US" i="1" dirty="0" smtClean="0">
                        <a:latin typeface="Cambria Math" panose="02040503050406030204" pitchFamily="18" charset="0"/>
                      </a:rPr>
                      <m:t>&gt;</m:t>
                    </m:r>
                  </m:oMath>
                </a14:m>
                <a:r>
                  <a:rPr lang="en-US" dirty="0"/>
                  <a:t>, then if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is not in redo-list, add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to undo-list</a:t>
                </a:r>
              </a:p>
              <a:p>
                <a:pPr marL="971550" lvl="1" indent="-514350">
                  <a:buFont typeface="+mj-lt"/>
                  <a:buAutoNum type="arabicPeriod"/>
                </a:pPr>
                <a:r>
                  <a:rPr lang="en-US" dirty="0"/>
                  <a:t>For every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oMath>
                </a14:m>
                <a:r>
                  <a:rPr lang="en-US" dirty="0"/>
                  <a:t>in L, if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is not in redo-list, add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to undo-list</a:t>
                </a:r>
              </a:p>
              <a:p>
                <a:pPr marL="971550" lvl="1"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950088E0-6D1D-442C-974F-62CC8B420B53}"/>
                  </a:ext>
                </a:extLst>
              </p:cNvPr>
              <p:cNvSpPr>
                <a:spLocks noGrp="1" noRot="1" noChangeAspect="1" noMove="1" noResize="1" noEditPoints="1" noAdjustHandles="1" noChangeArrowheads="1" noChangeShapeType="1" noTextEdit="1"/>
              </p:cNvSpPr>
              <p:nvPr>
                <p:ph idx="1"/>
              </p:nvPr>
            </p:nvSpPr>
            <p:spPr>
              <a:blipFill>
                <a:blip r:embed="rId2"/>
                <a:stretch>
                  <a:fillRect l="-1412" t="-1988" r="-156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078FE1D-D2BB-4392-81E2-B273B807EDC6}"/>
              </a:ext>
            </a:extLst>
          </p:cNvPr>
          <p:cNvSpPr>
            <a:spLocks noGrp="1"/>
          </p:cNvSpPr>
          <p:nvPr>
            <p:ph type="sldNum" sz="quarter" idx="12"/>
          </p:nvPr>
        </p:nvSpPr>
        <p:spPr/>
        <p:txBody>
          <a:bodyPr/>
          <a:lstStyle/>
          <a:p>
            <a:fld id="{7A40C488-C8CC-47D5-8871-7D5F905AB6AC}" type="slidenum">
              <a:rPr lang="en-US" smtClean="0"/>
              <a:t>26</a:t>
            </a:fld>
            <a:endParaRPr lang="en-US"/>
          </a:p>
        </p:txBody>
      </p:sp>
    </p:spTree>
    <p:extLst>
      <p:ext uri="{BB962C8B-B14F-4D97-AF65-F5344CB8AC3E}">
        <p14:creationId xmlns:p14="http://schemas.microsoft.com/office/powerpoint/2010/main" val="207170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A272-D9B3-4735-9B0B-657BDCECD14C}"/>
              </a:ext>
            </a:extLst>
          </p:cNvPr>
          <p:cNvSpPr>
            <a:spLocks noGrp="1"/>
          </p:cNvSpPr>
          <p:nvPr>
            <p:ph type="title"/>
          </p:nvPr>
        </p:nvSpPr>
        <p:spPr/>
        <p:txBody>
          <a:bodyPr>
            <a:normAutofit fontScale="90000"/>
          </a:bodyPr>
          <a:lstStyle/>
          <a:p>
            <a:r>
              <a:rPr lang="en-US" dirty="0"/>
              <a:t>Recovery with Concurrent Transactions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8AE2EB-9C12-41A4-A53F-54F6335AB3CF}"/>
                  </a:ext>
                </a:extLst>
              </p:cNvPr>
              <p:cNvSpPr>
                <a:spLocks noGrp="1"/>
              </p:cNvSpPr>
              <p:nvPr>
                <p:ph idx="1"/>
              </p:nvPr>
            </p:nvSpPr>
            <p:spPr/>
            <p:txBody>
              <a:bodyPr>
                <a:normAutofit fontScale="92500"/>
              </a:bodyPr>
              <a:lstStyle/>
              <a:p>
                <a:r>
                  <a:rPr lang="en-US" dirty="0"/>
                  <a:t>At this point undo-list consists of incomplete transactions which must be undone, and redo-list consists of finished transactions that must be redone.</a:t>
                </a:r>
              </a:p>
              <a:p>
                <a:r>
                  <a:rPr lang="en-US" dirty="0"/>
                  <a:t>Recovery now continues as follows:</a:t>
                </a:r>
              </a:p>
              <a:p>
                <a:pPr marL="914400" lvl="1" indent="-457200">
                  <a:buFont typeface="+mj-lt"/>
                  <a:buAutoNum type="arabicPeriod"/>
                </a:pPr>
                <a:r>
                  <a:rPr lang="en-US" dirty="0"/>
                  <a:t>Scan log backwards from most recent record, stopping when </a:t>
                </a:r>
                <a14:m>
                  <m:oMath xmlns:m="http://schemas.openxmlformats.org/officeDocument/2006/math">
                    <m:r>
                      <a:rPr lang="en-US" i="1" dirty="0" smtClean="0">
                        <a:solidFill>
                          <a:srgbClr val="002060"/>
                        </a:solidFill>
                        <a:latin typeface="Cambria Math" panose="02040503050406030204" pitchFamily="18" charset="0"/>
                      </a:rPr>
                      <m:t>&lt;</m:t>
                    </m:r>
                    <m:sSub>
                      <m:sSubPr>
                        <m:ctrlPr>
                          <a:rPr lang="en-US" b="1" i="1" dirty="0" smtClean="0">
                            <a:solidFill>
                              <a:srgbClr val="002060"/>
                            </a:solidFill>
                            <a:latin typeface="Cambria Math" panose="02040503050406030204" pitchFamily="18" charset="0"/>
                          </a:rPr>
                        </m:ctrlPr>
                      </m:sSubPr>
                      <m:e>
                        <m:r>
                          <a:rPr lang="en-US" i="1" dirty="0" err="1" smtClean="0">
                            <a:solidFill>
                              <a:srgbClr val="002060"/>
                            </a:solidFill>
                            <a:latin typeface="Cambria Math" panose="02040503050406030204" pitchFamily="18" charset="0"/>
                          </a:rPr>
                          <m:t>𝑇</m:t>
                        </m:r>
                      </m:e>
                      <m:sub>
                        <m:r>
                          <a:rPr lang="en-US" i="1" dirty="0" err="1" smtClean="0">
                            <a:solidFill>
                              <a:srgbClr val="002060"/>
                            </a:solidFill>
                            <a:latin typeface="Cambria Math" panose="02040503050406030204" pitchFamily="18" charset="0"/>
                          </a:rPr>
                          <m:t>𝑖</m:t>
                        </m:r>
                      </m:sub>
                    </m:sSub>
                    <m:r>
                      <a:rPr lang="en-US" i="1" dirty="0" smtClean="0">
                        <a:solidFill>
                          <a:srgbClr val="002060"/>
                        </a:solidFill>
                        <a:latin typeface="Cambria Math" panose="02040503050406030204" pitchFamily="18" charset="0"/>
                      </a:rPr>
                      <m:t> </m:t>
                    </m:r>
                    <m:r>
                      <a:rPr lang="en-US" i="1" dirty="0" smtClean="0">
                        <a:solidFill>
                          <a:srgbClr val="002060"/>
                        </a:solidFill>
                        <a:latin typeface="Cambria Math" panose="02040503050406030204" pitchFamily="18" charset="0"/>
                      </a:rPr>
                      <m:t>𝑠𝑡𝑎𝑟𝑡</m:t>
                    </m:r>
                    <m:r>
                      <a:rPr lang="en-US" i="1" dirty="0" smtClean="0">
                        <a:solidFill>
                          <a:srgbClr val="002060"/>
                        </a:solidFill>
                        <a:latin typeface="Cambria Math" panose="02040503050406030204" pitchFamily="18" charset="0"/>
                      </a:rPr>
                      <m:t>&gt;</m:t>
                    </m:r>
                  </m:oMath>
                </a14:m>
                <a:r>
                  <a:rPr lang="en-US" dirty="0"/>
                  <a:t> records have been encountered for every </a:t>
                </a:r>
                <a14:m>
                  <m:oMath xmlns:m="http://schemas.openxmlformats.org/officeDocument/2006/math">
                    <m:sSub>
                      <m:sSubPr>
                        <m:ctrlPr>
                          <a:rPr lang="en-US" b="1"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𝑇</m:t>
                        </m:r>
                      </m:e>
                      <m:sub>
                        <m:r>
                          <a:rPr lang="en-US" i="1" dirty="0" smtClean="0">
                            <a:solidFill>
                              <a:srgbClr val="002060"/>
                            </a:solidFill>
                            <a:latin typeface="Cambria Math" panose="02040503050406030204" pitchFamily="18" charset="0"/>
                          </a:rPr>
                          <m:t>𝑖</m:t>
                        </m:r>
                      </m:sub>
                    </m:sSub>
                    <m:r>
                      <a:rPr lang="en-US" i="1" dirty="0" smtClean="0">
                        <a:latin typeface="Cambria Math" panose="02040503050406030204" pitchFamily="18" charset="0"/>
                      </a:rPr>
                      <m:t> </m:t>
                    </m:r>
                  </m:oMath>
                </a14:m>
                <a:r>
                  <a:rPr lang="en-US" dirty="0"/>
                  <a:t>in </a:t>
                </a:r>
                <a:r>
                  <a:rPr lang="en-US" dirty="0" err="1"/>
                  <a:t>undolist</a:t>
                </a:r>
                <a:r>
                  <a:rPr lang="en-US" dirty="0"/>
                  <a:t>.</a:t>
                </a:r>
              </a:p>
              <a:p>
                <a:pPr lvl="2"/>
                <a:r>
                  <a:rPr lang="en-US" dirty="0"/>
                  <a:t>During the scan, perform undo for each log record that belongs to a transaction in undo-list.</a:t>
                </a:r>
              </a:p>
              <a:p>
                <a:pPr marL="914400" lvl="1" indent="-457200">
                  <a:buFont typeface="+mj-lt"/>
                  <a:buAutoNum type="arabicPeriod"/>
                </a:pPr>
                <a:r>
                  <a:rPr lang="en-US" dirty="0"/>
                  <a:t>Locate the most recent </a:t>
                </a:r>
                <a:r>
                  <a:rPr lang="en-US" dirty="0">
                    <a:solidFill>
                      <a:srgbClr val="002060"/>
                    </a:solidFill>
                  </a:rPr>
                  <a:t>&lt;checkpoint L&gt; </a:t>
                </a:r>
                <a:r>
                  <a:rPr lang="en-US" dirty="0"/>
                  <a:t>record.</a:t>
                </a:r>
              </a:p>
              <a:p>
                <a:pPr marL="914400" lvl="1" indent="-457200">
                  <a:buFont typeface="+mj-lt"/>
                  <a:buAutoNum type="arabicPeriod"/>
                </a:pPr>
                <a:r>
                  <a:rPr lang="en-US" dirty="0"/>
                  <a:t>Scan log forwards from the </a:t>
                </a:r>
                <a:r>
                  <a:rPr lang="en-US" dirty="0">
                    <a:solidFill>
                      <a:srgbClr val="002060"/>
                    </a:solidFill>
                  </a:rPr>
                  <a:t>&lt;checkpoint L&gt; </a:t>
                </a:r>
                <a:r>
                  <a:rPr lang="en-US" dirty="0"/>
                  <a:t>record till the end of the log.</a:t>
                </a:r>
              </a:p>
              <a:p>
                <a:pPr lvl="2"/>
                <a:r>
                  <a:rPr lang="en-US" dirty="0"/>
                  <a:t>During the scan, perform redo for each log record that belongs to a transaction on redo-list</a:t>
                </a:r>
              </a:p>
            </p:txBody>
          </p:sp>
        </mc:Choice>
        <mc:Fallback xmlns="">
          <p:sp>
            <p:nvSpPr>
              <p:cNvPr id="3" name="Content Placeholder 2">
                <a:extLst>
                  <a:ext uri="{FF2B5EF4-FFF2-40B4-BE49-F238E27FC236}">
                    <a16:creationId xmlns:a16="http://schemas.microsoft.com/office/drawing/2014/main" id="{AD8AE2EB-9C12-41A4-A53F-54F6335AB3CF}"/>
                  </a:ext>
                </a:extLst>
              </p:cNvPr>
              <p:cNvSpPr>
                <a:spLocks noGrp="1" noRot="1" noChangeAspect="1" noMove="1" noResize="1" noEditPoints="1" noAdjustHandles="1" noChangeArrowheads="1" noChangeShapeType="1" noTextEdit="1"/>
              </p:cNvSpPr>
              <p:nvPr>
                <p:ph idx="1"/>
              </p:nvPr>
            </p:nvSpPr>
            <p:spPr>
              <a:blipFill>
                <a:blip r:embed="rId2"/>
                <a:stretch>
                  <a:fillRect l="-1255" t="-1863" r="-1333" b="-2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8D5720E-5913-4FA7-A219-CCD2A425E310}"/>
              </a:ext>
            </a:extLst>
          </p:cNvPr>
          <p:cNvSpPr>
            <a:spLocks noGrp="1"/>
          </p:cNvSpPr>
          <p:nvPr>
            <p:ph type="sldNum" sz="quarter" idx="12"/>
          </p:nvPr>
        </p:nvSpPr>
        <p:spPr/>
        <p:txBody>
          <a:bodyPr/>
          <a:lstStyle/>
          <a:p>
            <a:fld id="{7A40C488-C8CC-47D5-8871-7D5F905AB6AC}" type="slidenum">
              <a:rPr lang="en-US" smtClean="0"/>
              <a:t>27</a:t>
            </a:fld>
            <a:endParaRPr lang="en-US"/>
          </a:p>
        </p:txBody>
      </p:sp>
    </p:spTree>
    <p:extLst>
      <p:ext uri="{BB962C8B-B14F-4D97-AF65-F5344CB8AC3E}">
        <p14:creationId xmlns:p14="http://schemas.microsoft.com/office/powerpoint/2010/main" val="4162390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4A68-F9F7-4CC3-AE5B-D02AC4451AAB}"/>
              </a:ext>
            </a:extLst>
          </p:cNvPr>
          <p:cNvSpPr>
            <a:spLocks noGrp="1"/>
          </p:cNvSpPr>
          <p:nvPr>
            <p:ph type="title"/>
          </p:nvPr>
        </p:nvSpPr>
        <p:spPr/>
        <p:txBody>
          <a:bodyPr>
            <a:normAutofit fontScale="90000"/>
          </a:bodyPr>
          <a:lstStyle/>
          <a:p>
            <a:r>
              <a:rPr lang="en-US" dirty="0"/>
              <a:t>Example of Recovery</a:t>
            </a:r>
          </a:p>
        </p:txBody>
      </p:sp>
      <p:sp>
        <p:nvSpPr>
          <p:cNvPr id="3" name="Content Placeholder 2">
            <a:extLst>
              <a:ext uri="{FF2B5EF4-FFF2-40B4-BE49-F238E27FC236}">
                <a16:creationId xmlns:a16="http://schemas.microsoft.com/office/drawing/2014/main" id="{E893A20A-C189-4667-8E85-921E9E42AD8C}"/>
              </a:ext>
            </a:extLst>
          </p:cNvPr>
          <p:cNvSpPr>
            <a:spLocks noGrp="1"/>
          </p:cNvSpPr>
          <p:nvPr>
            <p:ph idx="1"/>
          </p:nvPr>
        </p:nvSpPr>
        <p:spPr/>
        <p:txBody>
          <a:bodyPr/>
          <a:lstStyle/>
          <a:p>
            <a:r>
              <a:rPr lang="en-US" dirty="0"/>
              <a:t>Go over the steps of the recovery algorithm on the following log:</a:t>
            </a:r>
          </a:p>
        </p:txBody>
      </p:sp>
      <p:sp>
        <p:nvSpPr>
          <p:cNvPr id="4" name="Slide Number Placeholder 3">
            <a:extLst>
              <a:ext uri="{FF2B5EF4-FFF2-40B4-BE49-F238E27FC236}">
                <a16:creationId xmlns:a16="http://schemas.microsoft.com/office/drawing/2014/main" id="{E8E2814E-1B98-4E85-A38A-E114924C8433}"/>
              </a:ext>
            </a:extLst>
          </p:cNvPr>
          <p:cNvSpPr>
            <a:spLocks noGrp="1"/>
          </p:cNvSpPr>
          <p:nvPr>
            <p:ph type="sldNum" sz="quarter" idx="12"/>
          </p:nvPr>
        </p:nvSpPr>
        <p:spPr/>
        <p:txBody>
          <a:bodyPr/>
          <a:lstStyle/>
          <a:p>
            <a:fld id="{7A40C488-C8CC-47D5-8871-7D5F905AB6AC}" type="slidenum">
              <a:rPr lang="en-US" smtClean="0"/>
              <a:t>28</a:t>
            </a:fld>
            <a:endParaRPr lang="en-US"/>
          </a:p>
        </p:txBody>
      </p:sp>
      <p:pic>
        <p:nvPicPr>
          <p:cNvPr id="6" name="Picture 5">
            <a:extLst>
              <a:ext uri="{FF2B5EF4-FFF2-40B4-BE49-F238E27FC236}">
                <a16:creationId xmlns:a16="http://schemas.microsoft.com/office/drawing/2014/main" id="{6B45EA67-AA1E-48EC-AED6-6B09249E164B}"/>
              </a:ext>
            </a:extLst>
          </p:cNvPr>
          <p:cNvPicPr>
            <a:picLocks noChangeAspect="1"/>
          </p:cNvPicPr>
          <p:nvPr/>
        </p:nvPicPr>
        <p:blipFill>
          <a:blip r:embed="rId2"/>
          <a:stretch>
            <a:fillRect/>
          </a:stretch>
        </p:blipFill>
        <p:spPr>
          <a:xfrm>
            <a:off x="3825345" y="1919288"/>
            <a:ext cx="5286375" cy="4257675"/>
          </a:xfrm>
          <a:prstGeom prst="rect">
            <a:avLst/>
          </a:prstGeom>
        </p:spPr>
      </p:pic>
    </p:spTree>
    <p:extLst>
      <p:ext uri="{BB962C8B-B14F-4D97-AF65-F5344CB8AC3E}">
        <p14:creationId xmlns:p14="http://schemas.microsoft.com/office/powerpoint/2010/main" val="3104991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DBE2-A79D-4FDC-BCAD-040DFE13FB2F}"/>
              </a:ext>
            </a:extLst>
          </p:cNvPr>
          <p:cNvSpPr>
            <a:spLocks noGrp="1"/>
          </p:cNvSpPr>
          <p:nvPr>
            <p:ph type="title"/>
          </p:nvPr>
        </p:nvSpPr>
        <p:spPr/>
        <p:txBody>
          <a:bodyPr>
            <a:normAutofit fontScale="90000"/>
          </a:bodyPr>
          <a:lstStyle/>
          <a:p>
            <a:r>
              <a:rPr lang="en-US" dirty="0"/>
              <a:t>Log Record Buffering</a:t>
            </a:r>
          </a:p>
        </p:txBody>
      </p:sp>
      <p:sp>
        <p:nvSpPr>
          <p:cNvPr id="3" name="Content Placeholder 2">
            <a:extLst>
              <a:ext uri="{FF2B5EF4-FFF2-40B4-BE49-F238E27FC236}">
                <a16:creationId xmlns:a16="http://schemas.microsoft.com/office/drawing/2014/main" id="{58735CE7-9D04-4537-9B92-1638ADC476EF}"/>
              </a:ext>
            </a:extLst>
          </p:cNvPr>
          <p:cNvSpPr>
            <a:spLocks noGrp="1"/>
          </p:cNvSpPr>
          <p:nvPr>
            <p:ph idx="1"/>
          </p:nvPr>
        </p:nvSpPr>
        <p:spPr/>
        <p:txBody>
          <a:bodyPr>
            <a:normAutofit/>
          </a:bodyPr>
          <a:lstStyle/>
          <a:p>
            <a:r>
              <a:rPr lang="en-US" dirty="0"/>
              <a:t>Log record buffering: log records are buffered in main memory, instead of of being output directly to stable storage.</a:t>
            </a:r>
          </a:p>
          <a:p>
            <a:pPr lvl="1"/>
            <a:r>
              <a:rPr lang="en-US" dirty="0"/>
              <a:t>Log records are output to stable storage when a block of log records in the buffer is full, or a log force operation is executed.</a:t>
            </a:r>
          </a:p>
          <a:p>
            <a:r>
              <a:rPr lang="en-US" dirty="0"/>
              <a:t>Log force is performed to commit a transaction by forcing all its log records (including the commit record) to stable storage.</a:t>
            </a:r>
          </a:p>
          <a:p>
            <a:r>
              <a:rPr lang="en-US" dirty="0"/>
              <a:t>Several log records can thus be output using a single output operation, reducing the I/O cost.</a:t>
            </a:r>
          </a:p>
        </p:txBody>
      </p:sp>
      <p:sp>
        <p:nvSpPr>
          <p:cNvPr id="4" name="Slide Number Placeholder 3">
            <a:extLst>
              <a:ext uri="{FF2B5EF4-FFF2-40B4-BE49-F238E27FC236}">
                <a16:creationId xmlns:a16="http://schemas.microsoft.com/office/drawing/2014/main" id="{6B4B7495-7033-4DE3-91D6-0F4667F8F5B9}"/>
              </a:ext>
            </a:extLst>
          </p:cNvPr>
          <p:cNvSpPr>
            <a:spLocks noGrp="1"/>
          </p:cNvSpPr>
          <p:nvPr>
            <p:ph type="sldNum" sz="quarter" idx="12"/>
          </p:nvPr>
        </p:nvSpPr>
        <p:spPr/>
        <p:txBody>
          <a:bodyPr/>
          <a:lstStyle/>
          <a:p>
            <a:fld id="{7A40C488-C8CC-47D5-8871-7D5F905AB6AC}" type="slidenum">
              <a:rPr lang="en-US" smtClean="0"/>
              <a:t>29</a:t>
            </a:fld>
            <a:endParaRPr lang="en-US"/>
          </a:p>
        </p:txBody>
      </p:sp>
    </p:spTree>
    <p:extLst>
      <p:ext uri="{BB962C8B-B14F-4D97-AF65-F5344CB8AC3E}">
        <p14:creationId xmlns:p14="http://schemas.microsoft.com/office/powerpoint/2010/main" val="345473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0645-EBD6-4DC4-8CA4-824E2B0AC7EC}"/>
              </a:ext>
            </a:extLst>
          </p:cNvPr>
          <p:cNvSpPr>
            <a:spLocks noGrp="1"/>
          </p:cNvSpPr>
          <p:nvPr>
            <p:ph type="title"/>
          </p:nvPr>
        </p:nvSpPr>
        <p:spPr/>
        <p:txBody>
          <a:bodyPr>
            <a:normAutofit fontScale="90000"/>
          </a:bodyPr>
          <a:lstStyle/>
          <a:p>
            <a:r>
              <a:rPr lang="en-US" dirty="0"/>
              <a:t>Types of Failure</a:t>
            </a:r>
          </a:p>
        </p:txBody>
      </p:sp>
      <p:sp>
        <p:nvSpPr>
          <p:cNvPr id="3" name="Content Placeholder 2">
            <a:extLst>
              <a:ext uri="{FF2B5EF4-FFF2-40B4-BE49-F238E27FC236}">
                <a16:creationId xmlns:a16="http://schemas.microsoft.com/office/drawing/2014/main" id="{CEABFB36-6B56-4AED-9A52-C28493BCDD9C}"/>
              </a:ext>
            </a:extLst>
          </p:cNvPr>
          <p:cNvSpPr>
            <a:spLocks noGrp="1"/>
          </p:cNvSpPr>
          <p:nvPr>
            <p:ph idx="1"/>
          </p:nvPr>
        </p:nvSpPr>
        <p:spPr/>
        <p:txBody>
          <a:bodyPr>
            <a:normAutofit/>
          </a:bodyPr>
          <a:lstStyle/>
          <a:p>
            <a:r>
              <a:rPr lang="en-US" dirty="0"/>
              <a:t>The database may become unavailable for use due to</a:t>
            </a:r>
          </a:p>
          <a:p>
            <a:pPr lvl="1"/>
            <a:r>
              <a:rPr lang="en-US" dirty="0"/>
              <a:t>Transaction failure: </a:t>
            </a:r>
          </a:p>
          <a:p>
            <a:pPr lvl="2"/>
            <a:r>
              <a:rPr lang="en-US" dirty="0"/>
              <a:t>Logical errors: transaction cannot complete due to some internal error condition</a:t>
            </a:r>
          </a:p>
          <a:p>
            <a:pPr lvl="2"/>
            <a:r>
              <a:rPr lang="en-US" dirty="0"/>
              <a:t>System errors: the database system must terminate an active transaction due to an error condition (e.g., deadlock)</a:t>
            </a:r>
          </a:p>
          <a:p>
            <a:pPr lvl="1"/>
            <a:r>
              <a:rPr lang="en-US" dirty="0"/>
              <a:t>System failure: System may fail because of addressing error, application error, operating system fault, RAM failure, etc.</a:t>
            </a:r>
          </a:p>
          <a:p>
            <a:pPr lvl="1"/>
            <a:r>
              <a:rPr lang="en-US" dirty="0"/>
              <a:t>Media failure: Disk head crash, power disruption, </a:t>
            </a:r>
            <a:r>
              <a:rPr lang="en-US" dirty="0" err="1"/>
              <a:t>etc</a:t>
            </a:r>
            <a:endParaRPr lang="en-US" dirty="0"/>
          </a:p>
        </p:txBody>
      </p:sp>
      <p:sp>
        <p:nvSpPr>
          <p:cNvPr id="4" name="Slide Number Placeholder 3">
            <a:extLst>
              <a:ext uri="{FF2B5EF4-FFF2-40B4-BE49-F238E27FC236}">
                <a16:creationId xmlns:a16="http://schemas.microsoft.com/office/drawing/2014/main" id="{2AE56288-38E9-4A71-94AA-0B6177632319}"/>
              </a:ext>
            </a:extLst>
          </p:cNvPr>
          <p:cNvSpPr>
            <a:spLocks noGrp="1"/>
          </p:cNvSpPr>
          <p:nvPr>
            <p:ph type="sldNum" sz="quarter" idx="12"/>
          </p:nvPr>
        </p:nvSpPr>
        <p:spPr/>
        <p:txBody>
          <a:bodyPr/>
          <a:lstStyle/>
          <a:p>
            <a:fld id="{7A40C488-C8CC-47D5-8871-7D5F905AB6AC}" type="slidenum">
              <a:rPr lang="en-US" smtClean="0"/>
              <a:t>3</a:t>
            </a:fld>
            <a:endParaRPr lang="en-US"/>
          </a:p>
        </p:txBody>
      </p:sp>
    </p:spTree>
    <p:extLst>
      <p:ext uri="{BB962C8B-B14F-4D97-AF65-F5344CB8AC3E}">
        <p14:creationId xmlns:p14="http://schemas.microsoft.com/office/powerpoint/2010/main" val="2230893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EB79-16DA-4057-9AA3-1C8B311670E2}"/>
              </a:ext>
            </a:extLst>
          </p:cNvPr>
          <p:cNvSpPr>
            <a:spLocks noGrp="1"/>
          </p:cNvSpPr>
          <p:nvPr>
            <p:ph type="title"/>
          </p:nvPr>
        </p:nvSpPr>
        <p:spPr/>
        <p:txBody>
          <a:bodyPr>
            <a:normAutofit fontScale="90000"/>
          </a:bodyPr>
          <a:lstStyle/>
          <a:p>
            <a:r>
              <a:rPr lang="en-US" dirty="0"/>
              <a:t>Log Record Buffering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3DAB22-1565-443E-92C5-E8A1FDD2206B}"/>
                  </a:ext>
                </a:extLst>
              </p:cNvPr>
              <p:cNvSpPr>
                <a:spLocks noGrp="1"/>
              </p:cNvSpPr>
              <p:nvPr>
                <p:ph idx="1"/>
              </p:nvPr>
            </p:nvSpPr>
            <p:spPr/>
            <p:txBody>
              <a:bodyPr>
                <a:normAutofit/>
              </a:bodyPr>
              <a:lstStyle/>
              <a:p>
                <a:r>
                  <a:rPr lang="en-US" dirty="0"/>
                  <a:t>The rules below must be followed if log records are buffered:</a:t>
                </a:r>
              </a:p>
              <a:p>
                <a:pPr lvl="1"/>
                <a:r>
                  <a:rPr lang="en-US" dirty="0"/>
                  <a:t>Log records are output to stable storage in the order in which they are created.</a:t>
                </a:r>
              </a:p>
              <a:p>
                <a:pPr lvl="1"/>
                <a:r>
                  <a:rPr lang="en-US" dirty="0"/>
                  <a:t>Transaction </a:t>
                </a:r>
                <a14:m>
                  <m:oMath xmlns:m="http://schemas.openxmlformats.org/officeDocument/2006/math">
                    <m:sSub>
                      <m:sSubPr>
                        <m:ctrlPr>
                          <a:rPr lang="en-US" b="1"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𝑇</m:t>
                        </m:r>
                      </m:e>
                      <m:sub>
                        <m:r>
                          <a:rPr lang="en-US" i="1" dirty="0" smtClean="0">
                            <a:solidFill>
                              <a:srgbClr val="002060"/>
                            </a:solidFill>
                            <a:latin typeface="Cambria Math" panose="02040503050406030204" pitchFamily="18" charset="0"/>
                          </a:rPr>
                          <m:t>𝑖</m:t>
                        </m:r>
                      </m:sub>
                    </m:sSub>
                  </m:oMath>
                </a14:m>
                <a:r>
                  <a:rPr lang="en-US" dirty="0">
                    <a:solidFill>
                      <a:srgbClr val="002060"/>
                    </a:solidFill>
                  </a:rPr>
                  <a:t> </a:t>
                </a:r>
                <a:r>
                  <a:rPr lang="en-US" dirty="0"/>
                  <a:t>enters the commit state only when the log record </a:t>
                </a:r>
                <a14:m>
                  <m:oMath xmlns:m="http://schemas.openxmlformats.org/officeDocument/2006/math">
                    <m:r>
                      <a:rPr lang="en-US" i="1" dirty="0" smtClean="0">
                        <a:solidFill>
                          <a:srgbClr val="002060"/>
                        </a:solidFill>
                        <a:latin typeface="Cambria Math" panose="02040503050406030204" pitchFamily="18" charset="0"/>
                      </a:rPr>
                      <m:t>&lt;</m:t>
                    </m:r>
                    <m:sSub>
                      <m:sSubPr>
                        <m:ctrlPr>
                          <a:rPr lang="en-US" b="1" i="1" dirty="0" smtClean="0">
                            <a:solidFill>
                              <a:srgbClr val="002060"/>
                            </a:solidFill>
                            <a:latin typeface="Cambria Math" panose="02040503050406030204" pitchFamily="18" charset="0"/>
                          </a:rPr>
                        </m:ctrlPr>
                      </m:sSubPr>
                      <m:e>
                        <m:r>
                          <a:rPr lang="en-US" i="1" dirty="0" err="1" smtClean="0">
                            <a:solidFill>
                              <a:srgbClr val="002060"/>
                            </a:solidFill>
                            <a:latin typeface="Cambria Math" panose="02040503050406030204" pitchFamily="18" charset="0"/>
                          </a:rPr>
                          <m:t>𝑇</m:t>
                        </m:r>
                      </m:e>
                      <m:sub>
                        <m:r>
                          <a:rPr lang="en-US" i="1" dirty="0" err="1" smtClean="0">
                            <a:solidFill>
                              <a:srgbClr val="002060"/>
                            </a:solidFill>
                            <a:latin typeface="Cambria Math" panose="02040503050406030204" pitchFamily="18" charset="0"/>
                          </a:rPr>
                          <m:t>𝑖</m:t>
                        </m:r>
                      </m:sub>
                    </m:sSub>
                    <m:r>
                      <a:rPr lang="en-US" i="1" dirty="0" smtClean="0">
                        <a:solidFill>
                          <a:srgbClr val="002060"/>
                        </a:solidFill>
                        <a:latin typeface="Cambria Math" panose="02040503050406030204" pitchFamily="18" charset="0"/>
                      </a:rPr>
                      <m:t> </m:t>
                    </m:r>
                    <m:r>
                      <a:rPr lang="en-US" i="1" dirty="0" smtClean="0">
                        <a:solidFill>
                          <a:srgbClr val="002060"/>
                        </a:solidFill>
                        <a:latin typeface="Cambria Math" panose="02040503050406030204" pitchFamily="18" charset="0"/>
                      </a:rPr>
                      <m:t>𝑐𝑜𝑚𝑚𝑖𝑡</m:t>
                    </m:r>
                    <m:r>
                      <a:rPr lang="en-US" i="1" dirty="0" smtClean="0">
                        <a:solidFill>
                          <a:srgbClr val="002060"/>
                        </a:solidFill>
                        <a:latin typeface="Cambria Math" panose="02040503050406030204" pitchFamily="18" charset="0"/>
                      </a:rPr>
                      <m:t>&gt; </m:t>
                    </m:r>
                  </m:oMath>
                </a14:m>
                <a:r>
                  <a:rPr lang="en-US" dirty="0"/>
                  <a:t>has been output to stable storage.</a:t>
                </a:r>
              </a:p>
              <a:p>
                <a:pPr lvl="1"/>
                <a:r>
                  <a:rPr lang="en-US" dirty="0"/>
                  <a:t>Before a block of data in main memory is output to the database, all log records pertaining to data in that block must have been output to stable storage.</a:t>
                </a:r>
              </a:p>
              <a:p>
                <a:pPr lvl="2"/>
                <a:r>
                  <a:rPr lang="en-US" dirty="0"/>
                  <a:t>This rule is called the write-ahead logging or WAL rule</a:t>
                </a:r>
              </a:p>
              <a:p>
                <a:pPr lvl="3"/>
                <a:r>
                  <a:rPr lang="en-US" dirty="0"/>
                  <a:t>WAL only requires undo information to be output</a:t>
                </a:r>
              </a:p>
            </p:txBody>
          </p:sp>
        </mc:Choice>
        <mc:Fallback xmlns="">
          <p:sp>
            <p:nvSpPr>
              <p:cNvPr id="3" name="Content Placeholder 2">
                <a:extLst>
                  <a:ext uri="{FF2B5EF4-FFF2-40B4-BE49-F238E27FC236}">
                    <a16:creationId xmlns:a16="http://schemas.microsoft.com/office/drawing/2014/main" id="{BA3DAB22-1565-443E-92C5-E8A1FDD2206B}"/>
                  </a:ext>
                </a:extLst>
              </p:cNvPr>
              <p:cNvSpPr>
                <a:spLocks noGrp="1" noRot="1" noChangeAspect="1" noMove="1" noResize="1" noEditPoints="1" noAdjustHandles="1" noChangeArrowheads="1" noChangeShapeType="1" noTextEdit="1"/>
              </p:cNvSpPr>
              <p:nvPr>
                <p:ph idx="1"/>
              </p:nvPr>
            </p:nvSpPr>
            <p:spPr>
              <a:blipFill>
                <a:blip r:embed="rId2"/>
                <a:stretch>
                  <a:fillRect l="-1412" t="-1988" r="-156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C791B37-29C7-40B0-A352-12189AFE2886}"/>
              </a:ext>
            </a:extLst>
          </p:cNvPr>
          <p:cNvSpPr>
            <a:spLocks noGrp="1"/>
          </p:cNvSpPr>
          <p:nvPr>
            <p:ph type="sldNum" sz="quarter" idx="12"/>
          </p:nvPr>
        </p:nvSpPr>
        <p:spPr/>
        <p:txBody>
          <a:bodyPr/>
          <a:lstStyle/>
          <a:p>
            <a:fld id="{7A40C488-C8CC-47D5-8871-7D5F905AB6AC}" type="slidenum">
              <a:rPr lang="en-US" smtClean="0"/>
              <a:t>30</a:t>
            </a:fld>
            <a:endParaRPr lang="en-US"/>
          </a:p>
        </p:txBody>
      </p:sp>
    </p:spTree>
    <p:extLst>
      <p:ext uri="{BB962C8B-B14F-4D97-AF65-F5344CB8AC3E}">
        <p14:creationId xmlns:p14="http://schemas.microsoft.com/office/powerpoint/2010/main" val="3428877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D68F-9E2E-48D9-91FF-D4BE3ACB3FB8}"/>
              </a:ext>
            </a:extLst>
          </p:cNvPr>
          <p:cNvSpPr>
            <a:spLocks noGrp="1"/>
          </p:cNvSpPr>
          <p:nvPr>
            <p:ph type="title"/>
          </p:nvPr>
        </p:nvSpPr>
        <p:spPr/>
        <p:txBody>
          <a:bodyPr>
            <a:normAutofit fontScale="90000"/>
          </a:bodyPr>
          <a:lstStyle/>
          <a:p>
            <a:r>
              <a:rPr lang="en-US" dirty="0"/>
              <a:t>Database Buffering</a:t>
            </a:r>
          </a:p>
        </p:txBody>
      </p:sp>
      <p:sp>
        <p:nvSpPr>
          <p:cNvPr id="3" name="Content Placeholder 2">
            <a:extLst>
              <a:ext uri="{FF2B5EF4-FFF2-40B4-BE49-F238E27FC236}">
                <a16:creationId xmlns:a16="http://schemas.microsoft.com/office/drawing/2014/main" id="{EEEDAC8A-D75D-4D45-A3D3-47B6580499D2}"/>
              </a:ext>
            </a:extLst>
          </p:cNvPr>
          <p:cNvSpPr>
            <a:spLocks noGrp="1"/>
          </p:cNvSpPr>
          <p:nvPr>
            <p:ph idx="1"/>
          </p:nvPr>
        </p:nvSpPr>
        <p:spPr/>
        <p:txBody>
          <a:bodyPr/>
          <a:lstStyle/>
          <a:p>
            <a:r>
              <a:rPr lang="en-US" dirty="0"/>
              <a:t>Database maintains an in-memory buffer of data blocks</a:t>
            </a:r>
          </a:p>
          <a:p>
            <a:pPr lvl="1"/>
            <a:r>
              <a:rPr lang="en-US" dirty="0"/>
              <a:t>When a new block is needed, if buffer is full an existing block needs to be removed from buffer</a:t>
            </a:r>
          </a:p>
          <a:p>
            <a:pPr lvl="1"/>
            <a:r>
              <a:rPr lang="en-US" dirty="0"/>
              <a:t>If the block chosen for removal has been updated, it must be output to disk</a:t>
            </a:r>
          </a:p>
          <a:p>
            <a:r>
              <a:rPr lang="en-US" dirty="0"/>
              <a:t>If a block with uncommitted updates is output to disk, log records with undo information for the updates are output to the log on stable storage first</a:t>
            </a:r>
          </a:p>
          <a:p>
            <a:pPr lvl="1"/>
            <a:r>
              <a:rPr lang="en-US" dirty="0"/>
              <a:t>(Write ahead logging)</a:t>
            </a:r>
          </a:p>
        </p:txBody>
      </p:sp>
      <p:sp>
        <p:nvSpPr>
          <p:cNvPr id="4" name="Slide Number Placeholder 3">
            <a:extLst>
              <a:ext uri="{FF2B5EF4-FFF2-40B4-BE49-F238E27FC236}">
                <a16:creationId xmlns:a16="http://schemas.microsoft.com/office/drawing/2014/main" id="{83AAD630-C9DE-43FC-BDE1-374B1DC5CBB4}"/>
              </a:ext>
            </a:extLst>
          </p:cNvPr>
          <p:cNvSpPr>
            <a:spLocks noGrp="1"/>
          </p:cNvSpPr>
          <p:nvPr>
            <p:ph type="sldNum" sz="quarter" idx="12"/>
          </p:nvPr>
        </p:nvSpPr>
        <p:spPr/>
        <p:txBody>
          <a:bodyPr/>
          <a:lstStyle/>
          <a:p>
            <a:fld id="{7A40C488-C8CC-47D5-8871-7D5F905AB6AC}" type="slidenum">
              <a:rPr lang="en-US" smtClean="0"/>
              <a:t>31</a:t>
            </a:fld>
            <a:endParaRPr lang="en-US"/>
          </a:p>
        </p:txBody>
      </p:sp>
    </p:spTree>
    <p:extLst>
      <p:ext uri="{BB962C8B-B14F-4D97-AF65-F5344CB8AC3E}">
        <p14:creationId xmlns:p14="http://schemas.microsoft.com/office/powerpoint/2010/main" val="1171210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D68F-9E2E-48D9-91FF-D4BE3ACB3FB8}"/>
              </a:ext>
            </a:extLst>
          </p:cNvPr>
          <p:cNvSpPr>
            <a:spLocks noGrp="1"/>
          </p:cNvSpPr>
          <p:nvPr>
            <p:ph type="title"/>
          </p:nvPr>
        </p:nvSpPr>
        <p:spPr/>
        <p:txBody>
          <a:bodyPr>
            <a:normAutofit fontScale="90000"/>
          </a:bodyPr>
          <a:lstStyle/>
          <a:p>
            <a:r>
              <a:rPr lang="en-US" dirty="0"/>
              <a:t>Database Buffering</a:t>
            </a:r>
          </a:p>
        </p:txBody>
      </p:sp>
      <p:sp>
        <p:nvSpPr>
          <p:cNvPr id="3" name="Content Placeholder 2">
            <a:extLst>
              <a:ext uri="{FF2B5EF4-FFF2-40B4-BE49-F238E27FC236}">
                <a16:creationId xmlns:a16="http://schemas.microsoft.com/office/drawing/2014/main" id="{EEEDAC8A-D75D-4D45-A3D3-47B6580499D2}"/>
              </a:ext>
            </a:extLst>
          </p:cNvPr>
          <p:cNvSpPr>
            <a:spLocks noGrp="1"/>
          </p:cNvSpPr>
          <p:nvPr>
            <p:ph idx="1"/>
          </p:nvPr>
        </p:nvSpPr>
        <p:spPr/>
        <p:txBody>
          <a:bodyPr/>
          <a:lstStyle/>
          <a:p>
            <a:r>
              <a:rPr lang="en-US" dirty="0"/>
              <a:t>No updates should be in progress on a block when it is output to disk. Can be ensured as follows.</a:t>
            </a:r>
          </a:p>
          <a:p>
            <a:pPr lvl="1"/>
            <a:r>
              <a:rPr lang="en-US" dirty="0"/>
              <a:t>Before writing a data item, transaction acquires exclusive lock on block containing the data item </a:t>
            </a:r>
          </a:p>
          <a:p>
            <a:pPr lvl="1"/>
            <a:r>
              <a:rPr lang="en-US" dirty="0"/>
              <a:t>Lock can be released once the write is completed.</a:t>
            </a:r>
          </a:p>
          <a:p>
            <a:pPr lvl="2"/>
            <a:r>
              <a:rPr lang="en-US" dirty="0"/>
              <a:t>Such locks held for short duration are called latches. </a:t>
            </a:r>
          </a:p>
          <a:p>
            <a:pPr lvl="1"/>
            <a:r>
              <a:rPr lang="en-US" dirty="0"/>
              <a:t>Before a block is output to disk, the system acquires an exclusive latch on the block  </a:t>
            </a:r>
          </a:p>
          <a:p>
            <a:pPr lvl="2"/>
            <a:r>
              <a:rPr lang="en-US" dirty="0"/>
              <a:t>Ensures no update can be in progress on the block</a:t>
            </a:r>
          </a:p>
        </p:txBody>
      </p:sp>
      <p:sp>
        <p:nvSpPr>
          <p:cNvPr id="4" name="Slide Number Placeholder 3">
            <a:extLst>
              <a:ext uri="{FF2B5EF4-FFF2-40B4-BE49-F238E27FC236}">
                <a16:creationId xmlns:a16="http://schemas.microsoft.com/office/drawing/2014/main" id="{83AAD630-C9DE-43FC-BDE1-374B1DC5CBB4}"/>
              </a:ext>
            </a:extLst>
          </p:cNvPr>
          <p:cNvSpPr>
            <a:spLocks noGrp="1"/>
          </p:cNvSpPr>
          <p:nvPr>
            <p:ph type="sldNum" sz="quarter" idx="12"/>
          </p:nvPr>
        </p:nvSpPr>
        <p:spPr/>
        <p:txBody>
          <a:bodyPr/>
          <a:lstStyle/>
          <a:p>
            <a:fld id="{7A40C488-C8CC-47D5-8871-7D5F905AB6AC}" type="slidenum">
              <a:rPr lang="en-US" smtClean="0"/>
              <a:t>32</a:t>
            </a:fld>
            <a:endParaRPr lang="en-US"/>
          </a:p>
        </p:txBody>
      </p:sp>
    </p:spTree>
    <p:extLst>
      <p:ext uri="{BB962C8B-B14F-4D97-AF65-F5344CB8AC3E}">
        <p14:creationId xmlns:p14="http://schemas.microsoft.com/office/powerpoint/2010/main" val="2766772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C355-9C68-4577-914C-6D56C5F5C025}"/>
              </a:ext>
            </a:extLst>
          </p:cNvPr>
          <p:cNvSpPr>
            <a:spLocks noGrp="1"/>
          </p:cNvSpPr>
          <p:nvPr>
            <p:ph type="title"/>
          </p:nvPr>
        </p:nvSpPr>
        <p:spPr/>
        <p:txBody>
          <a:bodyPr>
            <a:normAutofit fontScale="90000"/>
          </a:bodyPr>
          <a:lstStyle/>
          <a:p>
            <a:r>
              <a:rPr lang="fr-FR" dirty="0"/>
              <a:t>Buffer Management</a:t>
            </a:r>
            <a:endParaRPr lang="en-US" dirty="0"/>
          </a:p>
        </p:txBody>
      </p:sp>
      <p:sp>
        <p:nvSpPr>
          <p:cNvPr id="3" name="Content Placeholder 2">
            <a:extLst>
              <a:ext uri="{FF2B5EF4-FFF2-40B4-BE49-F238E27FC236}">
                <a16:creationId xmlns:a16="http://schemas.microsoft.com/office/drawing/2014/main" id="{B7D8A771-BAA9-4B6F-B429-B4657AADBA6C}"/>
              </a:ext>
            </a:extLst>
          </p:cNvPr>
          <p:cNvSpPr>
            <a:spLocks noGrp="1"/>
          </p:cNvSpPr>
          <p:nvPr>
            <p:ph idx="1"/>
          </p:nvPr>
        </p:nvSpPr>
        <p:spPr/>
        <p:txBody>
          <a:bodyPr>
            <a:normAutofit/>
          </a:bodyPr>
          <a:lstStyle/>
          <a:p>
            <a:r>
              <a:rPr lang="en-US" dirty="0"/>
              <a:t>Database buffer can be implemented either</a:t>
            </a:r>
          </a:p>
          <a:p>
            <a:pPr lvl="1"/>
            <a:r>
              <a:rPr lang="en-US" dirty="0"/>
              <a:t>in an area of real main-memory reserved for the database, or in virtual memory</a:t>
            </a:r>
          </a:p>
          <a:p>
            <a:r>
              <a:rPr lang="en-US" dirty="0"/>
              <a:t>Implementing buffer in reserved main-memory has drawbacks:</a:t>
            </a:r>
          </a:p>
          <a:p>
            <a:pPr lvl="1"/>
            <a:r>
              <a:rPr lang="en-US" dirty="0"/>
              <a:t>Memory is partitioned before-hand between database buffer and applications, limiting flexibility.</a:t>
            </a:r>
          </a:p>
          <a:p>
            <a:pPr lvl="1"/>
            <a:r>
              <a:rPr lang="en-US" dirty="0"/>
              <a:t>Needs may change, and although operating system knows best how memory should be divided up at any time, it cannot change the partitioning of memory.</a:t>
            </a:r>
          </a:p>
        </p:txBody>
      </p:sp>
      <p:sp>
        <p:nvSpPr>
          <p:cNvPr id="4" name="Slide Number Placeholder 3">
            <a:extLst>
              <a:ext uri="{FF2B5EF4-FFF2-40B4-BE49-F238E27FC236}">
                <a16:creationId xmlns:a16="http://schemas.microsoft.com/office/drawing/2014/main" id="{8DB8E9D0-0E0B-47BA-A2C3-94CDB5F20200}"/>
              </a:ext>
            </a:extLst>
          </p:cNvPr>
          <p:cNvSpPr>
            <a:spLocks noGrp="1"/>
          </p:cNvSpPr>
          <p:nvPr>
            <p:ph type="sldNum" sz="quarter" idx="12"/>
          </p:nvPr>
        </p:nvSpPr>
        <p:spPr/>
        <p:txBody>
          <a:bodyPr/>
          <a:lstStyle/>
          <a:p>
            <a:fld id="{7A40C488-C8CC-47D5-8871-7D5F905AB6AC}" type="slidenum">
              <a:rPr lang="en-US" smtClean="0"/>
              <a:t>33</a:t>
            </a:fld>
            <a:endParaRPr lang="en-US"/>
          </a:p>
        </p:txBody>
      </p:sp>
    </p:spTree>
    <p:extLst>
      <p:ext uri="{BB962C8B-B14F-4D97-AF65-F5344CB8AC3E}">
        <p14:creationId xmlns:p14="http://schemas.microsoft.com/office/powerpoint/2010/main" val="1958110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6E28-4288-4643-A166-D118B02AF3ED}"/>
              </a:ext>
            </a:extLst>
          </p:cNvPr>
          <p:cNvSpPr>
            <a:spLocks noGrp="1"/>
          </p:cNvSpPr>
          <p:nvPr>
            <p:ph type="title"/>
          </p:nvPr>
        </p:nvSpPr>
        <p:spPr/>
        <p:txBody>
          <a:bodyPr>
            <a:normAutofit fontScale="90000"/>
          </a:bodyPr>
          <a:lstStyle/>
          <a:p>
            <a:r>
              <a:rPr lang="en-US" dirty="0"/>
              <a:t>Buffer Management</a:t>
            </a:r>
          </a:p>
        </p:txBody>
      </p:sp>
      <p:sp>
        <p:nvSpPr>
          <p:cNvPr id="3" name="Content Placeholder 2">
            <a:extLst>
              <a:ext uri="{FF2B5EF4-FFF2-40B4-BE49-F238E27FC236}">
                <a16:creationId xmlns:a16="http://schemas.microsoft.com/office/drawing/2014/main" id="{B138D123-07CE-40A3-8C53-1E8B3076D87C}"/>
              </a:ext>
            </a:extLst>
          </p:cNvPr>
          <p:cNvSpPr>
            <a:spLocks noGrp="1"/>
          </p:cNvSpPr>
          <p:nvPr>
            <p:ph idx="1"/>
          </p:nvPr>
        </p:nvSpPr>
        <p:spPr/>
        <p:txBody>
          <a:bodyPr>
            <a:normAutofit/>
          </a:bodyPr>
          <a:lstStyle/>
          <a:p>
            <a:r>
              <a:rPr lang="en-US" dirty="0"/>
              <a:t>Database buffers are generally implemented in virtual memory in spite of some drawbacks:</a:t>
            </a:r>
          </a:p>
          <a:p>
            <a:pPr lvl="1"/>
            <a:r>
              <a:rPr lang="en-US" dirty="0"/>
              <a:t>When operating system needs to evict a page that has been modified, the page is written to swap space on disk.</a:t>
            </a:r>
          </a:p>
          <a:p>
            <a:pPr lvl="1"/>
            <a:r>
              <a:rPr lang="en-US" dirty="0"/>
              <a:t>When database decides to write buffer page to disk, buffer page may be in swap space, and may have to be read from swap space on disk and output to the database on disk, resulting in extra I/O!</a:t>
            </a:r>
          </a:p>
          <a:p>
            <a:pPr lvl="2"/>
            <a:r>
              <a:rPr lang="en-US" dirty="0"/>
              <a:t>Known as </a:t>
            </a:r>
            <a:r>
              <a:rPr lang="en-US" dirty="0">
                <a:solidFill>
                  <a:srgbClr val="002060"/>
                </a:solidFill>
              </a:rPr>
              <a:t>dual paging problem</a:t>
            </a:r>
            <a:r>
              <a:rPr lang="en-US" dirty="0"/>
              <a:t>.</a:t>
            </a:r>
          </a:p>
          <a:p>
            <a:endParaRPr lang="en-US" dirty="0"/>
          </a:p>
        </p:txBody>
      </p:sp>
      <p:sp>
        <p:nvSpPr>
          <p:cNvPr id="4" name="Slide Number Placeholder 3">
            <a:extLst>
              <a:ext uri="{FF2B5EF4-FFF2-40B4-BE49-F238E27FC236}">
                <a16:creationId xmlns:a16="http://schemas.microsoft.com/office/drawing/2014/main" id="{0B320D95-91DC-4FF1-A481-8B5E0A07F1F6}"/>
              </a:ext>
            </a:extLst>
          </p:cNvPr>
          <p:cNvSpPr>
            <a:spLocks noGrp="1"/>
          </p:cNvSpPr>
          <p:nvPr>
            <p:ph type="sldNum" sz="quarter" idx="12"/>
          </p:nvPr>
        </p:nvSpPr>
        <p:spPr/>
        <p:txBody>
          <a:bodyPr/>
          <a:lstStyle/>
          <a:p>
            <a:fld id="{7A40C488-C8CC-47D5-8871-7D5F905AB6AC}" type="slidenum">
              <a:rPr lang="en-US" smtClean="0"/>
              <a:t>34</a:t>
            </a:fld>
            <a:endParaRPr lang="en-US"/>
          </a:p>
        </p:txBody>
      </p:sp>
    </p:spTree>
    <p:extLst>
      <p:ext uri="{BB962C8B-B14F-4D97-AF65-F5344CB8AC3E}">
        <p14:creationId xmlns:p14="http://schemas.microsoft.com/office/powerpoint/2010/main" val="3751608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AD0-8923-4C1B-BE49-7C85E7566671}"/>
              </a:ext>
            </a:extLst>
          </p:cNvPr>
          <p:cNvSpPr>
            <a:spLocks noGrp="1"/>
          </p:cNvSpPr>
          <p:nvPr>
            <p:ph type="title"/>
          </p:nvPr>
        </p:nvSpPr>
        <p:spPr/>
        <p:txBody>
          <a:bodyPr>
            <a:normAutofit fontScale="90000"/>
          </a:bodyPr>
          <a:lstStyle/>
          <a:p>
            <a:r>
              <a:rPr lang="en-US" dirty="0"/>
              <a:t>Buffer Management</a:t>
            </a:r>
          </a:p>
        </p:txBody>
      </p:sp>
      <p:sp>
        <p:nvSpPr>
          <p:cNvPr id="3" name="Content Placeholder 2">
            <a:extLst>
              <a:ext uri="{FF2B5EF4-FFF2-40B4-BE49-F238E27FC236}">
                <a16:creationId xmlns:a16="http://schemas.microsoft.com/office/drawing/2014/main" id="{A646F500-CED8-477D-9F18-BD7BD08781E1}"/>
              </a:ext>
            </a:extLst>
          </p:cNvPr>
          <p:cNvSpPr>
            <a:spLocks noGrp="1"/>
          </p:cNvSpPr>
          <p:nvPr>
            <p:ph idx="1"/>
          </p:nvPr>
        </p:nvSpPr>
        <p:spPr/>
        <p:txBody>
          <a:bodyPr>
            <a:normAutofit/>
          </a:bodyPr>
          <a:lstStyle/>
          <a:p>
            <a:r>
              <a:rPr lang="en-US" dirty="0"/>
              <a:t>Ideally, when OS needs to evict a page from the buffer, it should pass control to database, which in turn should</a:t>
            </a:r>
          </a:p>
          <a:p>
            <a:pPr marL="971550" lvl="1" indent="-514350">
              <a:buFont typeface="+mj-lt"/>
              <a:buAutoNum type="arabicPeriod"/>
            </a:pPr>
            <a:r>
              <a:rPr lang="en-US" dirty="0"/>
              <a:t>Output the page to database instead of to swap space (making sure to output log records first), if it is modified</a:t>
            </a:r>
          </a:p>
          <a:p>
            <a:pPr marL="971550" lvl="1" indent="-514350">
              <a:buFont typeface="+mj-lt"/>
              <a:buAutoNum type="arabicPeriod"/>
            </a:pPr>
            <a:r>
              <a:rPr lang="en-US" dirty="0"/>
              <a:t>Release the page from the buffer, for the OS to use </a:t>
            </a:r>
          </a:p>
          <a:p>
            <a:r>
              <a:rPr lang="en-US" dirty="0"/>
              <a:t>Dual paging can thus be avoided, but common operating systems do not support such functionality</a:t>
            </a:r>
          </a:p>
        </p:txBody>
      </p:sp>
      <p:sp>
        <p:nvSpPr>
          <p:cNvPr id="4" name="Slide Number Placeholder 3">
            <a:extLst>
              <a:ext uri="{FF2B5EF4-FFF2-40B4-BE49-F238E27FC236}">
                <a16:creationId xmlns:a16="http://schemas.microsoft.com/office/drawing/2014/main" id="{EDA5E35C-BD4E-48FB-9134-9E505DBFEF4A}"/>
              </a:ext>
            </a:extLst>
          </p:cNvPr>
          <p:cNvSpPr>
            <a:spLocks noGrp="1"/>
          </p:cNvSpPr>
          <p:nvPr>
            <p:ph type="sldNum" sz="quarter" idx="12"/>
          </p:nvPr>
        </p:nvSpPr>
        <p:spPr/>
        <p:txBody>
          <a:bodyPr/>
          <a:lstStyle/>
          <a:p>
            <a:fld id="{7A40C488-C8CC-47D5-8871-7D5F905AB6AC}" type="slidenum">
              <a:rPr lang="en-US" smtClean="0"/>
              <a:t>35</a:t>
            </a:fld>
            <a:endParaRPr lang="en-US"/>
          </a:p>
        </p:txBody>
      </p:sp>
    </p:spTree>
    <p:extLst>
      <p:ext uri="{BB962C8B-B14F-4D97-AF65-F5344CB8AC3E}">
        <p14:creationId xmlns:p14="http://schemas.microsoft.com/office/powerpoint/2010/main" val="1945972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387A-D746-4E83-91E0-6C563D7C7658}"/>
              </a:ext>
            </a:extLst>
          </p:cNvPr>
          <p:cNvSpPr>
            <a:spLocks noGrp="1"/>
          </p:cNvSpPr>
          <p:nvPr>
            <p:ph type="title"/>
          </p:nvPr>
        </p:nvSpPr>
        <p:spPr/>
        <p:txBody>
          <a:bodyPr>
            <a:normAutofit fontScale="90000"/>
          </a:bodyPr>
          <a:lstStyle/>
          <a:p>
            <a:r>
              <a:rPr lang="en-US" dirty="0"/>
              <a:t>Failure with Loss of Nonvolatile Storage</a:t>
            </a:r>
          </a:p>
        </p:txBody>
      </p:sp>
      <p:sp>
        <p:nvSpPr>
          <p:cNvPr id="3" name="Content Placeholder 2">
            <a:extLst>
              <a:ext uri="{FF2B5EF4-FFF2-40B4-BE49-F238E27FC236}">
                <a16:creationId xmlns:a16="http://schemas.microsoft.com/office/drawing/2014/main" id="{D69DB332-57F6-4DE7-93C5-CE73AC29B02A}"/>
              </a:ext>
            </a:extLst>
          </p:cNvPr>
          <p:cNvSpPr>
            <a:spLocks noGrp="1"/>
          </p:cNvSpPr>
          <p:nvPr>
            <p:ph idx="1"/>
          </p:nvPr>
        </p:nvSpPr>
        <p:spPr/>
        <p:txBody>
          <a:bodyPr>
            <a:normAutofit/>
          </a:bodyPr>
          <a:lstStyle/>
          <a:p>
            <a:r>
              <a:rPr lang="en-US" dirty="0"/>
              <a:t>So far, we assumed no loss of non-volatile storage</a:t>
            </a:r>
          </a:p>
          <a:p>
            <a:r>
              <a:rPr lang="en-US" dirty="0"/>
              <a:t>Technique similar to checkpointing used to deal with loss of non-volatile storage</a:t>
            </a:r>
          </a:p>
          <a:p>
            <a:pPr lvl="1"/>
            <a:r>
              <a:rPr lang="en-US" dirty="0"/>
              <a:t>Periodically </a:t>
            </a:r>
            <a:r>
              <a:rPr lang="en-US" dirty="0">
                <a:solidFill>
                  <a:srgbClr val="002060"/>
                </a:solidFill>
              </a:rPr>
              <a:t>dump</a:t>
            </a:r>
            <a:r>
              <a:rPr lang="en-US" dirty="0"/>
              <a:t> the entire content of the database to stable storage</a:t>
            </a:r>
          </a:p>
          <a:p>
            <a:pPr lvl="1"/>
            <a:r>
              <a:rPr lang="en-US" dirty="0"/>
              <a:t>No transaction may be active during the dump procedure; a procedure similar to checkpointing must take place</a:t>
            </a:r>
          </a:p>
          <a:p>
            <a:pPr lvl="2"/>
            <a:r>
              <a:rPr lang="en-US" dirty="0"/>
              <a:t>Output all log records currently residing in main memory onto stable storage.</a:t>
            </a:r>
          </a:p>
          <a:p>
            <a:pPr lvl="2"/>
            <a:r>
              <a:rPr lang="en-US" dirty="0"/>
              <a:t>Output all buffer blocks onto the disk.</a:t>
            </a:r>
          </a:p>
          <a:p>
            <a:pPr lvl="2"/>
            <a:r>
              <a:rPr lang="en-US" dirty="0"/>
              <a:t>Copy the contents of the database to stable storage.</a:t>
            </a:r>
          </a:p>
          <a:p>
            <a:pPr lvl="2"/>
            <a:r>
              <a:rPr lang="en-US" dirty="0"/>
              <a:t>Output a record </a:t>
            </a:r>
            <a:r>
              <a:rPr lang="en-US" dirty="0">
                <a:solidFill>
                  <a:srgbClr val="002060"/>
                </a:solidFill>
              </a:rPr>
              <a:t>&lt;dump&gt; </a:t>
            </a:r>
            <a:r>
              <a:rPr lang="en-US" dirty="0"/>
              <a:t>to log on stable storage.</a:t>
            </a:r>
          </a:p>
        </p:txBody>
      </p:sp>
      <p:sp>
        <p:nvSpPr>
          <p:cNvPr id="4" name="Slide Number Placeholder 3">
            <a:extLst>
              <a:ext uri="{FF2B5EF4-FFF2-40B4-BE49-F238E27FC236}">
                <a16:creationId xmlns:a16="http://schemas.microsoft.com/office/drawing/2014/main" id="{A3565193-7990-4020-9359-CDF9C7CD35E6}"/>
              </a:ext>
            </a:extLst>
          </p:cNvPr>
          <p:cNvSpPr>
            <a:spLocks noGrp="1"/>
          </p:cNvSpPr>
          <p:nvPr>
            <p:ph type="sldNum" sz="quarter" idx="12"/>
          </p:nvPr>
        </p:nvSpPr>
        <p:spPr/>
        <p:txBody>
          <a:bodyPr/>
          <a:lstStyle/>
          <a:p>
            <a:fld id="{7A40C488-C8CC-47D5-8871-7D5F905AB6AC}" type="slidenum">
              <a:rPr lang="en-US" smtClean="0"/>
              <a:t>36</a:t>
            </a:fld>
            <a:endParaRPr lang="en-US"/>
          </a:p>
        </p:txBody>
      </p:sp>
    </p:spTree>
    <p:extLst>
      <p:ext uri="{BB962C8B-B14F-4D97-AF65-F5344CB8AC3E}">
        <p14:creationId xmlns:p14="http://schemas.microsoft.com/office/powerpoint/2010/main" val="1280698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B894-1563-4F0D-998C-F371D6687398}"/>
              </a:ext>
            </a:extLst>
          </p:cNvPr>
          <p:cNvSpPr>
            <a:spLocks noGrp="1"/>
          </p:cNvSpPr>
          <p:nvPr>
            <p:ph type="title"/>
          </p:nvPr>
        </p:nvSpPr>
        <p:spPr/>
        <p:txBody>
          <a:bodyPr>
            <a:normAutofit fontScale="90000"/>
          </a:bodyPr>
          <a:lstStyle/>
          <a:p>
            <a:r>
              <a:rPr lang="en-US" dirty="0"/>
              <a:t>Recovering from Failure of Non-Volatile Storage</a:t>
            </a:r>
          </a:p>
        </p:txBody>
      </p:sp>
      <p:sp>
        <p:nvSpPr>
          <p:cNvPr id="3" name="Content Placeholder 2">
            <a:extLst>
              <a:ext uri="{FF2B5EF4-FFF2-40B4-BE49-F238E27FC236}">
                <a16:creationId xmlns:a16="http://schemas.microsoft.com/office/drawing/2014/main" id="{328975E6-CEA2-4D58-B627-45FF274CF304}"/>
              </a:ext>
            </a:extLst>
          </p:cNvPr>
          <p:cNvSpPr>
            <a:spLocks noGrp="1"/>
          </p:cNvSpPr>
          <p:nvPr>
            <p:ph idx="1"/>
          </p:nvPr>
        </p:nvSpPr>
        <p:spPr/>
        <p:txBody>
          <a:bodyPr/>
          <a:lstStyle/>
          <a:p>
            <a:r>
              <a:rPr lang="en-US" dirty="0"/>
              <a:t>To recover from disk failure</a:t>
            </a:r>
          </a:p>
          <a:p>
            <a:pPr lvl="1"/>
            <a:r>
              <a:rPr lang="en-US" dirty="0"/>
              <a:t>restore database from most recent dump.</a:t>
            </a:r>
          </a:p>
          <a:p>
            <a:pPr lvl="1"/>
            <a:r>
              <a:rPr lang="en-US" dirty="0"/>
              <a:t>Consult the log and redo all transactions that committed after the dump</a:t>
            </a:r>
          </a:p>
          <a:p>
            <a:pPr lvl="1"/>
            <a:r>
              <a:rPr lang="en-US" dirty="0"/>
              <a:t>Can be extended to allow transactions to be active during dump; known as fuzzy dump or online dump</a:t>
            </a:r>
          </a:p>
        </p:txBody>
      </p:sp>
      <p:sp>
        <p:nvSpPr>
          <p:cNvPr id="4" name="Slide Number Placeholder 3">
            <a:extLst>
              <a:ext uri="{FF2B5EF4-FFF2-40B4-BE49-F238E27FC236}">
                <a16:creationId xmlns:a16="http://schemas.microsoft.com/office/drawing/2014/main" id="{22ECB99C-F80D-4022-B131-313504EB62B6}"/>
              </a:ext>
            </a:extLst>
          </p:cNvPr>
          <p:cNvSpPr>
            <a:spLocks noGrp="1"/>
          </p:cNvSpPr>
          <p:nvPr>
            <p:ph type="sldNum" sz="quarter" idx="12"/>
          </p:nvPr>
        </p:nvSpPr>
        <p:spPr/>
        <p:txBody>
          <a:bodyPr/>
          <a:lstStyle/>
          <a:p>
            <a:fld id="{7A40C488-C8CC-47D5-8871-7D5F905AB6AC}" type="slidenum">
              <a:rPr lang="en-US" smtClean="0"/>
              <a:t>37</a:t>
            </a:fld>
            <a:endParaRPr lang="en-US"/>
          </a:p>
        </p:txBody>
      </p:sp>
    </p:spTree>
    <p:extLst>
      <p:ext uri="{BB962C8B-B14F-4D97-AF65-F5344CB8AC3E}">
        <p14:creationId xmlns:p14="http://schemas.microsoft.com/office/powerpoint/2010/main" val="1581843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958F-D560-49C2-B230-B9270FF14782}"/>
              </a:ext>
            </a:extLst>
          </p:cNvPr>
          <p:cNvSpPr>
            <a:spLocks noGrp="1"/>
          </p:cNvSpPr>
          <p:nvPr>
            <p:ph type="title"/>
          </p:nvPr>
        </p:nvSpPr>
        <p:spPr/>
        <p:txBody>
          <a:bodyPr>
            <a:normAutofit fontScale="90000"/>
          </a:bodyPr>
          <a:lstStyle/>
          <a:p>
            <a:r>
              <a:rPr lang="en-US" dirty="0"/>
              <a:t>Further Reading</a:t>
            </a:r>
          </a:p>
        </p:txBody>
      </p:sp>
      <p:sp>
        <p:nvSpPr>
          <p:cNvPr id="3" name="Content Placeholder 2">
            <a:extLst>
              <a:ext uri="{FF2B5EF4-FFF2-40B4-BE49-F238E27FC236}">
                <a16:creationId xmlns:a16="http://schemas.microsoft.com/office/drawing/2014/main" id="{8D2F0030-A6F8-453C-8130-8C1766605BC2}"/>
              </a:ext>
            </a:extLst>
          </p:cNvPr>
          <p:cNvSpPr>
            <a:spLocks noGrp="1"/>
          </p:cNvSpPr>
          <p:nvPr>
            <p:ph idx="1"/>
          </p:nvPr>
        </p:nvSpPr>
        <p:spPr/>
        <p:txBody>
          <a:bodyPr/>
          <a:lstStyle/>
          <a:p>
            <a:r>
              <a:rPr lang="en-US" dirty="0"/>
              <a:t>Advanced Recovery Algorithm</a:t>
            </a:r>
          </a:p>
          <a:p>
            <a:pPr lvl="1"/>
            <a:r>
              <a:rPr lang="en-US" dirty="0"/>
              <a:t>Logical Undo Logging</a:t>
            </a:r>
          </a:p>
          <a:p>
            <a:pPr lvl="1"/>
            <a:r>
              <a:rPr lang="en-US" dirty="0"/>
              <a:t>Physical Redo</a:t>
            </a:r>
          </a:p>
          <a:p>
            <a:pPr lvl="1"/>
            <a:r>
              <a:rPr lang="en-US" dirty="0"/>
              <a:t>Operation Logging</a:t>
            </a:r>
          </a:p>
          <a:p>
            <a:pPr lvl="1"/>
            <a:r>
              <a:rPr lang="en-US" dirty="0"/>
              <a:t>Crash Recover</a:t>
            </a:r>
          </a:p>
          <a:p>
            <a:pPr lvl="1"/>
            <a:r>
              <a:rPr lang="en-US" dirty="0"/>
              <a:t>Fuzzy Checkpointing</a:t>
            </a:r>
          </a:p>
          <a:p>
            <a:pPr lvl="1"/>
            <a:r>
              <a:rPr lang="en-US" dirty="0"/>
              <a:t>ARIES Recovery Algorithm</a:t>
            </a:r>
          </a:p>
        </p:txBody>
      </p:sp>
      <p:sp>
        <p:nvSpPr>
          <p:cNvPr id="4" name="Slide Number Placeholder 3">
            <a:extLst>
              <a:ext uri="{FF2B5EF4-FFF2-40B4-BE49-F238E27FC236}">
                <a16:creationId xmlns:a16="http://schemas.microsoft.com/office/drawing/2014/main" id="{FF63B4EF-D89D-4A7C-B34F-B4D50C3721DB}"/>
              </a:ext>
            </a:extLst>
          </p:cNvPr>
          <p:cNvSpPr>
            <a:spLocks noGrp="1"/>
          </p:cNvSpPr>
          <p:nvPr>
            <p:ph type="sldNum" sz="quarter" idx="12"/>
          </p:nvPr>
        </p:nvSpPr>
        <p:spPr/>
        <p:txBody>
          <a:bodyPr/>
          <a:lstStyle/>
          <a:p>
            <a:fld id="{7A40C488-C8CC-47D5-8871-7D5F905AB6AC}" type="slidenum">
              <a:rPr lang="en-US" smtClean="0"/>
              <a:t>38</a:t>
            </a:fld>
            <a:endParaRPr lang="en-US"/>
          </a:p>
        </p:txBody>
      </p:sp>
    </p:spTree>
    <p:extLst>
      <p:ext uri="{BB962C8B-B14F-4D97-AF65-F5344CB8AC3E}">
        <p14:creationId xmlns:p14="http://schemas.microsoft.com/office/powerpoint/2010/main" val="1963455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p>
        </p:txBody>
      </p:sp>
      <p:sp>
        <p:nvSpPr>
          <p:cNvPr id="3" name="Content Placeholder 2"/>
          <p:cNvSpPr>
            <a:spLocks noGrp="1"/>
          </p:cNvSpPr>
          <p:nvPr>
            <p:ph idx="1"/>
          </p:nvPr>
        </p:nvSpPr>
        <p:spPr>
          <a:xfrm>
            <a:off x="838200" y="1270000"/>
            <a:ext cx="8270631" cy="4906963"/>
          </a:xfrm>
        </p:spPr>
        <p:txBody>
          <a:bodyPr/>
          <a:lstStyle/>
          <a:p>
            <a:pPr algn="just"/>
            <a:r>
              <a:rPr lang="en-US" dirty="0"/>
              <a:t>Abraham </a:t>
            </a:r>
            <a:r>
              <a:rPr lang="en-US" dirty="0" err="1"/>
              <a:t>Silberschatz</a:t>
            </a:r>
            <a:r>
              <a:rPr lang="en-US" dirty="0"/>
              <a:t>, Henry F. </a:t>
            </a:r>
            <a:r>
              <a:rPr lang="en-US" dirty="0" err="1"/>
              <a:t>Korth</a:t>
            </a:r>
            <a:r>
              <a:rPr lang="en-US" dirty="0"/>
              <a:t>, and S. Sudarshan, Database System Concepts, 7/e</a:t>
            </a:r>
          </a:p>
          <a:p>
            <a:pPr algn="just"/>
            <a:r>
              <a:rPr lang="en-US" dirty="0" err="1"/>
              <a:t>Adhsakkdi</a:t>
            </a:r>
            <a:r>
              <a:rPr lang="en-US" dirty="0"/>
              <a:t> Y, Raghuram Krishnan and Johannes </a:t>
            </a:r>
            <a:r>
              <a:rPr lang="en-US" dirty="0" err="1"/>
              <a:t>Gehrke</a:t>
            </a:r>
            <a:r>
              <a:rPr lang="en-US" dirty="0"/>
              <a:t>, Database Management Systems, 3/e, TMH, 2007. </a:t>
            </a:r>
          </a:p>
          <a:p>
            <a:pPr algn="just"/>
            <a:r>
              <a:rPr lang="en-US" dirty="0"/>
              <a:t>Some of the figures and Examples are taken from various online sources. </a:t>
            </a:r>
          </a:p>
          <a:p>
            <a:pPr algn="just"/>
            <a:endParaRPr lang="en-US" dirty="0"/>
          </a:p>
        </p:txBody>
      </p:sp>
    </p:spTree>
    <p:extLst>
      <p:ext uri="{BB962C8B-B14F-4D97-AF65-F5344CB8AC3E}">
        <p14:creationId xmlns:p14="http://schemas.microsoft.com/office/powerpoint/2010/main" val="345442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3EC5-8329-4B5B-8595-ECBBC8E69ED5}"/>
              </a:ext>
            </a:extLst>
          </p:cNvPr>
          <p:cNvSpPr>
            <a:spLocks noGrp="1"/>
          </p:cNvSpPr>
          <p:nvPr>
            <p:ph type="title"/>
          </p:nvPr>
        </p:nvSpPr>
        <p:spPr/>
        <p:txBody>
          <a:bodyPr>
            <a:normAutofit fontScale="90000"/>
          </a:bodyPr>
          <a:lstStyle/>
          <a:p>
            <a:r>
              <a:rPr lang="en-US" dirty="0"/>
              <a:t>Recovery Algorithms</a:t>
            </a:r>
          </a:p>
        </p:txBody>
      </p:sp>
      <p:sp>
        <p:nvSpPr>
          <p:cNvPr id="3" name="Content Placeholder 2">
            <a:extLst>
              <a:ext uri="{FF2B5EF4-FFF2-40B4-BE49-F238E27FC236}">
                <a16:creationId xmlns:a16="http://schemas.microsoft.com/office/drawing/2014/main" id="{4EF76E75-B61E-480C-9F21-37CC6B7937C3}"/>
              </a:ext>
            </a:extLst>
          </p:cNvPr>
          <p:cNvSpPr>
            <a:spLocks noGrp="1"/>
          </p:cNvSpPr>
          <p:nvPr>
            <p:ph idx="1"/>
          </p:nvPr>
        </p:nvSpPr>
        <p:spPr/>
        <p:txBody>
          <a:bodyPr>
            <a:normAutofit/>
          </a:bodyPr>
          <a:lstStyle/>
          <a:p>
            <a:r>
              <a:rPr lang="en-US" dirty="0"/>
              <a:t>Recovery algorithms are techniques to ensure database consistency and transaction atomicity and durability despite failures</a:t>
            </a:r>
          </a:p>
          <a:p>
            <a:r>
              <a:rPr lang="en-US" dirty="0"/>
              <a:t>Recovery algorithms have two parts</a:t>
            </a:r>
          </a:p>
          <a:p>
            <a:pPr marL="971550" lvl="1" indent="-514350">
              <a:buFont typeface="+mj-lt"/>
              <a:buAutoNum type="arabicPeriod"/>
            </a:pPr>
            <a:r>
              <a:rPr lang="en-US" dirty="0"/>
              <a:t>Actions taken during normal transaction processing to ensure enough information exists to recover from failures</a:t>
            </a:r>
          </a:p>
          <a:p>
            <a:pPr marL="971550" lvl="1" indent="-514350">
              <a:buFont typeface="+mj-lt"/>
              <a:buAutoNum type="arabicPeriod"/>
            </a:pPr>
            <a:r>
              <a:rPr lang="en-US" dirty="0"/>
              <a:t>Actions taken after a failure to recover the database contents to a state that ensures atomicity, consistency and durability</a:t>
            </a:r>
          </a:p>
        </p:txBody>
      </p:sp>
      <p:sp>
        <p:nvSpPr>
          <p:cNvPr id="4" name="Slide Number Placeholder 3">
            <a:extLst>
              <a:ext uri="{FF2B5EF4-FFF2-40B4-BE49-F238E27FC236}">
                <a16:creationId xmlns:a16="http://schemas.microsoft.com/office/drawing/2014/main" id="{998B6303-C5FC-4C53-8476-C8976895B000}"/>
              </a:ext>
            </a:extLst>
          </p:cNvPr>
          <p:cNvSpPr>
            <a:spLocks noGrp="1"/>
          </p:cNvSpPr>
          <p:nvPr>
            <p:ph type="sldNum" sz="quarter" idx="12"/>
          </p:nvPr>
        </p:nvSpPr>
        <p:spPr/>
        <p:txBody>
          <a:bodyPr/>
          <a:lstStyle/>
          <a:p>
            <a:fld id="{7A40C488-C8CC-47D5-8871-7D5F905AB6AC}" type="slidenum">
              <a:rPr lang="en-US" smtClean="0"/>
              <a:t>4</a:t>
            </a:fld>
            <a:endParaRPr lang="en-US"/>
          </a:p>
        </p:txBody>
      </p:sp>
    </p:spTree>
    <p:extLst>
      <p:ext uri="{BB962C8B-B14F-4D97-AF65-F5344CB8AC3E}">
        <p14:creationId xmlns:p14="http://schemas.microsoft.com/office/powerpoint/2010/main" val="68841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C40A-F6B9-4BF5-8C43-BDA91D99073E}"/>
              </a:ext>
            </a:extLst>
          </p:cNvPr>
          <p:cNvSpPr>
            <a:spLocks noGrp="1"/>
          </p:cNvSpPr>
          <p:nvPr>
            <p:ph type="title"/>
          </p:nvPr>
        </p:nvSpPr>
        <p:spPr/>
        <p:txBody>
          <a:bodyPr>
            <a:normAutofit fontScale="90000"/>
          </a:bodyPr>
          <a:lstStyle/>
          <a:p>
            <a:r>
              <a:rPr lang="en-US" dirty="0"/>
              <a:t>Data Access</a:t>
            </a:r>
          </a:p>
        </p:txBody>
      </p:sp>
      <p:sp>
        <p:nvSpPr>
          <p:cNvPr id="3" name="Content Placeholder 2">
            <a:extLst>
              <a:ext uri="{FF2B5EF4-FFF2-40B4-BE49-F238E27FC236}">
                <a16:creationId xmlns:a16="http://schemas.microsoft.com/office/drawing/2014/main" id="{33EEA41A-AD7F-447D-B103-5A53C8514E58}"/>
              </a:ext>
            </a:extLst>
          </p:cNvPr>
          <p:cNvSpPr>
            <a:spLocks noGrp="1"/>
          </p:cNvSpPr>
          <p:nvPr>
            <p:ph idx="1"/>
          </p:nvPr>
        </p:nvSpPr>
        <p:spPr/>
        <p:txBody>
          <a:bodyPr>
            <a:normAutofit lnSpcReduction="10000"/>
          </a:bodyPr>
          <a:lstStyle/>
          <a:p>
            <a:r>
              <a:rPr lang="en-US" dirty="0"/>
              <a:t>Physical blocks are those blocks residing on the disk.</a:t>
            </a:r>
          </a:p>
          <a:p>
            <a:r>
              <a:rPr lang="en-US" dirty="0"/>
              <a:t>Buffer blocks are the blocks residing temporarily in main memory.</a:t>
            </a:r>
          </a:p>
          <a:p>
            <a:r>
              <a:rPr lang="en-US" dirty="0"/>
              <a:t>Block movements between disk and main memory are initiated through the following two operations:</a:t>
            </a:r>
          </a:p>
          <a:p>
            <a:pPr lvl="1"/>
            <a:r>
              <a:rPr lang="en-US" dirty="0">
                <a:solidFill>
                  <a:srgbClr val="00B0F0"/>
                </a:solidFill>
              </a:rPr>
              <a:t>input(B) </a:t>
            </a:r>
            <a:r>
              <a:rPr lang="en-US" dirty="0"/>
              <a:t>transfers the physical block </a:t>
            </a:r>
            <a:r>
              <a:rPr lang="en-US" dirty="0">
                <a:solidFill>
                  <a:srgbClr val="00B0F0"/>
                </a:solidFill>
              </a:rPr>
              <a:t>B</a:t>
            </a:r>
            <a:r>
              <a:rPr lang="en-US" dirty="0"/>
              <a:t> to main memory.</a:t>
            </a:r>
          </a:p>
          <a:p>
            <a:pPr lvl="1"/>
            <a:r>
              <a:rPr lang="en-US" dirty="0">
                <a:solidFill>
                  <a:srgbClr val="00B0F0"/>
                </a:solidFill>
              </a:rPr>
              <a:t>output(B) </a:t>
            </a:r>
            <a:r>
              <a:rPr lang="en-US" dirty="0"/>
              <a:t>transfers the buffer block</a:t>
            </a:r>
            <a:r>
              <a:rPr lang="en-US" dirty="0">
                <a:solidFill>
                  <a:srgbClr val="00B0F0"/>
                </a:solidFill>
              </a:rPr>
              <a:t> B </a:t>
            </a:r>
            <a:r>
              <a:rPr lang="en-US" dirty="0"/>
              <a:t>to the disk and replaces the appropriate physical block there.</a:t>
            </a:r>
          </a:p>
          <a:p>
            <a:r>
              <a:rPr lang="en-US" dirty="0"/>
              <a:t>We assume, for simplicity, that each data item fits in, and is stored inside, a single block.</a:t>
            </a:r>
          </a:p>
        </p:txBody>
      </p:sp>
      <p:sp>
        <p:nvSpPr>
          <p:cNvPr id="4" name="Slide Number Placeholder 3">
            <a:extLst>
              <a:ext uri="{FF2B5EF4-FFF2-40B4-BE49-F238E27FC236}">
                <a16:creationId xmlns:a16="http://schemas.microsoft.com/office/drawing/2014/main" id="{AFF8888C-02C6-491F-91ED-810A9047C4B2}"/>
              </a:ext>
            </a:extLst>
          </p:cNvPr>
          <p:cNvSpPr>
            <a:spLocks noGrp="1"/>
          </p:cNvSpPr>
          <p:nvPr>
            <p:ph type="sldNum" sz="quarter" idx="12"/>
          </p:nvPr>
        </p:nvSpPr>
        <p:spPr/>
        <p:txBody>
          <a:bodyPr/>
          <a:lstStyle/>
          <a:p>
            <a:fld id="{7A40C488-C8CC-47D5-8871-7D5F905AB6AC}" type="slidenum">
              <a:rPr lang="en-US" smtClean="0"/>
              <a:t>5</a:t>
            </a:fld>
            <a:endParaRPr lang="en-US"/>
          </a:p>
        </p:txBody>
      </p:sp>
    </p:spTree>
    <p:extLst>
      <p:ext uri="{BB962C8B-B14F-4D97-AF65-F5344CB8AC3E}">
        <p14:creationId xmlns:p14="http://schemas.microsoft.com/office/powerpoint/2010/main" val="243264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6E74-E161-49B0-93CE-35CD48B27DCC}"/>
              </a:ext>
            </a:extLst>
          </p:cNvPr>
          <p:cNvSpPr>
            <a:spLocks noGrp="1"/>
          </p:cNvSpPr>
          <p:nvPr>
            <p:ph type="title"/>
          </p:nvPr>
        </p:nvSpPr>
        <p:spPr/>
        <p:txBody>
          <a:bodyPr>
            <a:normAutofit fontScale="90000"/>
          </a:bodyPr>
          <a:lstStyle/>
          <a:p>
            <a:r>
              <a:rPr lang="en-US" dirty="0"/>
              <a:t>Data Access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527063-FF81-4D1F-981F-1094735A8F87}"/>
                  </a:ext>
                </a:extLst>
              </p:cNvPr>
              <p:cNvSpPr>
                <a:spLocks noGrp="1"/>
              </p:cNvSpPr>
              <p:nvPr>
                <p:ph idx="1"/>
              </p:nvPr>
            </p:nvSpPr>
            <p:spPr/>
            <p:txBody>
              <a:bodyPr>
                <a:normAutofit fontScale="92500" lnSpcReduction="10000"/>
              </a:bodyPr>
              <a:lstStyle/>
              <a:p>
                <a:r>
                  <a:rPr lang="en-US" dirty="0"/>
                  <a:t>Each transaction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𝑻</m:t>
                        </m:r>
                      </m:e>
                      <m:sub>
                        <m:r>
                          <a:rPr lang="en-US" b="1" i="1" smtClean="0">
                            <a:latin typeface="Cambria Math" panose="02040503050406030204" pitchFamily="18" charset="0"/>
                          </a:rPr>
                          <m:t>𝒊</m:t>
                        </m:r>
                      </m:sub>
                    </m:sSub>
                  </m:oMath>
                </a14:m>
                <a:r>
                  <a:rPr lang="en-US" dirty="0"/>
                  <a:t> has its private work-area in which local copies of all data items accessed and updated by it are kept. </a:t>
                </a:r>
              </a:p>
              <a:p>
                <a:pPr lvl="1"/>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1" i="1" dirty="0" smtClean="0">
                            <a:latin typeface="Cambria Math" panose="02040503050406030204" pitchFamily="18" charset="0"/>
                          </a:rPr>
                          <m:t>𝒊</m:t>
                        </m:r>
                      </m:sub>
                    </m:sSub>
                  </m:oMath>
                </a14:m>
                <a:r>
                  <a:rPr lang="en-US" dirty="0"/>
                  <a:t> local copy of a data item X is denoted by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oMath>
                </a14:m>
                <a:endParaRPr lang="en-US" dirty="0"/>
              </a:p>
              <a:p>
                <a:pPr lvl="1"/>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𝑩</m:t>
                        </m:r>
                      </m:e>
                      <m:sub>
                        <m:r>
                          <a:rPr lang="en-US" b="1" i="1" smtClean="0">
                            <a:latin typeface="Cambria Math" panose="02040503050406030204" pitchFamily="18" charset="0"/>
                          </a:rPr>
                          <m:t>𝑿</m:t>
                        </m:r>
                      </m:sub>
                    </m:sSub>
                  </m:oMath>
                </a14:m>
                <a:r>
                  <a:rPr lang="en-US" dirty="0"/>
                  <a:t> denotes block containing X</a:t>
                </a:r>
              </a:p>
              <a:p>
                <a:r>
                  <a:rPr lang="en-US" dirty="0"/>
                  <a:t>Transaction transfers data items between system buffer blocks and its private work-area using the following operations :</a:t>
                </a:r>
              </a:p>
              <a:p>
                <a:pPr lvl="1"/>
                <a:r>
                  <a:rPr lang="en-US" dirty="0">
                    <a:solidFill>
                      <a:srgbClr val="00B0F0"/>
                    </a:solidFill>
                  </a:rPr>
                  <a:t>read(X)</a:t>
                </a:r>
                <a:r>
                  <a:rPr lang="en-US" dirty="0"/>
                  <a:t> assigns the value of data item </a:t>
                </a:r>
                <a:r>
                  <a:rPr lang="en-US" dirty="0">
                    <a:solidFill>
                      <a:srgbClr val="00B0F0"/>
                    </a:solidFill>
                  </a:rPr>
                  <a:t>X</a:t>
                </a:r>
                <a:r>
                  <a:rPr lang="en-US" dirty="0"/>
                  <a:t> to the local variable </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𝑥</m:t>
                        </m:r>
                      </m:e>
                      <m:sub>
                        <m:r>
                          <a:rPr lang="en-US" i="1" dirty="0" smtClean="0">
                            <a:solidFill>
                              <a:srgbClr val="00B0F0"/>
                            </a:solidFill>
                            <a:latin typeface="Cambria Math" panose="02040503050406030204" pitchFamily="18" charset="0"/>
                          </a:rPr>
                          <m:t>𝑖</m:t>
                        </m:r>
                      </m:sub>
                    </m:sSub>
                  </m:oMath>
                </a14:m>
                <a:r>
                  <a:rPr lang="en-US" dirty="0">
                    <a:solidFill>
                      <a:srgbClr val="00B0F0"/>
                    </a:solidFill>
                  </a:rPr>
                  <a:t>.</a:t>
                </a:r>
              </a:p>
              <a:p>
                <a:pPr lvl="1"/>
                <a:r>
                  <a:rPr lang="en-US" dirty="0">
                    <a:solidFill>
                      <a:srgbClr val="00B0F0"/>
                    </a:solidFill>
                  </a:rPr>
                  <a:t>write(X) </a:t>
                </a:r>
                <a:r>
                  <a:rPr lang="en-US" dirty="0"/>
                  <a:t>assigns the value of local variable </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𝑥</m:t>
                        </m:r>
                      </m:e>
                      <m:sub>
                        <m:r>
                          <a:rPr lang="en-US" i="1" dirty="0" smtClean="0">
                            <a:solidFill>
                              <a:srgbClr val="00B0F0"/>
                            </a:solidFill>
                            <a:latin typeface="Cambria Math" panose="02040503050406030204" pitchFamily="18" charset="0"/>
                          </a:rPr>
                          <m:t>𝑖</m:t>
                        </m:r>
                      </m:sub>
                    </m:sSub>
                  </m:oMath>
                </a14:m>
                <a:r>
                  <a:rPr lang="en-US" dirty="0">
                    <a:solidFill>
                      <a:srgbClr val="00B0F0"/>
                    </a:solidFill>
                  </a:rPr>
                  <a:t> </a:t>
                </a:r>
                <a:r>
                  <a:rPr lang="en-US" dirty="0"/>
                  <a:t>to data item </a:t>
                </a:r>
                <a14:m>
                  <m:oMath xmlns:m="http://schemas.openxmlformats.org/officeDocument/2006/math">
                    <m:r>
                      <a:rPr lang="en-US" i="1" dirty="0" smtClean="0">
                        <a:solidFill>
                          <a:srgbClr val="00B0F0"/>
                        </a:solidFill>
                        <a:latin typeface="Cambria Math" panose="02040503050406030204" pitchFamily="18" charset="0"/>
                      </a:rPr>
                      <m:t>{</m:t>
                    </m:r>
                    <m:r>
                      <a:rPr lang="en-US" i="1" dirty="0" smtClean="0">
                        <a:solidFill>
                          <a:srgbClr val="00B0F0"/>
                        </a:solidFill>
                        <a:latin typeface="Cambria Math" panose="02040503050406030204" pitchFamily="18" charset="0"/>
                      </a:rPr>
                      <m:t>𝑋</m:t>
                    </m:r>
                    <m:r>
                      <a:rPr lang="en-US" i="1" dirty="0" smtClean="0">
                        <a:solidFill>
                          <a:srgbClr val="00B0F0"/>
                        </a:solidFill>
                        <a:latin typeface="Cambria Math" panose="02040503050406030204" pitchFamily="18" charset="0"/>
                      </a:rPr>
                      <m:t>}</m:t>
                    </m:r>
                  </m:oMath>
                </a14:m>
                <a:r>
                  <a:rPr lang="en-US" dirty="0">
                    <a:solidFill>
                      <a:srgbClr val="00B0F0"/>
                    </a:solidFill>
                  </a:rPr>
                  <a:t> </a:t>
                </a:r>
                <a:r>
                  <a:rPr lang="en-US" dirty="0"/>
                  <a:t>in the buffer block.</a:t>
                </a:r>
              </a:p>
              <a:p>
                <a:pPr lvl="1"/>
                <a:r>
                  <a:rPr lang="en-US" dirty="0"/>
                  <a:t>both these commands may necessitate the issue of an </a:t>
                </a:r>
                <a:r>
                  <a:rPr lang="en-US" dirty="0">
                    <a:solidFill>
                      <a:srgbClr val="00B0F0"/>
                    </a:solidFill>
                  </a:rPr>
                  <a:t>input(</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𝐵</m:t>
                        </m:r>
                      </m:e>
                      <m:sub>
                        <m:r>
                          <a:rPr lang="en-US" i="1" dirty="0" smtClean="0">
                            <a:solidFill>
                              <a:srgbClr val="00B0F0"/>
                            </a:solidFill>
                            <a:latin typeface="Cambria Math" panose="02040503050406030204" pitchFamily="18" charset="0"/>
                          </a:rPr>
                          <m:t>𝑋</m:t>
                        </m:r>
                      </m:sub>
                    </m:sSub>
                  </m:oMath>
                </a14:m>
                <a:r>
                  <a:rPr lang="en-US" dirty="0">
                    <a:solidFill>
                      <a:srgbClr val="00B0F0"/>
                    </a:solidFill>
                  </a:rPr>
                  <a:t>)</a:t>
                </a:r>
                <a:r>
                  <a:rPr lang="en-US" dirty="0"/>
                  <a:t> instruction before the assignment, if the block </a:t>
                </a:r>
                <a14:m>
                  <m:oMath xmlns:m="http://schemas.openxmlformats.org/officeDocument/2006/math">
                    <m:sSub>
                      <m:sSubPr>
                        <m:ctrlPr>
                          <a:rPr lang="en-US" i="1" dirty="0" smtClean="0">
                            <a:solidFill>
                              <a:srgbClr val="00B0F0"/>
                            </a:solidFill>
                            <a:latin typeface="Cambria Math" panose="02040503050406030204" pitchFamily="18" charset="0"/>
                          </a:rPr>
                        </m:ctrlPr>
                      </m:sSubPr>
                      <m:e>
                        <m:r>
                          <a:rPr lang="en-US" i="1" dirty="0">
                            <a:solidFill>
                              <a:srgbClr val="00B0F0"/>
                            </a:solidFill>
                            <a:latin typeface="Cambria Math" panose="02040503050406030204" pitchFamily="18" charset="0"/>
                          </a:rPr>
                          <m:t>𝐵</m:t>
                        </m:r>
                      </m:e>
                      <m:sub>
                        <m:r>
                          <a:rPr lang="en-US" i="1" dirty="0">
                            <a:solidFill>
                              <a:srgbClr val="00B0F0"/>
                            </a:solidFill>
                            <a:latin typeface="Cambria Math" panose="02040503050406030204" pitchFamily="18" charset="0"/>
                          </a:rPr>
                          <m:t>𝑋</m:t>
                        </m:r>
                      </m:sub>
                    </m:sSub>
                  </m:oMath>
                </a14:m>
                <a:r>
                  <a:rPr lang="en-US" dirty="0"/>
                  <a:t> in which </a:t>
                </a:r>
                <a:r>
                  <a:rPr lang="en-US" dirty="0">
                    <a:solidFill>
                      <a:srgbClr val="00B0F0"/>
                    </a:solidFill>
                  </a:rPr>
                  <a:t>X</a:t>
                </a:r>
                <a:r>
                  <a:rPr lang="en-US" dirty="0"/>
                  <a:t> resides is not already in memory.</a:t>
                </a:r>
              </a:p>
            </p:txBody>
          </p:sp>
        </mc:Choice>
        <mc:Fallback xmlns="">
          <p:sp>
            <p:nvSpPr>
              <p:cNvPr id="3" name="Content Placeholder 2">
                <a:extLst>
                  <a:ext uri="{FF2B5EF4-FFF2-40B4-BE49-F238E27FC236}">
                    <a16:creationId xmlns:a16="http://schemas.microsoft.com/office/drawing/2014/main" id="{88527063-FF81-4D1F-981F-1094735A8F87}"/>
                  </a:ext>
                </a:extLst>
              </p:cNvPr>
              <p:cNvSpPr>
                <a:spLocks noGrp="1" noRot="1" noChangeAspect="1" noMove="1" noResize="1" noEditPoints="1" noAdjustHandles="1" noChangeArrowheads="1" noChangeShapeType="1" noTextEdit="1"/>
              </p:cNvSpPr>
              <p:nvPr>
                <p:ph idx="1"/>
              </p:nvPr>
            </p:nvSpPr>
            <p:spPr>
              <a:blipFill>
                <a:blip r:embed="rId2"/>
                <a:stretch>
                  <a:fillRect l="-1255" t="-2484" r="-1333" b="-16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B5E625A-A2E8-4949-BE20-10B4964E02F8}"/>
              </a:ext>
            </a:extLst>
          </p:cNvPr>
          <p:cNvSpPr>
            <a:spLocks noGrp="1"/>
          </p:cNvSpPr>
          <p:nvPr>
            <p:ph type="sldNum" sz="quarter" idx="12"/>
          </p:nvPr>
        </p:nvSpPr>
        <p:spPr/>
        <p:txBody>
          <a:bodyPr/>
          <a:lstStyle/>
          <a:p>
            <a:fld id="{7A40C488-C8CC-47D5-8871-7D5F905AB6AC}" type="slidenum">
              <a:rPr lang="en-US" smtClean="0"/>
              <a:t>6</a:t>
            </a:fld>
            <a:endParaRPr lang="en-US"/>
          </a:p>
        </p:txBody>
      </p:sp>
    </p:spTree>
    <p:extLst>
      <p:ext uri="{BB962C8B-B14F-4D97-AF65-F5344CB8AC3E}">
        <p14:creationId xmlns:p14="http://schemas.microsoft.com/office/powerpoint/2010/main" val="273178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9985-0BC5-46AA-A4E2-9F6364680626}"/>
              </a:ext>
            </a:extLst>
          </p:cNvPr>
          <p:cNvSpPr>
            <a:spLocks noGrp="1"/>
          </p:cNvSpPr>
          <p:nvPr>
            <p:ph type="title"/>
          </p:nvPr>
        </p:nvSpPr>
        <p:spPr/>
        <p:txBody>
          <a:bodyPr>
            <a:normAutofit fontScale="90000"/>
          </a:bodyPr>
          <a:lstStyle/>
          <a:p>
            <a:r>
              <a:rPr lang="en-US" dirty="0"/>
              <a:t>Data Access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76B89B-3DCE-4426-8273-DD31469034FC}"/>
                  </a:ext>
                </a:extLst>
              </p:cNvPr>
              <p:cNvSpPr>
                <a:spLocks noGrp="1"/>
              </p:cNvSpPr>
              <p:nvPr>
                <p:ph idx="1"/>
              </p:nvPr>
            </p:nvSpPr>
            <p:spPr/>
            <p:txBody>
              <a:bodyPr/>
              <a:lstStyle/>
              <a:p>
                <a:r>
                  <a:rPr lang="en-US" dirty="0"/>
                  <a:t>Transactions</a:t>
                </a:r>
              </a:p>
              <a:p>
                <a:pPr lvl="1"/>
                <a:r>
                  <a:rPr lang="en-US" dirty="0"/>
                  <a:t>Perform </a:t>
                </a:r>
                <a:r>
                  <a:rPr lang="en-US" dirty="0">
                    <a:solidFill>
                      <a:srgbClr val="00B0F0"/>
                    </a:solidFill>
                  </a:rPr>
                  <a:t>read(X)</a:t>
                </a:r>
                <a:r>
                  <a:rPr lang="en-US" dirty="0"/>
                  <a:t> while accessing </a:t>
                </a:r>
                <a:r>
                  <a:rPr lang="en-US" dirty="0">
                    <a:solidFill>
                      <a:srgbClr val="00B0F0"/>
                    </a:solidFill>
                  </a:rPr>
                  <a:t>X</a:t>
                </a:r>
                <a:r>
                  <a:rPr lang="en-US" dirty="0"/>
                  <a:t> for the first time;</a:t>
                </a:r>
              </a:p>
              <a:p>
                <a:pPr lvl="1"/>
                <a:r>
                  <a:rPr lang="en-US" dirty="0"/>
                  <a:t>All subsequent accesses are to the local copy.</a:t>
                </a:r>
              </a:p>
              <a:p>
                <a:pPr lvl="1"/>
                <a:r>
                  <a:rPr lang="en-US" dirty="0"/>
                  <a:t>After last access, transaction executes </a:t>
                </a:r>
                <a:r>
                  <a:rPr lang="en-US" dirty="0">
                    <a:solidFill>
                      <a:srgbClr val="00B0F0"/>
                    </a:solidFill>
                  </a:rPr>
                  <a:t>write(X)</a:t>
                </a:r>
                <a:r>
                  <a:rPr lang="en-US" dirty="0"/>
                  <a:t>.</a:t>
                </a:r>
              </a:p>
              <a:p>
                <a:r>
                  <a:rPr lang="en-US" dirty="0">
                    <a:solidFill>
                      <a:srgbClr val="00B0F0"/>
                    </a:solidFill>
                  </a:rPr>
                  <a:t>output(</a:t>
                </a:r>
                <a14:m>
                  <m:oMath xmlns:m="http://schemas.openxmlformats.org/officeDocument/2006/math">
                    <m:sSub>
                      <m:sSubPr>
                        <m:ctrlPr>
                          <a:rPr lang="en-US" b="1" i="1" dirty="0" smtClean="0">
                            <a:solidFill>
                              <a:srgbClr val="00B0F0"/>
                            </a:solidFill>
                            <a:latin typeface="Cambria Math" panose="02040503050406030204" pitchFamily="18" charset="0"/>
                          </a:rPr>
                        </m:ctrlPr>
                      </m:sSubPr>
                      <m:e>
                        <m:r>
                          <a:rPr lang="en-US" i="1" dirty="0" smtClean="0">
                            <a:solidFill>
                              <a:srgbClr val="00B0F0"/>
                            </a:solidFill>
                            <a:latin typeface="Cambria Math" panose="02040503050406030204" pitchFamily="18" charset="0"/>
                          </a:rPr>
                          <m:t>𝐵</m:t>
                        </m:r>
                      </m:e>
                      <m:sub>
                        <m:r>
                          <a:rPr lang="en-US" i="1" dirty="0" smtClean="0">
                            <a:solidFill>
                              <a:srgbClr val="00B0F0"/>
                            </a:solidFill>
                            <a:latin typeface="Cambria Math" panose="02040503050406030204" pitchFamily="18" charset="0"/>
                          </a:rPr>
                          <m:t>𝑋</m:t>
                        </m:r>
                      </m:sub>
                    </m:sSub>
                  </m:oMath>
                </a14:m>
                <a:r>
                  <a:rPr lang="en-US" dirty="0">
                    <a:solidFill>
                      <a:srgbClr val="00B0F0"/>
                    </a:solidFill>
                  </a:rPr>
                  <a:t>) </a:t>
                </a:r>
                <a:r>
                  <a:rPr lang="en-US" dirty="0"/>
                  <a:t>need not immediately follow </a:t>
                </a:r>
                <a:r>
                  <a:rPr lang="en-US" dirty="0">
                    <a:solidFill>
                      <a:srgbClr val="00B0F0"/>
                    </a:solidFill>
                  </a:rPr>
                  <a:t>write(X)</a:t>
                </a:r>
                <a:r>
                  <a:rPr lang="en-US" dirty="0"/>
                  <a:t>. System can perform the output operation when it deems fit.</a:t>
                </a:r>
              </a:p>
            </p:txBody>
          </p:sp>
        </mc:Choice>
        <mc:Fallback xmlns="">
          <p:sp>
            <p:nvSpPr>
              <p:cNvPr id="3" name="Content Placeholder 2">
                <a:extLst>
                  <a:ext uri="{FF2B5EF4-FFF2-40B4-BE49-F238E27FC236}">
                    <a16:creationId xmlns:a16="http://schemas.microsoft.com/office/drawing/2014/main" id="{FA76B89B-3DCE-4426-8273-DD31469034FC}"/>
                  </a:ext>
                </a:extLst>
              </p:cNvPr>
              <p:cNvSpPr>
                <a:spLocks noGrp="1" noRot="1" noChangeAspect="1" noMove="1" noResize="1" noEditPoints="1" noAdjustHandles="1" noChangeArrowheads="1" noChangeShapeType="1" noTextEdit="1"/>
              </p:cNvSpPr>
              <p:nvPr>
                <p:ph idx="1"/>
              </p:nvPr>
            </p:nvSpPr>
            <p:spPr>
              <a:blipFill>
                <a:blip r:embed="rId2"/>
                <a:stretch>
                  <a:fillRect l="-1412" t="-1988" r="-156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CE9155-5C6D-4B48-89C7-7E7420CB39B7}"/>
              </a:ext>
            </a:extLst>
          </p:cNvPr>
          <p:cNvSpPr>
            <a:spLocks noGrp="1"/>
          </p:cNvSpPr>
          <p:nvPr>
            <p:ph type="sldNum" sz="quarter" idx="12"/>
          </p:nvPr>
        </p:nvSpPr>
        <p:spPr/>
        <p:txBody>
          <a:bodyPr/>
          <a:lstStyle/>
          <a:p>
            <a:fld id="{7A40C488-C8CC-47D5-8871-7D5F905AB6AC}" type="slidenum">
              <a:rPr lang="en-US" smtClean="0"/>
              <a:t>7</a:t>
            </a:fld>
            <a:endParaRPr lang="en-US"/>
          </a:p>
        </p:txBody>
      </p:sp>
    </p:spTree>
    <p:extLst>
      <p:ext uri="{BB962C8B-B14F-4D97-AF65-F5344CB8AC3E}">
        <p14:creationId xmlns:p14="http://schemas.microsoft.com/office/powerpoint/2010/main" val="694356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5983-6ED6-4ADF-8096-E15A6AB4EB8D}"/>
              </a:ext>
            </a:extLst>
          </p:cNvPr>
          <p:cNvSpPr>
            <a:spLocks noGrp="1"/>
          </p:cNvSpPr>
          <p:nvPr>
            <p:ph type="title"/>
          </p:nvPr>
        </p:nvSpPr>
        <p:spPr/>
        <p:txBody>
          <a:bodyPr>
            <a:normAutofit fontScale="90000"/>
          </a:bodyPr>
          <a:lstStyle/>
          <a:p>
            <a:r>
              <a:rPr lang="en-US" dirty="0"/>
              <a:t>Example of Data Access Example of Data Access</a:t>
            </a:r>
          </a:p>
        </p:txBody>
      </p:sp>
      <p:sp>
        <p:nvSpPr>
          <p:cNvPr id="4" name="Slide Number Placeholder 3">
            <a:extLst>
              <a:ext uri="{FF2B5EF4-FFF2-40B4-BE49-F238E27FC236}">
                <a16:creationId xmlns:a16="http://schemas.microsoft.com/office/drawing/2014/main" id="{91374809-1B5A-4652-A59D-9A2D1C4903A3}"/>
              </a:ext>
            </a:extLst>
          </p:cNvPr>
          <p:cNvSpPr>
            <a:spLocks noGrp="1"/>
          </p:cNvSpPr>
          <p:nvPr>
            <p:ph type="sldNum" sz="quarter" idx="12"/>
          </p:nvPr>
        </p:nvSpPr>
        <p:spPr/>
        <p:txBody>
          <a:bodyPr/>
          <a:lstStyle/>
          <a:p>
            <a:fld id="{7A40C488-C8CC-47D5-8871-7D5F905AB6AC}" type="slidenum">
              <a:rPr lang="en-US" smtClean="0"/>
              <a:t>8</a:t>
            </a:fld>
            <a:endParaRPr lang="en-US"/>
          </a:p>
        </p:txBody>
      </p:sp>
      <p:pic>
        <p:nvPicPr>
          <p:cNvPr id="6" name="Picture 5">
            <a:extLst>
              <a:ext uri="{FF2B5EF4-FFF2-40B4-BE49-F238E27FC236}">
                <a16:creationId xmlns:a16="http://schemas.microsoft.com/office/drawing/2014/main" id="{A4CFDEB0-DAC7-4A25-BCC7-2B56122C699D}"/>
              </a:ext>
            </a:extLst>
          </p:cNvPr>
          <p:cNvPicPr>
            <a:picLocks noChangeAspect="1"/>
          </p:cNvPicPr>
          <p:nvPr/>
        </p:nvPicPr>
        <p:blipFill>
          <a:blip r:embed="rId2"/>
          <a:stretch>
            <a:fillRect/>
          </a:stretch>
        </p:blipFill>
        <p:spPr>
          <a:xfrm>
            <a:off x="2582636" y="1205321"/>
            <a:ext cx="6202135" cy="4935127"/>
          </a:xfrm>
          <a:prstGeom prst="rect">
            <a:avLst/>
          </a:prstGeom>
          <a:ln>
            <a:solidFill>
              <a:schemeClr val="bg1"/>
            </a:solidFill>
          </a:ln>
        </p:spPr>
      </p:pic>
    </p:spTree>
    <p:extLst>
      <p:ext uri="{BB962C8B-B14F-4D97-AF65-F5344CB8AC3E}">
        <p14:creationId xmlns:p14="http://schemas.microsoft.com/office/powerpoint/2010/main" val="7493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7421-7880-4AC5-B3FC-63DB20B690D3}"/>
              </a:ext>
            </a:extLst>
          </p:cNvPr>
          <p:cNvSpPr>
            <a:spLocks noGrp="1"/>
          </p:cNvSpPr>
          <p:nvPr>
            <p:ph type="title"/>
          </p:nvPr>
        </p:nvSpPr>
        <p:spPr/>
        <p:txBody>
          <a:bodyPr>
            <a:normAutofit fontScale="90000"/>
          </a:bodyPr>
          <a:lstStyle/>
          <a:p>
            <a:r>
              <a:rPr lang="en-US" dirty="0"/>
              <a:t>Recovery and Atomicity</a:t>
            </a:r>
          </a:p>
        </p:txBody>
      </p:sp>
      <p:sp>
        <p:nvSpPr>
          <p:cNvPr id="3" name="Content Placeholder 2">
            <a:extLst>
              <a:ext uri="{FF2B5EF4-FFF2-40B4-BE49-F238E27FC236}">
                <a16:creationId xmlns:a16="http://schemas.microsoft.com/office/drawing/2014/main" id="{78B13FD6-47B7-482F-95C3-7E20440321BE}"/>
              </a:ext>
            </a:extLst>
          </p:cNvPr>
          <p:cNvSpPr>
            <a:spLocks noGrp="1"/>
          </p:cNvSpPr>
          <p:nvPr>
            <p:ph idx="1"/>
          </p:nvPr>
        </p:nvSpPr>
        <p:spPr/>
        <p:txBody>
          <a:bodyPr>
            <a:normAutofit/>
          </a:bodyPr>
          <a:lstStyle/>
          <a:p>
            <a:r>
              <a:rPr lang="en-US" dirty="0"/>
              <a:t>We study two approaches:</a:t>
            </a:r>
          </a:p>
          <a:p>
            <a:pPr lvl="1"/>
            <a:r>
              <a:rPr lang="en-US" dirty="0"/>
              <a:t>log-based recovery, and</a:t>
            </a:r>
          </a:p>
          <a:p>
            <a:pPr lvl="1"/>
            <a:r>
              <a:rPr lang="en-US" dirty="0"/>
              <a:t>shadow-paging</a:t>
            </a:r>
          </a:p>
          <a:p>
            <a:r>
              <a:rPr lang="en-US" dirty="0"/>
              <a:t>We assume (initially) that transactions run serially, that is, one after the other.</a:t>
            </a:r>
          </a:p>
        </p:txBody>
      </p:sp>
      <p:sp>
        <p:nvSpPr>
          <p:cNvPr id="4" name="Slide Number Placeholder 3">
            <a:extLst>
              <a:ext uri="{FF2B5EF4-FFF2-40B4-BE49-F238E27FC236}">
                <a16:creationId xmlns:a16="http://schemas.microsoft.com/office/drawing/2014/main" id="{23EF4CBA-182A-42C9-A0A4-D34160A766A8}"/>
              </a:ext>
            </a:extLst>
          </p:cNvPr>
          <p:cNvSpPr>
            <a:spLocks noGrp="1"/>
          </p:cNvSpPr>
          <p:nvPr>
            <p:ph type="sldNum" sz="quarter" idx="12"/>
          </p:nvPr>
        </p:nvSpPr>
        <p:spPr/>
        <p:txBody>
          <a:bodyPr/>
          <a:lstStyle/>
          <a:p>
            <a:fld id="{7A40C488-C8CC-47D5-8871-7D5F905AB6AC}" type="slidenum">
              <a:rPr lang="en-US" smtClean="0"/>
              <a:t>9</a:t>
            </a:fld>
            <a:endParaRPr lang="en-US"/>
          </a:p>
        </p:txBody>
      </p:sp>
    </p:spTree>
    <p:extLst>
      <p:ext uri="{BB962C8B-B14F-4D97-AF65-F5344CB8AC3E}">
        <p14:creationId xmlns:p14="http://schemas.microsoft.com/office/powerpoint/2010/main" val="3308514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28335</TotalTime>
  <Words>3111</Words>
  <Application>Microsoft Office PowerPoint</Application>
  <PresentationFormat>Widescreen</PresentationFormat>
  <Paragraphs>285</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Cambria Math</vt:lpstr>
      <vt:lpstr>Office Theme</vt:lpstr>
      <vt:lpstr>Recovery System</vt:lpstr>
      <vt:lpstr>Basics</vt:lpstr>
      <vt:lpstr>Types of Failure</vt:lpstr>
      <vt:lpstr>Recovery Algorithms</vt:lpstr>
      <vt:lpstr>Data Access</vt:lpstr>
      <vt:lpstr>Data Access</vt:lpstr>
      <vt:lpstr>Data Access</vt:lpstr>
      <vt:lpstr>Example of Data Access Example of Data Access</vt:lpstr>
      <vt:lpstr>Recovery and Atomicity</vt:lpstr>
      <vt:lpstr>Log-Based Recovery</vt:lpstr>
      <vt:lpstr>Immediate Database Modification</vt:lpstr>
      <vt:lpstr>Immediate Database Modification</vt:lpstr>
      <vt:lpstr>Immediate Database Modification</vt:lpstr>
      <vt:lpstr>Deferred Database Modification</vt:lpstr>
      <vt:lpstr>Deferred Database Modification </vt:lpstr>
      <vt:lpstr>Deferred Database Modification</vt:lpstr>
      <vt:lpstr>Checkpoints</vt:lpstr>
      <vt:lpstr>Checkpoints</vt:lpstr>
      <vt:lpstr>Example of Checkpoints Example of Checkpoints</vt:lpstr>
      <vt:lpstr>Shadow Paging</vt:lpstr>
      <vt:lpstr>Example of Shadow Paging</vt:lpstr>
      <vt:lpstr>Shadow Paging</vt:lpstr>
      <vt:lpstr>Shadow Paging </vt:lpstr>
      <vt:lpstr>Recovery with Concurrent Transactions</vt:lpstr>
      <vt:lpstr>Recovery with Concurrent Transactions </vt:lpstr>
      <vt:lpstr>Recovery with Concurrent Transactions </vt:lpstr>
      <vt:lpstr>Recovery with Concurrent Transactions </vt:lpstr>
      <vt:lpstr>Example of Recovery</vt:lpstr>
      <vt:lpstr>Log Record Buffering</vt:lpstr>
      <vt:lpstr>Log Record Buffering</vt:lpstr>
      <vt:lpstr>Database Buffering</vt:lpstr>
      <vt:lpstr>Database Buffering</vt:lpstr>
      <vt:lpstr>Buffer Management</vt:lpstr>
      <vt:lpstr>Buffer Management</vt:lpstr>
      <vt:lpstr>Buffer Management</vt:lpstr>
      <vt:lpstr>Failure with Loss of Nonvolatile Storage</vt:lpstr>
      <vt:lpstr>Recovering from Failure of Non-Volatile Storage</vt:lpstr>
      <vt:lpstr>Further Reading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1003</cp:revision>
  <dcterms:created xsi:type="dcterms:W3CDTF">2018-08-09T05:48:18Z</dcterms:created>
  <dcterms:modified xsi:type="dcterms:W3CDTF">2022-07-13T07:19:54Z</dcterms:modified>
</cp:coreProperties>
</file>