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3"/>
  </p:notesMasterIdLst>
  <p:sldIdLst>
    <p:sldId id="280" r:id="rId2"/>
    <p:sldId id="311" r:id="rId3"/>
    <p:sldId id="312" r:id="rId4"/>
    <p:sldId id="324" r:id="rId5"/>
    <p:sldId id="313" r:id="rId6"/>
    <p:sldId id="314" r:id="rId7"/>
    <p:sldId id="315" r:id="rId8"/>
    <p:sldId id="316" r:id="rId9"/>
    <p:sldId id="317" r:id="rId10"/>
    <p:sldId id="318" r:id="rId11"/>
    <p:sldId id="328" r:id="rId12"/>
    <p:sldId id="326" r:id="rId13"/>
    <p:sldId id="327" r:id="rId14"/>
    <p:sldId id="325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20" r:id="rId30"/>
    <p:sldId id="321" r:id="rId31"/>
    <p:sldId id="322" r:id="rId32"/>
    <p:sldId id="347" r:id="rId33"/>
    <p:sldId id="348" r:id="rId34"/>
    <p:sldId id="346" r:id="rId35"/>
    <p:sldId id="343" r:id="rId36"/>
    <p:sldId id="350" r:id="rId37"/>
    <p:sldId id="323" r:id="rId38"/>
    <p:sldId id="344" r:id="rId39"/>
    <p:sldId id="345" r:id="rId40"/>
    <p:sldId id="349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BA85-B50D-48BC-B195-780E410C256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98DB5-567E-4F81-BF23-BE7FFE6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98DB5-567E-4F81-BF23-BE7FFE6769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4037"/>
            <a:ext cx="7886700" cy="52705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1"/>
            <a:ext cx="7886700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07151"/>
            <a:ext cx="20574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7151"/>
            <a:ext cx="30861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07151"/>
            <a:ext cx="20574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28650" y="1081088"/>
            <a:ext cx="78867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628650" y="6356351"/>
            <a:ext cx="78867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6204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tml-tutoria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html/index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D666-B556-435A-B32F-B3435E6B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to XML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Extensible Markup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265A-8178-4FD1-8B8A-3851AB39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F092-6EF0-407D-8469-DF917297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tree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F73E-24A2-4A40-B462-B8DFA38A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43980-E0BA-43CD-BA23-2BAC4A08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D5280-7B18-45DA-A999-78D82EFB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9" y="1270001"/>
            <a:ext cx="7291050" cy="4807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E1B2-4601-4857-A37D-5D181F37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0"/>
            <a:ext cx="3981450" cy="18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72B7-5C24-4633-B952-5EC53B2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of XML documents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2080-66ED-4A84-96CC-EDEE6DE2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XML </a:t>
            </a:r>
            <a:r>
              <a:rPr lang="fr-FR" dirty="0" err="1"/>
              <a:t>Declaration</a:t>
            </a:r>
            <a:endParaRPr lang="fr-FR" dirty="0"/>
          </a:p>
          <a:p>
            <a:r>
              <a:rPr lang="fr-FR" dirty="0" err="1"/>
              <a:t>Elements</a:t>
            </a:r>
            <a:endParaRPr lang="fr-FR" dirty="0"/>
          </a:p>
          <a:p>
            <a:r>
              <a:rPr lang="fr-FR" dirty="0" err="1"/>
              <a:t>Attributes</a:t>
            </a:r>
            <a:endParaRPr lang="fr-FR" dirty="0"/>
          </a:p>
          <a:p>
            <a:r>
              <a:rPr lang="fr-FR" dirty="0"/>
              <a:t>XML </a:t>
            </a:r>
            <a:r>
              <a:rPr lang="fr-FR" dirty="0" err="1"/>
              <a:t>Namespaces</a:t>
            </a:r>
            <a:endParaRPr lang="en-US" dirty="0"/>
          </a:p>
          <a:p>
            <a:r>
              <a:rPr lang="fr-FR" dirty="0"/>
              <a:t>Document Type </a:t>
            </a:r>
            <a:r>
              <a:rPr lang="fr-FR" dirty="0" err="1"/>
              <a:t>Declaration</a:t>
            </a:r>
            <a:endParaRPr lang="fr-FR" dirty="0"/>
          </a:p>
          <a:p>
            <a:r>
              <a:rPr lang="fr-FR" dirty="0" err="1"/>
              <a:t>Entities</a:t>
            </a:r>
            <a:endParaRPr lang="fr-FR" dirty="0"/>
          </a:p>
          <a:p>
            <a:r>
              <a:rPr lang="fr-FR" dirty="0" err="1"/>
              <a:t>Comments</a:t>
            </a:r>
            <a:endParaRPr lang="fr-FR" dirty="0"/>
          </a:p>
          <a:p>
            <a:r>
              <a:rPr lang="fr-FR" dirty="0" err="1"/>
              <a:t>Character</a:t>
            </a:r>
            <a:r>
              <a:rPr lang="fr-FR" dirty="0"/>
              <a:t> Data Sections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B60C-7C68-4BBD-985D-793534E4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1547-81EA-42B1-8BC0-B4316743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47DC-BB3A-4B44-8373-B1D81205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829300" cy="4906963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en-US" b="0" i="1" dirty="0"/>
              <a:t>&lt;?xml version="1.0" encoding="</a:t>
            </a:r>
            <a:r>
              <a:rPr lang="en-US" b="0" i="1"/>
              <a:t>UTF-8"?&gt;</a:t>
            </a:r>
          </a:p>
          <a:p>
            <a:pPr marL="342900" lvl="1" indent="0" algn="just">
              <a:buNone/>
            </a:pPr>
            <a:r>
              <a:rPr lang="en-US" b="0" i="1"/>
              <a:t>&lt;</a:t>
            </a:r>
            <a:r>
              <a:rPr lang="en-US" b="0" i="1" dirty="0"/>
              <a:t>note&gt;</a:t>
            </a:r>
          </a:p>
          <a:p>
            <a:pPr marL="685800" lvl="2" indent="0" algn="just">
              <a:buNone/>
            </a:pPr>
            <a:r>
              <a:rPr lang="en-US" b="0" i="1" dirty="0"/>
              <a:t>  &lt;to&gt;</a:t>
            </a:r>
            <a:r>
              <a:rPr lang="en-US" b="0" i="1" dirty="0" err="1"/>
              <a:t>Tove</a:t>
            </a:r>
            <a:r>
              <a:rPr lang="en-US" b="0" i="1" dirty="0"/>
              <a:t>&lt;/to&gt;</a:t>
            </a:r>
          </a:p>
          <a:p>
            <a:pPr marL="685800" lvl="2" indent="0" algn="just">
              <a:buNone/>
            </a:pPr>
            <a:r>
              <a:rPr lang="en-US" b="0" i="1" dirty="0"/>
              <a:t>  &lt;from&gt;Jani&lt;/from&gt;</a:t>
            </a:r>
          </a:p>
          <a:p>
            <a:pPr marL="685800" lvl="2" indent="0" algn="just">
              <a:buNone/>
            </a:pPr>
            <a:r>
              <a:rPr lang="en-US" b="0" i="1" dirty="0"/>
              <a:t>  &lt;heading&gt;Reminder&lt;/heading&gt;</a:t>
            </a:r>
          </a:p>
          <a:p>
            <a:pPr marL="685800" lvl="2" indent="0" algn="just">
              <a:buNone/>
            </a:pPr>
            <a:r>
              <a:rPr lang="en-US" b="0" i="1" dirty="0"/>
              <a:t>  &lt;body&gt;Don't forget me this weekend!&lt;/body&gt;</a:t>
            </a:r>
          </a:p>
          <a:p>
            <a:pPr marL="342900" lvl="1" indent="0" algn="just">
              <a:buNone/>
            </a:pPr>
            <a:r>
              <a:rPr lang="en-US" b="0" i="1" dirty="0"/>
              <a:t>&lt;/note&gt;</a:t>
            </a:r>
          </a:p>
          <a:p>
            <a:pPr algn="just"/>
            <a:r>
              <a:rPr lang="en-US" dirty="0"/>
              <a:t>The XML prolog is optional. If it exists, it must come first in the document.</a:t>
            </a:r>
          </a:p>
          <a:p>
            <a:pPr algn="just"/>
            <a:r>
              <a:rPr lang="en-US" dirty="0"/>
              <a:t>Informs XML software of</a:t>
            </a:r>
          </a:p>
          <a:p>
            <a:pPr lvl="1" algn="just"/>
            <a:r>
              <a:rPr lang="en-US" dirty="0"/>
              <a:t>the version of XML the document conforms to</a:t>
            </a:r>
          </a:p>
          <a:p>
            <a:pPr lvl="1" algn="just"/>
            <a:r>
              <a:rPr lang="en-US" dirty="0"/>
              <a:t>the character encoding scheme used in the document</a:t>
            </a:r>
          </a:p>
          <a:p>
            <a:pPr lvl="1" algn="just"/>
            <a:r>
              <a:rPr lang="en-US" dirty="0"/>
              <a:t>whether or not a set of external declarations affect the interpretation of this document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FAAA-55FD-4F92-ABC4-51A47C3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EB51F-757E-440D-B491-B365443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28" y="2621646"/>
            <a:ext cx="3429000" cy="368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282A-7937-4B78-9D90-FE8FAB30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2428-62F1-4771-BF2B-604637F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23875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Define logical structure and sections of XML documents </a:t>
            </a:r>
          </a:p>
          <a:p>
            <a:pPr algn="just"/>
            <a:r>
              <a:rPr lang="en-US" dirty="0"/>
              <a:t>An element can contain:</a:t>
            </a:r>
          </a:p>
          <a:p>
            <a:pPr lvl="1" algn="just"/>
            <a:r>
              <a:rPr lang="en-US" dirty="0"/>
              <a:t>text</a:t>
            </a:r>
          </a:p>
          <a:p>
            <a:pPr lvl="1" algn="just"/>
            <a:r>
              <a:rPr lang="en-US" dirty="0"/>
              <a:t>attributes</a:t>
            </a:r>
          </a:p>
          <a:p>
            <a:pPr lvl="1" algn="just"/>
            <a:r>
              <a:rPr lang="en-US" dirty="0"/>
              <a:t>other elements</a:t>
            </a:r>
          </a:p>
          <a:p>
            <a:pPr lvl="1" algn="just"/>
            <a:r>
              <a:rPr lang="en-US" dirty="0"/>
              <a:t>or a mix of the above</a:t>
            </a:r>
          </a:p>
          <a:p>
            <a:pPr algn="just"/>
            <a:r>
              <a:rPr lang="en-US" dirty="0"/>
              <a:t>In the example </a:t>
            </a:r>
          </a:p>
          <a:p>
            <a:pPr lvl="1" algn="just"/>
            <a:r>
              <a:rPr lang="en-US" dirty="0"/>
              <a:t>&lt;title&gt;, &lt;author&gt;, &lt;year&gt;, and &lt;price&gt; have text content because they contain text (like 29.99).</a:t>
            </a:r>
          </a:p>
          <a:p>
            <a:pPr lvl="1" algn="just"/>
            <a:r>
              <a:rPr lang="en-US" dirty="0"/>
              <a:t>&lt;bookstore&gt; and &lt;book&gt; have element contents, because they contain elements.</a:t>
            </a:r>
          </a:p>
          <a:p>
            <a:pPr lvl="1" algn="just"/>
            <a:r>
              <a:rPr lang="en-US" dirty="0"/>
              <a:t>&lt;book&gt; has an attribute (category="children").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BF36-8809-4641-B6F8-EF4DECB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0E56-8707-4925-96DF-8D0A7AC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B260-99F4-4E10-B3BE-24F5DD1A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8293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XML Documents Must Have a Root Element</a:t>
            </a:r>
          </a:p>
          <a:p>
            <a:pPr lvl="1" algn="just"/>
            <a:r>
              <a:rPr lang="en-US" dirty="0"/>
              <a:t>root element that is the parent of all other elements:</a:t>
            </a:r>
          </a:p>
          <a:p>
            <a:pPr marL="685800" lvl="2" indent="0" algn="just">
              <a:buNone/>
            </a:pPr>
            <a:r>
              <a:rPr lang="en-US" b="0" i="1" dirty="0"/>
              <a:t>&lt;root&gt;</a:t>
            </a:r>
          </a:p>
          <a:p>
            <a:pPr marL="685800" lvl="2" indent="0" algn="just">
              <a:buNone/>
            </a:pPr>
            <a:r>
              <a:rPr lang="en-US" b="0" i="1" dirty="0"/>
              <a:t>  &lt;child&gt;</a:t>
            </a:r>
          </a:p>
          <a:p>
            <a:pPr marL="685800" lvl="2" indent="0" algn="just">
              <a:buNone/>
            </a:pPr>
            <a:r>
              <a:rPr lang="en-US" b="0" i="1" dirty="0"/>
              <a:t>    &lt;</a:t>
            </a:r>
            <a:r>
              <a:rPr lang="en-US" b="0" i="1" dirty="0" err="1"/>
              <a:t>subchild</a:t>
            </a:r>
            <a:r>
              <a:rPr lang="en-US" b="0" i="1" dirty="0"/>
              <a:t>&gt;.....&lt;/</a:t>
            </a:r>
            <a:r>
              <a:rPr lang="en-US" b="0" i="1" dirty="0" err="1"/>
              <a:t>subchild</a:t>
            </a:r>
            <a:r>
              <a:rPr lang="en-US" b="0" i="1" dirty="0"/>
              <a:t>&gt;</a:t>
            </a:r>
          </a:p>
          <a:p>
            <a:pPr marL="685800" lvl="2" indent="0" algn="just">
              <a:buNone/>
            </a:pPr>
            <a:r>
              <a:rPr lang="en-US" b="0" i="1" dirty="0"/>
              <a:t>  &lt;/child&gt;</a:t>
            </a:r>
          </a:p>
          <a:p>
            <a:pPr marL="685800" lvl="2" indent="0" algn="just">
              <a:buNone/>
            </a:pPr>
            <a:r>
              <a:rPr lang="en-US" b="0" i="1" dirty="0"/>
              <a:t>&lt;/root&gt;</a:t>
            </a:r>
          </a:p>
          <a:p>
            <a:pPr lvl="1" algn="just"/>
            <a:r>
              <a:rPr lang="en-US" b="0" i="1" dirty="0"/>
              <a:t>In this example &lt;note&gt; is the root element</a:t>
            </a:r>
          </a:p>
          <a:p>
            <a:pPr marL="685800" lvl="2" indent="0" algn="just">
              <a:buNone/>
            </a:pPr>
            <a:r>
              <a:rPr lang="en-US" b="0" i="1" dirty="0"/>
              <a:t>&lt;?xml version="1.0" encoding="UTF-8"?&gt;</a:t>
            </a:r>
          </a:p>
          <a:p>
            <a:pPr marL="685800" lvl="2" indent="0" algn="just">
              <a:buNone/>
            </a:pPr>
            <a:r>
              <a:rPr lang="en-US" b="0" i="1" dirty="0"/>
              <a:t>&lt;note&gt;</a:t>
            </a:r>
          </a:p>
          <a:p>
            <a:pPr marL="685800" lvl="2" indent="0" algn="just">
              <a:buNone/>
            </a:pPr>
            <a:r>
              <a:rPr lang="en-US" b="0" i="1" dirty="0"/>
              <a:t>  &lt;to&gt;</a:t>
            </a:r>
            <a:r>
              <a:rPr lang="en-US" b="0" i="1" dirty="0" err="1"/>
              <a:t>Tove</a:t>
            </a:r>
            <a:r>
              <a:rPr lang="en-US" b="0" i="1" dirty="0"/>
              <a:t>&lt;/to&gt;</a:t>
            </a:r>
          </a:p>
          <a:p>
            <a:pPr marL="685800" lvl="2" indent="0" algn="just">
              <a:buNone/>
            </a:pPr>
            <a:r>
              <a:rPr lang="en-US" b="0" i="1" dirty="0"/>
              <a:t>  &lt;from&gt;Jani&lt;/from&gt;</a:t>
            </a:r>
          </a:p>
          <a:p>
            <a:pPr marL="685800" lvl="2" indent="0" algn="just">
              <a:buNone/>
            </a:pPr>
            <a:r>
              <a:rPr lang="en-US" b="0" i="1" dirty="0"/>
              <a:t>  &lt;heading&gt;Reminder&lt;/heading&gt;</a:t>
            </a:r>
          </a:p>
          <a:p>
            <a:pPr marL="685800" lvl="2" indent="0" algn="just">
              <a:buNone/>
            </a:pPr>
            <a:r>
              <a:rPr lang="en-US" b="0" i="1" dirty="0"/>
              <a:t>  &lt;body&gt;Don't forget me this weekend!&lt;/body&gt;</a:t>
            </a:r>
          </a:p>
          <a:p>
            <a:pPr marL="685800" lvl="2" indent="0" algn="just">
              <a:buNone/>
            </a:pPr>
            <a:r>
              <a:rPr lang="en-US" b="0" i="1" dirty="0"/>
              <a:t>&lt;/note&gt;</a:t>
            </a:r>
          </a:p>
          <a:p>
            <a:pPr lvl="1" algn="just"/>
            <a:endParaRPr lang="en-US" b="0" i="1" dirty="0"/>
          </a:p>
          <a:p>
            <a:pPr lvl="1" algn="just"/>
            <a:endParaRPr lang="en-US" b="0" i="1" dirty="0"/>
          </a:p>
          <a:p>
            <a:pPr algn="just"/>
            <a:endParaRPr lang="en-US" b="0" i="1" dirty="0"/>
          </a:p>
          <a:p>
            <a:pPr lvl="2" algn="just"/>
            <a:endParaRPr lang="en-US" b="0" i="1" dirty="0"/>
          </a:p>
          <a:p>
            <a:pPr lvl="2" algn="just"/>
            <a:endParaRPr lang="en-US" b="0" i="1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A071-C8C6-4DBE-B3A9-1E8FD20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8DD-D27F-43E8-BA9C-EF67507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6C74-5613-40EB-B139-3EA8C8E6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8293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XML elements must follow these naming rules:</a:t>
            </a:r>
          </a:p>
          <a:p>
            <a:pPr lvl="1" algn="just"/>
            <a:r>
              <a:rPr lang="en-US" dirty="0"/>
              <a:t>Element names are case-sensitive</a:t>
            </a:r>
          </a:p>
          <a:p>
            <a:pPr lvl="1" algn="just"/>
            <a:r>
              <a:rPr lang="en-US" dirty="0"/>
              <a:t>Element names must start with a letter or underscore</a:t>
            </a:r>
          </a:p>
          <a:p>
            <a:pPr lvl="1" algn="just"/>
            <a:r>
              <a:rPr lang="en-US" dirty="0"/>
              <a:t>Element names cannot start with the letters xml 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Element names can contain letters, digits, hyphens, underscores, and periods</a:t>
            </a:r>
          </a:p>
          <a:p>
            <a:pPr lvl="1" algn="just"/>
            <a:r>
              <a:rPr lang="en-US" dirty="0"/>
              <a:t>Element names cannot contain spaces</a:t>
            </a:r>
          </a:p>
          <a:p>
            <a:pPr algn="just"/>
            <a:r>
              <a:rPr lang="en-US" dirty="0"/>
              <a:t>Best Naming Practices</a:t>
            </a:r>
          </a:p>
          <a:p>
            <a:pPr lvl="1" algn="just"/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pPr lvl="1" algn="just"/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pPr lvl="1" algn="just"/>
            <a:r>
              <a:rPr lang="en-US" dirty="0"/>
              <a:t>Avoid "-". If you name something "first-name", some software may think you want to subtract "name" from "first".</a:t>
            </a:r>
          </a:p>
          <a:p>
            <a:pPr lvl="1" algn="just"/>
            <a:r>
              <a:rPr lang="en-US" dirty="0"/>
              <a:t>Avoid ".". If you name something "first.name", some software may think that "name" is a property of the object "first".</a:t>
            </a:r>
          </a:p>
          <a:p>
            <a:pPr lvl="1" algn="just"/>
            <a:r>
              <a:rPr lang="en-US" dirty="0"/>
              <a:t>Avoid ":". Colons are reserved for namespaces (more later)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B9A3-68E8-4280-8888-7F4422CB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B237-3BC2-4FD5-A207-5B3DB4F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A145-D0C3-48F4-9DBA-EB9AA156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229350" cy="4906963"/>
          </a:xfrm>
        </p:spPr>
        <p:txBody>
          <a:bodyPr/>
          <a:lstStyle/>
          <a:p>
            <a:pPr algn="just"/>
            <a:r>
              <a:rPr lang="en-US" dirty="0"/>
              <a:t>There are no naming styles defined for XML elements. But here are some commonly used: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E9C22-40AD-41F5-AAB6-DD58C8B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49D7B-EE74-4DAD-8F92-9895A628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362201"/>
            <a:ext cx="6567488" cy="27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9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B76F-4301-4785-869C-B38E06F1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Elements are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0DB-5890-4E58-8872-E9ABE98F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153150" cy="4906963"/>
          </a:xfrm>
        </p:spPr>
        <p:txBody>
          <a:bodyPr/>
          <a:lstStyle/>
          <a:p>
            <a:pPr algn="just"/>
            <a:r>
              <a:rPr lang="en-US" dirty="0"/>
              <a:t>XML elements can be extended to carry more information.</a:t>
            </a:r>
          </a:p>
          <a:p>
            <a:pPr marL="342900" lvl="1" indent="0" algn="just">
              <a:buNone/>
            </a:pPr>
            <a:r>
              <a:rPr lang="en-US" dirty="0"/>
              <a:t>&lt;note&gt;</a:t>
            </a:r>
          </a:p>
          <a:p>
            <a:pPr marL="342900" lvl="1" indent="0" algn="just">
              <a:buNone/>
            </a:pPr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pPr marL="342900" lvl="1" indent="0" algn="just">
              <a:buNone/>
            </a:pPr>
            <a:r>
              <a:rPr lang="en-US" dirty="0"/>
              <a:t>  &lt;from&gt;Jani&lt;/from&gt;</a:t>
            </a:r>
          </a:p>
          <a:p>
            <a:pPr marL="342900" lvl="1" indent="0" algn="just">
              <a:buNone/>
            </a:pPr>
            <a:r>
              <a:rPr lang="en-US" dirty="0"/>
              <a:t>  &lt;body&gt;Don't forget me this weekend!&lt;/body&gt;</a:t>
            </a:r>
          </a:p>
          <a:p>
            <a:pPr marL="342900" lvl="1" indent="0" algn="just">
              <a:buNone/>
            </a:pPr>
            <a:r>
              <a:rPr lang="en-US" dirty="0"/>
              <a:t>&lt;/note&gt;</a:t>
            </a:r>
          </a:p>
          <a:p>
            <a:pPr algn="just"/>
            <a:r>
              <a:rPr lang="en-US" dirty="0"/>
              <a:t>Let's imagine that we created an application that extracted the &lt;to&gt;, &lt;from&gt;, and &lt;body&gt; elements from the XML document to produce this 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3AC6-6DCA-49AA-80D4-6A61DA4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CF3B3-44A7-48D4-8D3F-8EA9B9B9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19600"/>
            <a:ext cx="5129617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B76F-4301-4785-869C-B38E06F1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Elements are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0DB-5890-4E58-8872-E9ABE98F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153150" cy="4906963"/>
          </a:xfrm>
        </p:spPr>
        <p:txBody>
          <a:bodyPr/>
          <a:lstStyle/>
          <a:p>
            <a:pPr algn="just"/>
            <a:r>
              <a:rPr lang="en-US" dirty="0"/>
              <a:t>Imagine that the author of the XML document added some extra information to it:</a:t>
            </a:r>
          </a:p>
          <a:p>
            <a:pPr marL="342900" lvl="1" indent="0" algn="just">
              <a:buNone/>
            </a:pPr>
            <a:r>
              <a:rPr lang="en-US" b="0" i="1" dirty="0"/>
              <a:t>&lt;note&gt;</a:t>
            </a:r>
          </a:p>
          <a:p>
            <a:pPr marL="342900" lvl="1" indent="0" algn="just">
              <a:buNone/>
            </a:pPr>
            <a:r>
              <a:rPr lang="en-US" b="0" i="1" dirty="0"/>
              <a:t>  &lt;date&gt;2008-01-10&lt;/date&gt;</a:t>
            </a:r>
          </a:p>
          <a:p>
            <a:pPr marL="342900" lvl="1" indent="0" algn="just">
              <a:buNone/>
            </a:pPr>
            <a:r>
              <a:rPr lang="en-US" b="0" i="1" dirty="0"/>
              <a:t>  &lt;to&gt;</a:t>
            </a:r>
            <a:r>
              <a:rPr lang="en-US" b="0" i="1" dirty="0" err="1"/>
              <a:t>Tove</a:t>
            </a:r>
            <a:r>
              <a:rPr lang="en-US" b="0" i="1" dirty="0"/>
              <a:t>&lt;/to&gt;</a:t>
            </a:r>
          </a:p>
          <a:p>
            <a:pPr marL="342900" lvl="1" indent="0" algn="just">
              <a:buNone/>
            </a:pPr>
            <a:r>
              <a:rPr lang="en-US" b="0" i="1" dirty="0"/>
              <a:t>  &lt;from&gt;Jani&lt;/from&gt;</a:t>
            </a:r>
          </a:p>
          <a:p>
            <a:pPr marL="342900" lvl="1" indent="0" algn="just">
              <a:buNone/>
            </a:pPr>
            <a:r>
              <a:rPr lang="en-US" b="0" i="1" dirty="0">
                <a:solidFill>
                  <a:srgbClr val="00B0F0"/>
                </a:solidFill>
              </a:rPr>
              <a:t>  &lt;heading&gt;Reminder&lt;/heading&gt;</a:t>
            </a:r>
          </a:p>
          <a:p>
            <a:pPr marL="342900" lvl="1" indent="0" algn="just">
              <a:buNone/>
            </a:pPr>
            <a:r>
              <a:rPr lang="en-US" b="0" i="1" dirty="0"/>
              <a:t>  &lt;body&gt;Don't forget me this weekend!&lt;/body&gt;</a:t>
            </a:r>
          </a:p>
          <a:p>
            <a:pPr marL="342900" lvl="1" indent="0" algn="just">
              <a:buNone/>
            </a:pPr>
            <a:r>
              <a:rPr lang="en-US" b="0" i="1" dirty="0"/>
              <a:t>&lt;/note&gt;</a:t>
            </a:r>
          </a:p>
          <a:p>
            <a:pPr algn="just"/>
            <a:r>
              <a:rPr lang="en-US" dirty="0"/>
              <a:t>Should the application break or crash?</a:t>
            </a:r>
          </a:p>
          <a:p>
            <a:pPr lvl="1" algn="just"/>
            <a:r>
              <a:rPr lang="en-US" dirty="0"/>
              <a:t>No. The application should still be able to find the &lt;to&gt;, &lt;from&gt;, and &lt;body&gt; elements in the XML document and produce the same output.</a:t>
            </a:r>
          </a:p>
          <a:p>
            <a:pPr lvl="1" algn="just"/>
            <a:r>
              <a:rPr lang="en-US" dirty="0"/>
              <a:t>It can be extended without breaking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3AC6-6DCA-49AA-80D4-6A61DA4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2AF8A-5FDE-478F-BDE7-89F4204E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83" y="5694363"/>
            <a:ext cx="512961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F428-D241-42ED-A9E1-14C14012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BF98-5FBA-4764-9BCF-3EB0CB86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478155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Provides additional information about an element</a:t>
            </a:r>
          </a:p>
          <a:p>
            <a:pPr algn="just"/>
            <a:r>
              <a:rPr lang="en-US" dirty="0"/>
              <a:t>Attributes are contained within the start-tag</a:t>
            </a:r>
          </a:p>
          <a:p>
            <a:pPr algn="just"/>
            <a:r>
              <a:rPr lang="en-US" dirty="0"/>
              <a:t>Consists of a name and associated value separated by an equal's sign</a:t>
            </a:r>
          </a:p>
          <a:p>
            <a:pPr algn="just"/>
            <a:r>
              <a:rPr lang="en-US" dirty="0"/>
              <a:t>The attribute value must always be enclosed by quotes</a:t>
            </a:r>
          </a:p>
          <a:p>
            <a:pPr algn="just"/>
            <a:r>
              <a:rPr lang="en-US" dirty="0"/>
              <a:t>The order of attributes is insignificant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DE37-EA1B-469D-A64C-7919BB2E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1687C-E766-4C92-9AE4-22BED147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86398"/>
            <a:ext cx="3642094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3D07-624E-46D4-B5BD-D1209F3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58E7-0F8A-4DF4-A9BC-AB4CBCB5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457950" cy="4906963"/>
          </a:xfrm>
        </p:spPr>
        <p:txBody>
          <a:bodyPr/>
          <a:lstStyle/>
          <a:p>
            <a:pPr algn="just"/>
            <a:r>
              <a:rPr lang="en-US" dirty="0"/>
              <a:t>Relational databases are highly structured</a:t>
            </a:r>
          </a:p>
          <a:p>
            <a:pPr lvl="1" algn="just"/>
            <a:r>
              <a:rPr lang="en-US" dirty="0"/>
              <a:t>All data resides in tables</a:t>
            </a:r>
          </a:p>
          <a:p>
            <a:pPr lvl="1" algn="just"/>
            <a:r>
              <a:rPr lang="en-US" dirty="0"/>
              <a:t>You must define schema before entering any data</a:t>
            </a:r>
          </a:p>
          <a:p>
            <a:pPr lvl="1" algn="just"/>
            <a:r>
              <a:rPr lang="en-US" dirty="0"/>
              <a:t>Every row confirms to the table schema</a:t>
            </a:r>
          </a:p>
          <a:p>
            <a:pPr lvl="1" algn="just"/>
            <a:r>
              <a:rPr lang="en-US" dirty="0"/>
              <a:t>Changing the schema is hard and may break many things</a:t>
            </a:r>
          </a:p>
          <a:p>
            <a:pPr algn="just"/>
            <a:r>
              <a:rPr lang="en-US" dirty="0"/>
              <a:t>Texts are highly unstructured</a:t>
            </a:r>
          </a:p>
          <a:p>
            <a:pPr lvl="1" algn="just"/>
            <a:r>
              <a:rPr lang="en-US" dirty="0"/>
              <a:t>Data is free-form</a:t>
            </a:r>
          </a:p>
          <a:p>
            <a:pPr lvl="1" algn="just"/>
            <a:r>
              <a:rPr lang="en-US" dirty="0"/>
              <a:t>There is no pre-defined schema, and it’s hard to define one</a:t>
            </a:r>
          </a:p>
          <a:p>
            <a:pPr lvl="1" algn="just"/>
            <a:r>
              <a:rPr lang="en-US" dirty="0"/>
              <a:t>Readers need to infer structures and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7A3E-A88E-4E62-96E6-B9A77F6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2E7A7-8867-4F55-A412-7F294A94EB16}"/>
              </a:ext>
            </a:extLst>
          </p:cNvPr>
          <p:cNvSpPr txBox="1"/>
          <p:nvPr/>
        </p:nvSpPr>
        <p:spPr>
          <a:xfrm>
            <a:off x="1219200" y="4876800"/>
            <a:ext cx="45720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What’s in between these two extremes? </a:t>
            </a:r>
          </a:p>
        </p:txBody>
      </p:sp>
    </p:spTree>
    <p:extLst>
      <p:ext uri="{BB962C8B-B14F-4D97-AF65-F5344CB8AC3E}">
        <p14:creationId xmlns:p14="http://schemas.microsoft.com/office/powerpoint/2010/main" val="27380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C43-B7F9-4CC3-AC38-FF1AA05C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Elements vs.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4EC-1CDD-4AC7-AC10-EBDBD2D5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229350" cy="4906963"/>
          </a:xfrm>
        </p:spPr>
        <p:txBody>
          <a:bodyPr/>
          <a:lstStyle/>
          <a:p>
            <a:r>
              <a:rPr lang="en-US" dirty="0"/>
              <a:t>Lexically little difference,</a:t>
            </a:r>
          </a:p>
          <a:p>
            <a:r>
              <a:rPr lang="en-US" dirty="0"/>
              <a:t>application specific,</a:t>
            </a:r>
          </a:p>
          <a:p>
            <a:r>
              <a:rPr lang="en-US" dirty="0"/>
              <a:t>no hard/fast rules available</a:t>
            </a:r>
          </a:p>
          <a:p>
            <a:endParaRPr lang="en-US" dirty="0"/>
          </a:p>
          <a:p>
            <a:r>
              <a:rPr lang="en-US" dirty="0"/>
              <a:t>Some things to consider when using attributes are:</a:t>
            </a:r>
          </a:p>
          <a:p>
            <a:pPr lvl="1"/>
            <a:r>
              <a:rPr lang="en-US" dirty="0"/>
              <a:t>attributes cannot contain multiple values (elements can)</a:t>
            </a:r>
          </a:p>
          <a:p>
            <a:pPr lvl="1"/>
            <a:r>
              <a:rPr lang="en-US" dirty="0"/>
              <a:t>attributes cannot contain tree structures (elements can)</a:t>
            </a:r>
          </a:p>
          <a:p>
            <a:pPr lvl="1"/>
            <a:r>
              <a:rPr lang="en-US" dirty="0"/>
              <a:t>attributes are not easily expandable (for future changes)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863-21E6-4687-946D-16D8392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6E998-F84E-465D-B88D-6920B4E6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60838"/>
            <a:ext cx="2238375" cy="24288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920310-7D23-4665-8F8B-BD4A147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87" y="4749008"/>
            <a:ext cx="4105275" cy="10287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7343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BE08-143A-418D-84A1-56BC51DA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Attributes for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D0E1-84A7-4A33-AA52-87D1A3BB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54355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Sometimes ID references are assigned to elements. </a:t>
            </a:r>
          </a:p>
          <a:p>
            <a:pPr algn="just"/>
            <a:r>
              <a:rPr lang="en-US" dirty="0"/>
              <a:t>These IDs can be used to identify XML elements in much the same way as the id attribute in HTML.</a:t>
            </a:r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="501"&gt;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="502"&gt;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Re: Reminder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will not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/messages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799F1-8FBE-436B-AD5D-2560BB6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39B3-BF7A-471D-8AEA-C34B2851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532A-A352-4D1B-9DE6-C2881B04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305550" cy="4906963"/>
          </a:xfrm>
        </p:spPr>
        <p:txBody>
          <a:bodyPr/>
          <a:lstStyle/>
          <a:p>
            <a:pPr algn="just"/>
            <a:r>
              <a:rPr lang="en-US" dirty="0"/>
              <a:t>In XML, element names are defined by the developer.</a:t>
            </a:r>
          </a:p>
          <a:p>
            <a:pPr algn="just"/>
            <a:r>
              <a:rPr lang="en-US" dirty="0"/>
              <a:t>This often results in a conflict when trying to mix XML documents from different XML applications.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If these XML fragments were added together, there would be a name conflict. </a:t>
            </a:r>
          </a:p>
          <a:p>
            <a:pPr lvl="1" algn="just"/>
            <a:r>
              <a:rPr lang="en-US" dirty="0"/>
              <a:t>Both contain a &lt;table&gt; element, but the elements have different content and meaning.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5FFA-9537-4213-B378-7DB2BF22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8AB58-641E-47D7-9A42-953438B82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20955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A2502-7FFE-42D6-A26F-784F2B8D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590800"/>
            <a:ext cx="356235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311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BC85-EB5E-49BD-816C-E2BE5CE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Name Conflict Using a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9885-B215-457C-A553-6450D059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conflicts in XML can easily be avoided using a name prefix.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D6B9-7B85-4E82-9DDD-D3FB4C9D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05EF4-0F0F-4571-99B0-0F2A21EA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0545"/>
            <a:ext cx="24860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4DCD9-FA83-4D36-BB16-EE9EA193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2170545"/>
            <a:ext cx="39528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25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2FD-E350-4ECF-9E8D-11AABF8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9FEE-1388-4E43-9EFF-20BEABDC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457950" cy="4906963"/>
          </a:xfrm>
        </p:spPr>
        <p:txBody>
          <a:bodyPr/>
          <a:lstStyle/>
          <a:p>
            <a:pPr algn="just"/>
            <a:r>
              <a:rPr lang="en-US" dirty="0"/>
              <a:t>When using prefixes in XML, a </a:t>
            </a:r>
            <a:r>
              <a:rPr lang="en-US" dirty="0">
                <a:solidFill>
                  <a:srgbClr val="00B0F0"/>
                </a:solidFill>
              </a:rPr>
              <a:t>namespace</a:t>
            </a:r>
            <a:r>
              <a:rPr lang="en-US" dirty="0"/>
              <a:t> for the prefix must be defined.</a:t>
            </a:r>
          </a:p>
          <a:p>
            <a:pPr algn="just"/>
            <a:r>
              <a:rPr lang="en-US" dirty="0"/>
              <a:t>The namespace can be defined by an </a:t>
            </a:r>
            <a:r>
              <a:rPr lang="en-US" dirty="0" err="1">
                <a:solidFill>
                  <a:srgbClr val="00B0F0"/>
                </a:solidFill>
              </a:rPr>
              <a:t>xmlns</a:t>
            </a:r>
            <a:r>
              <a:rPr lang="en-US" dirty="0"/>
              <a:t> attribute in the start tag of an element.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>
                <a:solidFill>
                  <a:srgbClr val="00B0F0"/>
                </a:solidFill>
              </a:rPr>
              <a:t>xmlns:prefix</a:t>
            </a:r>
            <a:r>
              <a:rPr lang="en-US" dirty="0">
                <a:solidFill>
                  <a:srgbClr val="00B0F0"/>
                </a:solidFill>
              </a:rPr>
              <a:t>="URI".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9F45-7065-4B80-8926-1AEAEEB9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72705-E9B0-4C04-821B-911C0649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86026"/>
            <a:ext cx="4543498" cy="3228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4B83-856E-43D2-B2FF-BEFDDA6B8974}"/>
              </a:ext>
            </a:extLst>
          </p:cNvPr>
          <p:cNvSpPr txBox="1"/>
          <p:nvPr/>
        </p:nvSpPr>
        <p:spPr>
          <a:xfrm>
            <a:off x="628650" y="3429000"/>
            <a:ext cx="3790950" cy="154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2060"/>
                </a:solidFill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b="1">
                <a:solidFill>
                  <a:srgbClr val="FF0000"/>
                </a:solidFill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B050"/>
                </a:solidFill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dirty="0"/>
              <a:t>When a namespace is defined for an element, all child elements with the same prefix are associated with the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1251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2FD-E350-4ECF-9E8D-11AABF8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9FEE-1388-4E43-9EFF-20BEABDC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3790950" cy="4906963"/>
          </a:xfrm>
        </p:spPr>
        <p:txBody>
          <a:bodyPr/>
          <a:lstStyle/>
          <a:p>
            <a:pPr algn="just"/>
            <a:r>
              <a:rPr lang="en-US" dirty="0"/>
              <a:t>The namespace URI is not used by the parser to look up information.</a:t>
            </a:r>
          </a:p>
          <a:p>
            <a:pPr algn="just"/>
            <a:r>
              <a:rPr lang="en-US" dirty="0"/>
              <a:t>The purpose of using an URI is to give the namespace a unique name.</a:t>
            </a:r>
          </a:p>
          <a:p>
            <a:pPr algn="just"/>
            <a:r>
              <a:rPr lang="en-US" dirty="0"/>
              <a:t>However, companies often use the namespace as a pointer to a web page containing namespace information.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9F45-7065-4B80-8926-1AEAEEB9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72705-E9B0-4C04-821B-911C0649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02" y="1266826"/>
            <a:ext cx="4543498" cy="3228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00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5629-DD8D-410B-A886-88C5A7D9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630A-F903-4471-844E-867D84EF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086350" cy="4906963"/>
          </a:xfrm>
        </p:spPr>
        <p:txBody>
          <a:bodyPr/>
          <a:lstStyle/>
          <a:p>
            <a:pPr algn="just"/>
            <a:r>
              <a:rPr lang="en-US" dirty="0"/>
              <a:t>A Uniform Resource Identifier (URI) is a string of characters which identifies an Internet Resource.</a:t>
            </a:r>
          </a:p>
          <a:p>
            <a:pPr algn="just"/>
            <a:r>
              <a:rPr lang="en-US" dirty="0"/>
              <a:t>The most common URI is the Uniform Resource Locator (URL) which identifies an Internet domain address. Another, not so common type of URI is the Uniform Resource Name (URN).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9483-AF47-469F-918E-388F82DF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0085-5D44-47B1-9921-FB22187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1B6A-6525-41E0-BB8A-CE9CF922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7219950" cy="4906963"/>
          </a:xfrm>
        </p:spPr>
        <p:txBody>
          <a:bodyPr>
            <a:normAutofit/>
          </a:bodyPr>
          <a:lstStyle/>
          <a:p>
            <a:r>
              <a:rPr lang="en-US" dirty="0"/>
              <a:t>Raw XML files can be viewed in all major browsers.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&lt;?xml version="1.0" encoding="UTF-8"?&gt;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  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note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Tove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Jani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heading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Reminder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heading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body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Don't forget me this weekend!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body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b="0" i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note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342900" lvl="1" indent="0">
              <a:buNone/>
            </a:pPr>
            <a:endParaRPr lang="en-US" b="0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dirty="0"/>
              <a:t>Most browsers will display an XML document with color-coded elements.</a:t>
            </a:r>
          </a:p>
          <a:p>
            <a:pPr algn="just"/>
            <a:r>
              <a:rPr lang="en-US" dirty="0"/>
              <a:t>Often a plus (+) or minus sign (-) to the left of the elements can be clicked to expand or collapse the element structure.</a:t>
            </a:r>
          </a:p>
          <a:p>
            <a:pPr algn="just"/>
            <a:r>
              <a:rPr lang="en-US" dirty="0"/>
              <a:t>To view raw XML source, try to select "View Page Source" or "View Source" from the browser menu.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10713-F54C-49EB-91C0-C9D8E6E6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5308-615B-441D-BFB7-3F2B70EE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XML Display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EAB-211B-46BD-98CF-2C452EAF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229350" cy="4906963"/>
          </a:xfrm>
        </p:spPr>
        <p:txBody>
          <a:bodyPr/>
          <a:lstStyle/>
          <a:p>
            <a:pPr algn="just"/>
            <a:r>
              <a:rPr lang="en-US" dirty="0"/>
              <a:t>XML documents do not carry information about how to display the data.</a:t>
            </a:r>
          </a:p>
          <a:p>
            <a:pPr algn="just"/>
            <a:r>
              <a:rPr lang="en-US" dirty="0"/>
              <a:t>Since XML tags are "invented" by the author of the XML document, browsers do not know if a tag like &lt;table&gt; describes an HTML table or a dining table.</a:t>
            </a:r>
          </a:p>
          <a:p>
            <a:pPr algn="just"/>
            <a:r>
              <a:rPr lang="en-US" dirty="0"/>
              <a:t>Without any information about how to display the data, the browsers can just display the XML document as it is.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highlight>
                  <a:srgbClr val="FFFF00"/>
                </a:highlight>
              </a:rPr>
              <a:t>If you want to style an XML document, use XSLT.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91E33-B558-4FF4-884E-B0775EC3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8E00-5828-4633-8540-13D75600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41C4-6877-453C-8932-4250CD5E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8286750" cy="4906963"/>
          </a:xfrm>
        </p:spPr>
        <p:txBody>
          <a:bodyPr/>
          <a:lstStyle/>
          <a:p>
            <a:pPr algn="just"/>
            <a:r>
              <a:rPr lang="en-US" dirty="0"/>
              <a:t>A DTD specifies a grammar for the document</a:t>
            </a:r>
          </a:p>
          <a:p>
            <a:pPr algn="just"/>
            <a:r>
              <a:rPr lang="en-US" dirty="0"/>
              <a:t>Valid XML </a:t>
            </a:r>
          </a:p>
          <a:p>
            <a:pPr lvl="1" algn="just"/>
            <a:r>
              <a:rPr lang="en-US" dirty="0"/>
              <a:t>Well-formed plus conforms to DTD</a:t>
            </a:r>
          </a:p>
          <a:p>
            <a:pPr lvl="1" algn="just"/>
            <a:r>
              <a:rPr lang="en-US" dirty="0"/>
              <a:t>All elements and attributes are declared within a DTD (internal or external)</a:t>
            </a:r>
          </a:p>
          <a:p>
            <a:pPr lvl="1" algn="just"/>
            <a:r>
              <a:rPr lang="en-US" dirty="0"/>
              <a:t>Elements and attributes match the declarations in the DTD</a:t>
            </a:r>
          </a:p>
          <a:p>
            <a:pPr algn="just"/>
            <a:r>
              <a:rPr lang="en-US" dirty="0"/>
              <a:t>A DTD is optional</a:t>
            </a:r>
          </a:p>
          <a:p>
            <a:pPr algn="just"/>
            <a:r>
              <a:rPr lang="en-US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3C16-F501-47CA-9710-8AEE1D6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D53C5-2CC1-438A-97BC-F13692CC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5" y="3753584"/>
            <a:ext cx="8238807" cy="255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36C7A-D566-4182-B9B9-B7E2132C064B}"/>
              </a:ext>
            </a:extLst>
          </p:cNvPr>
          <p:cNvSpPr txBox="1"/>
          <p:nvPr/>
        </p:nvSpPr>
        <p:spPr>
          <a:xfrm>
            <a:off x="4572000" y="3306921"/>
            <a:ext cx="29718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Declare XML elements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F6383-0800-4EED-9796-18F2672B7E8E}"/>
              </a:ext>
            </a:extLst>
          </p:cNvPr>
          <p:cNvSpPr/>
          <p:nvPr/>
        </p:nvSpPr>
        <p:spPr>
          <a:xfrm>
            <a:off x="1565564" y="3886200"/>
            <a:ext cx="87283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BE689-3DC4-4D17-A5CE-3E67CD8735A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438400" y="3491587"/>
            <a:ext cx="2133600" cy="5089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E813B-69CF-44E1-9FFE-40EF910306C8}"/>
              </a:ext>
            </a:extLst>
          </p:cNvPr>
          <p:cNvSpPr txBox="1"/>
          <p:nvPr/>
        </p:nvSpPr>
        <p:spPr>
          <a:xfrm>
            <a:off x="5565228" y="4724400"/>
            <a:ext cx="29718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Declaring Attributes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90C87-ABD3-46CE-A8E1-0E4A03A41041}"/>
              </a:ext>
            </a:extLst>
          </p:cNvPr>
          <p:cNvSpPr/>
          <p:nvPr/>
        </p:nvSpPr>
        <p:spPr>
          <a:xfrm>
            <a:off x="1565564" y="4313079"/>
            <a:ext cx="87283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FE824-07DA-4E28-AF10-88DA25C0A7FD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438400" y="4427379"/>
            <a:ext cx="3126828" cy="4816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4659-5B8F-4028-9604-0B5F163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A3B2-B643-4BA4-8BE1-F7B32A1C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8293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Observation: most data have some structure, e.g.:</a:t>
            </a:r>
          </a:p>
          <a:p>
            <a:pPr lvl="1" algn="just"/>
            <a:r>
              <a:rPr lang="en-US" dirty="0"/>
              <a:t>Book: chapters, sections, titles, paragraphs, references, index, etc.</a:t>
            </a:r>
          </a:p>
          <a:p>
            <a:pPr lvl="1" algn="just"/>
            <a:r>
              <a:rPr lang="en-US" dirty="0"/>
              <a:t>Item for sale: name, picture, price (range), ratings, promotions, etc.</a:t>
            </a:r>
          </a:p>
          <a:p>
            <a:pPr lvl="1" algn="just"/>
            <a:r>
              <a:rPr lang="en-US" dirty="0"/>
              <a:t>Web page: HTML</a:t>
            </a:r>
          </a:p>
          <a:p>
            <a:pPr algn="just"/>
            <a:r>
              <a:rPr lang="en-US" dirty="0"/>
              <a:t>Ideas:</a:t>
            </a:r>
          </a:p>
          <a:p>
            <a:pPr lvl="1" algn="just"/>
            <a:r>
              <a:rPr lang="en-US" dirty="0"/>
              <a:t>Ensure data is “well-formatted”</a:t>
            </a:r>
          </a:p>
          <a:p>
            <a:pPr lvl="1" algn="just"/>
            <a:r>
              <a:rPr lang="en-US" dirty="0"/>
              <a:t>If needed, ensure data is also “well-structured”</a:t>
            </a:r>
          </a:p>
          <a:p>
            <a:pPr lvl="2" algn="just"/>
            <a:r>
              <a:rPr lang="en-US" dirty="0"/>
              <a:t>But make it easy to define and extend this structure</a:t>
            </a:r>
          </a:p>
          <a:p>
            <a:pPr lvl="1" algn="just"/>
            <a:r>
              <a:rPr lang="en-US" dirty="0"/>
              <a:t>Make data “self-describing”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AADA-6EF2-48FF-9CA9-95F94D27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8A1D-085A-462E-882E-49F6BF0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DTD explained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E708-B76E-47E7-879F-49E0B20D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9A23-95F3-44ED-8FAD-4DFA1B4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0FFB-FA20-4606-B75A-98EBDE56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68381"/>
            <a:ext cx="8058150" cy="3642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733A5-BC71-477E-BB8A-E01FEBC1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90" y="3886200"/>
            <a:ext cx="3781425" cy="16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1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7883-5C6B-4922-A7CF-DEDF7904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explained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A35749-39C0-4F35-9F1D-E973EF95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74" y="1219200"/>
            <a:ext cx="7851976" cy="37163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FEEC7-785C-46BB-B941-11B954AF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E083B-5E07-4286-A682-5D1508C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37" y="3962400"/>
            <a:ext cx="5165863" cy="28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0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386-AB44-4E67-8901-1571F7C7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DTD – Attributes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79167-1722-4F3A-A169-270525AD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685DC-F023-4C91-97B8-14BF29EF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06488"/>
            <a:ext cx="6991350" cy="52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D3B7-41F7-4B5B-8386-502D8C23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– Attributes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365D-851C-4487-A402-0521A424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6BCD3-95AC-4F04-A9CD-AB889A42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8" y="1258093"/>
            <a:ext cx="625792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50703-480C-4406-B119-A396E7D3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63695"/>
            <a:ext cx="2667000" cy="1461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90E67-BE4B-4C59-A93D-86E7FC4B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744118"/>
            <a:ext cx="2772094" cy="1481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C6C419-57CD-4877-8C3E-10A76C26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5410200"/>
            <a:ext cx="2619375" cy="1372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DBCE61-68C8-4A90-A805-52A78CE59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5410200"/>
            <a:ext cx="3665871" cy="1372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249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ACCB-D0AE-4AA9-9A6B-BAA3C3BE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Sections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6ACE-6E24-4C1B-8D69-363939E5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478155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CDATA is text that will NOT be parsed by a parser. </a:t>
            </a:r>
          </a:p>
          <a:p>
            <a:pPr algn="just"/>
            <a:r>
              <a:rPr lang="en-US" dirty="0"/>
              <a:t>An XML parser will not treat the contents of a CDATA section as markup</a:t>
            </a:r>
          </a:p>
          <a:p>
            <a:pPr lvl="1" algn="just"/>
            <a:r>
              <a:rPr lang="en-US" dirty="0"/>
              <a:t>Used to simplify mark-up by escaping a selection of text</a:t>
            </a:r>
          </a:p>
          <a:p>
            <a:pPr algn="just"/>
            <a:r>
              <a:rPr lang="en-US" dirty="0"/>
              <a:t>Entity references are not resolved</a:t>
            </a:r>
          </a:p>
          <a:p>
            <a:pPr algn="just"/>
            <a:r>
              <a:rPr lang="en-US" dirty="0"/>
              <a:t>Useful for including source code in 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30C4D-0D39-4FE7-8027-076EB310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53881-98B7-4F60-AA42-A829E6D1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39" y="1270001"/>
            <a:ext cx="372996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6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9E53-D9F5-46F9-89AD-9A64BD60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Parsed Character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EC59-E1D9-4A98-8170-48732B6D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381750" cy="4906963"/>
          </a:xfrm>
        </p:spPr>
        <p:txBody>
          <a:bodyPr/>
          <a:lstStyle/>
          <a:p>
            <a:pPr algn="just"/>
            <a:r>
              <a:rPr lang="en-US" dirty="0"/>
              <a:t>PCDATA is text that WILL be parsed by a parser, The text will be examined by the parser for entities and markup.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For example, if the parser encounters a &lt; then it knows that the characters that follow represent an element instance. When the parser encounters a /, it knows that it has encountered an end tag.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C68E-2E64-45C7-97BA-338B7EF2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B9C2-F7B1-425E-B56B-0B31AA4A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IDs and IDREFs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59B-AD45-4E22-907F-FEFCDD39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6153150" cy="4906963"/>
          </a:xfrm>
        </p:spPr>
        <p:txBody>
          <a:bodyPr/>
          <a:lstStyle/>
          <a:p>
            <a:pPr algn="just"/>
            <a:r>
              <a:rPr lang="en-US" dirty="0"/>
              <a:t>An element can have at most one attribute of type ID</a:t>
            </a:r>
          </a:p>
          <a:p>
            <a:pPr algn="just"/>
            <a:r>
              <a:rPr lang="en-US" dirty="0"/>
              <a:t>The ID attribute value of each element in an XML document must be distinct</a:t>
            </a:r>
          </a:p>
          <a:p>
            <a:pPr lvl="1" algn="just"/>
            <a:r>
              <a:rPr lang="en-US" dirty="0"/>
              <a:t>Thus, the ID attribute value is an object identifier</a:t>
            </a:r>
          </a:p>
          <a:p>
            <a:pPr algn="just"/>
            <a:r>
              <a:rPr lang="en-US" dirty="0"/>
              <a:t>An attribute of type IDREF must contain the ID value of an element in the same document</a:t>
            </a:r>
          </a:p>
          <a:p>
            <a:pPr algn="just"/>
            <a:r>
              <a:rPr lang="en-US" dirty="0"/>
              <a:t>An attribute of type IDREFS contains a set of (0 or more) ID values. Each ID value must contain the ID value of an element in the same document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5672-E81F-4091-BFB7-54447596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6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298E-969B-4945-A305-ECBC0970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DTD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B613-693A-4DFB-8DA9-781832DE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can be included in the XML source file</a:t>
            </a:r>
          </a:p>
          <a:p>
            <a:pPr marL="342900" lvl="1" indent="0">
              <a:buNone/>
            </a:pPr>
            <a:r>
              <a:rPr lang="en-US" b="0" i="1" dirty="0"/>
              <a:t>&lt;?xml version="1.0"?&gt;</a:t>
            </a:r>
          </a:p>
          <a:p>
            <a:pPr marL="342900" lvl="1" indent="0">
              <a:buNone/>
            </a:pPr>
            <a:r>
              <a:rPr lang="en-US" b="0" i="1" dirty="0">
                <a:solidFill>
                  <a:srgbClr val="00B0F0"/>
                </a:solidFill>
              </a:rPr>
              <a:t>&lt;!DOCTYPE bibliography [</a:t>
            </a:r>
          </a:p>
          <a:p>
            <a:pPr marL="342900" lvl="1" indent="0">
              <a:buNone/>
            </a:pPr>
            <a:r>
              <a:rPr lang="en-US" b="0" i="1" dirty="0">
                <a:solidFill>
                  <a:srgbClr val="00B0F0"/>
                </a:solidFill>
              </a:rPr>
              <a:t>… …</a:t>
            </a:r>
          </a:p>
          <a:p>
            <a:pPr marL="342900" lvl="1" indent="0">
              <a:buNone/>
            </a:pPr>
            <a:r>
              <a:rPr lang="en-US" b="0" i="1" dirty="0">
                <a:solidFill>
                  <a:srgbClr val="00B0F0"/>
                </a:solidFill>
              </a:rPr>
              <a:t>]&gt;</a:t>
            </a:r>
          </a:p>
          <a:p>
            <a:pPr marL="342900" lvl="1" indent="0">
              <a:buNone/>
            </a:pPr>
            <a:r>
              <a:rPr lang="en-US" b="0" i="1" dirty="0"/>
              <a:t>&lt;bibliography&gt;</a:t>
            </a:r>
          </a:p>
          <a:p>
            <a:pPr marL="342900" lvl="1" indent="0">
              <a:buNone/>
            </a:pPr>
            <a:r>
              <a:rPr lang="en-US" b="0" i="1" dirty="0"/>
              <a:t>… …</a:t>
            </a:r>
          </a:p>
          <a:p>
            <a:pPr marL="342900" lvl="1" indent="0">
              <a:buNone/>
            </a:pPr>
            <a:r>
              <a:rPr lang="en-US" b="0" i="1" dirty="0"/>
              <a:t>&lt;/bibliography&gt;</a:t>
            </a:r>
          </a:p>
          <a:p>
            <a:r>
              <a:rPr lang="en-US" i="1" dirty="0"/>
              <a:t>DTD can be external</a:t>
            </a:r>
          </a:p>
          <a:p>
            <a:pPr marL="342900" lvl="1" indent="0">
              <a:buNone/>
            </a:pPr>
            <a:r>
              <a:rPr lang="en-US" b="0" i="1" dirty="0"/>
              <a:t>&lt;?xml version="1.0"?&gt;</a:t>
            </a:r>
          </a:p>
          <a:p>
            <a:pPr marL="342900" lvl="1" indent="0">
              <a:buNone/>
            </a:pPr>
            <a:r>
              <a:rPr lang="en-US" b="0" i="1" dirty="0">
                <a:solidFill>
                  <a:srgbClr val="00B0F0"/>
                </a:solidFill>
              </a:rPr>
              <a:t>&lt;!DOCTYPE bibliography SYSTEM "../</a:t>
            </a:r>
            <a:r>
              <a:rPr lang="en-US" b="0" i="1" dirty="0" err="1">
                <a:solidFill>
                  <a:srgbClr val="00B0F0"/>
                </a:solidFill>
              </a:rPr>
              <a:t>dtds</a:t>
            </a:r>
            <a:r>
              <a:rPr lang="en-US" b="0" i="1" dirty="0">
                <a:solidFill>
                  <a:srgbClr val="00B0F0"/>
                </a:solidFill>
              </a:rPr>
              <a:t>/bib.dtd"&gt;</a:t>
            </a:r>
          </a:p>
          <a:p>
            <a:pPr marL="342900" lvl="1" indent="0">
              <a:buNone/>
            </a:pPr>
            <a:r>
              <a:rPr lang="en-US" b="0" i="1" dirty="0"/>
              <a:t>&lt;bibliography&gt;</a:t>
            </a:r>
          </a:p>
          <a:p>
            <a:endParaRPr lang="en-US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C2456-0F75-48F8-A23C-069FD345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4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450-FDF9-4260-B5A7-A05A5A9A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637C-BDFA-48DC-AEFD-4D2AD22E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4629150" cy="4906963"/>
          </a:xfrm>
        </p:spPr>
        <p:txBody>
          <a:bodyPr/>
          <a:lstStyle/>
          <a:p>
            <a:pPr algn="just"/>
            <a:r>
              <a:rPr lang="en-US" dirty="0"/>
              <a:t>Used to comment XML documents</a:t>
            </a:r>
          </a:p>
          <a:p>
            <a:pPr algn="just"/>
            <a:r>
              <a:rPr lang="en-US" dirty="0"/>
              <a:t>Not considered to be part of an XML document</a:t>
            </a:r>
          </a:p>
          <a:p>
            <a:pPr algn="just"/>
            <a:r>
              <a:rPr lang="en-US" dirty="0"/>
              <a:t>An XML parser is not required to pass comments to higher level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711FE-834A-4013-97B9-B7E334A5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ABF6F-604A-4383-892F-9E23E778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04236"/>
            <a:ext cx="3853405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B188-4722-40BA-A5D1-9640EA13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9321-6CAE-46C9-B2A5-F5397AD4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4705350" cy="4906963"/>
          </a:xfrm>
        </p:spPr>
        <p:txBody>
          <a:bodyPr/>
          <a:lstStyle/>
          <a:p>
            <a:pPr algn="just"/>
            <a:r>
              <a:rPr lang="en-US" dirty="0"/>
              <a:t>Character entities are used to insert characters that cannot be typed directly</a:t>
            </a:r>
          </a:p>
          <a:p>
            <a:pPr algn="just"/>
            <a:r>
              <a:rPr lang="en-US" dirty="0"/>
              <a:t>XML contains a number of 'built-in' entities</a:t>
            </a:r>
          </a:p>
          <a:p>
            <a:pPr lvl="1" algn="just"/>
            <a:r>
              <a:rPr lang="en-US" dirty="0"/>
              <a:t>&amp;</a:t>
            </a:r>
            <a:r>
              <a:rPr lang="en-US" dirty="0" err="1"/>
              <a:t>quot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&amp;apos;</a:t>
            </a:r>
          </a:p>
          <a:p>
            <a:pPr lvl="1" algn="just"/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&amp;amp;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482B-FB80-42EA-AF9D-569154C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A88EA-2468-4010-A07C-F67C7CED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70001"/>
            <a:ext cx="3657600" cy="467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A39E-D67C-4A79-BDAF-893BD72E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047266"/>
            <a:ext cx="4248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D64-A060-4E31-A00D-9708D457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4037"/>
            <a:ext cx="821055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the emergence of XML an important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44F2-3F4A-44C4-A0BE-BBE78CF2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lvl="1"/>
            <a:r>
              <a:rPr lang="en-US" dirty="0"/>
              <a:t>Markup</a:t>
            </a:r>
          </a:p>
          <a:p>
            <a:pPr lvl="2"/>
            <a:r>
              <a:rPr lang="en-US" dirty="0"/>
              <a:t>Sequence of characters within a text or word processing file to define</a:t>
            </a:r>
          </a:p>
          <a:p>
            <a:pPr lvl="3"/>
            <a:r>
              <a:rPr lang="en-US" dirty="0"/>
              <a:t>Print properties</a:t>
            </a:r>
          </a:p>
          <a:p>
            <a:pPr lvl="3"/>
            <a:r>
              <a:rPr lang="en-US" dirty="0"/>
              <a:t>Display properties</a:t>
            </a:r>
          </a:p>
          <a:p>
            <a:pPr lvl="3"/>
            <a:r>
              <a:rPr lang="en-US" dirty="0"/>
              <a:t>Document's logical structure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is a tool for defining languages</a:t>
            </a:r>
          </a:p>
          <a:p>
            <a:pPr lvl="1"/>
            <a:r>
              <a:rPr lang="en-US" dirty="0"/>
              <a:t>XML languages are easy to read</a:t>
            </a:r>
          </a:p>
          <a:p>
            <a:pPr lvl="1"/>
            <a:r>
              <a:rPr lang="en-US" dirty="0"/>
              <a:t>XML is self describing</a:t>
            </a:r>
          </a:p>
          <a:p>
            <a:pPr lvl="2"/>
            <a:r>
              <a:rPr lang="en-US" dirty="0"/>
              <a:t>Parse tree embedded in document</a:t>
            </a:r>
          </a:p>
          <a:p>
            <a:pPr lvl="2"/>
            <a:r>
              <a:rPr lang="en-US" dirty="0"/>
              <a:t>Grammar for language referenced via DTD/Schema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08F79-F22C-4992-813F-366FD94D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0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0A8-3A04-4039-B466-04AD9809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9758-A7EB-45C2-A490-38DBA23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B45DE-997B-4F4C-8A12-9F10304A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40DB-832E-4B09-AD5B-1AEF0C93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2902-8F59-425C-93CB-496F7E7C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r>
              <a:rPr lang="en-US" dirty="0">
                <a:hlinkClick r:id="rId3"/>
              </a:rPr>
              <a:t>https://www.javatpoint.com/html-tutorial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https://www.tutorialspoint.com/html/index.htm</a:t>
            </a:r>
            <a:endParaRPr lang="en-US" dirty="0"/>
          </a:p>
          <a:p>
            <a:r>
              <a:rPr lang="en-US" dirty="0"/>
              <a:t>XML, DTD, and XML Schema, Introduction to Databases, </a:t>
            </a:r>
            <a:r>
              <a:rPr lang="en-US" dirty="0" err="1"/>
              <a:t>CompSci</a:t>
            </a:r>
            <a:r>
              <a:rPr lang="en-US" dirty="0"/>
              <a:t> 316 Fall 2014</a:t>
            </a:r>
          </a:p>
          <a:p>
            <a:r>
              <a:rPr lang="en-US" dirty="0"/>
              <a:t>Fundamentals of XML, Owen.Conlan@scss.tcd.ie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47653-2D48-433F-AF18-3B6E07FB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F234-AAF9-4D46-9063-5485060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HTML: language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FD5-5E91-4626-A66B-88FF157B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/>
              <a:t>&lt;h1&gt;Bibliography&lt;/h1&gt;</a:t>
            </a:r>
          </a:p>
          <a:p>
            <a:pPr marL="0" indent="0">
              <a:buNone/>
            </a:pPr>
            <a:r>
              <a:rPr lang="en-US" b="0" i="1" dirty="0"/>
              <a:t>&lt;p&gt;&lt;</a:t>
            </a:r>
            <a:r>
              <a:rPr lang="en-US" b="0" i="1" dirty="0" err="1"/>
              <a:t>i</a:t>
            </a:r>
            <a:r>
              <a:rPr lang="en-US" b="0" i="1" dirty="0"/>
              <a:t>&gt;Foundations of Databases&lt;/</a:t>
            </a:r>
            <a:r>
              <a:rPr lang="en-US" b="0" i="1" dirty="0" err="1"/>
              <a:t>i</a:t>
            </a:r>
            <a:r>
              <a:rPr lang="en-US" b="0" i="1" dirty="0"/>
              <a:t>&gt;,</a:t>
            </a:r>
          </a:p>
          <a:p>
            <a:pPr marL="0" indent="0">
              <a:buNone/>
            </a:pPr>
            <a:r>
              <a:rPr lang="en-US" b="0" i="1" dirty="0" err="1"/>
              <a:t>Abiteboul</a:t>
            </a:r>
            <a:r>
              <a:rPr lang="en-US" b="0" i="1" dirty="0"/>
              <a:t>, Hull, and </a:t>
            </a:r>
            <a:r>
              <a:rPr lang="en-US" b="0" i="1" dirty="0" err="1"/>
              <a:t>Vianu</a:t>
            </a:r>
            <a:endParaRPr lang="en-US" b="0" i="1" dirty="0"/>
          </a:p>
          <a:p>
            <a:pPr marL="0" indent="0">
              <a:buNone/>
            </a:pPr>
            <a:r>
              <a:rPr lang="en-US" b="0" i="1" dirty="0"/>
              <a:t>&lt;</a:t>
            </a:r>
            <a:r>
              <a:rPr lang="en-US" b="0" i="1" dirty="0" err="1"/>
              <a:t>br</a:t>
            </a:r>
            <a:r>
              <a:rPr lang="en-US" b="0" i="1" dirty="0"/>
              <a:t>&gt;Addison Wesley, 1995</a:t>
            </a:r>
          </a:p>
          <a:p>
            <a:pPr marL="0" indent="0">
              <a:buNone/>
            </a:pPr>
            <a:r>
              <a:rPr lang="en-US" b="0" i="1" dirty="0"/>
              <a:t>&lt;p&gt;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i="1" dirty="0"/>
          </a:p>
          <a:p>
            <a:r>
              <a:rPr lang="en-US" sz="2400" dirty="0"/>
              <a:t>It’s mostly a “formatting” language </a:t>
            </a:r>
          </a:p>
          <a:p>
            <a:r>
              <a:rPr lang="en-US" sz="2400" dirty="0"/>
              <a:t>It mixes presentation and content</a:t>
            </a:r>
            <a:endParaRPr lang="en-US" sz="2400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4194-4632-4781-9471-E8ECBB97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54E40-139F-4AB2-ABFB-9A2F472C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1" y="1266705"/>
            <a:ext cx="3571339" cy="12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F5C8-DEEB-4E2F-9A77-93123DA5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XML: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5BBB-AB1D-4744-92CD-DF5006C5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1" dirty="0"/>
              <a:t>&lt;bibliography&gt;</a:t>
            </a:r>
          </a:p>
          <a:p>
            <a:pPr marL="342900" lvl="1" indent="0">
              <a:buNone/>
            </a:pPr>
            <a:r>
              <a:rPr lang="en-US" b="0" i="1" dirty="0"/>
              <a:t>&lt;book&gt;</a:t>
            </a:r>
          </a:p>
          <a:p>
            <a:pPr marL="685800" lvl="2" indent="0">
              <a:buNone/>
            </a:pPr>
            <a:r>
              <a:rPr lang="en-US" b="0" i="1" dirty="0"/>
              <a:t>&lt;title&gt;Foundations of Databases&lt;/title&gt;</a:t>
            </a:r>
          </a:p>
          <a:p>
            <a:pPr marL="685800" lvl="2" indent="0">
              <a:buNone/>
            </a:pPr>
            <a:r>
              <a:rPr lang="en-US" b="0" i="1" dirty="0"/>
              <a:t>&lt;author&gt;</a:t>
            </a:r>
            <a:r>
              <a:rPr lang="en-US" b="0" i="1" dirty="0" err="1"/>
              <a:t>Abiteboul</a:t>
            </a:r>
            <a:r>
              <a:rPr lang="en-US" b="0" i="1" dirty="0"/>
              <a:t>&lt;/author&gt;</a:t>
            </a:r>
          </a:p>
          <a:p>
            <a:pPr marL="685800" lvl="2" indent="0">
              <a:buNone/>
            </a:pPr>
            <a:r>
              <a:rPr lang="en-US" b="0" i="1" dirty="0"/>
              <a:t>&lt;author&gt;Hull&lt;/author&gt;</a:t>
            </a:r>
          </a:p>
          <a:p>
            <a:pPr marL="685800" lvl="2" indent="0">
              <a:buNone/>
            </a:pPr>
            <a:r>
              <a:rPr lang="en-US" b="0" i="1" dirty="0"/>
              <a:t>&lt;author&gt;</a:t>
            </a:r>
            <a:r>
              <a:rPr lang="en-US" b="0" i="1" dirty="0" err="1"/>
              <a:t>Vianu</a:t>
            </a:r>
            <a:r>
              <a:rPr lang="en-US" b="0" i="1" dirty="0"/>
              <a:t>&lt;/author&gt;</a:t>
            </a:r>
          </a:p>
          <a:p>
            <a:pPr marL="685800" lvl="2" indent="0">
              <a:buNone/>
            </a:pPr>
            <a:r>
              <a:rPr lang="en-US" b="0" i="1" dirty="0"/>
              <a:t>&lt;publisher&gt;Addison Wesley&lt;/publisher&gt;</a:t>
            </a:r>
          </a:p>
          <a:p>
            <a:pPr marL="685800" lvl="2" indent="0">
              <a:buNone/>
            </a:pPr>
            <a:r>
              <a:rPr lang="en-US" b="0" i="1" dirty="0"/>
              <a:t>&lt;year&gt;1995&lt;/year&gt;</a:t>
            </a:r>
          </a:p>
          <a:p>
            <a:pPr marL="342900" lvl="1" indent="0">
              <a:buNone/>
            </a:pPr>
            <a:r>
              <a:rPr lang="en-US" b="0" i="1" dirty="0"/>
              <a:t>&lt;/book&gt;</a:t>
            </a:r>
          </a:p>
          <a:p>
            <a:pPr marL="342900" lvl="1" indent="0">
              <a:buNone/>
            </a:pPr>
            <a:r>
              <a:rPr lang="en-US" b="0" i="1" dirty="0"/>
              <a:t>&lt;book&gt;</a:t>
            </a:r>
          </a:p>
          <a:p>
            <a:pPr marL="342900" lvl="1" indent="0">
              <a:buNone/>
            </a:pPr>
            <a:r>
              <a:rPr lang="en-US" b="0" i="1" dirty="0"/>
              <a:t>…</a:t>
            </a:r>
          </a:p>
          <a:p>
            <a:pPr marL="342900" lvl="1" indent="0">
              <a:buNone/>
            </a:pPr>
            <a:r>
              <a:rPr lang="en-US" b="0" i="1" dirty="0"/>
              <a:t>&lt;/book&gt;</a:t>
            </a:r>
          </a:p>
          <a:p>
            <a:pPr marL="0" indent="0">
              <a:buNone/>
            </a:pPr>
            <a:r>
              <a:rPr lang="en-US" b="0" i="1" dirty="0"/>
              <a:t>&lt;/bibliography&gt;</a:t>
            </a:r>
          </a:p>
          <a:p>
            <a:r>
              <a:rPr lang="en-US" dirty="0"/>
              <a:t>Text-based</a:t>
            </a:r>
          </a:p>
          <a:p>
            <a:pPr lvl="1"/>
            <a:r>
              <a:rPr lang="en-US" dirty="0"/>
              <a:t>Capture data (content), not presentation</a:t>
            </a:r>
          </a:p>
          <a:p>
            <a:pPr lvl="1"/>
            <a:r>
              <a:rPr lang="en-US" dirty="0"/>
              <a:t>Data self-describes its structure</a:t>
            </a:r>
          </a:p>
          <a:p>
            <a:pPr lvl="2"/>
            <a:r>
              <a:rPr lang="en-US" dirty="0"/>
              <a:t>Names and nesting of tags have meanings!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5C642-5AF8-448A-AC8D-CBF6318E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1D677-9388-42D8-880C-0DDFCC3F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31530"/>
            <a:ext cx="373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FB2-D03F-4DD8-BB5E-F2F32BA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nice features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990E-3E60-481B-A6BB-005C40C3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1"/>
            <a:ext cx="5829300" cy="4906963"/>
          </a:xfrm>
        </p:spPr>
        <p:txBody>
          <a:bodyPr/>
          <a:lstStyle/>
          <a:p>
            <a:pPr algn="just"/>
            <a:r>
              <a:rPr lang="en-US" dirty="0"/>
              <a:t>Portability: Just like HTML, you can ship XML data across platforms</a:t>
            </a:r>
          </a:p>
          <a:p>
            <a:pPr lvl="1" algn="just"/>
            <a:r>
              <a:rPr lang="en-US" dirty="0"/>
              <a:t>Relational data requires heavy-weight API’s</a:t>
            </a:r>
          </a:p>
          <a:p>
            <a:pPr algn="just"/>
            <a:r>
              <a:rPr lang="en-US" dirty="0"/>
              <a:t>Flexibility: You can represent any information (structured, semi-structured, documents, …)</a:t>
            </a:r>
          </a:p>
          <a:p>
            <a:pPr lvl="1" algn="just"/>
            <a:r>
              <a:rPr lang="en-US" dirty="0"/>
              <a:t> Relational data is best suited for structured data</a:t>
            </a:r>
          </a:p>
          <a:p>
            <a:pPr algn="just"/>
            <a:r>
              <a:rPr lang="en-US" dirty="0"/>
              <a:t>Extensibility: Since data describes itself, you can change the schema easily</a:t>
            </a:r>
          </a:p>
          <a:p>
            <a:pPr lvl="1" algn="just"/>
            <a:r>
              <a:rPr lang="en-US" dirty="0"/>
              <a:t>Relational schema is rigid and difficult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BEE6-D1EF-4709-93D5-DE8FCBC3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A2A2-89D5-4CD5-AAB2-62F75C3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B7C6-F48B-446D-88AB-A47B6BC2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names: book, title, …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Start tags: </a:t>
            </a:r>
            <a:r>
              <a:rPr lang="en-US" dirty="0"/>
              <a:t>&lt;book&gt;, &lt;title&gt;, …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End tags: </a:t>
            </a:r>
            <a:r>
              <a:rPr lang="en-US" dirty="0"/>
              <a:t>&lt;/book&gt;, &lt;/title&gt;, …</a:t>
            </a:r>
          </a:p>
          <a:p>
            <a:r>
              <a:rPr lang="en-US" dirty="0"/>
              <a:t>An element is enclosed by a pair of start and end tags:</a:t>
            </a:r>
          </a:p>
          <a:p>
            <a:pPr lvl="1"/>
            <a:r>
              <a:rPr lang="en-US" dirty="0"/>
              <a:t>&lt;book&gt;…&lt;/book&gt;</a:t>
            </a:r>
          </a:p>
          <a:p>
            <a:r>
              <a:rPr lang="en-US" dirty="0"/>
              <a:t>Elements can be nested:</a:t>
            </a:r>
          </a:p>
          <a:p>
            <a:pPr lvl="1"/>
            <a:r>
              <a:rPr lang="en-US" dirty="0"/>
              <a:t>&lt;book&gt;…&lt;title&gt;…&lt;/title&gt;…&lt;/book&gt;</a:t>
            </a:r>
          </a:p>
          <a:p>
            <a:r>
              <a:rPr lang="en-US" dirty="0"/>
              <a:t>Empty elements: &lt;</a:t>
            </a:r>
            <a:r>
              <a:rPr lang="en-US" dirty="0" err="1"/>
              <a:t>is_textbook</a:t>
            </a:r>
            <a:r>
              <a:rPr lang="en-US" dirty="0"/>
              <a:t>&gt;&lt;/</a:t>
            </a:r>
            <a:r>
              <a:rPr lang="en-US" dirty="0" err="1"/>
              <a:t>is_textbook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Can be abbreviated: &lt;</a:t>
            </a:r>
            <a:r>
              <a:rPr lang="en-US" dirty="0" err="1"/>
              <a:t>is_textbook</a:t>
            </a:r>
            <a:r>
              <a:rPr lang="en-US" dirty="0"/>
              <a:t>/&gt;</a:t>
            </a:r>
          </a:p>
          <a:p>
            <a:r>
              <a:rPr lang="en-US" dirty="0"/>
              <a:t>Elements can also have attributes</a:t>
            </a:r>
          </a:p>
          <a:p>
            <a:pPr lvl="1"/>
            <a:r>
              <a:rPr lang="en-US" dirty="0"/>
              <a:t>Must Always be Quoted</a:t>
            </a:r>
          </a:p>
          <a:p>
            <a:pPr lvl="1"/>
            <a:r>
              <a:rPr lang="en-US" dirty="0"/>
              <a:t>&lt;book ISBN="…" price="80.00"&gt;</a:t>
            </a:r>
          </a:p>
          <a:p>
            <a:r>
              <a:rPr lang="en-US" dirty="0"/>
              <a:t>XML Tags are Case Sensitive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E42B-77C7-44CD-83DE-05A0A67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F5CF6-0248-4629-860D-02D1E2FF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0"/>
            <a:ext cx="4438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0E2A-C672-4345-BFE8-57A54D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Well-formed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1D81-240F-42EC-9C60-6A750CC9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well-formed XML document follows XML lexical conventions</a:t>
            </a:r>
          </a:p>
          <a:p>
            <a:pPr lvl="1"/>
            <a:r>
              <a:rPr lang="en-US" dirty="0"/>
              <a:t>Wrong: &lt;section&gt;We show that x &lt; 0…&lt;/section&gt;</a:t>
            </a:r>
          </a:p>
          <a:p>
            <a:pPr lvl="1"/>
            <a:r>
              <a:rPr lang="en-US" dirty="0"/>
              <a:t>Right: &lt;section&gt;We show that x </a:t>
            </a:r>
            <a:r>
              <a:rPr lang="en-US" dirty="0">
                <a:solidFill>
                  <a:srgbClr val="00B0F0"/>
                </a:solidFill>
              </a:rPr>
              <a:t>&amp;</a:t>
            </a:r>
            <a:r>
              <a:rPr lang="en-US" dirty="0" err="1">
                <a:solidFill>
                  <a:srgbClr val="00B0F0"/>
                </a:solidFill>
              </a:rPr>
              <a:t>lt</a:t>
            </a:r>
            <a:r>
              <a:rPr lang="en-US" dirty="0">
                <a:solidFill>
                  <a:srgbClr val="00B0F0"/>
                </a:solidFill>
              </a:rPr>
              <a:t>; </a:t>
            </a:r>
            <a:r>
              <a:rPr lang="en-US" dirty="0"/>
              <a:t>0…&lt;/section&gt;</a:t>
            </a:r>
          </a:p>
          <a:p>
            <a:r>
              <a:rPr lang="en-US" dirty="0"/>
              <a:t>Other special entities: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becomes </a:t>
            </a:r>
            <a:r>
              <a:rPr lang="en-US" dirty="0">
                <a:solidFill>
                  <a:srgbClr val="00B0F0"/>
                </a:solidFill>
              </a:rPr>
              <a:t>&amp;</a:t>
            </a:r>
            <a:r>
              <a:rPr lang="en-US" dirty="0" err="1">
                <a:solidFill>
                  <a:srgbClr val="00B0F0"/>
                </a:solidFill>
              </a:rPr>
              <a:t>gt</a:t>
            </a:r>
            <a:r>
              <a:rPr lang="en-US" dirty="0">
                <a:solidFill>
                  <a:srgbClr val="00B0F0"/>
                </a:solidFill>
              </a:rPr>
              <a:t>;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&amp;</a:t>
            </a:r>
            <a:r>
              <a:rPr lang="en-US" dirty="0"/>
              <a:t> becomes </a:t>
            </a:r>
            <a:r>
              <a:rPr lang="en-US" dirty="0">
                <a:solidFill>
                  <a:srgbClr val="00B0F0"/>
                </a:solidFill>
              </a:rPr>
              <a:t>&amp;amp;</a:t>
            </a:r>
          </a:p>
          <a:p>
            <a:r>
              <a:rPr lang="en-US" dirty="0"/>
              <a:t>Contains a single root element</a:t>
            </a:r>
          </a:p>
          <a:p>
            <a:r>
              <a:rPr lang="en-US" dirty="0"/>
              <a:t>Has properly matched tags and properly nested elements</a:t>
            </a:r>
          </a:p>
          <a:p>
            <a:pPr lvl="1"/>
            <a:r>
              <a:rPr lang="en-US" dirty="0"/>
              <a:t>Right: </a:t>
            </a:r>
            <a:r>
              <a:rPr lang="en-US" dirty="0">
                <a:solidFill>
                  <a:srgbClr val="00B0F0"/>
                </a:solidFill>
              </a:rPr>
              <a:t>&lt;section&gt;</a:t>
            </a:r>
            <a:r>
              <a:rPr lang="en-US" dirty="0"/>
              <a:t>…</a:t>
            </a:r>
            <a:r>
              <a:rPr lang="en-US" dirty="0">
                <a:solidFill>
                  <a:srgbClr val="002060"/>
                </a:solidFill>
              </a:rPr>
              <a:t>&lt;subsection&gt;</a:t>
            </a:r>
            <a:r>
              <a:rPr lang="en-US" dirty="0"/>
              <a:t>…</a:t>
            </a:r>
            <a:r>
              <a:rPr lang="en-US" dirty="0">
                <a:solidFill>
                  <a:srgbClr val="002060"/>
                </a:solidFill>
              </a:rPr>
              <a:t>&lt;/subsection&gt;</a:t>
            </a:r>
            <a:r>
              <a:rPr lang="en-US" dirty="0"/>
              <a:t>…</a:t>
            </a:r>
            <a:r>
              <a:rPr lang="en-US" dirty="0">
                <a:solidFill>
                  <a:srgbClr val="00B0F0"/>
                </a:solidFill>
              </a:rPr>
              <a:t>&lt;/section&gt;</a:t>
            </a:r>
          </a:p>
          <a:p>
            <a:pPr lvl="1"/>
            <a:r>
              <a:rPr lang="en-US" dirty="0"/>
              <a:t>Wrong: </a:t>
            </a:r>
            <a:r>
              <a:rPr lang="en-US" dirty="0">
                <a:solidFill>
                  <a:srgbClr val="00B0F0"/>
                </a:solidFill>
              </a:rPr>
              <a:t>&lt;section&gt;</a:t>
            </a:r>
            <a:r>
              <a:rPr lang="en-US" dirty="0"/>
              <a:t>…</a:t>
            </a:r>
            <a:r>
              <a:rPr lang="en-US" dirty="0">
                <a:solidFill>
                  <a:srgbClr val="002060"/>
                </a:solidFill>
              </a:rPr>
              <a:t>&lt;subsection&gt;</a:t>
            </a:r>
            <a:r>
              <a:rPr lang="en-US" dirty="0"/>
              <a:t>…</a:t>
            </a:r>
            <a:r>
              <a:rPr lang="en-US" dirty="0">
                <a:solidFill>
                  <a:srgbClr val="00B0F0"/>
                </a:solidFill>
              </a:rPr>
              <a:t>&lt;/section&gt;</a:t>
            </a:r>
            <a:r>
              <a:rPr lang="en-US" dirty="0"/>
              <a:t>…</a:t>
            </a:r>
            <a:r>
              <a:rPr lang="en-US" dirty="0">
                <a:solidFill>
                  <a:srgbClr val="002060"/>
                </a:solidFill>
              </a:rPr>
              <a:t>&lt;/subsection&gt;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C87A-A4B8-48F5-8E68-EE365C8C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2624</Words>
  <Application>Microsoft Office PowerPoint</Application>
  <PresentationFormat>On-screen Show (4:3)</PresentationFormat>
  <Paragraphs>356</Paragraphs>
  <Slides>41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Verdana</vt:lpstr>
      <vt:lpstr>Office Theme</vt:lpstr>
      <vt:lpstr>Introduction to XML Extensible Markup Language</vt:lpstr>
      <vt:lpstr>Structured vs. unstructured data</vt:lpstr>
      <vt:lpstr>Semi-structured data</vt:lpstr>
      <vt:lpstr>Why is the emergence of XML an important development?</vt:lpstr>
      <vt:lpstr>HTML: language of the Web</vt:lpstr>
      <vt:lpstr>XML: eXtensible Markup Language</vt:lpstr>
      <vt:lpstr>Other nice features of XML</vt:lpstr>
      <vt:lpstr>XML terminology</vt:lpstr>
      <vt:lpstr>Well-formed XML documents</vt:lpstr>
      <vt:lpstr>A tree representation</vt:lpstr>
      <vt:lpstr>Parts of XML documents </vt:lpstr>
      <vt:lpstr>XML Declaration </vt:lpstr>
      <vt:lpstr>XML Elements</vt:lpstr>
      <vt:lpstr>XML Syntax Rules</vt:lpstr>
      <vt:lpstr>XML Naming Rules</vt:lpstr>
      <vt:lpstr>Naming Styles</vt:lpstr>
      <vt:lpstr>XML Elements are Extensible</vt:lpstr>
      <vt:lpstr>XML Elements are Extensible</vt:lpstr>
      <vt:lpstr>XML Attributes</vt:lpstr>
      <vt:lpstr>XML Elements vs. Attributes</vt:lpstr>
      <vt:lpstr>XML Attributes for Metadata</vt:lpstr>
      <vt:lpstr>XML Namespaces</vt:lpstr>
      <vt:lpstr>Solving the Name Conflict Using a Prefix</vt:lpstr>
      <vt:lpstr>XML Namespaces - The xmlns Attribute</vt:lpstr>
      <vt:lpstr>XML Namespaces - The xmlns Attribute</vt:lpstr>
      <vt:lpstr>Uniform Resource Identifier (URI)</vt:lpstr>
      <vt:lpstr>Displaying XML</vt:lpstr>
      <vt:lpstr>Why Does XML Display Like This?</vt:lpstr>
      <vt:lpstr>Valid XML documents</vt:lpstr>
      <vt:lpstr>DTD explained </vt:lpstr>
      <vt:lpstr>DTD explained </vt:lpstr>
      <vt:lpstr>DTD – Attributes Type</vt:lpstr>
      <vt:lpstr>DTD – Attributes Value</vt:lpstr>
      <vt:lpstr>Character Data Sections </vt:lpstr>
      <vt:lpstr>Parsed Character Data</vt:lpstr>
      <vt:lpstr>IDs and IDREFs</vt:lpstr>
      <vt:lpstr>Using DTD </vt:lpstr>
      <vt:lpstr>Comments </vt:lpstr>
      <vt:lpstr>Entities</vt:lpstr>
      <vt:lpstr>PowerPoint Presentation</vt:lpstr>
      <vt:lpstr>References</vt:lpstr>
    </vt:vector>
  </TitlesOfParts>
  <Company>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ksks</dc:creator>
  <cp:lastModifiedBy>Vikas  Kumar</cp:lastModifiedBy>
  <cp:revision>164</cp:revision>
  <dcterms:created xsi:type="dcterms:W3CDTF">2007-07-24T10:29:58Z</dcterms:created>
  <dcterms:modified xsi:type="dcterms:W3CDTF">2021-07-20T04:32:45Z</dcterms:modified>
</cp:coreProperties>
</file>