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304" r:id="rId17"/>
    <p:sldId id="273" r:id="rId18"/>
    <p:sldId id="275" r:id="rId19"/>
    <p:sldId id="305" r:id="rId20"/>
    <p:sldId id="297" r:id="rId21"/>
    <p:sldId id="279" r:id="rId22"/>
    <p:sldId id="306" r:id="rId23"/>
    <p:sldId id="280" r:id="rId24"/>
    <p:sldId id="281" r:id="rId25"/>
    <p:sldId id="282" r:id="rId26"/>
    <p:sldId id="283" r:id="rId27"/>
    <p:sldId id="316" r:id="rId28"/>
    <p:sldId id="327" r:id="rId29"/>
    <p:sldId id="328" r:id="rId30"/>
    <p:sldId id="329" r:id="rId31"/>
    <p:sldId id="330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33" r:id="rId43"/>
    <p:sldId id="340" r:id="rId44"/>
    <p:sldId id="331" r:id="rId45"/>
    <p:sldId id="339" r:id="rId46"/>
    <p:sldId id="332" r:id="rId47"/>
    <p:sldId id="335" r:id="rId48"/>
    <p:sldId id="336" r:id="rId49"/>
    <p:sldId id="337" r:id="rId50"/>
    <p:sldId id="338" r:id="rId51"/>
    <p:sldId id="33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16B93-5A40-4F0C-ACFC-BB40B9067E37}" type="slidenum">
              <a:rPr lang="en-CA" altLang="en-US">
                <a:solidFill>
                  <a:prstClr val="black"/>
                </a:solidFill>
              </a:rPr>
              <a:pPr/>
              <a:t>16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48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16B93-5A40-4F0C-ACFC-BB40B9067E37}" type="slidenum">
              <a:rPr lang="en-CA" altLang="en-US">
                <a:solidFill>
                  <a:prstClr val="black"/>
                </a:solidFill>
              </a:rPr>
              <a:pPr/>
              <a:t>17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12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240280"/>
            <a:ext cx="10567916" cy="155448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Introduction to the course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MCAC202: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DA72-8681-40CF-B375-8359ACD8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0B43-7512-462D-BAED-31638652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Telecom</a:t>
            </a:r>
          </a:p>
          <a:p>
            <a:pPr lvl="1"/>
            <a:r>
              <a:rPr lang="en-US" dirty="0"/>
              <a:t>Calls made, network usage, customer details etc. </a:t>
            </a:r>
          </a:p>
          <a:p>
            <a:r>
              <a:rPr lang="en-US" b="1" dirty="0"/>
              <a:t>Industry</a:t>
            </a:r>
          </a:p>
          <a:p>
            <a:pPr lvl="1"/>
            <a:r>
              <a:rPr lang="en-US" dirty="0"/>
              <a:t>Where it is a manufacturing unit, to keep the records of ins and outs.</a:t>
            </a:r>
          </a:p>
          <a:p>
            <a:r>
              <a:rPr lang="en-US" b="1" dirty="0"/>
              <a:t>Banking System</a:t>
            </a:r>
          </a:p>
          <a:p>
            <a:pPr lvl="1"/>
            <a:r>
              <a:rPr lang="en-US" dirty="0"/>
              <a:t>For storing customer info, tracking day to day credit and debit transactions, generating bank statements etc. </a:t>
            </a:r>
          </a:p>
          <a:p>
            <a:r>
              <a:rPr lang="en-US" b="1" dirty="0"/>
              <a:t>Sales</a:t>
            </a:r>
          </a:p>
          <a:p>
            <a:pPr lvl="1"/>
            <a:r>
              <a:rPr lang="en-US" dirty="0"/>
              <a:t>To store customer information, production information and invoice details.</a:t>
            </a:r>
          </a:p>
          <a:p>
            <a:r>
              <a:rPr lang="en-US" b="1" dirty="0"/>
              <a:t>Airlines</a:t>
            </a:r>
          </a:p>
          <a:p>
            <a:pPr lvl="1"/>
            <a:r>
              <a:rPr lang="en-US" dirty="0"/>
              <a:t>Reservation information along with flight schedule is stored in database.</a:t>
            </a:r>
          </a:p>
          <a:p>
            <a:r>
              <a:rPr lang="en-US" b="1" dirty="0"/>
              <a:t>Education sector</a:t>
            </a:r>
          </a:p>
          <a:p>
            <a:pPr lvl="1"/>
            <a:r>
              <a:rPr lang="en-US" dirty="0"/>
              <a:t>To store and retrieve the data regarding student details, staff details, course details, exam details, payroll data, attendance details, fees details etc. </a:t>
            </a:r>
          </a:p>
          <a:p>
            <a:r>
              <a:rPr lang="en-US" b="1" dirty="0"/>
              <a:t>Online shopping</a:t>
            </a:r>
          </a:p>
          <a:p>
            <a:pPr lvl="1"/>
            <a:r>
              <a:rPr lang="en-US" dirty="0"/>
              <a:t>To store the product information, your addresses and preferences, credit details and provide you the relevant list of products based on your query.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FCCC1-886C-47CE-A6C9-AD3C1C0B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2E7-E9D5-4596-95B5-0435A703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use simple file to store the data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1359-187D-4AE9-B122-F91DCD41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646994" cy="4906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Drawbacks of File system</a:t>
            </a:r>
          </a:p>
          <a:p>
            <a:pPr lvl="1" algn="just"/>
            <a:r>
              <a:rPr lang="en-US" b="1" dirty="0"/>
              <a:t>Data redundancy</a:t>
            </a:r>
          </a:p>
          <a:p>
            <a:pPr lvl="2" algn="just"/>
            <a:r>
              <a:rPr lang="en-US" dirty="0"/>
              <a:t>Duplication of data</a:t>
            </a:r>
          </a:p>
          <a:p>
            <a:pPr lvl="2" algn="just"/>
            <a:r>
              <a:rPr lang="en-US" dirty="0"/>
              <a:t>Requires more storage than needed.</a:t>
            </a:r>
          </a:p>
          <a:p>
            <a:pPr lvl="2" algn="just"/>
            <a:r>
              <a:rPr lang="en-US" dirty="0"/>
              <a:t>Higher storage costs and poor access time.</a:t>
            </a:r>
          </a:p>
          <a:p>
            <a:pPr lvl="1" algn="just"/>
            <a:r>
              <a:rPr lang="en-US" b="1" dirty="0"/>
              <a:t>Data inconsistency:</a:t>
            </a:r>
            <a:r>
              <a:rPr lang="en-US" dirty="0"/>
              <a:t> </a:t>
            </a:r>
          </a:p>
          <a:p>
            <a:pPr lvl="2" algn="just"/>
            <a:r>
              <a:rPr lang="en-US" dirty="0"/>
              <a:t>Data redundancy leads to data inconsistency</a:t>
            </a:r>
          </a:p>
          <a:p>
            <a:pPr lvl="1" algn="just"/>
            <a:r>
              <a:rPr lang="en-US" b="1" dirty="0"/>
              <a:t>Data Isolation</a:t>
            </a:r>
          </a:p>
          <a:p>
            <a:pPr lvl="2" algn="just"/>
            <a:r>
              <a:rPr lang="en-US" dirty="0"/>
              <a:t>Property that determines when and how changes made by one operation become visible to other concurrent users and systems. Difficult to achieve in file processing system. </a:t>
            </a:r>
          </a:p>
          <a:p>
            <a:pPr lvl="1" algn="just"/>
            <a:r>
              <a:rPr lang="en-US" b="1" dirty="0"/>
              <a:t>Dependency on application programs:</a:t>
            </a:r>
            <a:r>
              <a:rPr lang="en-US" dirty="0"/>
              <a:t> Changing files would lead to change in application programs.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38E3-95D8-4592-972E-1FEF0890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2E7-E9D5-4596-95B5-0435A703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use simple file to store the data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1359-187D-4AE9-B122-F91DCD41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6869" cy="4906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Drawbacks of File system</a:t>
            </a:r>
          </a:p>
          <a:p>
            <a:pPr lvl="1" algn="just"/>
            <a:r>
              <a:rPr lang="en-US" b="1" dirty="0"/>
              <a:t>Atomicity issues:</a:t>
            </a:r>
            <a:r>
              <a:rPr lang="en-US" dirty="0"/>
              <a:t>  “All or nothing”</a:t>
            </a:r>
          </a:p>
          <a:p>
            <a:pPr lvl="2" algn="just"/>
            <a:r>
              <a:rPr lang="en-US" dirty="0"/>
              <a:t>For example: Ram transfers 1000 INR to Krishna account. </a:t>
            </a:r>
          </a:p>
          <a:p>
            <a:pPr lvl="3" algn="just"/>
            <a:r>
              <a:rPr lang="en-US" dirty="0"/>
              <a:t>Debit 1000 rupees from Ram account</a:t>
            </a:r>
          </a:p>
          <a:p>
            <a:pPr lvl="3" algn="just"/>
            <a:r>
              <a:rPr lang="en-US" dirty="0"/>
              <a:t>Credit 1000 rupees to Krishna account</a:t>
            </a:r>
          </a:p>
          <a:p>
            <a:pPr lvl="3" algn="just"/>
            <a:r>
              <a:rPr lang="en-US" dirty="0"/>
              <a:t>What if the system fails after first operation ?</a:t>
            </a:r>
          </a:p>
          <a:p>
            <a:pPr lvl="3" algn="just"/>
            <a:r>
              <a:rPr lang="en-US" dirty="0"/>
              <a:t>In such case the rollback of operation should occur to maintain the atomicity of transaction. </a:t>
            </a:r>
          </a:p>
          <a:p>
            <a:pPr lvl="2" algn="just"/>
            <a:r>
              <a:rPr lang="en-US" dirty="0"/>
              <a:t>It is </a:t>
            </a:r>
            <a:r>
              <a:rPr lang="en-US" b="1" dirty="0"/>
              <a:t>difficult to achieve atomicity in file processing systems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Data Security:</a:t>
            </a:r>
            <a:r>
              <a:rPr lang="en-US" dirty="0"/>
              <a:t> </a:t>
            </a:r>
          </a:p>
          <a:p>
            <a:pPr lvl="2" algn="just"/>
            <a:r>
              <a:rPr lang="en-US" dirty="0"/>
              <a:t>Data should be secured from unauthorized access.</a:t>
            </a:r>
          </a:p>
          <a:p>
            <a:pPr lvl="2" algn="just"/>
            <a:r>
              <a:rPr lang="en-US" dirty="0"/>
              <a:t>For example a student should not be able to access grades. </a:t>
            </a:r>
          </a:p>
          <a:p>
            <a:pPr lvl="2" algn="just"/>
            <a:r>
              <a:rPr lang="en-US" dirty="0"/>
              <a:t>Such kind of security constraints are difficult to apply in file processing systems.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38E3-95D8-4592-972E-1FEF0890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6975-B8BB-45E5-A304-6A41487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 of DBMS over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9CAF-DCC1-4815-98D6-2D0B0262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83221" cy="4906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Independence</a:t>
            </a:r>
          </a:p>
          <a:p>
            <a:pPr lvl="1" algn="just"/>
            <a:r>
              <a:rPr lang="en-US" dirty="0"/>
              <a:t>Application programs should not, ideally, be exposed to details of data representation and storage. </a:t>
            </a:r>
          </a:p>
          <a:p>
            <a:pPr algn="just"/>
            <a:r>
              <a:rPr lang="en-US" b="1" dirty="0"/>
              <a:t>No redundant data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Data normalization removes the data redundancy. </a:t>
            </a:r>
          </a:p>
          <a:p>
            <a:pPr lvl="1" algn="just"/>
            <a:r>
              <a:rPr lang="en-US" dirty="0"/>
              <a:t>Saves storage and improves access time.</a:t>
            </a:r>
          </a:p>
          <a:p>
            <a:pPr algn="just"/>
            <a:r>
              <a:rPr lang="en-US" b="1" dirty="0"/>
              <a:t>Data Consistency</a:t>
            </a:r>
          </a:p>
          <a:p>
            <a:pPr algn="just"/>
            <a:r>
              <a:rPr lang="en-US" b="1" dirty="0"/>
              <a:t>Data Integrity and Security</a:t>
            </a:r>
            <a:endParaRPr lang="en-US" dirty="0"/>
          </a:p>
          <a:p>
            <a:pPr lvl="1" algn="just"/>
            <a:r>
              <a:rPr lang="en-US" dirty="0"/>
              <a:t>data is always accessed through the DBMS, the DBMS can enforce integrity constraints. </a:t>
            </a:r>
          </a:p>
          <a:p>
            <a:pPr lvl="1" algn="just"/>
            <a:r>
              <a:rPr lang="en-US" dirty="0"/>
              <a:t>Each user has a different set of access thus data is secured.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3CD-9917-47A1-8BCD-B3570AC7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6975-B8BB-45E5-A304-6A41487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 of DBMS over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9CAF-DCC1-4815-98D6-2D0B0262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Privacy</a:t>
            </a:r>
            <a:r>
              <a:rPr lang="en-US" dirty="0"/>
              <a:t>: Limited access means privacy of data.</a:t>
            </a:r>
          </a:p>
          <a:p>
            <a:r>
              <a:rPr lang="en-US" b="1" dirty="0"/>
              <a:t>Easy access to data</a:t>
            </a:r>
            <a:r>
              <a:rPr lang="en-US" dirty="0"/>
              <a:t> – Data is easily accessible with fast response times.</a:t>
            </a:r>
          </a:p>
          <a:p>
            <a:r>
              <a:rPr lang="en-US" b="1" dirty="0"/>
              <a:t>Concurrent Access</a:t>
            </a:r>
          </a:p>
          <a:p>
            <a:r>
              <a:rPr lang="en-US" b="1" dirty="0"/>
              <a:t>Easy recovery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Keeps the backup of data.</a:t>
            </a:r>
          </a:p>
          <a:p>
            <a:pPr lvl="1"/>
            <a:r>
              <a:rPr lang="en-US" dirty="0"/>
              <a:t>Easy to  recover data in case of a failure.</a:t>
            </a:r>
          </a:p>
          <a:p>
            <a:r>
              <a:rPr lang="en-US" b="1" dirty="0"/>
              <a:t>Flexible</a:t>
            </a:r>
            <a:r>
              <a:rPr lang="en-US" dirty="0"/>
              <a:t>: Database systems are more flexible than file processing systems.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3CD-9917-47A1-8BCD-B3570AC7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Disadvantages of DBMS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851710" cy="4906963"/>
          </a:xfrm>
        </p:spPr>
        <p:txBody>
          <a:bodyPr/>
          <a:lstStyle/>
          <a:p>
            <a:pPr algn="just"/>
            <a:r>
              <a:rPr lang="en-US" dirty="0"/>
              <a:t>DBMS implementation cost is high compared to the file system</a:t>
            </a:r>
          </a:p>
          <a:p>
            <a:pPr algn="just"/>
            <a:r>
              <a:rPr lang="en-US" dirty="0"/>
              <a:t>Complexity: Database systems are complex to understand</a:t>
            </a:r>
          </a:p>
          <a:p>
            <a:pPr algn="just"/>
            <a:r>
              <a:rPr lang="en-US" dirty="0"/>
              <a:t>Performance: Database systems are generic, making them suitable for various applications affect their performance for some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8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 When not to use a DBMS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Main inhibitors (costs) of using a DBMS:</a:t>
            </a:r>
          </a:p>
          <a:p>
            <a:pPr lvl="1"/>
            <a:r>
              <a:rPr lang="en-US" altLang="en-US" sz="2200" dirty="0"/>
              <a:t>High initial investment and possible need for additional hardware.</a:t>
            </a:r>
          </a:p>
          <a:p>
            <a:pPr lvl="1"/>
            <a:r>
              <a:rPr lang="en-US" altLang="en-US" sz="2200" dirty="0"/>
              <a:t>Overhead for providing generality, security, concurrency control, recovery, and  integrity functions.</a:t>
            </a:r>
          </a:p>
          <a:p>
            <a:r>
              <a:rPr lang="en-US" altLang="en-US" sz="2400" dirty="0"/>
              <a:t>When a DBMS may be unnecessary:</a:t>
            </a:r>
          </a:p>
          <a:p>
            <a:pPr lvl="1"/>
            <a:r>
              <a:rPr lang="en-US" altLang="en-US" sz="2200" dirty="0"/>
              <a:t>If the database and applications are simple, well defined, and not expected to change.</a:t>
            </a:r>
          </a:p>
          <a:p>
            <a:pPr lvl="1"/>
            <a:r>
              <a:rPr lang="en-US" altLang="en-US" sz="2200" dirty="0"/>
              <a:t>If there are stringent real-time requirements that may not be met because of DBMS overhead.</a:t>
            </a:r>
          </a:p>
          <a:p>
            <a:pPr lvl="1"/>
            <a:r>
              <a:rPr lang="en-US" altLang="en-US" sz="2200" dirty="0"/>
              <a:t>If access to data by multiple users is not required.</a:t>
            </a:r>
          </a:p>
          <a:p>
            <a:r>
              <a:rPr lang="en-US" altLang="en-US" dirty="0"/>
              <a:t>When no DBMS may suffice:</a:t>
            </a:r>
          </a:p>
          <a:p>
            <a:pPr lvl="1"/>
            <a:r>
              <a:rPr lang="en-US" altLang="en-US" dirty="0"/>
              <a:t>If the database system is not able to handle the complexity of data because of modeling limitations</a:t>
            </a:r>
          </a:p>
          <a:p>
            <a:pPr lvl="1"/>
            <a:r>
              <a:rPr lang="en-US" altLang="en-US" dirty="0"/>
              <a:t>If the database users need special operations not supported by the DBMS.</a:t>
            </a:r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958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DBMS components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1" y="1270000"/>
            <a:ext cx="6449704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400" dirty="0"/>
              <a:t>Hardware</a:t>
            </a:r>
          </a:p>
          <a:p>
            <a:pPr lvl="1" algn="just"/>
            <a:r>
              <a:rPr lang="en-US" altLang="en-US" sz="2000" dirty="0"/>
              <a:t>Physical computer system that allows physical access to data.</a:t>
            </a:r>
          </a:p>
          <a:p>
            <a:pPr algn="just"/>
            <a:r>
              <a:rPr lang="en-US" altLang="en-US" sz="2400" dirty="0"/>
              <a:t>Software</a:t>
            </a:r>
          </a:p>
          <a:p>
            <a:pPr lvl="1" algn="just"/>
            <a:r>
              <a:rPr lang="en-US" altLang="en-US" sz="2000" dirty="0"/>
              <a:t>Actual program that allows users to access, maintain, and update physical data.</a:t>
            </a:r>
          </a:p>
          <a:p>
            <a:pPr algn="just"/>
            <a:r>
              <a:rPr lang="en-US" altLang="en-US" sz="2400" dirty="0"/>
              <a:t>Data </a:t>
            </a:r>
          </a:p>
          <a:p>
            <a:pPr lvl="1" algn="just"/>
            <a:r>
              <a:rPr lang="en-US" altLang="en-US" sz="2000" dirty="0"/>
              <a:t>Stored physically on the storage devices</a:t>
            </a:r>
          </a:p>
          <a:p>
            <a:pPr algn="just"/>
            <a:r>
              <a:rPr lang="en-US" altLang="en-US" sz="2400" dirty="0"/>
              <a:t>Users </a:t>
            </a:r>
          </a:p>
          <a:p>
            <a:pPr lvl="1" algn="just"/>
            <a:r>
              <a:rPr lang="en-US" altLang="en-US" sz="2000" dirty="0"/>
              <a:t>database implementors, who build DBMS software,</a:t>
            </a:r>
          </a:p>
          <a:p>
            <a:pPr lvl="1" algn="just"/>
            <a:r>
              <a:rPr lang="en-US" altLang="en-US" sz="2000" dirty="0"/>
              <a:t>End users - Normal user  and  DBA (Database Administrator)</a:t>
            </a:r>
          </a:p>
          <a:p>
            <a:pPr lvl="1" algn="just"/>
            <a:r>
              <a:rPr lang="en-US" altLang="en-US" sz="2000" dirty="0"/>
              <a:t>Application programs, Application programmers</a:t>
            </a:r>
          </a:p>
          <a:p>
            <a:pPr algn="just"/>
            <a:r>
              <a:rPr lang="en-US" altLang="en-US" sz="2400" dirty="0"/>
              <a:t>Procedures</a:t>
            </a:r>
          </a:p>
          <a:p>
            <a:pPr lvl="1" algn="just"/>
            <a:r>
              <a:rPr lang="en-US" altLang="en-US" sz="2000" dirty="0"/>
              <a:t>a set of rules that should be clearly defined and followed by the users.</a:t>
            </a:r>
          </a:p>
          <a:p>
            <a:pPr lvl="1"/>
            <a:endParaRPr lang="en-US" altLang="en-US" sz="2200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F1C0EB3B-83D4-4440-9F8A-9F9E9C25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5" y="2101755"/>
            <a:ext cx="4804011" cy="16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9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Administrator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the Conceptual and Physical Schemas </a:t>
            </a:r>
          </a:p>
          <a:p>
            <a:r>
              <a:rPr lang="en-US" dirty="0"/>
              <a:t>Security and Authorization </a:t>
            </a:r>
          </a:p>
          <a:p>
            <a:r>
              <a:rPr lang="en-US" dirty="0"/>
              <a:t>Data Availability and Recovery from Failures.</a:t>
            </a:r>
          </a:p>
        </p:txBody>
      </p:sp>
    </p:spTree>
    <p:extLst>
      <p:ext uri="{BB962C8B-B14F-4D97-AF65-F5344CB8AC3E}">
        <p14:creationId xmlns:p14="http://schemas.microsoft.com/office/powerpoint/2010/main" val="62477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299121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Internal level</a:t>
            </a:r>
          </a:p>
          <a:p>
            <a:pPr lvl="1" algn="just"/>
            <a:r>
              <a:rPr lang="en-US" dirty="0"/>
              <a:t>Determines where data are actually stored on the storage device.</a:t>
            </a:r>
          </a:p>
          <a:p>
            <a:pPr lvl="1" algn="just"/>
            <a:r>
              <a:rPr lang="en-US" dirty="0"/>
              <a:t>Low-level access method</a:t>
            </a:r>
          </a:p>
          <a:p>
            <a:pPr algn="just"/>
            <a:r>
              <a:rPr lang="en-US" dirty="0"/>
              <a:t>Conceptual level</a:t>
            </a:r>
          </a:p>
          <a:p>
            <a:pPr lvl="1" algn="just"/>
            <a:r>
              <a:rPr lang="en-US" dirty="0"/>
              <a:t>Defines the logical view of the data</a:t>
            </a:r>
          </a:p>
          <a:p>
            <a:pPr lvl="1" algn="just"/>
            <a:r>
              <a:rPr lang="en-US" dirty="0"/>
              <a:t>The main functions of DBMS are in this level.</a:t>
            </a:r>
          </a:p>
          <a:p>
            <a:pPr algn="just"/>
            <a:r>
              <a:rPr lang="en-US" dirty="0"/>
              <a:t>External level</a:t>
            </a:r>
          </a:p>
          <a:p>
            <a:pPr lvl="1" algn="just"/>
            <a:r>
              <a:rPr lang="en-US" dirty="0"/>
              <a:t>Interacts directly with the user.</a:t>
            </a:r>
          </a:p>
          <a:p>
            <a:pPr lvl="1" algn="just"/>
            <a:r>
              <a:rPr lang="en-US" dirty="0"/>
              <a:t>Change the data coming from the conceptual level to a format and view that are familiar to the users.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C2B1B04C-7D2B-47FE-BA97-B78D7DDB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08" y="1458077"/>
            <a:ext cx="2797792" cy="424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7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Suggested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077199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>
                <a:ea typeface="굴림" panose="020B0600000101010101" pitchFamily="34" charset="-127"/>
              </a:rPr>
              <a:t>Database system concepts, Abraham </a:t>
            </a:r>
            <a:r>
              <a:rPr lang="en-US" altLang="ko-KR" dirty="0" err="1">
                <a:ea typeface="굴림" panose="020B0600000101010101" pitchFamily="34" charset="-127"/>
              </a:rPr>
              <a:t>Silberschartz</a:t>
            </a:r>
            <a:r>
              <a:rPr lang="en-US" altLang="ko-KR" dirty="0">
                <a:ea typeface="굴림" panose="020B0600000101010101" pitchFamily="34" charset="-127"/>
              </a:rPr>
              <a:t>, Henry F. </a:t>
            </a:r>
            <a:r>
              <a:rPr lang="en-US" altLang="ko-KR" dirty="0" err="1">
                <a:ea typeface="굴림" panose="020B0600000101010101" pitchFamily="34" charset="-127"/>
              </a:rPr>
              <a:t>Korth</a:t>
            </a:r>
            <a:r>
              <a:rPr lang="en-US" altLang="ko-KR" dirty="0">
                <a:ea typeface="굴림" panose="020B0600000101010101" pitchFamily="34" charset="-127"/>
              </a:rPr>
              <a:t> and S. Sudarshan, McGraw Hill.</a:t>
            </a:r>
          </a:p>
          <a:p>
            <a:pPr algn="just"/>
            <a:r>
              <a:rPr lang="en-US" altLang="ko-KR" dirty="0">
                <a:ea typeface="굴림" panose="020B0600000101010101" pitchFamily="34" charset="-127"/>
              </a:rPr>
              <a:t>Fundamentals of Database Systems, </a:t>
            </a:r>
            <a:r>
              <a:rPr lang="en-US" altLang="ko-KR" dirty="0" err="1">
                <a:ea typeface="굴림" panose="020B0600000101010101" pitchFamily="34" charset="-127"/>
              </a:rPr>
              <a:t>Ramez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Elmasri</a:t>
            </a:r>
            <a:r>
              <a:rPr lang="en-US" altLang="ko-KR" dirty="0">
                <a:ea typeface="굴림" panose="020B0600000101010101" pitchFamily="34" charset="-127"/>
              </a:rPr>
              <a:t> and </a:t>
            </a:r>
            <a:r>
              <a:rPr lang="en-US" altLang="ko-KR" dirty="0" err="1">
                <a:ea typeface="굴림" panose="020B0600000101010101" pitchFamily="34" charset="-127"/>
              </a:rPr>
              <a:t>Shamkant</a:t>
            </a:r>
            <a:r>
              <a:rPr lang="en-US" altLang="ko-KR" dirty="0">
                <a:ea typeface="굴림" panose="020B0600000101010101" pitchFamily="34" charset="-127"/>
              </a:rPr>
              <a:t> B. </a:t>
            </a:r>
            <a:r>
              <a:rPr lang="en-US" altLang="ko-KR" dirty="0" err="1">
                <a:ea typeface="굴림" panose="020B0600000101010101" pitchFamily="34" charset="-127"/>
              </a:rPr>
              <a:t>Navathe</a:t>
            </a:r>
            <a:r>
              <a:rPr lang="en-US" altLang="ko-KR" dirty="0">
                <a:ea typeface="굴림" panose="020B0600000101010101" pitchFamily="34" charset="-127"/>
              </a:rPr>
              <a:t>, Pearson.</a:t>
            </a:r>
          </a:p>
          <a:p>
            <a:pPr algn="just"/>
            <a:r>
              <a:rPr lang="en-IN" dirty="0"/>
              <a:t>Database Management Systems, R. </a:t>
            </a:r>
            <a:r>
              <a:rPr lang="en-IN" dirty="0" err="1"/>
              <a:t>Ramakrishnan</a:t>
            </a:r>
            <a:r>
              <a:rPr lang="en-IN" dirty="0"/>
              <a:t> and J. </a:t>
            </a:r>
            <a:r>
              <a:rPr lang="en-IN" dirty="0" err="1"/>
              <a:t>Gehrke</a:t>
            </a:r>
            <a:r>
              <a:rPr lang="en-IN" dirty="0"/>
              <a:t>, </a:t>
            </a:r>
            <a:r>
              <a:rPr lang="en-US" altLang="ko-KR" dirty="0">
                <a:ea typeface="굴림" panose="020B0600000101010101" pitchFamily="34" charset="-127"/>
              </a:rPr>
              <a:t>McGraw Hill.</a:t>
            </a:r>
          </a:p>
          <a:p>
            <a:pPr algn="just"/>
            <a:r>
              <a:rPr lang="en-IN" dirty="0"/>
              <a:t>Databases and Transaction Processing-An</a:t>
            </a:r>
            <a:br>
              <a:rPr lang="en-IN" dirty="0"/>
            </a:br>
            <a:r>
              <a:rPr lang="en-IN" dirty="0"/>
              <a:t>application oriented approach, Philip Lewis, Arthur </a:t>
            </a:r>
            <a:r>
              <a:rPr lang="en-IN" dirty="0" err="1"/>
              <a:t>Berstein</a:t>
            </a:r>
            <a:r>
              <a:rPr lang="en-IN" dirty="0"/>
              <a:t> and Michael </a:t>
            </a:r>
            <a:r>
              <a:rPr lang="en-IN" dirty="0" err="1"/>
              <a:t>Kifer</a:t>
            </a:r>
            <a:r>
              <a:rPr lang="en-IN" dirty="0"/>
              <a:t>, Prentice Hall.</a:t>
            </a:r>
            <a:br>
              <a:rPr lang="en-IN" dirty="0"/>
            </a:br>
            <a:br>
              <a:rPr lang="en-IN" dirty="0"/>
            </a:b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 descr="http://coronet.iicm.edu/Dbase1/scripts/figb_0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6" y="1269999"/>
            <a:ext cx="5605557" cy="429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coronet.iicm.edu/Dbase1/scripts/figb_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28" y="2564884"/>
            <a:ext cx="5534247" cy="346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641568" y="6675934"/>
            <a:ext cx="26484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http://coronet.iicm.edu/Dbase1/scripts/rdbh12.htm</a:t>
            </a:r>
          </a:p>
        </p:txBody>
      </p:sp>
    </p:spTree>
    <p:extLst>
      <p:ext uri="{BB962C8B-B14F-4D97-AF65-F5344CB8AC3E}">
        <p14:creationId xmlns:p14="http://schemas.microsoft.com/office/powerpoint/2010/main" val="61730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Database Models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861917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models define how the </a:t>
            </a:r>
            <a:r>
              <a:rPr lang="en-US" dirty="0">
                <a:solidFill>
                  <a:srgbClr val="FF0000"/>
                </a:solidFill>
              </a:rPr>
              <a:t>logical structure </a:t>
            </a:r>
            <a:r>
              <a:rPr lang="en-US" dirty="0"/>
              <a:t>of a database is modeled. </a:t>
            </a:r>
          </a:p>
          <a:p>
            <a:pPr lvl="1" algn="just"/>
            <a:r>
              <a:rPr lang="en-US" dirty="0"/>
              <a:t>Collection of high-level data description constructs that hide many low-level storage details</a:t>
            </a:r>
          </a:p>
          <a:p>
            <a:pPr lvl="2" algn="just"/>
            <a:r>
              <a:rPr lang="en-US" altLang="zh-TW" dirty="0"/>
              <a:t>Defines the </a:t>
            </a:r>
            <a:r>
              <a:rPr lang="en-US" altLang="zh-TW" u="sng" dirty="0">
                <a:solidFill>
                  <a:srgbClr val="006600"/>
                </a:solidFill>
              </a:rPr>
              <a:t>logical design</a:t>
            </a:r>
            <a:r>
              <a:rPr lang="en-US" altLang="zh-TW" u="sng" dirty="0"/>
              <a:t> of data</a:t>
            </a:r>
            <a:r>
              <a:rPr lang="en-US" altLang="zh-TW" dirty="0"/>
              <a:t>. </a:t>
            </a:r>
          </a:p>
          <a:p>
            <a:pPr lvl="2" algn="just"/>
            <a:r>
              <a:rPr lang="en-US" altLang="zh-TW" dirty="0"/>
              <a:t>Describes the </a:t>
            </a:r>
            <a:r>
              <a:rPr lang="en-US" altLang="zh-TW" dirty="0">
                <a:solidFill>
                  <a:srgbClr val="006600"/>
                </a:solidFill>
              </a:rPr>
              <a:t>relationships</a:t>
            </a:r>
            <a:r>
              <a:rPr lang="en-US" altLang="zh-TW" dirty="0"/>
              <a:t> </a:t>
            </a:r>
            <a:r>
              <a:rPr lang="en-US" altLang="zh-TW" u="sng" dirty="0"/>
              <a:t>between different parts of data</a:t>
            </a:r>
            <a:r>
              <a:rPr lang="en-US" altLang="zh-TW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TW" dirty="0"/>
              <a:t>Different models</a:t>
            </a:r>
          </a:p>
          <a:p>
            <a:pPr lvl="1" algn="just"/>
            <a:r>
              <a:rPr lang="en-US" altLang="zh-TW" dirty="0"/>
              <a:t>Hierarchical model </a:t>
            </a:r>
          </a:p>
          <a:p>
            <a:pPr lvl="1" algn="just"/>
            <a:r>
              <a:rPr lang="en-US" altLang="zh-TW" dirty="0"/>
              <a:t>Network model </a:t>
            </a:r>
          </a:p>
          <a:p>
            <a:pPr lvl="1" algn="just"/>
            <a:r>
              <a:rPr lang="en-US" altLang="zh-TW" dirty="0"/>
              <a:t>Relational model </a:t>
            </a:r>
          </a:p>
          <a:p>
            <a:pPr lvl="1" algn="just"/>
            <a:r>
              <a:rPr lang="en-US" dirty="0"/>
              <a:t>The object-oriented model </a:t>
            </a:r>
          </a:p>
          <a:p>
            <a:pPr lvl="1"/>
            <a:endParaRPr lang="en-US" altLang="zh-TW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3D11-4DF1-43F4-9D0B-A29D8F00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Evolution of major Database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C48A5-58BD-4B40-95EA-AF96DF4F3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80" y="1270000"/>
            <a:ext cx="8360839" cy="4906963"/>
          </a:xfr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2B20-0D58-40A3-8128-B9889AD4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234F6-8D20-4FCC-B082-53F1D761A346}"/>
              </a:ext>
            </a:extLst>
          </p:cNvPr>
          <p:cNvSpPr txBox="1"/>
          <p:nvPr/>
        </p:nvSpPr>
        <p:spPr>
          <a:xfrm>
            <a:off x="710015" y="6642556"/>
            <a:ext cx="6038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Image Source: </a:t>
            </a:r>
            <a:r>
              <a:rPr lang="da-DK" sz="800" dirty="0">
                <a:solidFill>
                  <a:srgbClr val="C00000"/>
                </a:solidFill>
              </a:rPr>
              <a:t>Database Systems 6e / Rob &amp; Coronel</a:t>
            </a:r>
            <a:endParaRPr lang="en-IN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06" y="2474915"/>
            <a:ext cx="805338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981200" y="981076"/>
            <a:ext cx="82296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E7E6E6"/>
              </a:buClr>
            </a:pPr>
            <a:endParaRPr lang="en-US" altLang="zh-TW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990000"/>
                </a:solidFill>
                <a:latin typeface="Times New Roman" panose="02020603050405020304" pitchFamily="18" charset="0"/>
              </a:rPr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are organized as an </a:t>
            </a:r>
            <a:r>
              <a:rPr lang="en-US" altLang="zh-TW" u="sng" dirty="0">
                <a:solidFill>
                  <a:srgbClr val="006600"/>
                </a:solidFill>
              </a:rPr>
              <a:t>upside down tree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Each entity has </a:t>
            </a:r>
            <a:r>
              <a:rPr lang="en-US" altLang="zh-TW" u="sng" dirty="0"/>
              <a:t>only one parent</a:t>
            </a:r>
            <a:r>
              <a:rPr lang="en-US" altLang="zh-TW" dirty="0"/>
              <a:t> but can have </a:t>
            </a:r>
            <a:r>
              <a:rPr lang="en-US" altLang="zh-TW" u="sng" dirty="0"/>
              <a:t>several children</a:t>
            </a:r>
            <a:r>
              <a:rPr lang="en-US" altLang="zh-TW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817811"/>
            <a:ext cx="77152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631950" y="981076"/>
            <a:ext cx="90360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E7E6E6"/>
              </a:buClr>
            </a:pPr>
            <a:endParaRPr lang="en-US" altLang="zh-TW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990000"/>
                </a:solidFill>
                <a:latin typeface="Times New Roman" panose="02020603050405020304" pitchFamily="18" charset="0"/>
              </a:rPr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entities are organized in a </a:t>
            </a:r>
            <a:r>
              <a:rPr lang="en-US" altLang="zh-TW" dirty="0">
                <a:solidFill>
                  <a:srgbClr val="006600"/>
                </a:solidFill>
              </a:rPr>
              <a:t>graph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Some entities can be accessed through </a:t>
            </a:r>
            <a:r>
              <a:rPr lang="en-US" altLang="zh-TW" u="sng" dirty="0"/>
              <a:t>several paths</a:t>
            </a:r>
            <a:r>
              <a:rPr lang="en-US" altLang="zh-TW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5648"/>
            <a:ext cx="6678685" cy="330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981200" y="981076"/>
            <a:ext cx="82296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E7E6E6"/>
              </a:buClr>
            </a:pPr>
            <a:endParaRPr lang="en-US" altLang="zh-TW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990000"/>
                </a:solidFill>
                <a:latin typeface="Times New Roman" panose="02020603050405020304" pitchFamily="18" charset="0"/>
              </a:rPr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are organized in </a:t>
            </a:r>
            <a:r>
              <a:rPr lang="en-US" altLang="zh-TW" u="sng" dirty="0">
                <a:solidFill>
                  <a:srgbClr val="006600"/>
                </a:solidFill>
              </a:rPr>
              <a:t>two-dimensional tables</a:t>
            </a:r>
            <a:r>
              <a:rPr lang="en-US" altLang="zh-TW" dirty="0"/>
              <a:t> called </a:t>
            </a:r>
            <a:r>
              <a:rPr lang="en-US" altLang="zh-TW" dirty="0">
                <a:solidFill>
                  <a:srgbClr val="990000"/>
                </a:solidFill>
              </a:rPr>
              <a:t>relations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tables are </a:t>
            </a:r>
            <a:r>
              <a:rPr lang="en-US" altLang="zh-TW" u="sng" dirty="0">
                <a:solidFill>
                  <a:srgbClr val="006600"/>
                </a:solidFill>
              </a:rPr>
              <a:t>related</a:t>
            </a:r>
            <a:r>
              <a:rPr lang="en-US" altLang="zh-TW" u="sng" dirty="0"/>
              <a:t> to each other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solidFill>
                  <a:srgbClr val="990000"/>
                </a:solidFill>
              </a:rPr>
              <a:t>Relational model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238688" cy="4906963"/>
          </a:xfrm>
        </p:spPr>
        <p:txBody>
          <a:bodyPr/>
          <a:lstStyle/>
          <a:p>
            <a:pPr algn="just"/>
            <a:r>
              <a:rPr lang="en-US" altLang="zh-TW" dirty="0">
                <a:solidFill>
                  <a:srgbClr val="990000"/>
                </a:solidFill>
              </a:rPr>
              <a:t>RDBMS (Relational Database Management System)</a:t>
            </a:r>
          </a:p>
          <a:p>
            <a:pPr algn="just"/>
            <a:r>
              <a:rPr lang="en-US" altLang="zh-TW" dirty="0"/>
              <a:t>external view</a:t>
            </a:r>
          </a:p>
          <a:p>
            <a:pPr lvl="1" algn="just"/>
            <a:r>
              <a:rPr lang="en-US" altLang="zh-TW" dirty="0"/>
              <a:t>The data are represented as a </a:t>
            </a:r>
            <a:r>
              <a:rPr lang="en-US" altLang="zh-TW" u="sng" dirty="0"/>
              <a:t>set of relations</a:t>
            </a:r>
            <a:r>
              <a:rPr lang="en-US" altLang="zh-TW" dirty="0"/>
              <a:t>. </a:t>
            </a:r>
          </a:p>
          <a:p>
            <a:pPr lvl="1" algn="just"/>
            <a:r>
              <a:rPr lang="en-US" altLang="zh-TW" dirty="0"/>
              <a:t>A </a:t>
            </a:r>
            <a:r>
              <a:rPr lang="en-US" altLang="zh-TW" dirty="0">
                <a:solidFill>
                  <a:srgbClr val="990000"/>
                </a:solidFill>
              </a:rPr>
              <a:t>relation</a:t>
            </a:r>
            <a:r>
              <a:rPr lang="en-US" altLang="zh-TW" dirty="0"/>
              <a:t> is a </a:t>
            </a:r>
            <a:r>
              <a:rPr lang="en-US" altLang="zh-TW" u="sng" dirty="0"/>
              <a:t>two-dimensional table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This </a:t>
            </a:r>
            <a:r>
              <a:rPr lang="en-US" altLang="zh-TW" dirty="0">
                <a:solidFill>
                  <a:srgbClr val="006600"/>
                </a:solidFill>
              </a:rPr>
              <a:t>doesn’t</a:t>
            </a:r>
            <a:r>
              <a:rPr lang="en-US" altLang="zh-TW" dirty="0"/>
              <a:t> mean that </a:t>
            </a:r>
            <a:r>
              <a:rPr lang="en-US" altLang="zh-TW" u="sng" dirty="0"/>
              <a:t>data are stored as tables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u="sng" dirty="0"/>
              <a:t>physical storage of the data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006600"/>
                </a:solidFill>
              </a:rPr>
              <a:t>independent</a:t>
            </a:r>
            <a:r>
              <a:rPr lang="en-US" altLang="zh-TW" dirty="0"/>
              <a:t> of </a:t>
            </a:r>
            <a:br>
              <a:rPr lang="en-US" altLang="zh-TW" dirty="0"/>
            </a:br>
            <a:r>
              <a:rPr lang="en-US" altLang="zh-TW" u="sng" dirty="0"/>
              <a:t>the way the data are logically organized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25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703388" y="908051"/>
            <a:ext cx="8964612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E7E6E6"/>
              </a:buClr>
            </a:pPr>
            <a:endParaRPr lang="en-US" altLang="zh-TW" sz="2000" dirty="0">
              <a:solidFill>
                <a:prstClr val="black"/>
              </a:solidFill>
            </a:endParaRPr>
          </a:p>
        </p:txBody>
      </p:sp>
      <p:pic>
        <p:nvPicPr>
          <p:cNvPr id="1026" name="Picture 2" descr="Relational Model » ExamRad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128695"/>
            <a:ext cx="6464008" cy="20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63389" y="5949949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Students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70001"/>
            <a:ext cx="7466901" cy="28586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solidFill>
                  <a:srgbClr val="990000"/>
                </a:solidFill>
              </a:rPr>
              <a:t>Name</a:t>
            </a:r>
            <a:r>
              <a:rPr lang="en-US" altLang="zh-TW" sz="2400" dirty="0"/>
              <a:t> – </a:t>
            </a:r>
            <a:r>
              <a:rPr lang="en-US" altLang="zh-TW" sz="2000" dirty="0"/>
              <a:t>each relation in a relational database should have a name that is </a:t>
            </a:r>
            <a:r>
              <a:rPr lang="en-US" altLang="zh-TW" sz="2000" dirty="0">
                <a:solidFill>
                  <a:srgbClr val="006600"/>
                </a:solidFill>
              </a:rPr>
              <a:t>unique</a:t>
            </a:r>
            <a:r>
              <a:rPr lang="en-US" altLang="zh-TW" sz="2000" dirty="0"/>
              <a:t> among other relations.</a:t>
            </a:r>
          </a:p>
          <a:p>
            <a:pPr algn="just"/>
            <a:r>
              <a:rPr lang="en-US" altLang="zh-TW" sz="2400" dirty="0">
                <a:solidFill>
                  <a:srgbClr val="990000"/>
                </a:solidFill>
              </a:rPr>
              <a:t>Attribute</a:t>
            </a:r>
            <a:r>
              <a:rPr lang="en-US" altLang="zh-TW" sz="2400" dirty="0"/>
              <a:t> – each </a:t>
            </a:r>
            <a:r>
              <a:rPr lang="en-US" altLang="zh-TW" sz="2400" dirty="0">
                <a:solidFill>
                  <a:srgbClr val="006600"/>
                </a:solidFill>
              </a:rPr>
              <a:t>column</a:t>
            </a:r>
            <a:r>
              <a:rPr lang="en-US" altLang="zh-TW" sz="2400" dirty="0"/>
              <a:t> in a relation. </a:t>
            </a:r>
          </a:p>
          <a:p>
            <a:pPr lvl="1" algn="just"/>
            <a:r>
              <a:rPr lang="en-US" altLang="zh-TW" sz="2000" dirty="0"/>
              <a:t>The </a:t>
            </a:r>
            <a:r>
              <a:rPr lang="en-US" altLang="zh-TW" sz="2000" u="sng" dirty="0">
                <a:solidFill>
                  <a:srgbClr val="990000"/>
                </a:solidFill>
              </a:rPr>
              <a:t>degree</a:t>
            </a:r>
            <a:r>
              <a:rPr lang="en-US" altLang="zh-TW" sz="2000" u="sng" dirty="0"/>
              <a:t> of the relation</a:t>
            </a:r>
            <a:r>
              <a:rPr lang="en-US" altLang="zh-TW" sz="2000" dirty="0"/>
              <a:t> – the total </a:t>
            </a:r>
            <a:r>
              <a:rPr lang="en-US" altLang="zh-TW" sz="2000" u="sng" dirty="0"/>
              <a:t>number of attributes</a:t>
            </a:r>
            <a:r>
              <a:rPr lang="en-US" altLang="zh-TW" sz="2000" dirty="0"/>
              <a:t> for a relation.</a:t>
            </a:r>
          </a:p>
          <a:p>
            <a:pPr algn="just"/>
            <a:r>
              <a:rPr lang="en-US" altLang="zh-TW" sz="2400" dirty="0">
                <a:solidFill>
                  <a:srgbClr val="990000"/>
                </a:solidFill>
              </a:rPr>
              <a:t>Tuple</a:t>
            </a:r>
            <a:r>
              <a:rPr lang="en-US" altLang="zh-TW" sz="2400" dirty="0"/>
              <a:t> – each </a:t>
            </a:r>
            <a:r>
              <a:rPr lang="en-US" altLang="zh-TW" sz="2400" dirty="0">
                <a:solidFill>
                  <a:srgbClr val="006600"/>
                </a:solidFill>
              </a:rPr>
              <a:t>row</a:t>
            </a:r>
            <a:r>
              <a:rPr lang="en-US" altLang="zh-TW" sz="2400" dirty="0"/>
              <a:t> in a relation.</a:t>
            </a:r>
          </a:p>
          <a:p>
            <a:pPr lvl="1" algn="just"/>
            <a:r>
              <a:rPr lang="en-US" altLang="zh-TW" sz="2000" dirty="0"/>
              <a:t>The </a:t>
            </a:r>
            <a:r>
              <a:rPr lang="en-US" altLang="zh-TW" sz="2000" u="sng" dirty="0">
                <a:solidFill>
                  <a:srgbClr val="990000"/>
                </a:solidFill>
              </a:rPr>
              <a:t>cardinality</a:t>
            </a:r>
            <a:r>
              <a:rPr lang="en-US" altLang="zh-TW" sz="2000" u="sng" dirty="0"/>
              <a:t> of the relation</a:t>
            </a:r>
            <a:r>
              <a:rPr lang="en-US" altLang="zh-TW" sz="2000" dirty="0"/>
              <a:t> – the total </a:t>
            </a:r>
            <a:r>
              <a:rPr lang="en-US" altLang="zh-TW" sz="2000" u="sng" dirty="0"/>
              <a:t>number of rows</a:t>
            </a:r>
            <a:r>
              <a:rPr lang="en-US" altLang="zh-TW" sz="2000" dirty="0"/>
              <a:t> in a relation.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690645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overall design of the database is called the database schema. </a:t>
            </a:r>
          </a:p>
          <a:p>
            <a:pPr algn="just"/>
            <a:r>
              <a:rPr lang="en-US" dirty="0"/>
              <a:t>In the relational model, the schema for a relation specifies </a:t>
            </a:r>
          </a:p>
          <a:p>
            <a:pPr lvl="1" algn="just"/>
            <a:r>
              <a:rPr lang="en-US" dirty="0"/>
              <a:t>Relation name</a:t>
            </a:r>
          </a:p>
          <a:p>
            <a:pPr lvl="1" algn="just"/>
            <a:r>
              <a:rPr lang="en-US" dirty="0"/>
              <a:t>The name of each field (or attribute or column)</a:t>
            </a:r>
          </a:p>
          <a:p>
            <a:pPr lvl="1" algn="just"/>
            <a:r>
              <a:rPr lang="en-US" dirty="0"/>
              <a:t>The type of each field.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Example: Student information in a university </a:t>
            </a:r>
          </a:p>
          <a:p>
            <a:pPr lvl="1" algn="just"/>
            <a:r>
              <a:rPr lang="en-US" dirty="0"/>
              <a:t>Schema: Students( </a:t>
            </a:r>
            <a:r>
              <a:rPr lang="en-US" i="1" dirty="0" err="1"/>
              <a:t>sid</a:t>
            </a:r>
            <a:r>
              <a:rPr lang="en-US" i="1" dirty="0"/>
              <a:t>: </a:t>
            </a:r>
            <a:r>
              <a:rPr lang="en-US" dirty="0"/>
              <a:t>string, </a:t>
            </a:r>
            <a:r>
              <a:rPr lang="en-US" i="1" dirty="0"/>
              <a:t>name: </a:t>
            </a:r>
            <a:r>
              <a:rPr lang="en-US" dirty="0"/>
              <a:t>string, </a:t>
            </a:r>
            <a:r>
              <a:rPr lang="en-US" i="1" dirty="0"/>
              <a:t>login: </a:t>
            </a:r>
            <a:r>
              <a:rPr lang="en-US" dirty="0"/>
              <a:t>string, </a:t>
            </a:r>
            <a:r>
              <a:rPr lang="en-US" i="1" dirty="0"/>
              <a:t>age: </a:t>
            </a:r>
            <a:r>
              <a:rPr lang="en-US" dirty="0"/>
              <a:t>integer, </a:t>
            </a:r>
            <a:r>
              <a:rPr lang="en-US" i="1" dirty="0" err="1"/>
              <a:t>gpa</a:t>
            </a:r>
            <a:r>
              <a:rPr lang="en-US" i="1" dirty="0"/>
              <a:t>: </a:t>
            </a:r>
            <a:r>
              <a:rPr lang="en-US" dirty="0"/>
              <a:t>real)</a:t>
            </a:r>
          </a:p>
        </p:txBody>
      </p:sp>
      <p:pic>
        <p:nvPicPr>
          <p:cNvPr id="4" name="Picture 2" descr="Relational Model » ExamRad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3" y="3838501"/>
            <a:ext cx="4077864" cy="24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1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Levels of Abstraction in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70000"/>
            <a:ext cx="7919906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Database systems have several schemas, partitioned according to the levels of abstraction. </a:t>
            </a:r>
          </a:p>
          <a:p>
            <a:pPr lvl="1" algn="just"/>
            <a:r>
              <a:rPr lang="en-US" dirty="0"/>
              <a:t>Physical schema:   </a:t>
            </a:r>
          </a:p>
          <a:p>
            <a:pPr lvl="2" algn="just"/>
            <a:r>
              <a:rPr lang="en-US" dirty="0"/>
              <a:t>The physical schema describes the database design at the physical level</a:t>
            </a:r>
          </a:p>
          <a:p>
            <a:pPr lvl="1" algn="just"/>
            <a:r>
              <a:rPr lang="en-US" dirty="0"/>
              <a:t>Conceptual schema</a:t>
            </a:r>
          </a:p>
          <a:p>
            <a:pPr lvl="2" algn="just"/>
            <a:r>
              <a:rPr lang="en-US" dirty="0"/>
              <a:t>The logical schema describes the database design at the logical level.</a:t>
            </a:r>
          </a:p>
          <a:p>
            <a:pPr lvl="1" algn="just"/>
            <a:r>
              <a:rPr lang="en-US" dirty="0"/>
              <a:t>External schema</a:t>
            </a:r>
          </a:p>
          <a:p>
            <a:pPr lvl="2" algn="just"/>
            <a:r>
              <a:rPr lang="en-US" dirty="0"/>
              <a:t>A database may also have several schemas at the view level, sometimes called </a:t>
            </a:r>
            <a:r>
              <a:rPr lang="en-US" dirty="0">
                <a:solidFill>
                  <a:srgbClr val="FF0000"/>
                </a:solidFill>
              </a:rPr>
              <a:t>subschemas</a:t>
            </a:r>
            <a:r>
              <a:rPr lang="en-US" dirty="0"/>
              <a:t>, that describe different views of the database.</a:t>
            </a:r>
          </a:p>
          <a:p>
            <a:pPr algn="just"/>
            <a:r>
              <a:rPr lang="en-US" dirty="0"/>
              <a:t>A data definition language (DDL) is used to define the external and conceptual schemas.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8C020-2A9A-4EEC-A58F-35DA1872C385}"/>
              </a:ext>
            </a:extLst>
          </p:cNvPr>
          <p:cNvSpPr txBox="1"/>
          <p:nvPr/>
        </p:nvSpPr>
        <p:spPr>
          <a:xfrm>
            <a:off x="710015" y="6642556"/>
            <a:ext cx="6038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Image Source: </a:t>
            </a:r>
            <a:r>
              <a:rPr lang="da-DK" sz="800" dirty="0">
                <a:solidFill>
                  <a:srgbClr val="C00000"/>
                </a:solidFill>
              </a:rPr>
              <a:t>https://www.javatpoint.com/dbms-three-schema-architecture</a:t>
            </a:r>
            <a:endParaRPr lang="en-IN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3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8A5B-E0F9-4234-9135-7DE2DAAC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Evaluation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B015-A52B-43F2-B4C7-2A54C5FB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Continuous Internal Assessment (CIA): 30 Marks</a:t>
            </a:r>
          </a:p>
          <a:p>
            <a:pPr lvl="1" algn="just"/>
            <a:r>
              <a:rPr lang="en-US" dirty="0"/>
              <a:t>Performance will be evaluated based on continuous evaluation. </a:t>
            </a:r>
          </a:p>
          <a:p>
            <a:pPr lvl="1" algn="just"/>
            <a:r>
              <a:rPr lang="en-US" dirty="0"/>
              <a:t>There will be a minor test, assignments/ laboratory work. </a:t>
            </a:r>
          </a:p>
          <a:p>
            <a:pPr lvl="1" algn="just"/>
            <a:r>
              <a:rPr lang="en-US" dirty="0"/>
              <a:t>CIA I  : 15 Marks</a:t>
            </a:r>
          </a:p>
          <a:p>
            <a:pPr lvl="2" algn="just"/>
            <a:r>
              <a:rPr lang="en-US" dirty="0"/>
              <a:t>Written Test</a:t>
            </a:r>
          </a:p>
          <a:p>
            <a:pPr lvl="1" algn="just"/>
            <a:r>
              <a:rPr lang="en-US" dirty="0"/>
              <a:t>CIA II : 15 Marks</a:t>
            </a:r>
          </a:p>
          <a:p>
            <a:pPr lvl="2" algn="just"/>
            <a:r>
              <a:rPr lang="en-US" dirty="0"/>
              <a:t>Written Test</a:t>
            </a:r>
          </a:p>
          <a:p>
            <a:pPr lvl="2" algn="just"/>
            <a:r>
              <a:rPr lang="en-US" dirty="0"/>
              <a:t>Assignment, Laboratory Work, etc.</a:t>
            </a:r>
          </a:p>
          <a:p>
            <a:pPr algn="just"/>
            <a:r>
              <a:rPr lang="en-US"/>
              <a:t>End </a:t>
            </a:r>
            <a:r>
              <a:rPr lang="en-US" dirty="0"/>
              <a:t>of Semester Exam (</a:t>
            </a:r>
            <a:r>
              <a:rPr lang="en-US" dirty="0" err="1"/>
              <a:t>EoSE</a:t>
            </a:r>
            <a:r>
              <a:rPr lang="en-US" dirty="0"/>
              <a:t>): 70 marks</a:t>
            </a:r>
          </a:p>
          <a:p>
            <a:r>
              <a:rPr lang="en-US" altLang="en-US" dirty="0"/>
              <a:t>Passing Marks </a:t>
            </a:r>
          </a:p>
          <a:p>
            <a:pPr lvl="1"/>
            <a:r>
              <a:rPr lang="en-US" altLang="en-US" dirty="0"/>
              <a:t>40% in the End Semester Examination and 40% in the total of End Semester Examination &amp; Internal Assessment</a:t>
            </a:r>
            <a:endParaRPr lang="en-IN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399F-C3D8-4863-9EFA-79C103B5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339356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Change the Database schema at one level of a database system without requiring to change the schema at the next higher level.</a:t>
            </a:r>
          </a:p>
          <a:p>
            <a:pPr lvl="1" algn="just"/>
            <a:r>
              <a:rPr lang="en-US" b="1" dirty="0"/>
              <a:t>Physical Data Independence</a:t>
            </a:r>
            <a:r>
              <a:rPr lang="en-US" dirty="0"/>
              <a:t>: With Physical independence, you can easily change the physical storage structures or devices with no effect on the conceptual schema. </a:t>
            </a:r>
          </a:p>
          <a:p>
            <a:pPr lvl="2" algn="just"/>
            <a:r>
              <a:rPr lang="en-US" dirty="0"/>
              <a:t>Any change done would be absorbed by the mapping between the conceptual and internal levels </a:t>
            </a:r>
          </a:p>
          <a:p>
            <a:pPr lvl="2" algn="just"/>
            <a:r>
              <a:rPr lang="en-US" dirty="0"/>
              <a:t>Examples of internal level changes: Due to Physical independence, any these changes will not affect the conceptual layer.</a:t>
            </a:r>
          </a:p>
          <a:p>
            <a:pPr lvl="3" algn="just"/>
            <a:r>
              <a:rPr lang="en-US" dirty="0"/>
              <a:t>Using a new storage device like Hard Drive or Magnetic Tapes</a:t>
            </a:r>
          </a:p>
          <a:p>
            <a:pPr lvl="3" algn="just"/>
            <a:r>
              <a:rPr lang="en-US" dirty="0"/>
              <a:t>Modifying the file organization technique in the Database</a:t>
            </a:r>
          </a:p>
          <a:p>
            <a:pPr lvl="3" algn="just"/>
            <a:r>
              <a:rPr lang="en-US" dirty="0"/>
              <a:t>Switching to different data structures.</a:t>
            </a:r>
          </a:p>
          <a:p>
            <a:pPr lvl="3" algn="just"/>
            <a:r>
              <a:rPr lang="en-US" dirty="0"/>
              <a:t>Changing the access method, Modifying indexes.</a:t>
            </a:r>
          </a:p>
          <a:p>
            <a:pPr lvl="3" algn="just"/>
            <a:r>
              <a:rPr lang="en-US" dirty="0"/>
              <a:t>Changes to compression techniques or hashing algorithms.</a:t>
            </a:r>
          </a:p>
          <a:p>
            <a:pPr lvl="3" algn="just"/>
            <a:r>
              <a:rPr lang="en-US" dirty="0"/>
              <a:t>Change of Location of Database from say C drive to D Drive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498747" cy="4906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Logical Data Independence: </a:t>
            </a:r>
            <a:r>
              <a:rPr lang="en-US" dirty="0"/>
              <a:t>Logical Data Independence is the ability to change the conceptual scheme without changing External views or External programs.</a:t>
            </a:r>
          </a:p>
          <a:p>
            <a:pPr lvl="1" algn="just"/>
            <a:r>
              <a:rPr lang="en-US" dirty="0"/>
              <a:t>Any change made will be absorbed by the mapping between external and conceptual level.</a:t>
            </a:r>
          </a:p>
          <a:p>
            <a:pPr lvl="1" algn="just"/>
            <a:r>
              <a:rPr lang="en-US" dirty="0"/>
              <a:t>Examples of Conceptual level changes: Due to Logical independence, any of these changes will not affect the external layer.</a:t>
            </a:r>
          </a:p>
          <a:p>
            <a:pPr marL="914400" lvl="2" indent="0" algn="just">
              <a:buNone/>
            </a:pPr>
            <a:r>
              <a:rPr lang="en-US" dirty="0"/>
              <a:t>- Add/Modify/Delete a new attribute, entity or relationship is possible without a rewrite of existing application programs</a:t>
            </a:r>
          </a:p>
          <a:p>
            <a:pPr marL="914400" lvl="2" indent="0" algn="just">
              <a:buNone/>
            </a:pPr>
            <a:r>
              <a:rPr lang="en-US" dirty="0"/>
              <a:t>- Merging two records into one, - Breaking an existing record into two or more records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Operations on relations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In a relational database, we can define several operations to </a:t>
            </a:r>
            <a:r>
              <a:rPr lang="en-US" altLang="zh-TW" sz="2400" u="sng" dirty="0"/>
              <a:t>create new relations</a:t>
            </a:r>
            <a:r>
              <a:rPr lang="en-US" altLang="zh-TW" sz="2400" dirty="0"/>
              <a:t> out of the existing ones.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Basic operations: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Insert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Delete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Update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Select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Project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Join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Intersection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Difference </a:t>
            </a:r>
          </a:p>
        </p:txBody>
      </p:sp>
    </p:spTree>
    <p:extLst>
      <p:ext uri="{BB962C8B-B14F-4D97-AF65-F5344CB8AC3E}">
        <p14:creationId xmlns:p14="http://schemas.microsoft.com/office/powerpoint/2010/main" val="215399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3636962"/>
            <a:ext cx="8510588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7BE7E-E13F-4808-B54B-53057FF8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7AFC-5CDA-48C5-BAA7-9033368B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666147"/>
          </a:xfrm>
        </p:spPr>
        <p:txBody>
          <a:bodyPr>
            <a:normAutofit/>
          </a:bodyPr>
          <a:lstStyle/>
          <a:p>
            <a:r>
              <a:rPr lang="en-US" dirty="0"/>
              <a:t>Insert a new tuple into the relation.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61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BE7E-E13F-4808-B54B-53057FF8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7AFC-5CDA-48C5-BAA7-9033368B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666147"/>
          </a:xfrm>
        </p:spPr>
        <p:txBody>
          <a:bodyPr>
            <a:normAutofit/>
          </a:bodyPr>
          <a:lstStyle/>
          <a:p>
            <a:r>
              <a:rPr lang="en-US" dirty="0"/>
              <a:t>Delete a tuple defined by a criterion from the relation.</a:t>
            </a:r>
          </a:p>
          <a:p>
            <a:endParaRPr lang="en-IN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8167EAF-77AF-4263-AB41-729308A7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97" y="3125060"/>
            <a:ext cx="8218939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712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8" y="3306763"/>
            <a:ext cx="807632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E14B2-98BE-4921-B60A-645FD738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491-3871-4A99-86F5-179DD335C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366837"/>
          </a:xfrm>
        </p:spPr>
        <p:txBody>
          <a:bodyPr/>
          <a:lstStyle/>
          <a:p>
            <a:r>
              <a:rPr lang="en-US" dirty="0"/>
              <a:t>Changes the value of some attributes of a tuple. </a:t>
            </a:r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563259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56" y="3812956"/>
            <a:ext cx="84740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1D043-7D8F-412D-8971-ADB75A2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Select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CF80-F184-4E85-9042-D8934B93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9083531" cy="23540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applied to one single relation and creates another relation.</a:t>
            </a:r>
          </a:p>
          <a:p>
            <a:pPr algn="just"/>
            <a:r>
              <a:rPr lang="en-US" dirty="0"/>
              <a:t>The tuples in the resulting relation are a subset of the tuples in the original relation.</a:t>
            </a:r>
          </a:p>
          <a:p>
            <a:pPr algn="just"/>
            <a:r>
              <a:rPr lang="en-US" dirty="0"/>
              <a:t>Use some criteria to select</a:t>
            </a:r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71158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94" y="3495678"/>
            <a:ext cx="8351837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07067-0D1B-4AFA-BA13-B4402BC8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9F26-A85C-4867-A653-9ED4316E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8993697" cy="222567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applied to one single relation and creates another relation.</a:t>
            </a:r>
          </a:p>
          <a:p>
            <a:pPr algn="just"/>
            <a:r>
              <a:rPr lang="en-US" dirty="0"/>
              <a:t>The attributes in the resulting relation are a subset of the attributes in the original relation.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3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84" y="2565401"/>
            <a:ext cx="8023516" cy="352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57CA9-78CF-4A32-A89B-A181DA0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Join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4B11-63E4-4232-8013-2FCF540C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29540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E7E6E6"/>
              </a:buClr>
            </a:pPr>
            <a:r>
              <a:rPr lang="en-US" altLang="zh-TW" sz="2800" dirty="0"/>
              <a:t>A binary operation.</a:t>
            </a:r>
          </a:p>
          <a:p>
            <a:pPr>
              <a:lnSpc>
                <a:spcPct val="90000"/>
              </a:lnSpc>
              <a:buClr>
                <a:srgbClr val="E7E6E6"/>
              </a:buClr>
            </a:pPr>
            <a:r>
              <a:rPr lang="en-US" altLang="zh-TW" sz="2800" u="sng" dirty="0"/>
              <a:t>Combines two relations</a:t>
            </a:r>
            <a:r>
              <a:rPr lang="en-US" altLang="zh-TW" sz="2800" dirty="0"/>
              <a:t> based on </a:t>
            </a:r>
            <a:r>
              <a:rPr lang="en-US" altLang="zh-TW" sz="2800" u="sng" dirty="0"/>
              <a:t>common attributes</a:t>
            </a:r>
            <a:r>
              <a:rPr lang="en-US" altLang="zh-TW" sz="2800" dirty="0"/>
              <a:t>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899232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33" y="2989262"/>
            <a:ext cx="7911066" cy="319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919288" y="1125539"/>
            <a:ext cx="850741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E7E6E6"/>
              </a:buClr>
            </a:pPr>
            <a:endParaRPr lang="en-US" altLang="zh-TW" sz="2400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A2AB6-2B4B-4CCC-B8A8-1D024209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CE9E-30C7-4BBF-B082-4C43D070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230299" cy="18003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binary operation.</a:t>
            </a:r>
          </a:p>
          <a:p>
            <a:pPr algn="just"/>
            <a:r>
              <a:rPr lang="en-US" dirty="0"/>
              <a:t>Creates a new relation in which each tuple is either in the first relation, in the second, or in both.</a:t>
            </a:r>
          </a:p>
          <a:p>
            <a:pPr algn="just"/>
            <a:r>
              <a:rPr lang="en-US" dirty="0"/>
              <a:t>The two relations must have the same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46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89F7-089D-4DB4-9734-D87EB86A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78723-8D04-4773-A7DF-A03EF6F7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734EF9-96E9-45FB-828C-E8595272BC4F}"/>
              </a:ext>
            </a:extLst>
          </p:cNvPr>
          <p:cNvSpPr txBox="1">
            <a:spLocks/>
          </p:cNvSpPr>
          <p:nvPr/>
        </p:nvSpPr>
        <p:spPr>
          <a:xfrm>
            <a:off x="934053" y="1290637"/>
            <a:ext cx="1324775" cy="4906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Unit 1</a:t>
            </a:r>
          </a:p>
          <a:p>
            <a:pPr algn="just"/>
            <a:r>
              <a:rPr lang="en-IN" dirty="0"/>
              <a:t>Unit 2</a:t>
            </a:r>
          </a:p>
          <a:p>
            <a:pPr algn="just"/>
            <a:r>
              <a:rPr lang="en-IN" dirty="0"/>
              <a:t>Unit 3</a:t>
            </a:r>
          </a:p>
          <a:p>
            <a:pPr algn="just"/>
            <a:r>
              <a:rPr lang="en-IN" dirty="0"/>
              <a:t>Unit 4</a:t>
            </a:r>
          </a:p>
          <a:p>
            <a:pPr algn="just"/>
            <a:r>
              <a:rPr lang="en-IN" dirty="0"/>
              <a:t>Unit 5</a:t>
            </a:r>
          </a:p>
          <a:p>
            <a:pPr algn="just"/>
            <a:r>
              <a:rPr lang="en-US" dirty="0"/>
              <a:t>Unit 6</a:t>
            </a:r>
          </a:p>
          <a:p>
            <a:pPr algn="just"/>
            <a:r>
              <a:rPr lang="en-US" dirty="0"/>
              <a:t>Unit 7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094B10-C1B7-4C18-9990-180A05F38789}"/>
              </a:ext>
            </a:extLst>
          </p:cNvPr>
          <p:cNvSpPr txBox="1">
            <a:spLocks/>
          </p:cNvSpPr>
          <p:nvPr/>
        </p:nvSpPr>
        <p:spPr>
          <a:xfrm>
            <a:off x="2958766" y="1266652"/>
            <a:ext cx="8129337" cy="23995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Basic Concepts: Data </a:t>
            </a:r>
            <a:r>
              <a:rPr lang="en-IN" dirty="0" err="1">
                <a:solidFill>
                  <a:srgbClr val="FF0000"/>
                </a:solidFill>
              </a:rPr>
              <a:t>modeling</a:t>
            </a:r>
            <a:r>
              <a:rPr lang="en-IN" dirty="0">
                <a:solidFill>
                  <a:srgbClr val="FF0000"/>
                </a:solidFill>
              </a:rPr>
              <a:t> for a database, abstraction and data integration, three level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architecture of a DBMS.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44FA4D-8FF4-4EA4-AB9A-0C10A4787929}"/>
              </a:ext>
            </a:extLst>
          </p:cNvPr>
          <p:cNvSpPr txBox="1">
            <a:spLocks/>
          </p:cNvSpPr>
          <p:nvPr/>
        </p:nvSpPr>
        <p:spPr>
          <a:xfrm>
            <a:off x="2954216" y="1250954"/>
            <a:ext cx="8129337" cy="25048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Entity Relationship model, Extended Entity Relationship model.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F07C74E-CC16-4A65-930D-35EFBD5629EA}"/>
              </a:ext>
            </a:extLst>
          </p:cNvPr>
          <p:cNvSpPr txBox="1">
            <a:spLocks/>
          </p:cNvSpPr>
          <p:nvPr/>
        </p:nvSpPr>
        <p:spPr>
          <a:xfrm>
            <a:off x="2977662" y="1318928"/>
            <a:ext cx="8129337" cy="26083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Relational Model &amp; Relational Data Manipulations: Relation, conversion of ER diagrams to relations, integrity constraints, relational algebra, relational domain &amp; </a:t>
            </a:r>
            <a:r>
              <a:rPr lang="en-IN" dirty="0" err="1">
                <a:solidFill>
                  <a:srgbClr val="FF0000"/>
                </a:solidFill>
              </a:rPr>
              <a:t>tuple</a:t>
            </a:r>
            <a:r>
              <a:rPr lang="en-IN" dirty="0">
                <a:solidFill>
                  <a:srgbClr val="FF0000"/>
                </a:solidFill>
              </a:rPr>
              <a:t> calculus.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B3D572-AA34-44F3-870D-C973A174BA39}"/>
              </a:ext>
            </a:extLst>
          </p:cNvPr>
          <p:cNvSpPr txBox="1">
            <a:spLocks/>
          </p:cNvSpPr>
          <p:nvPr/>
        </p:nvSpPr>
        <p:spPr>
          <a:xfrm>
            <a:off x="2939646" y="1784285"/>
            <a:ext cx="8101566" cy="23656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Structured Query Language: DDL, DML, Views, Embedded SQL.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3E0A08-67A3-4B01-8797-D667EEC0DB81}"/>
              </a:ext>
            </a:extLst>
          </p:cNvPr>
          <p:cNvSpPr txBox="1">
            <a:spLocks/>
          </p:cNvSpPr>
          <p:nvPr/>
        </p:nvSpPr>
        <p:spPr>
          <a:xfrm>
            <a:off x="3008184" y="2275283"/>
            <a:ext cx="8129337" cy="30854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Relational Database Design Concepts: Functional dependencies, determining keys, normalization-, lossless join and dependency preserving decomposition.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F2F86D6-6250-4B62-9711-982420E92B8D}"/>
              </a:ext>
            </a:extLst>
          </p:cNvPr>
          <p:cNvSpPr/>
          <p:nvPr/>
        </p:nvSpPr>
        <p:spPr>
          <a:xfrm>
            <a:off x="2398696" y="1302208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74F64-DF29-4E0A-B38B-6292703F1D5A}"/>
              </a:ext>
            </a:extLst>
          </p:cNvPr>
          <p:cNvSpPr/>
          <p:nvPr/>
        </p:nvSpPr>
        <p:spPr>
          <a:xfrm>
            <a:off x="2387265" y="1185072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7984BD7-05DD-4B9B-BD14-BB6EB2DE88CC}"/>
              </a:ext>
            </a:extLst>
          </p:cNvPr>
          <p:cNvSpPr/>
          <p:nvPr/>
        </p:nvSpPr>
        <p:spPr>
          <a:xfrm>
            <a:off x="2405163" y="1807727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104276-3553-478A-93F2-BC98C414FF72}"/>
              </a:ext>
            </a:extLst>
          </p:cNvPr>
          <p:cNvSpPr/>
          <p:nvPr/>
        </p:nvSpPr>
        <p:spPr>
          <a:xfrm>
            <a:off x="2383859" y="1743834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ECF5E44-F0B2-475B-BFE1-AA44B4FE24CD}"/>
              </a:ext>
            </a:extLst>
          </p:cNvPr>
          <p:cNvSpPr/>
          <p:nvPr/>
        </p:nvSpPr>
        <p:spPr>
          <a:xfrm>
            <a:off x="2426467" y="2313246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848518-87F7-428A-A290-C7EC82718683}"/>
              </a:ext>
            </a:extLst>
          </p:cNvPr>
          <p:cNvSpPr/>
          <p:nvPr/>
        </p:nvSpPr>
        <p:spPr>
          <a:xfrm>
            <a:off x="2421959" y="2273424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A85B37A-2D0E-4A4A-BEF5-831BA80244A6}"/>
              </a:ext>
            </a:extLst>
          </p:cNvPr>
          <p:cNvSpPr/>
          <p:nvPr/>
        </p:nvSpPr>
        <p:spPr>
          <a:xfrm>
            <a:off x="2383858" y="2842649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468D51-4040-4A42-8FB9-0622E7AAC36D}"/>
              </a:ext>
            </a:extLst>
          </p:cNvPr>
          <p:cNvSpPr/>
          <p:nvPr/>
        </p:nvSpPr>
        <p:spPr>
          <a:xfrm>
            <a:off x="2355222" y="2765605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4AADF06-1F13-472E-B6AA-0B3157617696}"/>
              </a:ext>
            </a:extLst>
          </p:cNvPr>
          <p:cNvSpPr/>
          <p:nvPr/>
        </p:nvSpPr>
        <p:spPr>
          <a:xfrm>
            <a:off x="2397830" y="3335017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68D51-4040-4A42-8FB9-0622E7AAC36D}"/>
              </a:ext>
            </a:extLst>
          </p:cNvPr>
          <p:cNvSpPr/>
          <p:nvPr/>
        </p:nvSpPr>
        <p:spPr>
          <a:xfrm>
            <a:off x="2356172" y="3175912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39">
            <a:extLst>
              <a:ext uri="{FF2B5EF4-FFF2-40B4-BE49-F238E27FC236}">
                <a16:creationId xmlns:a16="http://schemas.microsoft.com/office/drawing/2014/main" id="{64AADF06-1F13-472E-B6AA-0B3157617696}"/>
              </a:ext>
            </a:extLst>
          </p:cNvPr>
          <p:cNvSpPr/>
          <p:nvPr/>
        </p:nvSpPr>
        <p:spPr>
          <a:xfrm>
            <a:off x="2418529" y="3822978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3E0A08-67A3-4B01-8797-D667EEC0DB81}"/>
              </a:ext>
            </a:extLst>
          </p:cNvPr>
          <p:cNvSpPr txBox="1">
            <a:spLocks/>
          </p:cNvSpPr>
          <p:nvPr/>
        </p:nvSpPr>
        <p:spPr>
          <a:xfrm>
            <a:off x="2987403" y="2685062"/>
            <a:ext cx="8129337" cy="30854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Transaction Management: ACID properties, Concurrency Control in databases, transaction recovery.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68D51-4040-4A42-8FB9-0622E7AAC36D}"/>
              </a:ext>
            </a:extLst>
          </p:cNvPr>
          <p:cNvSpPr/>
          <p:nvPr/>
        </p:nvSpPr>
        <p:spPr>
          <a:xfrm>
            <a:off x="2422307" y="3725125"/>
            <a:ext cx="595866" cy="147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39">
            <a:extLst>
              <a:ext uri="{FF2B5EF4-FFF2-40B4-BE49-F238E27FC236}">
                <a16:creationId xmlns:a16="http://schemas.microsoft.com/office/drawing/2014/main" id="{64AADF06-1F13-472E-B6AA-0B3157617696}"/>
              </a:ext>
            </a:extLst>
          </p:cNvPr>
          <p:cNvSpPr/>
          <p:nvPr/>
        </p:nvSpPr>
        <p:spPr>
          <a:xfrm>
            <a:off x="2484664" y="4372191"/>
            <a:ext cx="560070" cy="44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F3E0A08-67A3-4B01-8797-D667EEC0DB81}"/>
              </a:ext>
            </a:extLst>
          </p:cNvPr>
          <p:cNvSpPr txBox="1">
            <a:spLocks/>
          </p:cNvSpPr>
          <p:nvPr/>
        </p:nvSpPr>
        <p:spPr>
          <a:xfrm>
            <a:off x="3053538" y="3335017"/>
            <a:ext cx="8129337" cy="29847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Introduction to </a:t>
            </a:r>
            <a:r>
              <a:rPr lang="en-US" dirty="0" err="1">
                <a:solidFill>
                  <a:srgbClr val="FF0000"/>
                </a:solidFill>
              </a:rPr>
              <a:t>NoSQL</a:t>
            </a:r>
            <a:r>
              <a:rPr lang="en-US" dirty="0">
                <a:solidFill>
                  <a:srgbClr val="FF0000"/>
                </a:solidFill>
              </a:rPr>
              <a:t> databases, XML databases.</a:t>
            </a:r>
          </a:p>
        </p:txBody>
      </p:sp>
    </p:spTree>
    <p:extLst>
      <p:ext uri="{BB962C8B-B14F-4D97-AF65-F5344CB8AC3E}">
        <p14:creationId xmlns:p14="http://schemas.microsoft.com/office/powerpoint/2010/main" val="35350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25" grpId="0" animBg="1"/>
      <p:bldP spid="27" grpId="0" animBg="1"/>
      <p:bldP spid="28" grpId="0" animBg="1"/>
      <p:bldP spid="32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17" y="2825751"/>
            <a:ext cx="806978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950368" y="1052514"/>
            <a:ext cx="850741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E7E6E6"/>
              </a:buClr>
            </a:pPr>
            <a:endParaRPr lang="en-US" altLang="zh-TW" sz="2400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A39E4-4169-4A95-9494-58746167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Intersection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8E86-C64A-4254-9FFF-A998080B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089396" cy="16661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binary operation.</a:t>
            </a:r>
          </a:p>
          <a:p>
            <a:r>
              <a:rPr lang="en-US" dirty="0"/>
              <a:t>Creates a new relation in which each tuple is a member in both relations.</a:t>
            </a:r>
          </a:p>
          <a:p>
            <a:r>
              <a:rPr lang="en-US" dirty="0"/>
              <a:t>The two relations must have the same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0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8" y="3158616"/>
            <a:ext cx="7792949" cy="307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B75DA-469B-4510-ABA1-D3658CD3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C33C-585A-4832-9EDC-DEEE482D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54798" cy="16997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binary operation.</a:t>
            </a:r>
          </a:p>
          <a:p>
            <a:r>
              <a:rPr lang="en-US" dirty="0"/>
              <a:t>Creates a new relation in which each tuple is in the first relation but not the second.</a:t>
            </a:r>
          </a:p>
          <a:p>
            <a:r>
              <a:rPr lang="en-US" dirty="0"/>
              <a:t>The two relations must have the same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53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in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9371202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Here are some questions a user might ask from a university database system. </a:t>
            </a:r>
          </a:p>
          <a:p>
            <a:pPr lvl="1" algn="just"/>
            <a:r>
              <a:rPr lang="en-US" dirty="0"/>
              <a:t>What is the name of the student with student ID 1234567</a:t>
            </a:r>
          </a:p>
          <a:p>
            <a:pPr lvl="1" algn="just"/>
            <a:r>
              <a:rPr lang="en-US" dirty="0"/>
              <a:t>What is the average salary of professors who teach course CS5647</a:t>
            </a:r>
          </a:p>
          <a:p>
            <a:pPr lvl="1" algn="just"/>
            <a:r>
              <a:rPr lang="en-US" dirty="0"/>
              <a:t>How many students are enrolled in CS5647</a:t>
            </a:r>
          </a:p>
          <a:p>
            <a:pPr lvl="1" algn="just"/>
            <a:r>
              <a:rPr lang="en-US" dirty="0"/>
              <a:t>What fraction of students in CS564 received a grade better than B7</a:t>
            </a:r>
          </a:p>
          <a:p>
            <a:pPr lvl="1" algn="just"/>
            <a:r>
              <a:rPr lang="en-US" dirty="0"/>
              <a:t>Is any student with a CPA less than 3.0 enrolled in CS5647</a:t>
            </a:r>
          </a:p>
          <a:p>
            <a:pPr algn="just"/>
            <a:r>
              <a:rPr lang="en-US" dirty="0"/>
              <a:t>Such questions involving the data stored in a DBMS are called queries. </a:t>
            </a:r>
          </a:p>
          <a:p>
            <a:pPr lvl="1" algn="just"/>
            <a:r>
              <a:rPr lang="en-US" dirty="0"/>
              <a:t>A DBMS provides a specialized language, called the query language, in which queries can be posed. </a:t>
            </a:r>
            <a:r>
              <a:rPr lang="en-US" dirty="0" err="1"/>
              <a:t>Eg</a:t>
            </a:r>
            <a:r>
              <a:rPr lang="en-US" dirty="0"/>
              <a:t>: SQL (structured query language)</a:t>
            </a:r>
          </a:p>
          <a:p>
            <a:pPr algn="just"/>
            <a:r>
              <a:rPr lang="en-US" dirty="0"/>
              <a:t>A DBMS enables users to create, modify, and query data through a data manipulation language (DML).</a:t>
            </a:r>
          </a:p>
        </p:txBody>
      </p:sp>
    </p:spTree>
    <p:extLst>
      <p:ext uri="{BB962C8B-B14F-4D97-AF65-F5344CB8AC3E}">
        <p14:creationId xmlns:p14="http://schemas.microsoft.com/office/powerpoint/2010/main" val="321981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E233-B11A-43EA-B2DE-CEF86B7A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8E4B-3B43-4AEE-AF8E-D1B5CD5B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42319" cy="4906963"/>
          </a:xfrm>
        </p:spPr>
        <p:txBody>
          <a:bodyPr/>
          <a:lstStyle/>
          <a:p>
            <a:pPr algn="just"/>
            <a:r>
              <a:rPr lang="en-US" dirty="0"/>
              <a:t>Data-definition language (DDL) </a:t>
            </a:r>
          </a:p>
          <a:p>
            <a:pPr lvl="1" algn="just"/>
            <a:r>
              <a:rPr lang="en-US" dirty="0"/>
              <a:t>We specify a database schema by a set of definitions expressed by a special language called a data-definition language (DDL). </a:t>
            </a:r>
          </a:p>
          <a:p>
            <a:pPr lvl="1" algn="just"/>
            <a:r>
              <a:rPr lang="en-US" dirty="0"/>
              <a:t>DDL provides facilities to specify various constraints</a:t>
            </a:r>
          </a:p>
          <a:p>
            <a:pPr lvl="2" algn="just"/>
            <a:r>
              <a:rPr lang="en-US" dirty="0"/>
              <a:t>Domain Constraints</a:t>
            </a:r>
          </a:p>
          <a:p>
            <a:pPr lvl="2" algn="just"/>
            <a:r>
              <a:rPr lang="en-US" dirty="0"/>
              <a:t>Referential Integrity</a:t>
            </a:r>
          </a:p>
          <a:p>
            <a:pPr lvl="2" algn="just"/>
            <a:r>
              <a:rPr lang="en-US" dirty="0"/>
              <a:t>Authorization</a:t>
            </a:r>
          </a:p>
          <a:p>
            <a:pPr algn="just"/>
            <a:r>
              <a:rPr lang="en-US" dirty="0"/>
              <a:t>Data-manipulation language (DML)</a:t>
            </a:r>
          </a:p>
          <a:p>
            <a:pPr lvl="1" algn="just"/>
            <a:r>
              <a:rPr lang="en-US" dirty="0"/>
              <a:t>Enables users to access or manipulate data as organized by the appropriate data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F6DD3-9027-47D3-88BA-5F771CC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EA885-8629-4F92-873E-8C894A5F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16" y="3215481"/>
            <a:ext cx="3248025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A36F4D-AFF9-4AF2-B0D0-F956C169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19" y="5265475"/>
            <a:ext cx="3352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1: Multiple customers accessing the available seat information in Airlines and trying to book. </a:t>
            </a:r>
          </a:p>
          <a:p>
            <a:endParaRPr lang="en-US" dirty="0"/>
          </a:p>
          <a:p>
            <a:r>
              <a:rPr lang="en-US" dirty="0"/>
              <a:t>Scenario 2: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89434" y="2637567"/>
            <a:ext cx="6702365" cy="1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</a:t>
            </a: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	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srgbClr val="44546A"/>
                </a:solidFill>
                <a:latin typeface="Book Antiqua"/>
                <a:sym typeface="Symbol"/>
              </a:rPr>
              <a:t>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+100	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srgbClr val="44546A"/>
                </a:solidFill>
                <a:latin typeface="Book Antiqua"/>
                <a:sym typeface="Symbol"/>
              </a:rPr>
              <a:t> 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-100</a:t>
            </a: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000" dirty="0">
                <a:solidFill>
                  <a:srgbClr val="44546A"/>
                </a:solidFill>
                <a:latin typeface="Book Antiqua"/>
              </a:rPr>
              <a:t>	</a:t>
            </a:r>
            <a:r>
              <a:rPr lang="en-US" sz="2000" dirty="0" err="1">
                <a:solidFill>
                  <a:srgbClr val="44546A"/>
                </a:solidFill>
                <a:latin typeface="Book Antiqua"/>
              </a:rPr>
              <a:t>Write(</a:t>
            </a:r>
            <a:r>
              <a:rPr lang="en-US" sz="2000" i="1" dirty="0" err="1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		</a:t>
            </a:r>
            <a:r>
              <a:rPr lang="en-US" sz="2000" dirty="0" err="1">
                <a:solidFill>
                  <a:srgbClr val="44546A"/>
                </a:solidFill>
                <a:latin typeface="Book Antiqua"/>
              </a:rPr>
              <a:t>Write(</a:t>
            </a:r>
            <a:r>
              <a:rPr lang="en-US" sz="2000" i="1" dirty="0" err="1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</a:t>
            </a: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000" dirty="0">
                <a:solidFill>
                  <a:srgbClr val="44546A"/>
                </a:solidFill>
                <a:latin typeface="Book Antiqua"/>
              </a:rPr>
              <a:t>	Commit		Commit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44569" y="3996342"/>
            <a:ext cx="7641529" cy="2466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        500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 	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Book Antiqua"/>
                <a:sym typeface="Symbol"/>
              </a:rPr>
              <a:t> 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+100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         500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 	Write(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 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Book Antiqua"/>
                <a:sym typeface="Symbol"/>
              </a:rPr>
              <a:t> 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+100    600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 	Commit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 	Write(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        600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Read(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 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Book Antiqua"/>
                <a:sym typeface="Symbol"/>
              </a:rPr>
              <a:t> 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-100      400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Book Antiqua"/>
                <a:sym typeface="Symbol"/>
              </a:rPr>
              <a:t> 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-100 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Write(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        400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Write(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x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)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1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 	Commit         600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Commit	</a:t>
            </a:r>
            <a:r>
              <a:rPr lang="en-US" sz="2000" i="1" dirty="0">
                <a:solidFill>
                  <a:srgbClr val="44546A"/>
                </a:solidFill>
                <a:latin typeface="Book Antiqua"/>
              </a:rPr>
              <a:t>T</a:t>
            </a:r>
            <a:r>
              <a:rPr lang="en-US" sz="2000" baseline="-25000" dirty="0">
                <a:solidFill>
                  <a:srgbClr val="44546A"/>
                </a:solidFill>
                <a:latin typeface="Book Antiqua"/>
              </a:rPr>
              <a:t>2</a:t>
            </a:r>
            <a:r>
              <a:rPr lang="en-US" sz="2000" dirty="0">
                <a:solidFill>
                  <a:srgbClr val="44546A"/>
                </a:solidFill>
                <a:latin typeface="Book Antiqua"/>
              </a:rPr>
              <a:t>:	Commit         400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708770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 Antiqua"/>
              </a:rPr>
              <a:t>Possible execution sequences: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9345" y="2637567"/>
            <a:ext cx="177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Two transactions</a:t>
            </a:r>
          </a:p>
        </p:txBody>
      </p:sp>
    </p:spTree>
    <p:extLst>
      <p:ext uri="{BB962C8B-B14F-4D97-AF65-F5344CB8AC3E}">
        <p14:creationId xmlns:p14="http://schemas.microsoft.com/office/powerpoint/2010/main" val="659151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CC61-53B7-4C90-B5F5-A90AA9A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30AB-CC3B-41B2-8B71-EC6B2184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37"/>
            <a:ext cx="7125070" cy="4906963"/>
          </a:xfrm>
        </p:spPr>
        <p:txBody>
          <a:bodyPr/>
          <a:lstStyle/>
          <a:p>
            <a:pPr algn="just"/>
            <a:r>
              <a:rPr lang="en-US" dirty="0"/>
              <a:t>A transaction is a single logical unit of work which accesses and possibly modifies the contents of a database. </a:t>
            </a:r>
          </a:p>
          <a:p>
            <a:pPr algn="just"/>
            <a:r>
              <a:rPr lang="en-US" dirty="0"/>
              <a:t>Transactions access data using read and write operations. </a:t>
            </a:r>
          </a:p>
          <a:p>
            <a:pPr algn="just"/>
            <a:r>
              <a:rPr lang="en-US" dirty="0"/>
              <a:t>In order to maintain consistency in a database, before and after the transaction, certain properties are followed. These are called </a:t>
            </a:r>
            <a:r>
              <a:rPr lang="en-US" dirty="0">
                <a:solidFill>
                  <a:srgbClr val="FF0000"/>
                </a:solidFill>
              </a:rPr>
              <a:t>ACID</a:t>
            </a:r>
            <a:r>
              <a:rPr lang="en-US" dirty="0"/>
              <a:t> properties.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709FA-3294-4721-8071-FD0D8CAD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2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665645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>
                <a:sym typeface="Symbol"/>
              </a:rPr>
              <a:t></a:t>
            </a:r>
            <a:r>
              <a:rPr lang="en-US" dirty="0"/>
              <a:t> serializable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45" y="2437393"/>
            <a:ext cx="4663758" cy="1912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F34CD-3256-4796-B440-E3D8372EE0F9}"/>
              </a:ext>
            </a:extLst>
          </p:cNvPr>
          <p:cNvSpPr txBox="1"/>
          <p:nvPr/>
        </p:nvSpPr>
        <p:spPr>
          <a:xfrm>
            <a:off x="7503845" y="1252801"/>
            <a:ext cx="4614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following transaction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consisting of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T1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T2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: Transfer of 100 from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8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70000"/>
            <a:ext cx="6245706" cy="49069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 lvl="1" algn="just"/>
            <a:r>
              <a:rPr lang="en-US" dirty="0"/>
              <a:t>If the transaction fails after completion of T1 but before completion of T2</a:t>
            </a:r>
          </a:p>
          <a:p>
            <a:pPr lvl="2" algn="just"/>
            <a:r>
              <a:rPr lang="en-US" dirty="0"/>
              <a:t>This results in an inconsistent database state.</a:t>
            </a:r>
          </a:p>
          <a:p>
            <a:pPr lvl="2" algn="just"/>
            <a:r>
              <a:rPr lang="en-US" dirty="0"/>
              <a:t>Therefore, the transaction must be executed in entirety in order to ensure correctness of database state.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F34CD-3256-4796-B440-E3D8372EE0F9}"/>
              </a:ext>
            </a:extLst>
          </p:cNvPr>
          <p:cNvSpPr txBox="1"/>
          <p:nvPr/>
        </p:nvSpPr>
        <p:spPr>
          <a:xfrm>
            <a:off x="7503845" y="1252801"/>
            <a:ext cx="4614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following transaction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consisting of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T1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T2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: Transfer of 100 from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7346D-3413-4C82-83E8-4713C95DD0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45" y="2437393"/>
            <a:ext cx="4663758" cy="19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2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450367" cy="4906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Inconsistency occurs, if the transaction fails after completion of T1 but before completion of T2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This means that integrity constraints must be maintained so that the database is consistent before and after the transaction.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The total amount before and after the transaction must be maintained. 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Total before T occurs = 500 + 200 = 700. 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Total after T occurs = 400 + 300 = 700.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F34CD-3256-4796-B440-E3D8372EE0F9}"/>
              </a:ext>
            </a:extLst>
          </p:cNvPr>
          <p:cNvSpPr txBox="1"/>
          <p:nvPr/>
        </p:nvSpPr>
        <p:spPr>
          <a:xfrm>
            <a:off x="7503845" y="1252801"/>
            <a:ext cx="4614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following transaction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consisting of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T1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T2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: Transfer of 100 from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24346-B076-40D4-9BBF-A83377EAC6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45" y="2437393"/>
            <a:ext cx="4663758" cy="19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642615" cy="49069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>
                <a:sym typeface="Symbol"/>
              </a:rPr>
              <a:t></a:t>
            </a:r>
            <a:r>
              <a:rPr lang="en-US" dirty="0"/>
              <a:t> serializable</a:t>
            </a:r>
          </a:p>
          <a:p>
            <a:pPr lvl="1" algn="just"/>
            <a:r>
              <a:rPr lang="en-US" dirty="0"/>
              <a:t>Isolation ensures that concurrent execution of transactions leaves the database in the same state that would have been obtained if the transactions were executed sequentially. </a:t>
            </a:r>
          </a:p>
          <a:p>
            <a:pPr lvl="2" algn="just"/>
            <a:r>
              <a:rPr lang="en-US" dirty="0"/>
              <a:t>Example: a teller looking up a balance must be isolated from a concurrent transaction involving a withdrawal from the same account.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0815" y="2070846"/>
            <a:ext cx="4711185" cy="176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F34CD-3256-4796-B440-E3D8372EE0F9}"/>
              </a:ext>
            </a:extLst>
          </p:cNvPr>
          <p:cNvSpPr txBox="1"/>
          <p:nvPr/>
        </p:nvSpPr>
        <p:spPr>
          <a:xfrm>
            <a:off x="7503845" y="1252801"/>
            <a:ext cx="4614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Let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= 500,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= 500. 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two transactions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T”.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1A256-A444-4227-AD7E-D77A327010C3}"/>
              </a:ext>
            </a:extLst>
          </p:cNvPr>
          <p:cNvSpPr txBox="1"/>
          <p:nvPr/>
        </p:nvSpPr>
        <p:spPr>
          <a:xfrm>
            <a:off x="7628138" y="4143914"/>
            <a:ext cx="4773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Suppose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has been executed till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Read (Y)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 then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T’’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starts.</a:t>
            </a:r>
          </a:p>
          <a:p>
            <a:r>
              <a:rPr lang="es-ES" b="1" i="0" dirty="0">
                <a:solidFill>
                  <a:srgbClr val="40424E"/>
                </a:solidFill>
                <a:effectLst/>
                <a:latin typeface="urw-din"/>
              </a:rPr>
              <a:t>T’’: (X+Y = 50, 000+500=50, 500)</a:t>
            </a:r>
            <a:r>
              <a:rPr lang="es-E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r>
              <a:rPr lang="fr-FR" b="1" i="0" dirty="0">
                <a:solidFill>
                  <a:srgbClr val="40424E"/>
                </a:solidFill>
                <a:effectLst/>
                <a:latin typeface="urw-din"/>
              </a:rPr>
              <a:t>T: (X+Y = 50, 000 + 450 = 50, 450)</a:t>
            </a:r>
            <a:r>
              <a:rPr lang="fr-FR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983230"/>
            <a:ext cx="10567916" cy="81153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Overview of Database Systems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468122" cy="49069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committed updates persist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This property ensures that once the transaction has completed execution, the updates and modifications to the database are stored in and written to disk and they persist even if a system failure occurs.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18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Adhsakkdi</a:t>
            </a:r>
            <a:r>
              <a:rPr lang="en-US" dirty="0"/>
              <a:t> Y Raghuram Krishnan and Johannes </a:t>
            </a:r>
            <a:r>
              <a:rPr lang="en-US" dirty="0" err="1"/>
              <a:t>Gehrke</a:t>
            </a:r>
            <a:r>
              <a:rPr lang="en-US" dirty="0"/>
              <a:t>, Database Management Systems, 3/e, TMH, 2007. </a:t>
            </a:r>
          </a:p>
          <a:p>
            <a:r>
              <a:rPr lang="en-US" dirty="0"/>
              <a:t>Referred various online sources for examples and images. 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109A-E0CB-4D24-9D97-6467B10B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Database System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F432-77D1-49F7-9AC6-417DD6FC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997190" cy="4906963"/>
          </a:xfrm>
        </p:spPr>
        <p:txBody>
          <a:bodyPr/>
          <a:lstStyle/>
          <a:p>
            <a:pPr algn="just"/>
            <a:r>
              <a:rPr lang="en-US" altLang="en-US" sz="2000" b="1" dirty="0"/>
              <a:t>Data:</a:t>
            </a:r>
          </a:p>
          <a:p>
            <a:pPr lvl="1" algn="just"/>
            <a:r>
              <a:rPr lang="en-US" altLang="en-US" sz="2000" dirty="0"/>
              <a:t>Known facts that can be recorded and have an implicit meaning.</a:t>
            </a:r>
          </a:p>
          <a:p>
            <a:pPr algn="just"/>
            <a:r>
              <a:rPr lang="en-US" altLang="en-US" sz="2000" b="1" dirty="0"/>
              <a:t>Database:</a:t>
            </a:r>
          </a:p>
          <a:p>
            <a:pPr lvl="1" algn="just"/>
            <a:r>
              <a:rPr lang="en-US" altLang="en-US" sz="2000" dirty="0"/>
              <a:t>A collection of related data.</a:t>
            </a:r>
          </a:p>
          <a:p>
            <a:pPr algn="just"/>
            <a:r>
              <a:rPr lang="en-US" altLang="en-US" sz="2000" b="1" dirty="0"/>
              <a:t>Database Management System (DBMS):</a:t>
            </a:r>
          </a:p>
          <a:p>
            <a:pPr lvl="1" algn="just"/>
            <a:r>
              <a:rPr lang="en-US" sz="2000" dirty="0"/>
              <a:t>Software for creating, storing, maintaining, and accessing database files </a:t>
            </a:r>
          </a:p>
          <a:p>
            <a:pPr lvl="1" algn="just"/>
            <a:r>
              <a:rPr lang="en-US" sz="2000" dirty="0"/>
              <a:t>Makes using databases more efficient</a:t>
            </a:r>
          </a:p>
          <a:p>
            <a:pPr lvl="1" algn="just"/>
            <a:r>
              <a:rPr lang="en-US" sz="2000" dirty="0"/>
              <a:t>There are many databases available like MySQL, Sybase, Oracle, MongoDB, Informix, PostgreSQL, SQL Server, etc.</a:t>
            </a:r>
          </a:p>
          <a:p>
            <a:pPr algn="just"/>
            <a:r>
              <a:rPr lang="en-US" altLang="en-US" sz="2000" b="1" dirty="0"/>
              <a:t>Database System:</a:t>
            </a:r>
          </a:p>
          <a:p>
            <a:pPr lvl="1" algn="just"/>
            <a:r>
              <a:rPr lang="en-US" altLang="en-US" sz="2000" dirty="0"/>
              <a:t>The DBMS software together with the data itself.  Sometimes, the applications are also included.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2CD3-1168-42B0-A4E7-3D189DA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FB30-FB8D-49D9-9606-A8C6C03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need of DBMS?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F381-054E-4495-8E75-AF693870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90016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dealing with huge amount of data, there are two things that require optimization: </a:t>
            </a:r>
          </a:p>
          <a:p>
            <a:pPr lvl="1" algn="just"/>
            <a:r>
              <a:rPr lang="en-US" b="1" dirty="0"/>
              <a:t>Data storage: </a:t>
            </a:r>
            <a:r>
              <a:rPr lang="en-US" dirty="0"/>
              <a:t>Efficient storage, no redundancy. </a:t>
            </a:r>
            <a:endParaRPr lang="en-US" b="1" dirty="0"/>
          </a:p>
          <a:p>
            <a:pPr lvl="1" algn="just"/>
            <a:r>
              <a:rPr lang="en-US" b="1" dirty="0"/>
              <a:t>Data retrieval: </a:t>
            </a:r>
            <a:r>
              <a:rPr lang="en-US" dirty="0"/>
              <a:t>Retrieve the data quickly when needed</a:t>
            </a:r>
          </a:p>
          <a:p>
            <a:pPr algn="just"/>
            <a:r>
              <a:rPr lang="en-US" dirty="0"/>
              <a:t>Why Use a DBMS ?</a:t>
            </a:r>
          </a:p>
          <a:p>
            <a:pPr lvl="1" algn="just"/>
            <a:r>
              <a:rPr lang="en-US" sz="2500" dirty="0"/>
              <a:t>Large amount of data (Giga’s, Tera’s) drives many business processes</a:t>
            </a:r>
          </a:p>
          <a:p>
            <a:pPr lvl="1" algn="just"/>
            <a:r>
              <a:rPr lang="en-US" sz="2500" dirty="0"/>
              <a:t>Data is very structured</a:t>
            </a:r>
          </a:p>
          <a:p>
            <a:pPr lvl="1" algn="just"/>
            <a:r>
              <a:rPr lang="en-US" sz="2500" dirty="0"/>
              <a:t>Persistent and valuable data</a:t>
            </a:r>
          </a:p>
          <a:p>
            <a:pPr lvl="1" algn="just"/>
            <a:r>
              <a:rPr lang="en-US" sz="2500" dirty="0"/>
              <a:t>Performance requirements</a:t>
            </a:r>
          </a:p>
          <a:p>
            <a:pPr lvl="1" algn="just"/>
            <a:r>
              <a:rPr lang="en-US" sz="2500" dirty="0"/>
              <a:t>Concurrent and restricted access to the data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3D79D-3269-41C4-9F7E-3B997ED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B83A-C452-4F5B-AF18-5C639E83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Simplified database system environment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CFA4-BD2E-4002-8807-912DCB5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9D754-9DE3-4901-8FA9-B530A0A2E5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1345" y="1103947"/>
            <a:ext cx="5065395" cy="4865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784F8-4FD3-4BD6-8902-58D9E60596D2}"/>
              </a:ext>
            </a:extLst>
          </p:cNvPr>
          <p:cNvSpPr txBox="1"/>
          <p:nvPr/>
        </p:nvSpPr>
        <p:spPr>
          <a:xfrm>
            <a:off x="3383280" y="5948918"/>
            <a:ext cx="434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simplified database system environment 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56D26-6BB2-46F5-B379-CE1309CF76DA}"/>
              </a:ext>
            </a:extLst>
          </p:cNvPr>
          <p:cNvSpPr txBox="1"/>
          <p:nvPr/>
        </p:nvSpPr>
        <p:spPr>
          <a:xfrm>
            <a:off x="710015" y="6642556"/>
            <a:ext cx="6038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Image Source: Fundamentals of Database Systems, </a:t>
            </a:r>
            <a:r>
              <a:rPr lang="en-US" sz="800" dirty="0" err="1">
                <a:solidFill>
                  <a:srgbClr val="C00000"/>
                </a:solidFill>
              </a:rPr>
              <a:t>Ramez</a:t>
            </a:r>
            <a:r>
              <a:rPr lang="en-US" sz="800" dirty="0">
                <a:solidFill>
                  <a:srgbClr val="C00000"/>
                </a:solidFill>
              </a:rPr>
              <a:t> </a:t>
            </a:r>
            <a:r>
              <a:rPr lang="en-US" sz="800" dirty="0" err="1">
                <a:solidFill>
                  <a:srgbClr val="C00000"/>
                </a:solidFill>
              </a:rPr>
              <a:t>Elmasri</a:t>
            </a:r>
            <a:r>
              <a:rPr lang="en-US" sz="800" dirty="0">
                <a:solidFill>
                  <a:srgbClr val="C00000"/>
                </a:solidFill>
              </a:rPr>
              <a:t> and S. B. </a:t>
            </a:r>
            <a:r>
              <a:rPr lang="en-US" sz="800" dirty="0" err="1">
                <a:solidFill>
                  <a:srgbClr val="C00000"/>
                </a:solidFill>
              </a:rPr>
              <a:t>Nabathe</a:t>
            </a:r>
            <a:endParaRPr lang="en-IN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9775-62F0-4916-BFEF-75B415C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the User, DBMS and Database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38B5-4084-40BF-B214-09A80FF9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73EB7B9-BBCB-44E9-A576-A8217EEA6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94" y="1318260"/>
            <a:ext cx="79279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3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18381</TotalTime>
  <Words>3115</Words>
  <Application>Microsoft Office PowerPoint</Application>
  <PresentationFormat>Widescreen</PresentationFormat>
  <Paragraphs>384</Paragraphs>
  <Slides>51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Book Antiqua</vt:lpstr>
      <vt:lpstr>Calibri</vt:lpstr>
      <vt:lpstr>Calibri Light</vt:lpstr>
      <vt:lpstr>Monotype Sorts</vt:lpstr>
      <vt:lpstr>Times New Roman</vt:lpstr>
      <vt:lpstr>urw-din</vt:lpstr>
      <vt:lpstr>Wingdings</vt:lpstr>
      <vt:lpstr>Office Theme</vt:lpstr>
      <vt:lpstr>   Introduction to the course MCAC202: DATABASE SYSTEMS</vt:lpstr>
      <vt:lpstr>Suggested Books</vt:lpstr>
      <vt:lpstr>Evaluation Pattern</vt:lpstr>
      <vt:lpstr>Syllabus</vt:lpstr>
      <vt:lpstr>   Overview of Database Systems</vt:lpstr>
      <vt:lpstr>What is Database System ?</vt:lpstr>
      <vt:lpstr>What is the need of DBMS?</vt:lpstr>
      <vt:lpstr>Simplified database system environment</vt:lpstr>
      <vt:lpstr>Interaction between the User, DBMS and Database</vt:lpstr>
      <vt:lpstr>Applications</vt:lpstr>
      <vt:lpstr>Why not use simple file to store the data ?</vt:lpstr>
      <vt:lpstr>Why not use simple file to store the data ?</vt:lpstr>
      <vt:lpstr>Advantage of DBMS over file system</vt:lpstr>
      <vt:lpstr>Advantage of DBMS over file system</vt:lpstr>
      <vt:lpstr>Disadvantages of DBMS:</vt:lpstr>
      <vt:lpstr> When not to use a DBMS</vt:lpstr>
      <vt:lpstr>DBMS components</vt:lpstr>
      <vt:lpstr>Database Administrator Responsibilities</vt:lpstr>
      <vt:lpstr>Architecture</vt:lpstr>
      <vt:lpstr>Example</vt:lpstr>
      <vt:lpstr>Database Models</vt:lpstr>
      <vt:lpstr>Evolution of major Database Models</vt:lpstr>
      <vt:lpstr>Hierarchical model</vt:lpstr>
      <vt:lpstr>Network model</vt:lpstr>
      <vt:lpstr>Relational model</vt:lpstr>
      <vt:lpstr>Relational model</vt:lpstr>
      <vt:lpstr>Relation</vt:lpstr>
      <vt:lpstr>Schema</vt:lpstr>
      <vt:lpstr>Levels of Abstraction in a DBMS</vt:lpstr>
      <vt:lpstr>Data Independence</vt:lpstr>
      <vt:lpstr>Data Independence</vt:lpstr>
      <vt:lpstr>Operations on relations</vt:lpstr>
      <vt:lpstr>Insert operation</vt:lpstr>
      <vt:lpstr>Delete operation</vt:lpstr>
      <vt:lpstr>Update operation</vt:lpstr>
      <vt:lpstr>Select operation</vt:lpstr>
      <vt:lpstr>Project operation</vt:lpstr>
      <vt:lpstr>Join operation</vt:lpstr>
      <vt:lpstr>Union operation</vt:lpstr>
      <vt:lpstr>Intersection operation</vt:lpstr>
      <vt:lpstr>Difference operation</vt:lpstr>
      <vt:lpstr>Queries in a DBMS</vt:lpstr>
      <vt:lpstr>Database Languages</vt:lpstr>
      <vt:lpstr>Transaction Management</vt:lpstr>
      <vt:lpstr>Transaction Management</vt:lpstr>
      <vt:lpstr>Principles of Transaction</vt:lpstr>
      <vt:lpstr>Principles of Transaction</vt:lpstr>
      <vt:lpstr>Principles of Transaction</vt:lpstr>
      <vt:lpstr>Principles of Transaction</vt:lpstr>
      <vt:lpstr>Principles of Transaction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 Kumar</cp:lastModifiedBy>
  <cp:revision>593</cp:revision>
  <dcterms:created xsi:type="dcterms:W3CDTF">2018-08-09T05:48:18Z</dcterms:created>
  <dcterms:modified xsi:type="dcterms:W3CDTF">2022-04-22T03:11:13Z</dcterms:modified>
</cp:coreProperties>
</file>