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Book Antiqu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ookAntiqu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BookAntiqua-italic.fntdata"/><Relationship Id="rId12" Type="http://schemas.openxmlformats.org/officeDocument/2006/relationships/slide" Target="slides/slide8.xml"/><Relationship Id="rId34" Type="http://schemas.openxmlformats.org/officeDocument/2006/relationships/font" Target="fonts/BookAntiqu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BookAntiqua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b="1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b="1" sz="40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 b="1">
                <a:solidFill>
                  <a:srgbClr val="FF000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flipH="1" rot="10800000">
            <a:off x="838200" y="1081087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 flipH="1" rot="10800000">
            <a:off x="838200" y="6356350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785884" y="2387033"/>
            <a:ext cx="10567916" cy="7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C00000"/>
                </a:solidFill>
              </a:rPr>
              <a:t>Introduction to Database Development and ER Model</a:t>
            </a:r>
            <a:endParaRPr sz="3800">
              <a:solidFill>
                <a:srgbClr val="002060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Conceptual design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8200" y="1270000"/>
            <a:ext cx="931718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ER Model is used at this stage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What are the entities and relationships in the enterprise?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What information about these entities and relationships should we store in the database?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What are the integrity constraints or business rules that hold?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database `schema’ in the ER Model can be represented pictorially (ER diagrams).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Can map an ER diagram into a relational schema.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ER Model Basics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838201" y="1270000"/>
            <a:ext cx="855914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Entity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Real-world object distinguishable from other objects.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For example, each student in a university is an entity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An entity is described using a set of attributes. Each attribute has a domain.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Each entity has a </a:t>
            </a:r>
            <a:r>
              <a:rPr lang="en-US">
                <a:solidFill>
                  <a:srgbClr val="00B050"/>
                </a:solidFill>
              </a:rPr>
              <a:t>value </a:t>
            </a:r>
            <a:r>
              <a:rPr lang="en-US"/>
              <a:t>for each of its attributes.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For example, a particular student entity have the value 12321 for </a:t>
            </a:r>
            <a:r>
              <a:rPr b="0" i="1" lang="en-US"/>
              <a:t>Roll No., </a:t>
            </a:r>
            <a:r>
              <a:rPr lang="en-US"/>
              <a:t>the value Shyam for </a:t>
            </a:r>
            <a:r>
              <a:rPr b="0" i="1" lang="en-US"/>
              <a:t>name</a:t>
            </a:r>
            <a:r>
              <a:rPr lang="en-US"/>
              <a:t> 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ER Model Basics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838201" y="1270000"/>
            <a:ext cx="855914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Entity Set: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Set of entities of the same type that share the same properties, or attributes.  The set of all employees at a given university, for example can define the entity set </a:t>
            </a:r>
            <a:r>
              <a:rPr b="0" i="1" lang="en-US"/>
              <a:t>employees</a:t>
            </a:r>
            <a:r>
              <a:rPr lang="en-US"/>
              <a:t>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Each entity set has a </a:t>
            </a:r>
            <a:r>
              <a:rPr lang="en-US">
                <a:solidFill>
                  <a:srgbClr val="00B050"/>
                </a:solidFill>
              </a:rPr>
              <a:t>key.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3605" y="3723481"/>
            <a:ext cx="5862803" cy="229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838200" y="1270000"/>
            <a:ext cx="8388927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Minimal set of attributes which uniquely identify an instance of a entity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Many candidate keys choose one to be a primary keys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SSN vs Name … key must be unique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ER Model Basics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38200" y="1270000"/>
            <a:ext cx="9372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Relationship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Association among two or more entities.  For example, we can define a relationship </a:t>
            </a:r>
            <a:r>
              <a:rPr b="0" i="1" lang="en-US"/>
              <a:t>works in </a:t>
            </a:r>
            <a:r>
              <a:rPr lang="en-US"/>
              <a:t>that associate's employee </a:t>
            </a:r>
            <a:r>
              <a:rPr b="0" i="1" lang="en-US"/>
              <a:t>Ram</a:t>
            </a:r>
            <a:r>
              <a:rPr lang="en-US"/>
              <a:t> with department </a:t>
            </a:r>
            <a:r>
              <a:rPr b="0" i="1" lang="en-US"/>
              <a:t>Computer Science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Relationships have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name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set of entities that participate in them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degree - the number of entities that participate (most have degree 2)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cardinality ratio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Cardinality Ratios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38200" y="1270000"/>
            <a:ext cx="7913914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/>
              <a:t>Each entity in a relationship can participate in zero, one, or more than one instances of that relationship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/>
              <a:t>This leads to 3 types of relationship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One to one (1:1)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Each lecturer has a unique office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One to many (1:M)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A lecturer may tutor many students, but each student has just one tutor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Many to many (M:M)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Each student takes several modules, and each module is taken by several students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university consists of a number of departments. Each department offers several courses. A number of modules make up each course. Students enrol in a particular course and take modules towards the completion of that course. Each module is taught by a lecturer from the appropriate department, and each lecturer tutors a group of students</a:t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Entities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university consists of a number of </a:t>
            </a:r>
            <a:r>
              <a:rPr lang="en-US">
                <a:solidFill>
                  <a:srgbClr val="FF0000"/>
                </a:solidFill>
              </a:rPr>
              <a:t>departments</a:t>
            </a:r>
            <a:r>
              <a:rPr lang="en-US"/>
              <a:t>. Each department offers several </a:t>
            </a:r>
            <a:r>
              <a:rPr lang="en-US">
                <a:solidFill>
                  <a:srgbClr val="FF0000"/>
                </a:solidFill>
              </a:rPr>
              <a:t>courses</a:t>
            </a:r>
            <a:r>
              <a:rPr lang="en-US"/>
              <a:t>. A number of </a:t>
            </a:r>
            <a:r>
              <a:rPr lang="en-US">
                <a:solidFill>
                  <a:srgbClr val="FF0000"/>
                </a:solidFill>
              </a:rPr>
              <a:t>modules</a:t>
            </a:r>
            <a:r>
              <a:rPr lang="en-US"/>
              <a:t> make up each course. </a:t>
            </a:r>
            <a:r>
              <a:rPr lang="en-US">
                <a:solidFill>
                  <a:srgbClr val="FF0000"/>
                </a:solidFill>
              </a:rPr>
              <a:t>Students</a:t>
            </a:r>
            <a:r>
              <a:rPr lang="en-US"/>
              <a:t> enrol in a particular course and take modules towards the completion of that course. Each module is taught by a </a:t>
            </a:r>
            <a:r>
              <a:rPr lang="en-US">
                <a:solidFill>
                  <a:srgbClr val="FF0000"/>
                </a:solidFill>
              </a:rPr>
              <a:t>lecturer</a:t>
            </a:r>
            <a:r>
              <a:rPr lang="en-US"/>
              <a:t> from the appropriate department, and each lecturer tutors a group of students</a:t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Example-Relationships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university consists of a number of departments. Each department </a:t>
            </a:r>
            <a:r>
              <a:rPr lang="en-US">
                <a:solidFill>
                  <a:srgbClr val="FF0000"/>
                </a:solidFill>
              </a:rPr>
              <a:t>offers</a:t>
            </a:r>
            <a:r>
              <a:rPr lang="en-US"/>
              <a:t> several courses. A number of modules </a:t>
            </a:r>
            <a:r>
              <a:rPr lang="en-US">
                <a:solidFill>
                  <a:srgbClr val="FF0000"/>
                </a:solidFill>
              </a:rPr>
              <a:t>make up </a:t>
            </a:r>
            <a:r>
              <a:rPr lang="en-US"/>
              <a:t>each course. Students </a:t>
            </a:r>
            <a:r>
              <a:rPr lang="en-US">
                <a:solidFill>
                  <a:srgbClr val="FF0000"/>
                </a:solidFill>
              </a:rPr>
              <a:t>enrol in </a:t>
            </a:r>
            <a:r>
              <a:rPr lang="en-US"/>
              <a:t>a particular course and take modules towards the completion of that course. Each module is </a:t>
            </a:r>
            <a:r>
              <a:rPr lang="en-US">
                <a:solidFill>
                  <a:srgbClr val="FF0000"/>
                </a:solidFill>
              </a:rPr>
              <a:t>taught by </a:t>
            </a:r>
            <a:r>
              <a:rPr lang="en-US"/>
              <a:t>a lecturer </a:t>
            </a:r>
            <a:r>
              <a:rPr lang="en-US">
                <a:solidFill>
                  <a:srgbClr val="FF0000"/>
                </a:solidFill>
              </a:rPr>
              <a:t>from the </a:t>
            </a:r>
            <a:r>
              <a:rPr lang="en-US"/>
              <a:t>appropriate department, and each lecturer </a:t>
            </a:r>
            <a:r>
              <a:rPr lang="en-US">
                <a:solidFill>
                  <a:srgbClr val="FF0000"/>
                </a:solidFill>
              </a:rPr>
              <a:t>tutors</a:t>
            </a:r>
            <a:r>
              <a:rPr lang="en-US"/>
              <a:t> a group of students</a:t>
            </a:r>
            <a:endParaRPr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ER Diagram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838200" y="1270000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Entities: Department, Course, Module, Lecturer, Student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4731661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1378861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4655461" y="23622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4731661" y="52578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8084461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Overview of the Design Process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270000"/>
            <a:ext cx="7509933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Requirement's specification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initial phase of database design is to characterize fully the data needs of the prospective database users.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The database designer needs to interact extensively with domain experts and users to carry out this task.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Identify essential "real world" information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Remove redundant, unimportant details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Clarify unclear natural language statements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Fill remaining gaps in discussions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Distinguish data and operations</a:t>
            </a:r>
            <a:endParaRPr/>
          </a:p>
          <a:p>
            <a:pPr indent="-101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ER Diagram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838200" y="1270001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Each department </a:t>
            </a:r>
            <a:r>
              <a:rPr lang="en-US">
                <a:solidFill>
                  <a:srgbClr val="FF0000"/>
                </a:solidFill>
              </a:rPr>
              <a:t>offers</a:t>
            </a:r>
            <a:r>
              <a:rPr lang="en-US"/>
              <a:t> several courses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4702626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234" name="Google Shape;234;p32"/>
          <p:cNvSpPr/>
          <p:nvPr/>
        </p:nvSpPr>
        <p:spPr>
          <a:xfrm>
            <a:off x="1349826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4626426" y="23622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4702626" y="52578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055426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1654626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32"/>
          <p:cNvCxnSpPr>
            <a:stCxn id="235" idx="1"/>
            <a:endCxn id="238" idx="3"/>
          </p:cNvCxnSpPr>
          <p:nvPr/>
        </p:nvCxnSpPr>
        <p:spPr>
          <a:xfrm rot="10800000">
            <a:off x="2797626" y="2628900"/>
            <a:ext cx="1828800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2"/>
          <p:cNvCxnSpPr>
            <a:stCxn id="238" idx="2"/>
            <a:endCxn id="234" idx="0"/>
          </p:cNvCxnSpPr>
          <p:nvPr/>
        </p:nvCxnSpPr>
        <p:spPr>
          <a:xfrm>
            <a:off x="2226126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2"/>
          <p:cNvSpPr/>
          <p:nvPr/>
        </p:nvSpPr>
        <p:spPr>
          <a:xfrm flipH="1" rot="5400000">
            <a:off x="2147545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ER Diagram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number of modules </a:t>
            </a:r>
            <a:r>
              <a:rPr lang="en-US">
                <a:solidFill>
                  <a:srgbClr val="FF0000"/>
                </a:solidFill>
              </a:rPr>
              <a:t>make up </a:t>
            </a:r>
            <a:r>
              <a:rPr lang="en-US"/>
              <a:t>each courses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4760688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1407888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4684488" y="23622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760688" y="52578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8113488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3389088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1712688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3"/>
          <p:cNvCxnSpPr>
            <a:stCxn id="250" idx="3"/>
            <a:endCxn id="254" idx="1"/>
          </p:cNvCxnSpPr>
          <p:nvPr/>
        </p:nvCxnSpPr>
        <p:spPr>
          <a:xfrm>
            <a:off x="3160488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3"/>
          <p:cNvCxnSpPr>
            <a:stCxn id="254" idx="3"/>
            <a:endCxn id="249" idx="1"/>
          </p:cNvCxnSpPr>
          <p:nvPr/>
        </p:nvCxnSpPr>
        <p:spPr>
          <a:xfrm>
            <a:off x="4532088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3"/>
          <p:cNvCxnSpPr>
            <a:stCxn id="251" idx="1"/>
            <a:endCxn id="255" idx="3"/>
          </p:cNvCxnSpPr>
          <p:nvPr/>
        </p:nvCxnSpPr>
        <p:spPr>
          <a:xfrm rot="10800000">
            <a:off x="2855688" y="2628900"/>
            <a:ext cx="1828800" cy="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3"/>
          <p:cNvCxnSpPr>
            <a:stCxn id="255" idx="2"/>
            <a:endCxn id="250" idx="0"/>
          </p:cNvCxnSpPr>
          <p:nvPr/>
        </p:nvCxnSpPr>
        <p:spPr>
          <a:xfrm>
            <a:off x="2284188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3"/>
          <p:cNvSpPr/>
          <p:nvPr/>
        </p:nvSpPr>
        <p:spPr>
          <a:xfrm flipH="1">
            <a:off x="4608288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3"/>
          <p:cNvSpPr/>
          <p:nvPr/>
        </p:nvSpPr>
        <p:spPr>
          <a:xfrm flipH="1" rot="5400000">
            <a:off x="2205607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3160488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ER Diagram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838200" y="1270000"/>
            <a:ext cx="10515600" cy="631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Students </a:t>
            </a:r>
            <a:r>
              <a:rPr lang="en-US">
                <a:solidFill>
                  <a:srgbClr val="FF0000"/>
                </a:solidFill>
              </a:rPr>
              <a:t>enrol in </a:t>
            </a:r>
            <a:r>
              <a:rPr lang="en-US"/>
              <a:t>a particular course</a:t>
            </a:r>
            <a:endParaRPr/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5239656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1886856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5163456" y="23622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5239656" y="52578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8592456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3868056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2191656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2191656" y="5181600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Enrols In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34"/>
          <p:cNvCxnSpPr>
            <a:stCxn id="271" idx="3"/>
            <a:endCxn id="275" idx="1"/>
          </p:cNvCxnSpPr>
          <p:nvPr/>
        </p:nvCxnSpPr>
        <p:spPr>
          <a:xfrm>
            <a:off x="3639456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4"/>
          <p:cNvCxnSpPr>
            <a:stCxn id="275" idx="3"/>
            <a:endCxn id="270" idx="1"/>
          </p:cNvCxnSpPr>
          <p:nvPr/>
        </p:nvCxnSpPr>
        <p:spPr>
          <a:xfrm>
            <a:off x="5011056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4"/>
          <p:cNvCxnSpPr>
            <a:stCxn id="272" idx="1"/>
            <a:endCxn id="276" idx="3"/>
          </p:cNvCxnSpPr>
          <p:nvPr/>
        </p:nvCxnSpPr>
        <p:spPr>
          <a:xfrm rot="10800000">
            <a:off x="3334656" y="2628900"/>
            <a:ext cx="1828800" cy="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4"/>
          <p:cNvCxnSpPr>
            <a:stCxn id="276" idx="2"/>
            <a:endCxn id="271" idx="0"/>
          </p:cNvCxnSpPr>
          <p:nvPr/>
        </p:nvCxnSpPr>
        <p:spPr>
          <a:xfrm>
            <a:off x="2763156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4"/>
          <p:cNvCxnSpPr>
            <a:stCxn id="271" idx="2"/>
            <a:endCxn id="277" idx="0"/>
          </p:cNvCxnSpPr>
          <p:nvPr/>
        </p:nvCxnSpPr>
        <p:spPr>
          <a:xfrm>
            <a:off x="2763156" y="3962400"/>
            <a:ext cx="0" cy="121920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4"/>
          <p:cNvCxnSpPr>
            <a:stCxn id="277" idx="3"/>
            <a:endCxn id="273" idx="1"/>
          </p:cNvCxnSpPr>
          <p:nvPr/>
        </p:nvCxnSpPr>
        <p:spPr>
          <a:xfrm>
            <a:off x="3334656" y="5524500"/>
            <a:ext cx="1905000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4"/>
          <p:cNvSpPr/>
          <p:nvPr/>
        </p:nvSpPr>
        <p:spPr>
          <a:xfrm flipH="1">
            <a:off x="5087256" y="54102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4"/>
          <p:cNvSpPr/>
          <p:nvPr/>
        </p:nvSpPr>
        <p:spPr>
          <a:xfrm flipH="1">
            <a:off x="5087256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4"/>
          <p:cNvSpPr/>
          <p:nvPr/>
        </p:nvSpPr>
        <p:spPr>
          <a:xfrm flipH="1" rot="5400000">
            <a:off x="2684575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3639456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ER Diagram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838200" y="1270001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Students … </a:t>
            </a:r>
            <a:r>
              <a:rPr lang="en-US">
                <a:solidFill>
                  <a:srgbClr val="FF0000"/>
                </a:solidFill>
              </a:rPr>
              <a:t>take</a:t>
            </a:r>
            <a:r>
              <a:rPr lang="en-US"/>
              <a:t> modules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5921829" y="3153232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2569029" y="3153232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5845629" y="2086432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5921829" y="4982032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9274629" y="3153232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550229" y="3077032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2873829" y="2010232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2873829" y="4905832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Enrols In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6226629" y="3991432"/>
            <a:ext cx="1143000" cy="685800"/>
          </a:xfrm>
          <a:prstGeom prst="diamond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Takes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35"/>
          <p:cNvCxnSpPr>
            <a:stCxn id="296" idx="3"/>
            <a:endCxn id="300" idx="1"/>
          </p:cNvCxnSpPr>
          <p:nvPr/>
        </p:nvCxnSpPr>
        <p:spPr>
          <a:xfrm>
            <a:off x="4321629" y="3419932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5"/>
          <p:cNvCxnSpPr>
            <a:stCxn id="300" idx="3"/>
            <a:endCxn id="295" idx="1"/>
          </p:cNvCxnSpPr>
          <p:nvPr/>
        </p:nvCxnSpPr>
        <p:spPr>
          <a:xfrm>
            <a:off x="5693229" y="3419932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5"/>
          <p:cNvCxnSpPr>
            <a:stCxn id="297" idx="1"/>
            <a:endCxn id="301" idx="3"/>
          </p:cNvCxnSpPr>
          <p:nvPr/>
        </p:nvCxnSpPr>
        <p:spPr>
          <a:xfrm rot="10800000">
            <a:off x="4016829" y="2353132"/>
            <a:ext cx="1828800" cy="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5"/>
          <p:cNvCxnSpPr>
            <a:stCxn id="301" idx="2"/>
            <a:endCxn id="296" idx="0"/>
          </p:cNvCxnSpPr>
          <p:nvPr/>
        </p:nvCxnSpPr>
        <p:spPr>
          <a:xfrm>
            <a:off x="3445329" y="2696032"/>
            <a:ext cx="0" cy="45720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5"/>
          <p:cNvCxnSpPr>
            <a:stCxn id="296" idx="2"/>
            <a:endCxn id="302" idx="0"/>
          </p:cNvCxnSpPr>
          <p:nvPr/>
        </p:nvCxnSpPr>
        <p:spPr>
          <a:xfrm>
            <a:off x="3445329" y="3686632"/>
            <a:ext cx="0" cy="121920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5"/>
          <p:cNvCxnSpPr>
            <a:stCxn id="302" idx="3"/>
            <a:endCxn id="298" idx="1"/>
          </p:cNvCxnSpPr>
          <p:nvPr/>
        </p:nvCxnSpPr>
        <p:spPr>
          <a:xfrm>
            <a:off x="4016829" y="5248732"/>
            <a:ext cx="1905000" cy="0"/>
          </a:xfrm>
          <a:prstGeom prst="straightConnector1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5"/>
          <p:cNvCxnSpPr>
            <a:stCxn id="298" idx="0"/>
            <a:endCxn id="303" idx="2"/>
          </p:cNvCxnSpPr>
          <p:nvPr/>
        </p:nvCxnSpPr>
        <p:spPr>
          <a:xfrm rot="10800000">
            <a:off x="6798129" y="4677232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5"/>
          <p:cNvCxnSpPr>
            <a:stCxn id="303" idx="0"/>
            <a:endCxn id="295" idx="2"/>
          </p:cNvCxnSpPr>
          <p:nvPr/>
        </p:nvCxnSpPr>
        <p:spPr>
          <a:xfrm rot="10800000">
            <a:off x="6798129" y="3686632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5"/>
          <p:cNvSpPr/>
          <p:nvPr/>
        </p:nvSpPr>
        <p:spPr>
          <a:xfrm flipH="1">
            <a:off x="5769429" y="5134432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5"/>
          <p:cNvSpPr/>
          <p:nvPr/>
        </p:nvSpPr>
        <p:spPr>
          <a:xfrm rot="5400000">
            <a:off x="6719548" y="3650913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5"/>
          <p:cNvSpPr/>
          <p:nvPr/>
        </p:nvSpPr>
        <p:spPr>
          <a:xfrm flipH="1" rot="5400000">
            <a:off x="6719548" y="4793913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5"/>
          <p:cNvSpPr/>
          <p:nvPr/>
        </p:nvSpPr>
        <p:spPr>
          <a:xfrm flipH="1">
            <a:off x="5769429" y="3305632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5"/>
          <p:cNvSpPr/>
          <p:nvPr/>
        </p:nvSpPr>
        <p:spPr>
          <a:xfrm flipH="1" rot="5400000">
            <a:off x="3366748" y="2965113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4321629" y="3305632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ER Diagram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US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Each module is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taught by </a:t>
            </a:r>
            <a:r>
              <a:rPr lang="en-US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lecturer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51816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18288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5105400" y="23622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5181600" y="52578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85344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3810000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2133600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2133600" y="51816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Enrols In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5486400" y="42672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Takes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7162800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Teaches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36"/>
          <p:cNvCxnSpPr>
            <a:stCxn id="325" idx="3"/>
            <a:endCxn id="329" idx="1"/>
          </p:cNvCxnSpPr>
          <p:nvPr/>
        </p:nvCxnSpPr>
        <p:spPr>
          <a:xfrm>
            <a:off x="35814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6"/>
          <p:cNvCxnSpPr>
            <a:stCxn id="329" idx="3"/>
            <a:endCxn id="324" idx="1"/>
          </p:cNvCxnSpPr>
          <p:nvPr/>
        </p:nvCxnSpPr>
        <p:spPr>
          <a:xfrm>
            <a:off x="49530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6"/>
          <p:cNvCxnSpPr>
            <a:stCxn id="324" idx="3"/>
            <a:endCxn id="333" idx="1"/>
          </p:cNvCxnSpPr>
          <p:nvPr/>
        </p:nvCxnSpPr>
        <p:spPr>
          <a:xfrm>
            <a:off x="69342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6"/>
          <p:cNvCxnSpPr>
            <a:stCxn id="333" idx="3"/>
            <a:endCxn id="328" idx="1"/>
          </p:cNvCxnSpPr>
          <p:nvPr/>
        </p:nvCxnSpPr>
        <p:spPr>
          <a:xfrm>
            <a:off x="83058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6"/>
          <p:cNvCxnSpPr>
            <a:stCxn id="326" idx="1"/>
            <a:endCxn id="330" idx="3"/>
          </p:cNvCxnSpPr>
          <p:nvPr/>
        </p:nvCxnSpPr>
        <p:spPr>
          <a:xfrm rot="10800000">
            <a:off x="3276600" y="2628900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6"/>
          <p:cNvCxnSpPr>
            <a:stCxn id="330" idx="2"/>
            <a:endCxn id="325" idx="0"/>
          </p:cNvCxnSpPr>
          <p:nvPr/>
        </p:nvCxnSpPr>
        <p:spPr>
          <a:xfrm>
            <a:off x="2705100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6"/>
          <p:cNvCxnSpPr>
            <a:stCxn id="325" idx="2"/>
            <a:endCxn id="331" idx="0"/>
          </p:cNvCxnSpPr>
          <p:nvPr/>
        </p:nvCxnSpPr>
        <p:spPr>
          <a:xfrm>
            <a:off x="2705100" y="39624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6"/>
          <p:cNvCxnSpPr>
            <a:stCxn id="331" idx="3"/>
            <a:endCxn id="327" idx="1"/>
          </p:cNvCxnSpPr>
          <p:nvPr/>
        </p:nvCxnSpPr>
        <p:spPr>
          <a:xfrm>
            <a:off x="3276600" y="5524500"/>
            <a:ext cx="19050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6"/>
          <p:cNvCxnSpPr>
            <a:stCxn id="327" idx="0"/>
            <a:endCxn id="332" idx="2"/>
          </p:cNvCxnSpPr>
          <p:nvPr/>
        </p:nvCxnSpPr>
        <p:spPr>
          <a:xfrm rot="10800000">
            <a:off x="6057900" y="49530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6"/>
          <p:cNvCxnSpPr>
            <a:stCxn id="332" idx="0"/>
            <a:endCxn id="324" idx="2"/>
          </p:cNvCxnSpPr>
          <p:nvPr/>
        </p:nvCxnSpPr>
        <p:spPr>
          <a:xfrm rot="10800000">
            <a:off x="6057900" y="39624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6"/>
          <p:cNvSpPr/>
          <p:nvPr/>
        </p:nvSpPr>
        <p:spPr>
          <a:xfrm flipH="1">
            <a:off x="5029200" y="54102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6"/>
          <p:cNvSpPr/>
          <p:nvPr/>
        </p:nvSpPr>
        <p:spPr>
          <a:xfrm rot="5400000">
            <a:off x="5979319" y="39266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6"/>
          <p:cNvSpPr/>
          <p:nvPr/>
        </p:nvSpPr>
        <p:spPr>
          <a:xfrm flipH="1" rot="5400000">
            <a:off x="5979319" y="50696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6"/>
          <p:cNvSpPr/>
          <p:nvPr/>
        </p:nvSpPr>
        <p:spPr>
          <a:xfrm flipH="1">
            <a:off x="50292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6"/>
          <p:cNvSpPr/>
          <p:nvPr/>
        </p:nvSpPr>
        <p:spPr>
          <a:xfrm flipH="1" rot="5400000">
            <a:off x="2626519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69342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35814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ER Diagram</a:t>
            </a:r>
            <a:endParaRPr/>
          </a:p>
        </p:txBody>
      </p:sp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US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lecturer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the </a:t>
            </a:r>
            <a:r>
              <a:rPr lang="en-US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appropriate department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51816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18288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5105400" y="23622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5181600" y="52578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85344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3810000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2133600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2133600" y="51816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Enrols In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486400" y="42672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Takes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839200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Employs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7162800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Teaches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37"/>
          <p:cNvCxnSpPr>
            <a:stCxn id="358" idx="3"/>
            <a:endCxn id="362" idx="1"/>
          </p:cNvCxnSpPr>
          <p:nvPr/>
        </p:nvCxnSpPr>
        <p:spPr>
          <a:xfrm>
            <a:off x="35814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7"/>
          <p:cNvCxnSpPr>
            <a:stCxn id="362" idx="3"/>
            <a:endCxn id="357" idx="1"/>
          </p:cNvCxnSpPr>
          <p:nvPr/>
        </p:nvCxnSpPr>
        <p:spPr>
          <a:xfrm>
            <a:off x="49530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7"/>
          <p:cNvCxnSpPr>
            <a:stCxn id="357" idx="3"/>
            <a:endCxn id="367" idx="1"/>
          </p:cNvCxnSpPr>
          <p:nvPr/>
        </p:nvCxnSpPr>
        <p:spPr>
          <a:xfrm>
            <a:off x="69342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7"/>
          <p:cNvCxnSpPr>
            <a:stCxn id="367" idx="3"/>
            <a:endCxn id="361" idx="1"/>
          </p:cNvCxnSpPr>
          <p:nvPr/>
        </p:nvCxnSpPr>
        <p:spPr>
          <a:xfrm>
            <a:off x="83058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7"/>
          <p:cNvCxnSpPr>
            <a:stCxn id="361" idx="0"/>
            <a:endCxn id="366" idx="2"/>
          </p:cNvCxnSpPr>
          <p:nvPr/>
        </p:nvCxnSpPr>
        <p:spPr>
          <a:xfrm rot="10800000">
            <a:off x="9410700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7"/>
          <p:cNvCxnSpPr>
            <a:stCxn id="366" idx="1"/>
            <a:endCxn id="359" idx="3"/>
          </p:cNvCxnSpPr>
          <p:nvPr/>
        </p:nvCxnSpPr>
        <p:spPr>
          <a:xfrm rot="10800000">
            <a:off x="6858000" y="2628900"/>
            <a:ext cx="198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7"/>
          <p:cNvCxnSpPr>
            <a:stCxn id="359" idx="1"/>
            <a:endCxn id="363" idx="3"/>
          </p:cNvCxnSpPr>
          <p:nvPr/>
        </p:nvCxnSpPr>
        <p:spPr>
          <a:xfrm rot="10800000">
            <a:off x="3276600" y="2628900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7"/>
          <p:cNvCxnSpPr>
            <a:stCxn id="363" idx="2"/>
            <a:endCxn id="358" idx="0"/>
          </p:cNvCxnSpPr>
          <p:nvPr/>
        </p:nvCxnSpPr>
        <p:spPr>
          <a:xfrm>
            <a:off x="2705100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7"/>
          <p:cNvCxnSpPr>
            <a:stCxn id="358" idx="2"/>
            <a:endCxn id="364" idx="0"/>
          </p:cNvCxnSpPr>
          <p:nvPr/>
        </p:nvCxnSpPr>
        <p:spPr>
          <a:xfrm>
            <a:off x="2705100" y="39624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7"/>
          <p:cNvCxnSpPr>
            <a:stCxn id="364" idx="3"/>
            <a:endCxn id="360" idx="1"/>
          </p:cNvCxnSpPr>
          <p:nvPr/>
        </p:nvCxnSpPr>
        <p:spPr>
          <a:xfrm>
            <a:off x="3276600" y="5524500"/>
            <a:ext cx="19050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7"/>
          <p:cNvCxnSpPr>
            <a:stCxn id="360" idx="0"/>
            <a:endCxn id="365" idx="2"/>
          </p:cNvCxnSpPr>
          <p:nvPr/>
        </p:nvCxnSpPr>
        <p:spPr>
          <a:xfrm rot="10800000">
            <a:off x="6057900" y="49530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7"/>
          <p:cNvCxnSpPr>
            <a:stCxn id="365" idx="0"/>
            <a:endCxn id="357" idx="2"/>
          </p:cNvCxnSpPr>
          <p:nvPr/>
        </p:nvCxnSpPr>
        <p:spPr>
          <a:xfrm rot="10800000">
            <a:off x="6057900" y="39624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7"/>
          <p:cNvSpPr/>
          <p:nvPr/>
        </p:nvSpPr>
        <p:spPr>
          <a:xfrm flipH="1">
            <a:off x="5029200" y="54102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7"/>
          <p:cNvSpPr/>
          <p:nvPr/>
        </p:nvSpPr>
        <p:spPr>
          <a:xfrm rot="5400000">
            <a:off x="5979319" y="39266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7"/>
          <p:cNvSpPr/>
          <p:nvPr/>
        </p:nvSpPr>
        <p:spPr>
          <a:xfrm flipH="1" rot="5400000">
            <a:off x="5979319" y="50696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7"/>
          <p:cNvSpPr/>
          <p:nvPr/>
        </p:nvSpPr>
        <p:spPr>
          <a:xfrm flipH="1">
            <a:off x="50292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7"/>
          <p:cNvSpPr/>
          <p:nvPr/>
        </p:nvSpPr>
        <p:spPr>
          <a:xfrm flipH="1" rot="5400000">
            <a:off x="9332119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7"/>
          <p:cNvSpPr/>
          <p:nvPr/>
        </p:nvSpPr>
        <p:spPr>
          <a:xfrm flipH="1" rot="5400000">
            <a:off x="2626519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69342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5814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ER Diagram</a:t>
            </a:r>
            <a:endParaRPr/>
          </a:p>
        </p:txBody>
      </p:sp>
      <p:sp>
        <p:nvSpPr>
          <p:cNvPr id="393" name="Google Shape;393;p38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US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each lecturer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r>
              <a:rPr lang="en-US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a group of students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51816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18288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5105400" y="23622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5181600" y="52578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85344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3810000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2133600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8839200" y="51816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2133600" y="51816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Enrols In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5486400" y="42672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Takes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8839200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Employs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7162800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Teaches</a:t>
            </a:r>
            <a:endParaRPr b="0" i="0" sz="2000" u="none" cap="none" strike="noStrike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38"/>
          <p:cNvCxnSpPr>
            <a:stCxn id="395" idx="3"/>
            <a:endCxn id="399" idx="1"/>
          </p:cNvCxnSpPr>
          <p:nvPr/>
        </p:nvCxnSpPr>
        <p:spPr>
          <a:xfrm>
            <a:off x="35814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8"/>
          <p:cNvCxnSpPr>
            <a:stCxn id="399" idx="3"/>
            <a:endCxn id="394" idx="1"/>
          </p:cNvCxnSpPr>
          <p:nvPr/>
        </p:nvCxnSpPr>
        <p:spPr>
          <a:xfrm>
            <a:off x="49530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8"/>
          <p:cNvCxnSpPr>
            <a:stCxn id="394" idx="3"/>
            <a:endCxn id="405" idx="1"/>
          </p:cNvCxnSpPr>
          <p:nvPr/>
        </p:nvCxnSpPr>
        <p:spPr>
          <a:xfrm>
            <a:off x="69342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8"/>
          <p:cNvCxnSpPr>
            <a:stCxn id="405" idx="3"/>
            <a:endCxn id="398" idx="1"/>
          </p:cNvCxnSpPr>
          <p:nvPr/>
        </p:nvCxnSpPr>
        <p:spPr>
          <a:xfrm>
            <a:off x="83058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8"/>
          <p:cNvCxnSpPr>
            <a:stCxn id="398" idx="0"/>
            <a:endCxn id="404" idx="2"/>
          </p:cNvCxnSpPr>
          <p:nvPr/>
        </p:nvCxnSpPr>
        <p:spPr>
          <a:xfrm rot="10800000">
            <a:off x="9410700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8"/>
          <p:cNvCxnSpPr>
            <a:stCxn id="404" idx="1"/>
            <a:endCxn id="396" idx="3"/>
          </p:cNvCxnSpPr>
          <p:nvPr/>
        </p:nvCxnSpPr>
        <p:spPr>
          <a:xfrm rot="10800000">
            <a:off x="6858000" y="2628900"/>
            <a:ext cx="19812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8"/>
          <p:cNvCxnSpPr>
            <a:stCxn id="396" idx="1"/>
            <a:endCxn id="400" idx="3"/>
          </p:cNvCxnSpPr>
          <p:nvPr/>
        </p:nvCxnSpPr>
        <p:spPr>
          <a:xfrm rot="10800000">
            <a:off x="3276600" y="2628900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8"/>
          <p:cNvCxnSpPr>
            <a:stCxn id="400" idx="2"/>
            <a:endCxn id="395" idx="0"/>
          </p:cNvCxnSpPr>
          <p:nvPr/>
        </p:nvCxnSpPr>
        <p:spPr>
          <a:xfrm>
            <a:off x="2705100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8"/>
          <p:cNvCxnSpPr>
            <a:stCxn id="395" idx="2"/>
            <a:endCxn id="402" idx="0"/>
          </p:cNvCxnSpPr>
          <p:nvPr/>
        </p:nvCxnSpPr>
        <p:spPr>
          <a:xfrm>
            <a:off x="2705100" y="39624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8"/>
          <p:cNvCxnSpPr>
            <a:stCxn id="402" idx="3"/>
            <a:endCxn id="397" idx="1"/>
          </p:cNvCxnSpPr>
          <p:nvPr/>
        </p:nvCxnSpPr>
        <p:spPr>
          <a:xfrm>
            <a:off x="3276600" y="5524500"/>
            <a:ext cx="19050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8"/>
          <p:cNvCxnSpPr>
            <a:stCxn id="397" idx="0"/>
            <a:endCxn id="403" idx="2"/>
          </p:cNvCxnSpPr>
          <p:nvPr/>
        </p:nvCxnSpPr>
        <p:spPr>
          <a:xfrm rot="10800000">
            <a:off x="6057900" y="49530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8"/>
          <p:cNvCxnSpPr>
            <a:stCxn id="403" idx="0"/>
            <a:endCxn id="394" idx="2"/>
          </p:cNvCxnSpPr>
          <p:nvPr/>
        </p:nvCxnSpPr>
        <p:spPr>
          <a:xfrm rot="10800000">
            <a:off x="6057900" y="39624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8"/>
          <p:cNvCxnSpPr>
            <a:stCxn id="397" idx="3"/>
            <a:endCxn id="401" idx="1"/>
          </p:cNvCxnSpPr>
          <p:nvPr/>
        </p:nvCxnSpPr>
        <p:spPr>
          <a:xfrm>
            <a:off x="6934200" y="5524500"/>
            <a:ext cx="1905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8"/>
          <p:cNvCxnSpPr>
            <a:stCxn id="401" idx="0"/>
            <a:endCxn id="398" idx="2"/>
          </p:cNvCxnSpPr>
          <p:nvPr/>
        </p:nvCxnSpPr>
        <p:spPr>
          <a:xfrm rot="10800000">
            <a:off x="9410700" y="39624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38"/>
          <p:cNvSpPr/>
          <p:nvPr/>
        </p:nvSpPr>
        <p:spPr>
          <a:xfrm>
            <a:off x="6934200" y="54102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8"/>
          <p:cNvSpPr/>
          <p:nvPr/>
        </p:nvSpPr>
        <p:spPr>
          <a:xfrm flipH="1">
            <a:off x="5029200" y="54102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38"/>
          <p:cNvSpPr/>
          <p:nvPr/>
        </p:nvSpPr>
        <p:spPr>
          <a:xfrm rot="5400000">
            <a:off x="5979319" y="39266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8"/>
          <p:cNvSpPr/>
          <p:nvPr/>
        </p:nvSpPr>
        <p:spPr>
          <a:xfrm flipH="1" rot="5400000">
            <a:off x="5979319" y="50696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8"/>
          <p:cNvSpPr/>
          <p:nvPr/>
        </p:nvSpPr>
        <p:spPr>
          <a:xfrm flipH="1">
            <a:off x="50292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8"/>
          <p:cNvSpPr/>
          <p:nvPr/>
        </p:nvSpPr>
        <p:spPr>
          <a:xfrm flipH="1" rot="5400000">
            <a:off x="9332119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8"/>
          <p:cNvSpPr/>
          <p:nvPr/>
        </p:nvSpPr>
        <p:spPr>
          <a:xfrm flipH="1" rot="5400000">
            <a:off x="2626519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69342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35814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- ER Diagram</a:t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51816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18288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5105400" y="23622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5181600" y="52578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8534400" y="3429000"/>
            <a:ext cx="1752600" cy="53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3810000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2133600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8839200" y="51816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133600" y="51816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Enrols In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5486400" y="42672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Takes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8839200" y="22860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Employs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7162800" y="3352800"/>
            <a:ext cx="1143000" cy="685800"/>
          </a:xfrm>
          <a:prstGeom prst="diamond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Teaches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39"/>
          <p:cNvCxnSpPr>
            <a:stCxn id="435" idx="3"/>
            <a:endCxn id="439" idx="1"/>
          </p:cNvCxnSpPr>
          <p:nvPr/>
        </p:nvCxnSpPr>
        <p:spPr>
          <a:xfrm>
            <a:off x="35814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9"/>
          <p:cNvCxnSpPr>
            <a:stCxn id="439" idx="3"/>
            <a:endCxn id="434" idx="1"/>
          </p:cNvCxnSpPr>
          <p:nvPr/>
        </p:nvCxnSpPr>
        <p:spPr>
          <a:xfrm>
            <a:off x="49530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9"/>
          <p:cNvCxnSpPr>
            <a:stCxn id="434" idx="3"/>
            <a:endCxn id="445" idx="1"/>
          </p:cNvCxnSpPr>
          <p:nvPr/>
        </p:nvCxnSpPr>
        <p:spPr>
          <a:xfrm>
            <a:off x="69342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9"/>
          <p:cNvCxnSpPr>
            <a:stCxn id="445" idx="3"/>
            <a:endCxn id="438" idx="1"/>
          </p:cNvCxnSpPr>
          <p:nvPr/>
        </p:nvCxnSpPr>
        <p:spPr>
          <a:xfrm>
            <a:off x="8305800" y="36957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9"/>
          <p:cNvCxnSpPr>
            <a:stCxn id="438" idx="0"/>
            <a:endCxn id="444" idx="2"/>
          </p:cNvCxnSpPr>
          <p:nvPr/>
        </p:nvCxnSpPr>
        <p:spPr>
          <a:xfrm rot="10800000">
            <a:off x="9410700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9"/>
          <p:cNvCxnSpPr>
            <a:stCxn id="444" idx="1"/>
            <a:endCxn id="436" idx="3"/>
          </p:cNvCxnSpPr>
          <p:nvPr/>
        </p:nvCxnSpPr>
        <p:spPr>
          <a:xfrm rot="10800000">
            <a:off x="6858000" y="2628900"/>
            <a:ext cx="198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9"/>
          <p:cNvCxnSpPr>
            <a:stCxn id="436" idx="1"/>
            <a:endCxn id="440" idx="3"/>
          </p:cNvCxnSpPr>
          <p:nvPr/>
        </p:nvCxnSpPr>
        <p:spPr>
          <a:xfrm rot="10800000">
            <a:off x="3276600" y="2628900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9"/>
          <p:cNvCxnSpPr>
            <a:stCxn id="440" idx="2"/>
            <a:endCxn id="435" idx="0"/>
          </p:cNvCxnSpPr>
          <p:nvPr/>
        </p:nvCxnSpPr>
        <p:spPr>
          <a:xfrm>
            <a:off x="2705100" y="29718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9"/>
          <p:cNvCxnSpPr>
            <a:stCxn id="435" idx="2"/>
            <a:endCxn id="442" idx="0"/>
          </p:cNvCxnSpPr>
          <p:nvPr/>
        </p:nvCxnSpPr>
        <p:spPr>
          <a:xfrm>
            <a:off x="2705100" y="39624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9"/>
          <p:cNvCxnSpPr>
            <a:stCxn id="442" idx="3"/>
            <a:endCxn id="437" idx="1"/>
          </p:cNvCxnSpPr>
          <p:nvPr/>
        </p:nvCxnSpPr>
        <p:spPr>
          <a:xfrm>
            <a:off x="3276600" y="5524500"/>
            <a:ext cx="1905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9"/>
          <p:cNvCxnSpPr>
            <a:stCxn id="437" idx="0"/>
            <a:endCxn id="443" idx="2"/>
          </p:cNvCxnSpPr>
          <p:nvPr/>
        </p:nvCxnSpPr>
        <p:spPr>
          <a:xfrm rot="10800000">
            <a:off x="6057900" y="49530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9"/>
          <p:cNvCxnSpPr>
            <a:stCxn id="443" idx="0"/>
            <a:endCxn id="434" idx="2"/>
          </p:cNvCxnSpPr>
          <p:nvPr/>
        </p:nvCxnSpPr>
        <p:spPr>
          <a:xfrm rot="10800000">
            <a:off x="6057900" y="39624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9"/>
          <p:cNvCxnSpPr>
            <a:stCxn id="437" idx="3"/>
            <a:endCxn id="441" idx="1"/>
          </p:cNvCxnSpPr>
          <p:nvPr/>
        </p:nvCxnSpPr>
        <p:spPr>
          <a:xfrm>
            <a:off x="6934200" y="5524500"/>
            <a:ext cx="1905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9"/>
          <p:cNvCxnSpPr>
            <a:stCxn id="441" idx="0"/>
            <a:endCxn id="438" idx="2"/>
          </p:cNvCxnSpPr>
          <p:nvPr/>
        </p:nvCxnSpPr>
        <p:spPr>
          <a:xfrm rot="10800000">
            <a:off x="9410700" y="39624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9"/>
          <p:cNvSpPr/>
          <p:nvPr/>
        </p:nvSpPr>
        <p:spPr>
          <a:xfrm>
            <a:off x="6934200" y="54102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39"/>
          <p:cNvSpPr/>
          <p:nvPr/>
        </p:nvSpPr>
        <p:spPr>
          <a:xfrm flipH="1">
            <a:off x="5029200" y="54102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9"/>
          <p:cNvSpPr/>
          <p:nvPr/>
        </p:nvSpPr>
        <p:spPr>
          <a:xfrm rot="5400000">
            <a:off x="5979319" y="39266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9"/>
          <p:cNvSpPr/>
          <p:nvPr/>
        </p:nvSpPr>
        <p:spPr>
          <a:xfrm flipH="1" rot="5400000">
            <a:off x="5979319" y="50696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39"/>
          <p:cNvSpPr/>
          <p:nvPr/>
        </p:nvSpPr>
        <p:spPr>
          <a:xfrm flipH="1">
            <a:off x="50292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39"/>
          <p:cNvSpPr/>
          <p:nvPr/>
        </p:nvSpPr>
        <p:spPr>
          <a:xfrm flipH="1" rot="5400000">
            <a:off x="9332119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9"/>
          <p:cNvSpPr/>
          <p:nvPr/>
        </p:nvSpPr>
        <p:spPr>
          <a:xfrm flipH="1" rot="5400000">
            <a:off x="2626519" y="3240881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69342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3581400" y="3581400"/>
            <a:ext cx="152400" cy="223838"/>
          </a:xfrm>
          <a:custGeom>
            <a:rect b="b" l="l" r="r" t="t"/>
            <a:pathLst>
              <a:path extrusionOk="0" fill="none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extrusionOk="0" h="432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Database Management Systems 3ed,  R. Ramakrishnan and J. Gehrke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Entity/Relationship Modelling, Database Systems Lecture 4, Natasha Alechina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5" name="Google Shape;475;p4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Overview of the Design Process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270000"/>
            <a:ext cx="7509933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 Conceptual-design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designer chooses a data model and, by applying the concepts of the chosen data model, translates these requirements into a </a:t>
            </a:r>
            <a:r>
              <a:rPr lang="en-US">
                <a:solidFill>
                  <a:schemeClr val="dk1"/>
                </a:solidFill>
              </a:rPr>
              <a:t>conceptual schema </a:t>
            </a:r>
            <a:r>
              <a:rPr lang="en-US"/>
              <a:t>of the database.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The schema provides a detailed overview of the enterprise.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The entity-relationship model is typically used to represent the conceptual design. 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Overview of the Design Process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270000"/>
            <a:ext cx="7459133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Next stage is to move from an abstract data model to the </a:t>
            </a:r>
            <a:r>
              <a:rPr lang="en-US">
                <a:solidFill>
                  <a:srgbClr val="FF0000"/>
                </a:solidFill>
              </a:rPr>
              <a:t>implementation of the database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logical-design phase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This step typically consists of mapping the conceptual schema defined using the entity-relationship model into a relation schema.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physical-design phase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In this step, physical features of the database are specified. These features include the form of file organization and choice of index structures.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Data Modelling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1" y="1270000"/>
            <a:ext cx="8070908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Data modeling is the process of creating a data model for the data to be stored in a database.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Data Model </a:t>
            </a:r>
            <a:r>
              <a:rPr lang="en-US"/>
              <a:t>is defined as an abstract model that describe data, data relationships, data semantics and consistency constraints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The data model emphasizes on what data is needed and how it should be organized instead of what operations will be performed on data.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The data models can be classified into four different categories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Relational Model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Entity-Relationship Model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Object-Based Data Model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Semi-structured Data Model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Data Model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270000"/>
            <a:ext cx="8498747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Relational Model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The relational model uses a collection of tables (relations) to represent both data and the relationships among those data.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Each table has a name that is unique among other relations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Multiple columns, and each column has a unique name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Tuple: each row in a relation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Entity-Relationship Model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The Entity-Relationship </a:t>
            </a:r>
            <a:r>
              <a:rPr i="1" lang="en-US"/>
              <a:t>(ER) data model </a:t>
            </a:r>
            <a:r>
              <a:rPr lang="en-US"/>
              <a:t>allows us to describe the data involved in a real-world enterprise in terms of objects and their relationships.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Widely used to develop an initial database design.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Move from informal description of what user wants to precise description of what can be implemented in a DBMS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Data Model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270000"/>
            <a:ext cx="8498747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Object-Based Data Model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Extension of the ER model with notion of encapsulation, methods (functions) and object identity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It groups its related functionalities together and allows inheriting its functionality to other related sub-groups.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Semistructured Data Model: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The semistructured data model permits the specification of data where individual data items of the same type may have different set of attributes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The Extensible Markup Language, also known as XML, is widely used for representing the semistructured data. 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Database Design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1106714" y="1541575"/>
            <a:ext cx="440619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Before we look at how to create and use a database we’ll look at how to design one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Need to consider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tables, keys, and constraints are needed?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 the database going to be used for?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275286" y="1506141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Conceptual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Build a model independent of the choice of DBMS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Logical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Create the database in a given DBMS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Physical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the database is stored in hardware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Steps in developing a database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270000"/>
            <a:ext cx="4608444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Requirements analysis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Conceptual Database design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Logical </a:t>
            </a:r>
            <a:r>
              <a:rPr lang="en-US"/>
              <a:t>Database design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Database design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Applications and security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644" y="1107591"/>
            <a:ext cx="2888973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