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9" r:id="rId3"/>
    <p:sldId id="290" r:id="rId4"/>
    <p:sldId id="291" r:id="rId5"/>
    <p:sldId id="262" r:id="rId6"/>
    <p:sldId id="268" r:id="rId7"/>
    <p:sldId id="311" r:id="rId8"/>
    <p:sldId id="301" r:id="rId9"/>
    <p:sldId id="292" r:id="rId10"/>
    <p:sldId id="293" r:id="rId11"/>
    <p:sldId id="295" r:id="rId12"/>
    <p:sldId id="296" r:id="rId13"/>
    <p:sldId id="297" r:id="rId14"/>
    <p:sldId id="298" r:id="rId15"/>
    <p:sldId id="299" r:id="rId16"/>
    <p:sldId id="300" r:id="rId17"/>
    <p:sldId id="294" r:id="rId18"/>
    <p:sldId id="302" r:id="rId19"/>
    <p:sldId id="303" r:id="rId20"/>
    <p:sldId id="306" r:id="rId21"/>
    <p:sldId id="305" r:id="rId22"/>
    <p:sldId id="304" r:id="rId23"/>
    <p:sldId id="307" r:id="rId24"/>
    <p:sldId id="308" r:id="rId25"/>
    <p:sldId id="309" r:id="rId26"/>
    <p:sldId id="310" r:id="rId27"/>
    <p:sldId id="319" r:id="rId28"/>
    <p:sldId id="320" r:id="rId29"/>
    <p:sldId id="321" r:id="rId30"/>
    <p:sldId id="322" r:id="rId31"/>
    <p:sldId id="315" r:id="rId32"/>
    <p:sldId id="316" r:id="rId33"/>
    <p:sldId id="317" r:id="rId34"/>
    <p:sldId id="318"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ABFCD-C1D0-4FBE-8A8B-20DBECFA529F}" type="datetime1">
              <a:rPr lang="en-US" smtClean="0"/>
              <a:t>5/4/2022</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06FE82-E3C1-4A9D-AAA9-669C2093A788}" type="datetime1">
              <a:rPr lang="en-US" smtClean="0"/>
              <a:t>5/4/2022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920D8-13ED-449D-BB07-8F4DA74EC7CD}" type="datetime1">
              <a:rPr lang="en-US" smtClean="0"/>
              <a:t>5/4/2022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10515600" cy="4906963"/>
          </a:xfrm>
        </p:spPr>
        <p:txBody>
          <a:bodyPr/>
          <a:lstStyle>
            <a:lvl1pPr>
              <a:defRPr b="1">
                <a:solidFill>
                  <a:srgbClr val="002060"/>
                </a:solidFill>
              </a:defRPr>
            </a:lvl1pPr>
            <a:lvl2pPr>
              <a:defRPr b="1">
                <a:solidFill>
                  <a:srgbClr val="FF000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431FFAC9-C6BA-49D0-8976-35A477D463C1}" type="datetime1">
              <a:rPr lang="en-US" smtClean="0"/>
              <a:t>5/4/2022</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8441A-836D-48A8-8AEE-68A6DCD1F373}" type="datetime1">
              <a:rPr lang="en-US" smtClean="0"/>
              <a:t>5/4/2022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8643D-9D3B-4700-A130-6389DF94A3DD}" type="datetime1">
              <a:rPr lang="en-US" smtClean="0"/>
              <a:t>5/4/2022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48FE-3853-4755-B81C-88177DB32FD8}" type="datetime1">
              <a:rPr lang="en-US" smtClean="0"/>
              <a:t>5/4/2022</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C4D52-0319-44E0-88AA-BF05E2410E96}" type="datetime1">
              <a:rPr lang="en-US" smtClean="0"/>
              <a:t>5/4/2022</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4B51-38DA-4FC0-AA36-B3EEFA4FA43F}" type="datetime1">
              <a:rPr lang="en-US" smtClean="0"/>
              <a:t>5/4/2022</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0AB66-A93E-48A5-9FB3-1506A36A0808}" type="datetime1">
              <a:rPr lang="en-US" smtClean="0"/>
              <a:t>5/4/2022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056B-11AE-4D9A-99F5-17DB717D35AE}" type="datetime1">
              <a:rPr lang="en-US" smtClean="0"/>
              <a:t>5/4/2022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2489-BC56-42E3-A387-7E56DAC2851E}" type="datetime1">
              <a:rPr lang="en-US" smtClean="0"/>
              <a:t>5/4/2022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042" y="3071000"/>
            <a:ext cx="10567916" cy="716000"/>
          </a:xfrm>
        </p:spPr>
        <p:txBody>
          <a:bodyPr>
            <a:normAutofit/>
          </a:bodyPr>
          <a:lstStyle/>
          <a:p>
            <a:r>
              <a:rPr lang="en-US" sz="3800" dirty="0">
                <a:solidFill>
                  <a:srgbClr val="C00000"/>
                </a:solidFill>
              </a:rPr>
              <a:t>Entity-Relationship Model</a:t>
            </a:r>
            <a:endParaRPr lang="en-US" sz="38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B25E-A3B9-407E-8592-0F0A046C71DC}"/>
              </a:ext>
            </a:extLst>
          </p:cNvPr>
          <p:cNvSpPr>
            <a:spLocks noGrp="1"/>
          </p:cNvSpPr>
          <p:nvPr>
            <p:ph type="title"/>
          </p:nvPr>
        </p:nvSpPr>
        <p:spPr/>
        <p:txBody>
          <a:bodyPr>
            <a:normAutofit fontScale="90000"/>
          </a:bodyPr>
          <a:lstStyle/>
          <a:p>
            <a:r>
              <a:rPr lang="en-IN" dirty="0"/>
              <a:t>Entity Relationship Diagram Symbols </a:t>
            </a:r>
          </a:p>
        </p:txBody>
      </p:sp>
      <p:sp>
        <p:nvSpPr>
          <p:cNvPr id="4" name="Slide Number Placeholder 3">
            <a:extLst>
              <a:ext uri="{FF2B5EF4-FFF2-40B4-BE49-F238E27FC236}">
                <a16:creationId xmlns:a16="http://schemas.microsoft.com/office/drawing/2014/main" id="{895E7787-6CB7-4799-B307-E7A321732A22}"/>
              </a:ext>
            </a:extLst>
          </p:cNvPr>
          <p:cNvSpPr>
            <a:spLocks noGrp="1"/>
          </p:cNvSpPr>
          <p:nvPr>
            <p:ph type="sldNum" sz="quarter" idx="12"/>
          </p:nvPr>
        </p:nvSpPr>
        <p:spPr/>
        <p:txBody>
          <a:bodyPr/>
          <a:lstStyle/>
          <a:p>
            <a:fld id="{7A40C488-C8CC-47D5-8871-7D5F905AB6AC}" type="slidenum">
              <a:rPr lang="en-US" smtClean="0"/>
              <a:t>10</a:t>
            </a:fld>
            <a:endParaRPr lang="en-US"/>
          </a:p>
        </p:txBody>
      </p:sp>
      <p:pic>
        <p:nvPicPr>
          <p:cNvPr id="6" name="Picture 5">
            <a:extLst>
              <a:ext uri="{FF2B5EF4-FFF2-40B4-BE49-F238E27FC236}">
                <a16:creationId xmlns:a16="http://schemas.microsoft.com/office/drawing/2014/main" id="{7D814995-3183-42FC-B4F1-DF3C071CA4FC}"/>
              </a:ext>
            </a:extLst>
          </p:cNvPr>
          <p:cNvPicPr>
            <a:picLocks noChangeAspect="1"/>
          </p:cNvPicPr>
          <p:nvPr/>
        </p:nvPicPr>
        <p:blipFill>
          <a:blip r:embed="rId2"/>
          <a:stretch>
            <a:fillRect/>
          </a:stretch>
        </p:blipFill>
        <p:spPr>
          <a:xfrm>
            <a:off x="838200" y="1168465"/>
            <a:ext cx="1729902" cy="1975525"/>
          </a:xfrm>
          <a:prstGeom prst="rect">
            <a:avLst/>
          </a:prstGeom>
        </p:spPr>
      </p:pic>
      <p:sp>
        <p:nvSpPr>
          <p:cNvPr id="7" name="Content Placeholder 2">
            <a:extLst>
              <a:ext uri="{FF2B5EF4-FFF2-40B4-BE49-F238E27FC236}">
                <a16:creationId xmlns:a16="http://schemas.microsoft.com/office/drawing/2014/main" id="{29FD97C1-B471-4B79-8134-7744A7728309}"/>
              </a:ext>
            </a:extLst>
          </p:cNvPr>
          <p:cNvSpPr>
            <a:spLocks noGrp="1"/>
          </p:cNvSpPr>
          <p:nvPr>
            <p:ph idx="1"/>
          </p:nvPr>
        </p:nvSpPr>
        <p:spPr>
          <a:xfrm>
            <a:off x="2710016" y="1447386"/>
            <a:ext cx="7893668" cy="596904"/>
          </a:xfrm>
        </p:spPr>
        <p:txBody>
          <a:bodyPr>
            <a:noAutofit/>
          </a:bodyPr>
          <a:lstStyle/>
          <a:p>
            <a:pPr marL="0" indent="0">
              <a:buNone/>
            </a:pPr>
            <a:r>
              <a:rPr lang="en-US" sz="2000" dirty="0"/>
              <a:t>An entity is represented by a rectangle which contains the entity’s name.</a:t>
            </a:r>
            <a:endParaRPr lang="en-IN" sz="2000" dirty="0"/>
          </a:p>
        </p:txBody>
      </p:sp>
      <p:sp>
        <p:nvSpPr>
          <p:cNvPr id="8" name="Content Placeholder 2">
            <a:extLst>
              <a:ext uri="{FF2B5EF4-FFF2-40B4-BE49-F238E27FC236}">
                <a16:creationId xmlns:a16="http://schemas.microsoft.com/office/drawing/2014/main" id="{DAE8D664-E821-42CB-9242-4C359CD7AE39}"/>
              </a:ext>
            </a:extLst>
          </p:cNvPr>
          <p:cNvSpPr txBox="1">
            <a:spLocks/>
          </p:cNvSpPr>
          <p:nvPr/>
        </p:nvSpPr>
        <p:spPr>
          <a:xfrm>
            <a:off x="2710016" y="2237265"/>
            <a:ext cx="7893668" cy="893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An entity that cannot be uniquely identified by its attributes alone. The existence of a weak entity is dependent upon another entity called the owner entity.</a:t>
            </a:r>
            <a:endParaRPr lang="en-IN" sz="2000" dirty="0"/>
          </a:p>
        </p:txBody>
      </p:sp>
    </p:spTree>
    <p:extLst>
      <p:ext uri="{BB962C8B-B14F-4D97-AF65-F5344CB8AC3E}">
        <p14:creationId xmlns:p14="http://schemas.microsoft.com/office/powerpoint/2010/main" val="185259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C65A-866D-4C77-A38E-75785D9511AF}"/>
              </a:ext>
            </a:extLst>
          </p:cNvPr>
          <p:cNvSpPr>
            <a:spLocks noGrp="1"/>
          </p:cNvSpPr>
          <p:nvPr>
            <p:ph type="title"/>
          </p:nvPr>
        </p:nvSpPr>
        <p:spPr/>
        <p:txBody>
          <a:bodyPr>
            <a:normAutofit fontScale="90000"/>
          </a:bodyPr>
          <a:lstStyle/>
          <a:p>
            <a:r>
              <a:rPr lang="en-IN" dirty="0"/>
              <a:t>Entity Sets </a:t>
            </a:r>
          </a:p>
        </p:txBody>
      </p:sp>
      <p:sp>
        <p:nvSpPr>
          <p:cNvPr id="3" name="Content Placeholder 2">
            <a:extLst>
              <a:ext uri="{FF2B5EF4-FFF2-40B4-BE49-F238E27FC236}">
                <a16:creationId xmlns:a16="http://schemas.microsoft.com/office/drawing/2014/main" id="{87456366-6C3E-44D4-9BA9-0B8EF50D3E77}"/>
              </a:ext>
            </a:extLst>
          </p:cNvPr>
          <p:cNvSpPr>
            <a:spLocks noGrp="1"/>
          </p:cNvSpPr>
          <p:nvPr>
            <p:ph idx="1"/>
          </p:nvPr>
        </p:nvSpPr>
        <p:spPr>
          <a:xfrm>
            <a:off x="838200" y="1270000"/>
            <a:ext cx="7097785" cy="4906963"/>
          </a:xfrm>
        </p:spPr>
        <p:txBody>
          <a:bodyPr/>
          <a:lstStyle/>
          <a:p>
            <a:r>
              <a:rPr lang="en-US" dirty="0"/>
              <a:t>Set of entities that have the same attributes</a:t>
            </a:r>
          </a:p>
          <a:p>
            <a:pPr lvl="1"/>
            <a:r>
              <a:rPr lang="en-US" dirty="0"/>
              <a:t>All cars have a year, make, and model.</a:t>
            </a:r>
            <a:endParaRPr lang="en-IN" dirty="0"/>
          </a:p>
        </p:txBody>
      </p:sp>
      <p:sp>
        <p:nvSpPr>
          <p:cNvPr id="4" name="Slide Number Placeholder 3">
            <a:extLst>
              <a:ext uri="{FF2B5EF4-FFF2-40B4-BE49-F238E27FC236}">
                <a16:creationId xmlns:a16="http://schemas.microsoft.com/office/drawing/2014/main" id="{4F6EA7C2-8CE9-4D96-B3DE-6E17FF20EB78}"/>
              </a:ext>
            </a:extLst>
          </p:cNvPr>
          <p:cNvSpPr>
            <a:spLocks noGrp="1"/>
          </p:cNvSpPr>
          <p:nvPr>
            <p:ph type="sldNum" sz="quarter" idx="12"/>
          </p:nvPr>
        </p:nvSpPr>
        <p:spPr/>
        <p:txBody>
          <a:bodyPr/>
          <a:lstStyle/>
          <a:p>
            <a:fld id="{7A40C488-C8CC-47D5-8871-7D5F905AB6AC}" type="slidenum">
              <a:rPr lang="en-US" smtClean="0"/>
              <a:t>11</a:t>
            </a:fld>
            <a:endParaRPr lang="en-US"/>
          </a:p>
        </p:txBody>
      </p:sp>
      <p:pic>
        <p:nvPicPr>
          <p:cNvPr id="6" name="Picture 5">
            <a:extLst>
              <a:ext uri="{FF2B5EF4-FFF2-40B4-BE49-F238E27FC236}">
                <a16:creationId xmlns:a16="http://schemas.microsoft.com/office/drawing/2014/main" id="{6F0A08E5-88D2-412B-9C3F-5FE29401F613}"/>
              </a:ext>
            </a:extLst>
          </p:cNvPr>
          <p:cNvPicPr>
            <a:picLocks noChangeAspect="1"/>
          </p:cNvPicPr>
          <p:nvPr/>
        </p:nvPicPr>
        <p:blipFill>
          <a:blip r:embed="rId2"/>
          <a:stretch>
            <a:fillRect/>
          </a:stretch>
        </p:blipFill>
        <p:spPr>
          <a:xfrm>
            <a:off x="1756857" y="2680566"/>
            <a:ext cx="4616233" cy="2487180"/>
          </a:xfrm>
          <a:prstGeom prst="rect">
            <a:avLst/>
          </a:prstGeom>
        </p:spPr>
      </p:pic>
    </p:spTree>
    <p:extLst>
      <p:ext uri="{BB962C8B-B14F-4D97-AF65-F5344CB8AC3E}">
        <p14:creationId xmlns:p14="http://schemas.microsoft.com/office/powerpoint/2010/main" val="411491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3555-0149-4E3C-804D-695CFCDAAD93}"/>
              </a:ext>
            </a:extLst>
          </p:cNvPr>
          <p:cNvSpPr>
            <a:spLocks noGrp="1"/>
          </p:cNvSpPr>
          <p:nvPr>
            <p:ph type="title"/>
          </p:nvPr>
        </p:nvSpPr>
        <p:spPr/>
        <p:txBody>
          <a:bodyPr>
            <a:normAutofit fontScale="90000"/>
          </a:bodyPr>
          <a:lstStyle/>
          <a:p>
            <a:r>
              <a:rPr lang="en-IN" dirty="0"/>
              <a:t>Composite Attributes</a:t>
            </a:r>
          </a:p>
        </p:txBody>
      </p:sp>
      <p:sp>
        <p:nvSpPr>
          <p:cNvPr id="3" name="Content Placeholder 2">
            <a:extLst>
              <a:ext uri="{FF2B5EF4-FFF2-40B4-BE49-F238E27FC236}">
                <a16:creationId xmlns:a16="http://schemas.microsoft.com/office/drawing/2014/main" id="{F4A1479C-69C5-4097-ABFE-3DA1FE3F2957}"/>
              </a:ext>
            </a:extLst>
          </p:cNvPr>
          <p:cNvSpPr>
            <a:spLocks noGrp="1"/>
          </p:cNvSpPr>
          <p:nvPr>
            <p:ph idx="1"/>
          </p:nvPr>
        </p:nvSpPr>
        <p:spPr/>
        <p:txBody>
          <a:bodyPr/>
          <a:lstStyle/>
          <a:p>
            <a:r>
              <a:rPr lang="en-US" dirty="0"/>
              <a:t>Can be subdivided into smaller subparts </a:t>
            </a:r>
          </a:p>
          <a:p>
            <a:r>
              <a:rPr lang="en-US" dirty="0"/>
              <a:t>All cars have a year, make, model, </a:t>
            </a:r>
            <a:r>
              <a:rPr lang="en-US" dirty="0">
                <a:solidFill>
                  <a:srgbClr val="00B050"/>
                </a:solidFill>
              </a:rPr>
              <a:t>and registration</a:t>
            </a:r>
            <a:r>
              <a:rPr lang="en-US" dirty="0"/>
              <a:t>.</a:t>
            </a:r>
            <a:endParaRPr lang="en-IN" dirty="0"/>
          </a:p>
        </p:txBody>
      </p:sp>
      <p:sp>
        <p:nvSpPr>
          <p:cNvPr id="4" name="Slide Number Placeholder 3">
            <a:extLst>
              <a:ext uri="{FF2B5EF4-FFF2-40B4-BE49-F238E27FC236}">
                <a16:creationId xmlns:a16="http://schemas.microsoft.com/office/drawing/2014/main" id="{6C7AE97C-AB27-4EC7-91E2-2C67642E6A3A}"/>
              </a:ext>
            </a:extLst>
          </p:cNvPr>
          <p:cNvSpPr>
            <a:spLocks noGrp="1"/>
          </p:cNvSpPr>
          <p:nvPr>
            <p:ph type="sldNum" sz="quarter" idx="12"/>
          </p:nvPr>
        </p:nvSpPr>
        <p:spPr/>
        <p:txBody>
          <a:bodyPr/>
          <a:lstStyle/>
          <a:p>
            <a:fld id="{7A40C488-C8CC-47D5-8871-7D5F905AB6AC}" type="slidenum">
              <a:rPr lang="en-US" smtClean="0"/>
              <a:t>12</a:t>
            </a:fld>
            <a:endParaRPr lang="en-US"/>
          </a:p>
        </p:txBody>
      </p:sp>
      <p:pic>
        <p:nvPicPr>
          <p:cNvPr id="6" name="Picture 5">
            <a:extLst>
              <a:ext uri="{FF2B5EF4-FFF2-40B4-BE49-F238E27FC236}">
                <a16:creationId xmlns:a16="http://schemas.microsoft.com/office/drawing/2014/main" id="{9078A6FF-5F27-4999-B131-462870BF2E2D}"/>
              </a:ext>
            </a:extLst>
          </p:cNvPr>
          <p:cNvPicPr>
            <a:picLocks noChangeAspect="1"/>
          </p:cNvPicPr>
          <p:nvPr/>
        </p:nvPicPr>
        <p:blipFill>
          <a:blip r:embed="rId2"/>
          <a:stretch>
            <a:fillRect/>
          </a:stretch>
        </p:blipFill>
        <p:spPr>
          <a:xfrm>
            <a:off x="2786494" y="2433638"/>
            <a:ext cx="4029941" cy="3743325"/>
          </a:xfrm>
          <a:prstGeom prst="rect">
            <a:avLst/>
          </a:prstGeom>
        </p:spPr>
      </p:pic>
    </p:spTree>
    <p:extLst>
      <p:ext uri="{BB962C8B-B14F-4D97-AF65-F5344CB8AC3E}">
        <p14:creationId xmlns:p14="http://schemas.microsoft.com/office/powerpoint/2010/main" val="189033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934F-734D-4C50-8A0B-CC0DAA5000C0}"/>
              </a:ext>
            </a:extLst>
          </p:cNvPr>
          <p:cNvSpPr>
            <a:spLocks noGrp="1"/>
          </p:cNvSpPr>
          <p:nvPr>
            <p:ph type="title"/>
          </p:nvPr>
        </p:nvSpPr>
        <p:spPr/>
        <p:txBody>
          <a:bodyPr>
            <a:normAutofit fontScale="90000"/>
          </a:bodyPr>
          <a:lstStyle/>
          <a:p>
            <a:r>
              <a:rPr lang="en-IN" dirty="0"/>
              <a:t>Multivalued Attributes</a:t>
            </a:r>
          </a:p>
        </p:txBody>
      </p:sp>
      <p:sp>
        <p:nvSpPr>
          <p:cNvPr id="3" name="Content Placeholder 2">
            <a:extLst>
              <a:ext uri="{FF2B5EF4-FFF2-40B4-BE49-F238E27FC236}">
                <a16:creationId xmlns:a16="http://schemas.microsoft.com/office/drawing/2014/main" id="{014AF08A-3057-46E4-A4E4-1CF27CA83BD5}"/>
              </a:ext>
            </a:extLst>
          </p:cNvPr>
          <p:cNvSpPr>
            <a:spLocks noGrp="1"/>
          </p:cNvSpPr>
          <p:nvPr>
            <p:ph idx="1"/>
          </p:nvPr>
        </p:nvSpPr>
        <p:spPr>
          <a:xfrm>
            <a:off x="838200" y="1270000"/>
            <a:ext cx="8070273" cy="4906963"/>
          </a:xfrm>
        </p:spPr>
        <p:txBody>
          <a:bodyPr/>
          <a:lstStyle/>
          <a:p>
            <a:r>
              <a:rPr lang="en-US" dirty="0"/>
              <a:t>Can take a number of values. </a:t>
            </a:r>
          </a:p>
          <a:p>
            <a:r>
              <a:rPr lang="en-US" dirty="0"/>
              <a:t>All cars have a year, make, model, registration, </a:t>
            </a:r>
            <a:r>
              <a:rPr lang="en-US" dirty="0">
                <a:solidFill>
                  <a:srgbClr val="00B050"/>
                </a:solidFill>
              </a:rPr>
              <a:t>and some number of colors.</a:t>
            </a:r>
            <a:endParaRPr lang="en-IN" dirty="0">
              <a:solidFill>
                <a:srgbClr val="00B050"/>
              </a:solidFill>
            </a:endParaRPr>
          </a:p>
        </p:txBody>
      </p:sp>
      <p:sp>
        <p:nvSpPr>
          <p:cNvPr id="4" name="Slide Number Placeholder 3">
            <a:extLst>
              <a:ext uri="{FF2B5EF4-FFF2-40B4-BE49-F238E27FC236}">
                <a16:creationId xmlns:a16="http://schemas.microsoft.com/office/drawing/2014/main" id="{E5577E2D-51E3-4018-A4A6-A5DE8AD65C5C}"/>
              </a:ext>
            </a:extLst>
          </p:cNvPr>
          <p:cNvSpPr>
            <a:spLocks noGrp="1"/>
          </p:cNvSpPr>
          <p:nvPr>
            <p:ph type="sldNum" sz="quarter" idx="12"/>
          </p:nvPr>
        </p:nvSpPr>
        <p:spPr/>
        <p:txBody>
          <a:bodyPr/>
          <a:lstStyle/>
          <a:p>
            <a:fld id="{7A40C488-C8CC-47D5-8871-7D5F905AB6AC}" type="slidenum">
              <a:rPr lang="en-US" smtClean="0"/>
              <a:t>13</a:t>
            </a:fld>
            <a:endParaRPr lang="en-US"/>
          </a:p>
        </p:txBody>
      </p:sp>
      <p:pic>
        <p:nvPicPr>
          <p:cNvPr id="6" name="Picture 5">
            <a:extLst>
              <a:ext uri="{FF2B5EF4-FFF2-40B4-BE49-F238E27FC236}">
                <a16:creationId xmlns:a16="http://schemas.microsoft.com/office/drawing/2014/main" id="{B0823A85-9C66-4B22-B44B-D24242BC4CCE}"/>
              </a:ext>
            </a:extLst>
          </p:cNvPr>
          <p:cNvPicPr>
            <a:picLocks noChangeAspect="1"/>
          </p:cNvPicPr>
          <p:nvPr/>
        </p:nvPicPr>
        <p:blipFill>
          <a:blip r:embed="rId2"/>
          <a:stretch>
            <a:fillRect/>
          </a:stretch>
        </p:blipFill>
        <p:spPr>
          <a:xfrm>
            <a:off x="3490913" y="2826327"/>
            <a:ext cx="3519488" cy="3350636"/>
          </a:xfrm>
          <a:prstGeom prst="rect">
            <a:avLst/>
          </a:prstGeom>
        </p:spPr>
      </p:pic>
    </p:spTree>
    <p:extLst>
      <p:ext uri="{BB962C8B-B14F-4D97-AF65-F5344CB8AC3E}">
        <p14:creationId xmlns:p14="http://schemas.microsoft.com/office/powerpoint/2010/main" val="283705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FEE1-963D-4484-87B4-0996FCC89F51}"/>
              </a:ext>
            </a:extLst>
          </p:cNvPr>
          <p:cNvSpPr>
            <a:spLocks noGrp="1"/>
          </p:cNvSpPr>
          <p:nvPr>
            <p:ph type="title"/>
          </p:nvPr>
        </p:nvSpPr>
        <p:spPr/>
        <p:txBody>
          <a:bodyPr>
            <a:normAutofit fontScale="90000"/>
          </a:bodyPr>
          <a:lstStyle/>
          <a:p>
            <a:r>
              <a:rPr lang="en-IN" dirty="0"/>
              <a:t>Key Attributes</a:t>
            </a:r>
          </a:p>
        </p:txBody>
      </p:sp>
      <p:sp>
        <p:nvSpPr>
          <p:cNvPr id="3" name="Content Placeholder 2">
            <a:extLst>
              <a:ext uri="{FF2B5EF4-FFF2-40B4-BE49-F238E27FC236}">
                <a16:creationId xmlns:a16="http://schemas.microsoft.com/office/drawing/2014/main" id="{1BCE66E4-2A89-4615-8F27-51FF875E5650}"/>
              </a:ext>
            </a:extLst>
          </p:cNvPr>
          <p:cNvSpPr>
            <a:spLocks noGrp="1"/>
          </p:cNvSpPr>
          <p:nvPr>
            <p:ph idx="1"/>
          </p:nvPr>
        </p:nvSpPr>
        <p:spPr>
          <a:xfrm>
            <a:off x="838200" y="1270000"/>
            <a:ext cx="8014855" cy="4906963"/>
          </a:xfrm>
        </p:spPr>
        <p:txBody>
          <a:bodyPr/>
          <a:lstStyle/>
          <a:p>
            <a:pPr algn="just"/>
            <a:r>
              <a:rPr lang="en-US" dirty="0"/>
              <a:t>The value uniquely identifies each entity </a:t>
            </a:r>
          </a:p>
          <a:p>
            <a:pPr algn="just"/>
            <a:r>
              <a:rPr lang="en-US" dirty="0"/>
              <a:t>All cars have a year, make, model, </a:t>
            </a:r>
            <a:r>
              <a:rPr lang="en-US" dirty="0">
                <a:solidFill>
                  <a:srgbClr val="00B050"/>
                </a:solidFill>
              </a:rPr>
              <a:t>registration (unique), vehicle number (vin; unique)</a:t>
            </a:r>
            <a:r>
              <a:rPr lang="en-US" dirty="0"/>
              <a:t>, some number of colors</a:t>
            </a:r>
            <a:endParaRPr lang="en-IN" dirty="0"/>
          </a:p>
        </p:txBody>
      </p:sp>
      <p:sp>
        <p:nvSpPr>
          <p:cNvPr id="4" name="Slide Number Placeholder 3">
            <a:extLst>
              <a:ext uri="{FF2B5EF4-FFF2-40B4-BE49-F238E27FC236}">
                <a16:creationId xmlns:a16="http://schemas.microsoft.com/office/drawing/2014/main" id="{85A643B6-78F4-4DCD-B2E8-991B902B6E4F}"/>
              </a:ext>
            </a:extLst>
          </p:cNvPr>
          <p:cNvSpPr>
            <a:spLocks noGrp="1"/>
          </p:cNvSpPr>
          <p:nvPr>
            <p:ph type="sldNum" sz="quarter" idx="12"/>
          </p:nvPr>
        </p:nvSpPr>
        <p:spPr/>
        <p:txBody>
          <a:bodyPr/>
          <a:lstStyle/>
          <a:p>
            <a:fld id="{7A40C488-C8CC-47D5-8871-7D5F905AB6AC}" type="slidenum">
              <a:rPr lang="en-US" smtClean="0"/>
              <a:t>14</a:t>
            </a:fld>
            <a:endParaRPr lang="en-US"/>
          </a:p>
        </p:txBody>
      </p:sp>
      <p:pic>
        <p:nvPicPr>
          <p:cNvPr id="6" name="Picture 5">
            <a:extLst>
              <a:ext uri="{FF2B5EF4-FFF2-40B4-BE49-F238E27FC236}">
                <a16:creationId xmlns:a16="http://schemas.microsoft.com/office/drawing/2014/main" id="{5D2465A7-A655-4BF1-9462-E6D18ECDAB48}"/>
              </a:ext>
            </a:extLst>
          </p:cNvPr>
          <p:cNvPicPr>
            <a:picLocks noChangeAspect="1"/>
          </p:cNvPicPr>
          <p:nvPr/>
        </p:nvPicPr>
        <p:blipFill>
          <a:blip r:embed="rId2"/>
          <a:stretch>
            <a:fillRect/>
          </a:stretch>
        </p:blipFill>
        <p:spPr>
          <a:xfrm>
            <a:off x="3727739" y="2923309"/>
            <a:ext cx="3767570" cy="3253654"/>
          </a:xfrm>
          <a:prstGeom prst="rect">
            <a:avLst/>
          </a:prstGeom>
        </p:spPr>
      </p:pic>
    </p:spTree>
    <p:extLst>
      <p:ext uri="{BB962C8B-B14F-4D97-AF65-F5344CB8AC3E}">
        <p14:creationId xmlns:p14="http://schemas.microsoft.com/office/powerpoint/2010/main" val="47740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EC5A-5726-4112-BCAF-141CDDA5CC74}"/>
              </a:ext>
            </a:extLst>
          </p:cNvPr>
          <p:cNvSpPr>
            <a:spLocks noGrp="1"/>
          </p:cNvSpPr>
          <p:nvPr>
            <p:ph type="title"/>
          </p:nvPr>
        </p:nvSpPr>
        <p:spPr/>
        <p:txBody>
          <a:bodyPr>
            <a:normAutofit fontScale="90000"/>
          </a:bodyPr>
          <a:lstStyle/>
          <a:p>
            <a:r>
              <a:rPr lang="en-IN" dirty="0"/>
              <a:t>Derived Attributes</a:t>
            </a:r>
          </a:p>
        </p:txBody>
      </p:sp>
      <p:sp>
        <p:nvSpPr>
          <p:cNvPr id="3" name="Content Placeholder 2">
            <a:extLst>
              <a:ext uri="{FF2B5EF4-FFF2-40B4-BE49-F238E27FC236}">
                <a16:creationId xmlns:a16="http://schemas.microsoft.com/office/drawing/2014/main" id="{0E2CD9F6-FEB2-41B9-93CB-05283D1D4A86}"/>
              </a:ext>
            </a:extLst>
          </p:cNvPr>
          <p:cNvSpPr>
            <a:spLocks noGrp="1"/>
          </p:cNvSpPr>
          <p:nvPr>
            <p:ph idx="1"/>
          </p:nvPr>
        </p:nvSpPr>
        <p:spPr>
          <a:xfrm>
            <a:off x="838199" y="1270000"/>
            <a:ext cx="9400309" cy="4906963"/>
          </a:xfrm>
        </p:spPr>
        <p:txBody>
          <a:bodyPr/>
          <a:lstStyle/>
          <a:p>
            <a:pPr algn="just"/>
            <a:r>
              <a:rPr lang="en-US" dirty="0"/>
              <a:t>The value can be computed </a:t>
            </a:r>
          </a:p>
          <a:p>
            <a:pPr algn="just"/>
            <a:r>
              <a:rPr lang="en-US" dirty="0"/>
              <a:t>All cars have a year, </a:t>
            </a:r>
            <a:r>
              <a:rPr lang="en-US" dirty="0">
                <a:solidFill>
                  <a:srgbClr val="00B050"/>
                </a:solidFill>
              </a:rPr>
              <a:t>age</a:t>
            </a:r>
            <a:r>
              <a:rPr lang="en-US" dirty="0"/>
              <a:t>, make, model, registration (unique), vehicle number (vin; unique), some number of colors.</a:t>
            </a:r>
            <a:endParaRPr lang="en-IN" dirty="0"/>
          </a:p>
        </p:txBody>
      </p:sp>
      <p:sp>
        <p:nvSpPr>
          <p:cNvPr id="4" name="Slide Number Placeholder 3">
            <a:extLst>
              <a:ext uri="{FF2B5EF4-FFF2-40B4-BE49-F238E27FC236}">
                <a16:creationId xmlns:a16="http://schemas.microsoft.com/office/drawing/2014/main" id="{FA2DC9A0-5E5D-430B-B746-35F46B2CEA16}"/>
              </a:ext>
            </a:extLst>
          </p:cNvPr>
          <p:cNvSpPr>
            <a:spLocks noGrp="1"/>
          </p:cNvSpPr>
          <p:nvPr>
            <p:ph type="sldNum" sz="quarter" idx="12"/>
          </p:nvPr>
        </p:nvSpPr>
        <p:spPr/>
        <p:txBody>
          <a:bodyPr/>
          <a:lstStyle/>
          <a:p>
            <a:fld id="{7A40C488-C8CC-47D5-8871-7D5F905AB6AC}" type="slidenum">
              <a:rPr lang="en-US" smtClean="0"/>
              <a:t>15</a:t>
            </a:fld>
            <a:endParaRPr lang="en-US"/>
          </a:p>
        </p:txBody>
      </p:sp>
      <p:pic>
        <p:nvPicPr>
          <p:cNvPr id="6" name="Picture 5">
            <a:extLst>
              <a:ext uri="{FF2B5EF4-FFF2-40B4-BE49-F238E27FC236}">
                <a16:creationId xmlns:a16="http://schemas.microsoft.com/office/drawing/2014/main" id="{0BC59D47-31B4-403A-9270-538678111036}"/>
              </a:ext>
            </a:extLst>
          </p:cNvPr>
          <p:cNvPicPr>
            <a:picLocks noChangeAspect="1"/>
          </p:cNvPicPr>
          <p:nvPr/>
        </p:nvPicPr>
        <p:blipFill>
          <a:blip r:embed="rId2"/>
          <a:stretch>
            <a:fillRect/>
          </a:stretch>
        </p:blipFill>
        <p:spPr>
          <a:xfrm>
            <a:off x="3693537" y="2826327"/>
            <a:ext cx="3690936" cy="3350636"/>
          </a:xfrm>
          <a:prstGeom prst="rect">
            <a:avLst/>
          </a:prstGeom>
        </p:spPr>
      </p:pic>
    </p:spTree>
    <p:extLst>
      <p:ext uri="{BB962C8B-B14F-4D97-AF65-F5344CB8AC3E}">
        <p14:creationId xmlns:p14="http://schemas.microsoft.com/office/powerpoint/2010/main" val="397852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FFA2-20ED-4FA3-83EA-50A2401BDD83}"/>
              </a:ext>
            </a:extLst>
          </p:cNvPr>
          <p:cNvSpPr>
            <a:spLocks noGrp="1"/>
          </p:cNvSpPr>
          <p:nvPr>
            <p:ph type="title"/>
          </p:nvPr>
        </p:nvSpPr>
        <p:spPr/>
        <p:txBody>
          <a:bodyPr>
            <a:normAutofit fontScale="90000"/>
          </a:bodyPr>
          <a:lstStyle/>
          <a:p>
            <a:r>
              <a:rPr lang="en-IN" dirty="0"/>
              <a:t>Exercise</a:t>
            </a:r>
          </a:p>
        </p:txBody>
      </p:sp>
      <p:sp>
        <p:nvSpPr>
          <p:cNvPr id="3" name="Content Placeholder 2">
            <a:extLst>
              <a:ext uri="{FF2B5EF4-FFF2-40B4-BE49-F238E27FC236}">
                <a16:creationId xmlns:a16="http://schemas.microsoft.com/office/drawing/2014/main" id="{E60E160C-9FE0-40CE-857E-40A58AEE0ABB}"/>
              </a:ext>
            </a:extLst>
          </p:cNvPr>
          <p:cNvSpPr>
            <a:spLocks noGrp="1"/>
          </p:cNvSpPr>
          <p:nvPr>
            <p:ph idx="1"/>
          </p:nvPr>
        </p:nvSpPr>
        <p:spPr>
          <a:xfrm>
            <a:off x="838200" y="1270000"/>
            <a:ext cx="8485909" cy="1791855"/>
          </a:xfrm>
        </p:spPr>
        <p:txBody>
          <a:bodyPr>
            <a:normAutofit lnSpcReduction="10000"/>
          </a:bodyPr>
          <a:lstStyle/>
          <a:p>
            <a:pPr algn="just"/>
            <a:r>
              <a:rPr lang="en-US" dirty="0"/>
              <a:t>Draw an ERD for the following description: </a:t>
            </a:r>
          </a:p>
          <a:p>
            <a:pPr marL="457200" lvl="1" indent="0" algn="just">
              <a:buNone/>
            </a:pPr>
            <a:r>
              <a:rPr lang="en-US" dirty="0"/>
              <a:t>Each department has a unique name, a unique number, and a particular employee who manages the department. We keep track of the start date when that employee began managing the department. A department may have several locations.</a:t>
            </a:r>
            <a:endParaRPr lang="en-IN" dirty="0"/>
          </a:p>
        </p:txBody>
      </p:sp>
      <p:sp>
        <p:nvSpPr>
          <p:cNvPr id="4" name="Slide Number Placeholder 3">
            <a:extLst>
              <a:ext uri="{FF2B5EF4-FFF2-40B4-BE49-F238E27FC236}">
                <a16:creationId xmlns:a16="http://schemas.microsoft.com/office/drawing/2014/main" id="{A14393E1-7352-43E3-9849-1A303A7E83C6}"/>
              </a:ext>
            </a:extLst>
          </p:cNvPr>
          <p:cNvSpPr>
            <a:spLocks noGrp="1"/>
          </p:cNvSpPr>
          <p:nvPr>
            <p:ph type="sldNum" sz="quarter" idx="12"/>
          </p:nvPr>
        </p:nvSpPr>
        <p:spPr/>
        <p:txBody>
          <a:bodyPr/>
          <a:lstStyle/>
          <a:p>
            <a:fld id="{7A40C488-C8CC-47D5-8871-7D5F905AB6AC}" type="slidenum">
              <a:rPr lang="en-US" smtClean="0"/>
              <a:t>16</a:t>
            </a:fld>
            <a:endParaRPr lang="en-US"/>
          </a:p>
        </p:txBody>
      </p:sp>
      <p:pic>
        <p:nvPicPr>
          <p:cNvPr id="6" name="Picture 5">
            <a:extLst>
              <a:ext uri="{FF2B5EF4-FFF2-40B4-BE49-F238E27FC236}">
                <a16:creationId xmlns:a16="http://schemas.microsoft.com/office/drawing/2014/main" id="{59C93028-6D7A-4929-BE98-8D56AD2ECD42}"/>
              </a:ext>
            </a:extLst>
          </p:cNvPr>
          <p:cNvPicPr>
            <a:picLocks noChangeAspect="1"/>
          </p:cNvPicPr>
          <p:nvPr/>
        </p:nvPicPr>
        <p:blipFill>
          <a:blip r:embed="rId2"/>
          <a:stretch>
            <a:fillRect/>
          </a:stretch>
        </p:blipFill>
        <p:spPr>
          <a:xfrm>
            <a:off x="3224212" y="3061855"/>
            <a:ext cx="5133975" cy="3193039"/>
          </a:xfrm>
          <a:prstGeom prst="rect">
            <a:avLst/>
          </a:prstGeom>
        </p:spPr>
      </p:pic>
    </p:spTree>
    <p:extLst>
      <p:ext uri="{BB962C8B-B14F-4D97-AF65-F5344CB8AC3E}">
        <p14:creationId xmlns:p14="http://schemas.microsoft.com/office/powerpoint/2010/main" val="13588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3517-2977-4704-9723-307698BA6951}"/>
              </a:ext>
            </a:extLst>
          </p:cNvPr>
          <p:cNvSpPr>
            <a:spLocks noGrp="1"/>
          </p:cNvSpPr>
          <p:nvPr>
            <p:ph type="title"/>
          </p:nvPr>
        </p:nvSpPr>
        <p:spPr/>
        <p:txBody>
          <a:bodyPr>
            <a:normAutofit fontScale="90000"/>
          </a:bodyPr>
          <a:lstStyle/>
          <a:p>
            <a:r>
              <a:rPr lang="en-IN" dirty="0"/>
              <a:t>Weak Entity</a:t>
            </a:r>
          </a:p>
        </p:txBody>
      </p:sp>
      <p:sp>
        <p:nvSpPr>
          <p:cNvPr id="3" name="Content Placeholder 2">
            <a:extLst>
              <a:ext uri="{FF2B5EF4-FFF2-40B4-BE49-F238E27FC236}">
                <a16:creationId xmlns:a16="http://schemas.microsoft.com/office/drawing/2014/main" id="{08C68E1B-091F-4728-9F0F-71045625C420}"/>
              </a:ext>
            </a:extLst>
          </p:cNvPr>
          <p:cNvSpPr>
            <a:spLocks noGrp="1"/>
          </p:cNvSpPr>
          <p:nvPr>
            <p:ph idx="1"/>
          </p:nvPr>
        </p:nvSpPr>
        <p:spPr>
          <a:xfrm>
            <a:off x="838200" y="1270000"/>
            <a:ext cx="6653169" cy="4906963"/>
          </a:xfrm>
        </p:spPr>
        <p:txBody>
          <a:bodyPr/>
          <a:lstStyle/>
          <a:p>
            <a:pPr algn="just"/>
            <a:r>
              <a:rPr lang="en-US" dirty="0"/>
              <a:t>Entity types that do not have key attributes of their own </a:t>
            </a:r>
          </a:p>
          <a:p>
            <a:pPr lvl="1" algn="just"/>
            <a:r>
              <a:rPr lang="en-US" dirty="0"/>
              <a:t>Identified by their relationship to specific entities from another entity type</a:t>
            </a:r>
          </a:p>
          <a:p>
            <a:pPr algn="just"/>
            <a:r>
              <a:rPr lang="en-US" dirty="0"/>
              <a:t>Example</a:t>
            </a:r>
          </a:p>
          <a:p>
            <a:pPr lvl="1" algn="just"/>
            <a:r>
              <a:rPr lang="en-US" dirty="0"/>
              <a:t>Dependent is meaningless in COMPANY DB independently of Employee </a:t>
            </a:r>
          </a:p>
          <a:p>
            <a:pPr lvl="1" algn="just"/>
            <a:r>
              <a:rPr lang="en-US" dirty="0"/>
              <a:t>Identified by relationship to Employee </a:t>
            </a:r>
          </a:p>
          <a:p>
            <a:pPr lvl="1" algn="just"/>
            <a:r>
              <a:rPr lang="en-US" dirty="0" err="1"/>
              <a:t>Dependent_name</a:t>
            </a:r>
            <a:r>
              <a:rPr lang="en-US" dirty="0"/>
              <a:t> distinguishes one dependent from other dependents for the same employee: </a:t>
            </a:r>
            <a:r>
              <a:rPr lang="en-US" dirty="0">
                <a:solidFill>
                  <a:srgbClr val="00B050"/>
                </a:solidFill>
              </a:rPr>
              <a:t>partial key</a:t>
            </a:r>
            <a:endParaRPr lang="en-IN" dirty="0">
              <a:solidFill>
                <a:srgbClr val="00B050"/>
              </a:solidFill>
            </a:endParaRPr>
          </a:p>
        </p:txBody>
      </p:sp>
      <p:sp>
        <p:nvSpPr>
          <p:cNvPr id="4" name="Slide Number Placeholder 3">
            <a:extLst>
              <a:ext uri="{FF2B5EF4-FFF2-40B4-BE49-F238E27FC236}">
                <a16:creationId xmlns:a16="http://schemas.microsoft.com/office/drawing/2014/main" id="{ED9BC392-6976-48A9-9EA0-D98AE814D5DF}"/>
              </a:ext>
            </a:extLst>
          </p:cNvPr>
          <p:cNvSpPr>
            <a:spLocks noGrp="1"/>
          </p:cNvSpPr>
          <p:nvPr>
            <p:ph type="sldNum" sz="quarter" idx="12"/>
          </p:nvPr>
        </p:nvSpPr>
        <p:spPr/>
        <p:txBody>
          <a:bodyPr/>
          <a:lstStyle/>
          <a:p>
            <a:fld id="{7A40C488-C8CC-47D5-8871-7D5F905AB6AC}" type="slidenum">
              <a:rPr lang="en-US" smtClean="0"/>
              <a:t>17</a:t>
            </a:fld>
            <a:endParaRPr lang="en-US"/>
          </a:p>
        </p:txBody>
      </p:sp>
      <p:pic>
        <p:nvPicPr>
          <p:cNvPr id="6" name="Picture 5">
            <a:extLst>
              <a:ext uri="{FF2B5EF4-FFF2-40B4-BE49-F238E27FC236}">
                <a16:creationId xmlns:a16="http://schemas.microsoft.com/office/drawing/2014/main" id="{D5B7A301-24EA-4A62-AAC0-0651A2F5011D}"/>
              </a:ext>
            </a:extLst>
          </p:cNvPr>
          <p:cNvPicPr>
            <a:picLocks noChangeAspect="1"/>
          </p:cNvPicPr>
          <p:nvPr/>
        </p:nvPicPr>
        <p:blipFill>
          <a:blip r:embed="rId2"/>
          <a:stretch>
            <a:fillRect/>
          </a:stretch>
        </p:blipFill>
        <p:spPr>
          <a:xfrm>
            <a:off x="7617204" y="1801091"/>
            <a:ext cx="4076032" cy="4424975"/>
          </a:xfrm>
          <a:prstGeom prst="rect">
            <a:avLst/>
          </a:prstGeom>
        </p:spPr>
      </p:pic>
    </p:spTree>
    <p:extLst>
      <p:ext uri="{BB962C8B-B14F-4D97-AF65-F5344CB8AC3E}">
        <p14:creationId xmlns:p14="http://schemas.microsoft.com/office/powerpoint/2010/main" val="679643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2B04-64DB-47EB-92C0-877F89E4C3B5}"/>
              </a:ext>
            </a:extLst>
          </p:cNvPr>
          <p:cNvSpPr>
            <a:spLocks noGrp="1"/>
          </p:cNvSpPr>
          <p:nvPr>
            <p:ph type="title"/>
          </p:nvPr>
        </p:nvSpPr>
        <p:spPr/>
        <p:txBody>
          <a:bodyPr>
            <a:normAutofit fontScale="90000"/>
          </a:bodyPr>
          <a:lstStyle/>
          <a:p>
            <a:r>
              <a:rPr lang="en-IN" dirty="0"/>
              <a:t>Relationships</a:t>
            </a:r>
          </a:p>
        </p:txBody>
      </p:sp>
      <p:sp>
        <p:nvSpPr>
          <p:cNvPr id="3" name="Content Placeholder 2">
            <a:extLst>
              <a:ext uri="{FF2B5EF4-FFF2-40B4-BE49-F238E27FC236}">
                <a16:creationId xmlns:a16="http://schemas.microsoft.com/office/drawing/2014/main" id="{A7CDCF75-E88D-4189-BA7C-5D00B430CF18}"/>
              </a:ext>
            </a:extLst>
          </p:cNvPr>
          <p:cNvSpPr>
            <a:spLocks noGrp="1"/>
          </p:cNvSpPr>
          <p:nvPr>
            <p:ph idx="1"/>
          </p:nvPr>
        </p:nvSpPr>
        <p:spPr>
          <a:xfrm>
            <a:off x="838200" y="1270000"/>
            <a:ext cx="8555182" cy="4906963"/>
          </a:xfrm>
        </p:spPr>
        <p:txBody>
          <a:bodyPr/>
          <a:lstStyle/>
          <a:p>
            <a:r>
              <a:rPr lang="en-US" dirty="0"/>
              <a:t>Associates one or more sets of entities</a:t>
            </a:r>
          </a:p>
          <a:p>
            <a:pPr lvl="1"/>
            <a:r>
              <a:rPr lang="en-US" dirty="0"/>
              <a:t>One = recursive (role is important)</a:t>
            </a:r>
          </a:p>
          <a:p>
            <a:r>
              <a:rPr lang="en-US" dirty="0"/>
              <a:t>Example</a:t>
            </a:r>
          </a:p>
          <a:p>
            <a:pPr lvl="1"/>
            <a:r>
              <a:rPr lang="en-US" dirty="0"/>
              <a:t>All departments have a faculty member who serves as the chair. A faculty member can only chair one department.</a:t>
            </a:r>
            <a:endParaRPr lang="en-IN" dirty="0"/>
          </a:p>
        </p:txBody>
      </p:sp>
      <p:sp>
        <p:nvSpPr>
          <p:cNvPr id="4" name="Slide Number Placeholder 3">
            <a:extLst>
              <a:ext uri="{FF2B5EF4-FFF2-40B4-BE49-F238E27FC236}">
                <a16:creationId xmlns:a16="http://schemas.microsoft.com/office/drawing/2014/main" id="{C718814E-3FC1-4607-A319-2BCA0B005413}"/>
              </a:ext>
            </a:extLst>
          </p:cNvPr>
          <p:cNvSpPr>
            <a:spLocks noGrp="1"/>
          </p:cNvSpPr>
          <p:nvPr>
            <p:ph type="sldNum" sz="quarter" idx="12"/>
          </p:nvPr>
        </p:nvSpPr>
        <p:spPr/>
        <p:txBody>
          <a:bodyPr/>
          <a:lstStyle/>
          <a:p>
            <a:fld id="{7A40C488-C8CC-47D5-8871-7D5F905AB6AC}" type="slidenum">
              <a:rPr lang="en-US" smtClean="0"/>
              <a:t>18</a:t>
            </a:fld>
            <a:endParaRPr lang="en-US"/>
          </a:p>
        </p:txBody>
      </p:sp>
      <p:pic>
        <p:nvPicPr>
          <p:cNvPr id="6" name="Picture 5">
            <a:extLst>
              <a:ext uri="{FF2B5EF4-FFF2-40B4-BE49-F238E27FC236}">
                <a16:creationId xmlns:a16="http://schemas.microsoft.com/office/drawing/2014/main" id="{B1B540A1-6707-4D3B-A269-C794F0685513}"/>
              </a:ext>
            </a:extLst>
          </p:cNvPr>
          <p:cNvPicPr>
            <a:picLocks noChangeAspect="1"/>
          </p:cNvPicPr>
          <p:nvPr/>
        </p:nvPicPr>
        <p:blipFill>
          <a:blip r:embed="rId2"/>
          <a:stretch>
            <a:fillRect/>
          </a:stretch>
        </p:blipFill>
        <p:spPr>
          <a:xfrm>
            <a:off x="1456459" y="3428999"/>
            <a:ext cx="7618268" cy="2874963"/>
          </a:xfrm>
          <a:prstGeom prst="rect">
            <a:avLst/>
          </a:prstGeom>
        </p:spPr>
      </p:pic>
    </p:spTree>
    <p:extLst>
      <p:ext uri="{BB962C8B-B14F-4D97-AF65-F5344CB8AC3E}">
        <p14:creationId xmlns:p14="http://schemas.microsoft.com/office/powerpoint/2010/main" val="339437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2B04-64DB-47EB-92C0-877F89E4C3B5}"/>
              </a:ext>
            </a:extLst>
          </p:cNvPr>
          <p:cNvSpPr>
            <a:spLocks noGrp="1"/>
          </p:cNvSpPr>
          <p:nvPr>
            <p:ph type="title"/>
          </p:nvPr>
        </p:nvSpPr>
        <p:spPr/>
        <p:txBody>
          <a:bodyPr>
            <a:normAutofit fontScale="90000"/>
          </a:bodyPr>
          <a:lstStyle/>
          <a:p>
            <a:r>
              <a:rPr lang="en-IN" dirty="0"/>
              <a:t>Relationships</a:t>
            </a:r>
          </a:p>
        </p:txBody>
      </p:sp>
      <p:sp>
        <p:nvSpPr>
          <p:cNvPr id="3" name="Content Placeholder 2">
            <a:extLst>
              <a:ext uri="{FF2B5EF4-FFF2-40B4-BE49-F238E27FC236}">
                <a16:creationId xmlns:a16="http://schemas.microsoft.com/office/drawing/2014/main" id="{A7CDCF75-E88D-4189-BA7C-5D00B430CF18}"/>
              </a:ext>
            </a:extLst>
          </p:cNvPr>
          <p:cNvSpPr>
            <a:spLocks noGrp="1"/>
          </p:cNvSpPr>
          <p:nvPr>
            <p:ph idx="1"/>
          </p:nvPr>
        </p:nvSpPr>
        <p:spPr>
          <a:xfrm>
            <a:off x="838200" y="1270000"/>
            <a:ext cx="8555182" cy="4906963"/>
          </a:xfrm>
        </p:spPr>
        <p:txBody>
          <a:bodyPr/>
          <a:lstStyle/>
          <a:p>
            <a:r>
              <a:rPr lang="en-US" dirty="0"/>
              <a:t>Associates one or more sets of entities</a:t>
            </a:r>
          </a:p>
          <a:p>
            <a:pPr lvl="1"/>
            <a:r>
              <a:rPr lang="en-US" dirty="0"/>
              <a:t>One = recursive (role is important)</a:t>
            </a:r>
          </a:p>
          <a:p>
            <a:r>
              <a:rPr lang="en-US" dirty="0"/>
              <a:t>Example</a:t>
            </a:r>
          </a:p>
          <a:p>
            <a:pPr lvl="1"/>
            <a:r>
              <a:rPr lang="en-US" dirty="0"/>
              <a:t>All students must have a department in which they major.</a:t>
            </a:r>
            <a:endParaRPr lang="en-IN" dirty="0"/>
          </a:p>
        </p:txBody>
      </p:sp>
      <p:sp>
        <p:nvSpPr>
          <p:cNvPr id="4" name="Slide Number Placeholder 3">
            <a:extLst>
              <a:ext uri="{FF2B5EF4-FFF2-40B4-BE49-F238E27FC236}">
                <a16:creationId xmlns:a16="http://schemas.microsoft.com/office/drawing/2014/main" id="{C718814E-3FC1-4607-A319-2BCA0B005413}"/>
              </a:ext>
            </a:extLst>
          </p:cNvPr>
          <p:cNvSpPr>
            <a:spLocks noGrp="1"/>
          </p:cNvSpPr>
          <p:nvPr>
            <p:ph type="sldNum" sz="quarter" idx="12"/>
          </p:nvPr>
        </p:nvSpPr>
        <p:spPr/>
        <p:txBody>
          <a:bodyPr/>
          <a:lstStyle/>
          <a:p>
            <a:fld id="{7A40C488-C8CC-47D5-8871-7D5F905AB6AC}" type="slidenum">
              <a:rPr lang="en-US" smtClean="0"/>
              <a:t>19</a:t>
            </a:fld>
            <a:endParaRPr lang="en-US"/>
          </a:p>
        </p:txBody>
      </p:sp>
      <p:pic>
        <p:nvPicPr>
          <p:cNvPr id="7" name="Picture 6">
            <a:extLst>
              <a:ext uri="{FF2B5EF4-FFF2-40B4-BE49-F238E27FC236}">
                <a16:creationId xmlns:a16="http://schemas.microsoft.com/office/drawing/2014/main" id="{4891657E-B17C-4961-8C35-BB07DC5A73DD}"/>
              </a:ext>
            </a:extLst>
          </p:cNvPr>
          <p:cNvPicPr>
            <a:picLocks noChangeAspect="1"/>
          </p:cNvPicPr>
          <p:nvPr/>
        </p:nvPicPr>
        <p:blipFill>
          <a:blip r:embed="rId2"/>
          <a:stretch>
            <a:fillRect/>
          </a:stretch>
        </p:blipFill>
        <p:spPr>
          <a:xfrm>
            <a:off x="1685926" y="3006436"/>
            <a:ext cx="7319530" cy="3170526"/>
          </a:xfrm>
          <a:prstGeom prst="rect">
            <a:avLst/>
          </a:prstGeom>
        </p:spPr>
      </p:pic>
    </p:spTree>
    <p:extLst>
      <p:ext uri="{BB962C8B-B14F-4D97-AF65-F5344CB8AC3E}">
        <p14:creationId xmlns:p14="http://schemas.microsoft.com/office/powerpoint/2010/main" val="20939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6A50-A24B-4A57-818B-FA3732A11FA4}"/>
              </a:ext>
            </a:extLst>
          </p:cNvPr>
          <p:cNvSpPr>
            <a:spLocks noGrp="1"/>
          </p:cNvSpPr>
          <p:nvPr>
            <p:ph type="title"/>
          </p:nvPr>
        </p:nvSpPr>
        <p:spPr/>
        <p:txBody>
          <a:bodyPr>
            <a:normAutofit fontScale="90000"/>
          </a:bodyPr>
          <a:lstStyle/>
          <a:p>
            <a:r>
              <a:rPr lang="en-IN" dirty="0"/>
              <a:t>Steps in Database Design</a:t>
            </a:r>
          </a:p>
        </p:txBody>
      </p:sp>
      <p:sp>
        <p:nvSpPr>
          <p:cNvPr id="3" name="Content Placeholder 2">
            <a:extLst>
              <a:ext uri="{FF2B5EF4-FFF2-40B4-BE49-F238E27FC236}">
                <a16:creationId xmlns:a16="http://schemas.microsoft.com/office/drawing/2014/main" id="{EA9EC54E-EA21-4E36-8F8F-DCCD72464058}"/>
              </a:ext>
            </a:extLst>
          </p:cNvPr>
          <p:cNvSpPr>
            <a:spLocks noGrp="1"/>
          </p:cNvSpPr>
          <p:nvPr>
            <p:ph idx="1"/>
          </p:nvPr>
        </p:nvSpPr>
        <p:spPr>
          <a:xfrm>
            <a:off x="838200" y="1270000"/>
            <a:ext cx="7772400" cy="4906963"/>
          </a:xfrm>
        </p:spPr>
        <p:txBody>
          <a:bodyPr/>
          <a:lstStyle/>
          <a:p>
            <a:pPr algn="just"/>
            <a:r>
              <a:rPr lang="en-US" dirty="0"/>
              <a:t>While modeling the data, three design phases have to be completed</a:t>
            </a:r>
          </a:p>
          <a:p>
            <a:pPr lvl="1" algn="just"/>
            <a:r>
              <a:rPr lang="en-US" dirty="0"/>
              <a:t>The result of a phase serves as input to the next phase</a:t>
            </a:r>
          </a:p>
        </p:txBody>
      </p:sp>
      <p:sp>
        <p:nvSpPr>
          <p:cNvPr id="4" name="Slide Number Placeholder 3">
            <a:extLst>
              <a:ext uri="{FF2B5EF4-FFF2-40B4-BE49-F238E27FC236}">
                <a16:creationId xmlns:a16="http://schemas.microsoft.com/office/drawing/2014/main" id="{534C2F5A-876C-45A2-B302-B9CCC27FB33E}"/>
              </a:ext>
            </a:extLst>
          </p:cNvPr>
          <p:cNvSpPr>
            <a:spLocks noGrp="1"/>
          </p:cNvSpPr>
          <p:nvPr>
            <p:ph type="sldNum" sz="quarter" idx="12"/>
          </p:nvPr>
        </p:nvSpPr>
        <p:spPr/>
        <p:txBody>
          <a:bodyPr/>
          <a:lstStyle/>
          <a:p>
            <a:fld id="{7A40C488-C8CC-47D5-8871-7D5F905AB6AC}" type="slidenum">
              <a:rPr lang="en-US" smtClean="0"/>
              <a:t>2</a:t>
            </a:fld>
            <a:endParaRPr lang="en-US"/>
          </a:p>
        </p:txBody>
      </p:sp>
      <p:pic>
        <p:nvPicPr>
          <p:cNvPr id="6" name="Picture 5">
            <a:extLst>
              <a:ext uri="{FF2B5EF4-FFF2-40B4-BE49-F238E27FC236}">
                <a16:creationId xmlns:a16="http://schemas.microsoft.com/office/drawing/2014/main" id="{F584539D-D339-4C37-9264-4006E07F6621}"/>
              </a:ext>
            </a:extLst>
          </p:cNvPr>
          <p:cNvPicPr>
            <a:picLocks noChangeAspect="1"/>
          </p:cNvPicPr>
          <p:nvPr/>
        </p:nvPicPr>
        <p:blipFill>
          <a:blip r:embed="rId2"/>
          <a:stretch>
            <a:fillRect/>
          </a:stretch>
        </p:blipFill>
        <p:spPr>
          <a:xfrm>
            <a:off x="1724024" y="3120485"/>
            <a:ext cx="6153237" cy="2407860"/>
          </a:xfrm>
          <a:prstGeom prst="rect">
            <a:avLst/>
          </a:prstGeom>
        </p:spPr>
      </p:pic>
    </p:spTree>
    <p:extLst>
      <p:ext uri="{BB962C8B-B14F-4D97-AF65-F5344CB8AC3E}">
        <p14:creationId xmlns:p14="http://schemas.microsoft.com/office/powerpoint/2010/main" val="1637537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2B04-64DB-47EB-92C0-877F89E4C3B5}"/>
              </a:ext>
            </a:extLst>
          </p:cNvPr>
          <p:cNvSpPr>
            <a:spLocks noGrp="1"/>
          </p:cNvSpPr>
          <p:nvPr>
            <p:ph type="title"/>
          </p:nvPr>
        </p:nvSpPr>
        <p:spPr/>
        <p:txBody>
          <a:bodyPr>
            <a:normAutofit fontScale="90000"/>
          </a:bodyPr>
          <a:lstStyle/>
          <a:p>
            <a:r>
              <a:rPr lang="en-IN" dirty="0"/>
              <a:t>Relationships</a:t>
            </a:r>
          </a:p>
        </p:txBody>
      </p:sp>
      <p:sp>
        <p:nvSpPr>
          <p:cNvPr id="3" name="Content Placeholder 2">
            <a:extLst>
              <a:ext uri="{FF2B5EF4-FFF2-40B4-BE49-F238E27FC236}">
                <a16:creationId xmlns:a16="http://schemas.microsoft.com/office/drawing/2014/main" id="{A7CDCF75-E88D-4189-BA7C-5D00B430CF18}"/>
              </a:ext>
            </a:extLst>
          </p:cNvPr>
          <p:cNvSpPr>
            <a:spLocks noGrp="1"/>
          </p:cNvSpPr>
          <p:nvPr>
            <p:ph idx="1"/>
          </p:nvPr>
        </p:nvSpPr>
        <p:spPr>
          <a:xfrm>
            <a:off x="838200" y="1270000"/>
            <a:ext cx="8555182" cy="4906963"/>
          </a:xfrm>
        </p:spPr>
        <p:txBody>
          <a:bodyPr/>
          <a:lstStyle/>
          <a:p>
            <a:r>
              <a:rPr lang="en-US" dirty="0"/>
              <a:t>Associates one or more sets of entities</a:t>
            </a:r>
          </a:p>
          <a:p>
            <a:pPr lvl="1"/>
            <a:r>
              <a:rPr lang="en-US" dirty="0"/>
              <a:t>One = recursive (role is important)</a:t>
            </a:r>
          </a:p>
          <a:p>
            <a:r>
              <a:rPr lang="en-US" dirty="0"/>
              <a:t>Example</a:t>
            </a:r>
          </a:p>
          <a:p>
            <a:pPr lvl="1"/>
            <a:r>
              <a:rPr lang="en-US" dirty="0"/>
              <a:t>Students may have any number of departments in which they minor. </a:t>
            </a:r>
            <a:endParaRPr lang="en-IN" dirty="0"/>
          </a:p>
        </p:txBody>
      </p:sp>
      <p:sp>
        <p:nvSpPr>
          <p:cNvPr id="4" name="Slide Number Placeholder 3">
            <a:extLst>
              <a:ext uri="{FF2B5EF4-FFF2-40B4-BE49-F238E27FC236}">
                <a16:creationId xmlns:a16="http://schemas.microsoft.com/office/drawing/2014/main" id="{C718814E-3FC1-4607-A319-2BCA0B005413}"/>
              </a:ext>
            </a:extLst>
          </p:cNvPr>
          <p:cNvSpPr>
            <a:spLocks noGrp="1"/>
          </p:cNvSpPr>
          <p:nvPr>
            <p:ph type="sldNum" sz="quarter" idx="12"/>
          </p:nvPr>
        </p:nvSpPr>
        <p:spPr/>
        <p:txBody>
          <a:bodyPr/>
          <a:lstStyle/>
          <a:p>
            <a:fld id="{7A40C488-C8CC-47D5-8871-7D5F905AB6AC}" type="slidenum">
              <a:rPr lang="en-US" smtClean="0"/>
              <a:t>20</a:t>
            </a:fld>
            <a:endParaRPr lang="en-US"/>
          </a:p>
        </p:txBody>
      </p:sp>
      <p:pic>
        <p:nvPicPr>
          <p:cNvPr id="6" name="Picture 5">
            <a:extLst>
              <a:ext uri="{FF2B5EF4-FFF2-40B4-BE49-F238E27FC236}">
                <a16:creationId xmlns:a16="http://schemas.microsoft.com/office/drawing/2014/main" id="{DB5DE8F9-9D5C-4647-A851-B48D4FD2FB03}"/>
              </a:ext>
            </a:extLst>
          </p:cNvPr>
          <p:cNvPicPr>
            <a:picLocks noChangeAspect="1"/>
          </p:cNvPicPr>
          <p:nvPr/>
        </p:nvPicPr>
        <p:blipFill>
          <a:blip r:embed="rId2"/>
          <a:stretch>
            <a:fillRect/>
          </a:stretch>
        </p:blipFill>
        <p:spPr>
          <a:xfrm>
            <a:off x="1652588" y="3311235"/>
            <a:ext cx="7408286" cy="2865727"/>
          </a:xfrm>
          <a:prstGeom prst="rect">
            <a:avLst/>
          </a:prstGeom>
        </p:spPr>
      </p:pic>
    </p:spTree>
    <p:extLst>
      <p:ext uri="{BB962C8B-B14F-4D97-AF65-F5344CB8AC3E}">
        <p14:creationId xmlns:p14="http://schemas.microsoft.com/office/powerpoint/2010/main" val="43276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2B04-64DB-47EB-92C0-877F89E4C3B5}"/>
              </a:ext>
            </a:extLst>
          </p:cNvPr>
          <p:cNvSpPr>
            <a:spLocks noGrp="1"/>
          </p:cNvSpPr>
          <p:nvPr>
            <p:ph type="title"/>
          </p:nvPr>
        </p:nvSpPr>
        <p:spPr/>
        <p:txBody>
          <a:bodyPr>
            <a:normAutofit fontScale="90000"/>
          </a:bodyPr>
          <a:lstStyle/>
          <a:p>
            <a:r>
              <a:rPr lang="en-IN" dirty="0"/>
              <a:t>Relationships</a:t>
            </a:r>
          </a:p>
        </p:txBody>
      </p:sp>
      <p:sp>
        <p:nvSpPr>
          <p:cNvPr id="3" name="Content Placeholder 2">
            <a:extLst>
              <a:ext uri="{FF2B5EF4-FFF2-40B4-BE49-F238E27FC236}">
                <a16:creationId xmlns:a16="http://schemas.microsoft.com/office/drawing/2014/main" id="{A7CDCF75-E88D-4189-BA7C-5D00B430CF18}"/>
              </a:ext>
            </a:extLst>
          </p:cNvPr>
          <p:cNvSpPr>
            <a:spLocks noGrp="1"/>
          </p:cNvSpPr>
          <p:nvPr>
            <p:ph idx="1"/>
          </p:nvPr>
        </p:nvSpPr>
        <p:spPr>
          <a:xfrm>
            <a:off x="838200" y="1270000"/>
            <a:ext cx="8555182" cy="4906963"/>
          </a:xfrm>
        </p:spPr>
        <p:txBody>
          <a:bodyPr/>
          <a:lstStyle/>
          <a:p>
            <a:r>
              <a:rPr lang="en-US" dirty="0"/>
              <a:t>Associates one or more sets of entities</a:t>
            </a:r>
          </a:p>
          <a:p>
            <a:pPr lvl="1"/>
            <a:r>
              <a:rPr lang="en-US" dirty="0"/>
              <a:t>One = recursive (role is important)</a:t>
            </a:r>
          </a:p>
          <a:p>
            <a:r>
              <a:rPr lang="en-US" dirty="0"/>
              <a:t>Example</a:t>
            </a:r>
          </a:p>
          <a:p>
            <a:pPr lvl="1"/>
            <a:r>
              <a:rPr lang="en-US" dirty="0"/>
              <a:t>Students can tutor other student(s)</a:t>
            </a:r>
            <a:endParaRPr lang="en-IN" dirty="0"/>
          </a:p>
        </p:txBody>
      </p:sp>
      <p:sp>
        <p:nvSpPr>
          <p:cNvPr id="4" name="Slide Number Placeholder 3">
            <a:extLst>
              <a:ext uri="{FF2B5EF4-FFF2-40B4-BE49-F238E27FC236}">
                <a16:creationId xmlns:a16="http://schemas.microsoft.com/office/drawing/2014/main" id="{C718814E-3FC1-4607-A319-2BCA0B005413}"/>
              </a:ext>
            </a:extLst>
          </p:cNvPr>
          <p:cNvSpPr>
            <a:spLocks noGrp="1"/>
          </p:cNvSpPr>
          <p:nvPr>
            <p:ph type="sldNum" sz="quarter" idx="12"/>
          </p:nvPr>
        </p:nvSpPr>
        <p:spPr/>
        <p:txBody>
          <a:bodyPr/>
          <a:lstStyle/>
          <a:p>
            <a:fld id="{7A40C488-C8CC-47D5-8871-7D5F905AB6AC}" type="slidenum">
              <a:rPr lang="en-US" smtClean="0"/>
              <a:t>21</a:t>
            </a:fld>
            <a:endParaRPr lang="en-US"/>
          </a:p>
        </p:txBody>
      </p:sp>
      <p:pic>
        <p:nvPicPr>
          <p:cNvPr id="9" name="Picture 8">
            <a:extLst>
              <a:ext uri="{FF2B5EF4-FFF2-40B4-BE49-F238E27FC236}">
                <a16:creationId xmlns:a16="http://schemas.microsoft.com/office/drawing/2014/main" id="{AA9DEE49-B9AA-4EEF-B8E5-BD4D755C556B}"/>
              </a:ext>
            </a:extLst>
          </p:cNvPr>
          <p:cNvPicPr>
            <a:picLocks noChangeAspect="1"/>
          </p:cNvPicPr>
          <p:nvPr/>
        </p:nvPicPr>
        <p:blipFill>
          <a:blip r:embed="rId2"/>
          <a:stretch>
            <a:fillRect/>
          </a:stretch>
        </p:blipFill>
        <p:spPr>
          <a:xfrm>
            <a:off x="1466418" y="3127593"/>
            <a:ext cx="7386638" cy="3164464"/>
          </a:xfrm>
          <a:prstGeom prst="rect">
            <a:avLst/>
          </a:prstGeom>
        </p:spPr>
      </p:pic>
    </p:spTree>
    <p:extLst>
      <p:ext uri="{BB962C8B-B14F-4D97-AF65-F5344CB8AC3E}">
        <p14:creationId xmlns:p14="http://schemas.microsoft.com/office/powerpoint/2010/main" val="572913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1D23-9EAA-4A4C-991B-562757C8C1F6}"/>
              </a:ext>
            </a:extLst>
          </p:cNvPr>
          <p:cNvSpPr>
            <a:spLocks noGrp="1"/>
          </p:cNvSpPr>
          <p:nvPr>
            <p:ph type="title"/>
          </p:nvPr>
        </p:nvSpPr>
        <p:spPr/>
        <p:txBody>
          <a:bodyPr>
            <a:normAutofit fontScale="90000"/>
          </a:bodyPr>
          <a:lstStyle/>
          <a:p>
            <a:r>
              <a:rPr lang="en-IN" dirty="0"/>
              <a:t>Cardinality Ratios </a:t>
            </a:r>
          </a:p>
        </p:txBody>
      </p:sp>
      <p:sp>
        <p:nvSpPr>
          <p:cNvPr id="3" name="Content Placeholder 2">
            <a:extLst>
              <a:ext uri="{FF2B5EF4-FFF2-40B4-BE49-F238E27FC236}">
                <a16:creationId xmlns:a16="http://schemas.microsoft.com/office/drawing/2014/main" id="{F81E3460-FF71-4C94-B724-F48001D37B91}"/>
              </a:ext>
            </a:extLst>
          </p:cNvPr>
          <p:cNvSpPr>
            <a:spLocks noGrp="1"/>
          </p:cNvSpPr>
          <p:nvPr>
            <p:ph idx="1"/>
          </p:nvPr>
        </p:nvSpPr>
        <p:spPr>
          <a:xfrm>
            <a:off x="838200" y="1270000"/>
            <a:ext cx="9885218" cy="4906963"/>
          </a:xfrm>
        </p:spPr>
        <p:txBody>
          <a:bodyPr/>
          <a:lstStyle/>
          <a:p>
            <a:r>
              <a:rPr lang="en-US" dirty="0"/>
              <a:t>Constrains the number of entities that can participate in each role of the relationship</a:t>
            </a:r>
          </a:p>
          <a:p>
            <a:r>
              <a:rPr lang="en-US" dirty="0"/>
              <a:t>Example</a:t>
            </a:r>
          </a:p>
          <a:p>
            <a:pPr lvl="1"/>
            <a:r>
              <a:rPr lang="en-US" dirty="0"/>
              <a:t>All departments have a faculty member who serves as the chair. A faculty member can only chair one department.</a:t>
            </a:r>
            <a:endParaRPr lang="en-IN" dirty="0"/>
          </a:p>
        </p:txBody>
      </p:sp>
      <p:sp>
        <p:nvSpPr>
          <p:cNvPr id="4" name="Slide Number Placeholder 3">
            <a:extLst>
              <a:ext uri="{FF2B5EF4-FFF2-40B4-BE49-F238E27FC236}">
                <a16:creationId xmlns:a16="http://schemas.microsoft.com/office/drawing/2014/main" id="{6CBBF81A-2BC6-47E8-A633-86E18F0C3FF7}"/>
              </a:ext>
            </a:extLst>
          </p:cNvPr>
          <p:cNvSpPr>
            <a:spLocks noGrp="1"/>
          </p:cNvSpPr>
          <p:nvPr>
            <p:ph type="sldNum" sz="quarter" idx="12"/>
          </p:nvPr>
        </p:nvSpPr>
        <p:spPr/>
        <p:txBody>
          <a:bodyPr/>
          <a:lstStyle/>
          <a:p>
            <a:fld id="{7A40C488-C8CC-47D5-8871-7D5F905AB6AC}" type="slidenum">
              <a:rPr lang="en-US" smtClean="0"/>
              <a:t>22</a:t>
            </a:fld>
            <a:endParaRPr lang="en-US"/>
          </a:p>
        </p:txBody>
      </p:sp>
      <p:pic>
        <p:nvPicPr>
          <p:cNvPr id="6" name="Picture 5">
            <a:extLst>
              <a:ext uri="{FF2B5EF4-FFF2-40B4-BE49-F238E27FC236}">
                <a16:creationId xmlns:a16="http://schemas.microsoft.com/office/drawing/2014/main" id="{052FE253-9D9F-42F8-9EE4-969CE69B4ABE}"/>
              </a:ext>
            </a:extLst>
          </p:cNvPr>
          <p:cNvPicPr>
            <a:picLocks noChangeAspect="1"/>
          </p:cNvPicPr>
          <p:nvPr/>
        </p:nvPicPr>
        <p:blipFill>
          <a:blip r:embed="rId2"/>
          <a:stretch>
            <a:fillRect/>
          </a:stretch>
        </p:blipFill>
        <p:spPr>
          <a:xfrm>
            <a:off x="1785937" y="3297381"/>
            <a:ext cx="7856827" cy="2879581"/>
          </a:xfrm>
          <a:prstGeom prst="rect">
            <a:avLst/>
          </a:prstGeom>
        </p:spPr>
      </p:pic>
    </p:spTree>
    <p:extLst>
      <p:ext uri="{BB962C8B-B14F-4D97-AF65-F5344CB8AC3E}">
        <p14:creationId xmlns:p14="http://schemas.microsoft.com/office/powerpoint/2010/main" val="3555167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1D23-9EAA-4A4C-991B-562757C8C1F6}"/>
              </a:ext>
            </a:extLst>
          </p:cNvPr>
          <p:cNvSpPr>
            <a:spLocks noGrp="1"/>
          </p:cNvSpPr>
          <p:nvPr>
            <p:ph type="title"/>
          </p:nvPr>
        </p:nvSpPr>
        <p:spPr/>
        <p:txBody>
          <a:bodyPr>
            <a:normAutofit fontScale="90000"/>
          </a:bodyPr>
          <a:lstStyle/>
          <a:p>
            <a:r>
              <a:rPr lang="en-IN" dirty="0"/>
              <a:t>Cardinality Ratios </a:t>
            </a:r>
          </a:p>
        </p:txBody>
      </p:sp>
      <p:sp>
        <p:nvSpPr>
          <p:cNvPr id="3" name="Content Placeholder 2">
            <a:extLst>
              <a:ext uri="{FF2B5EF4-FFF2-40B4-BE49-F238E27FC236}">
                <a16:creationId xmlns:a16="http://schemas.microsoft.com/office/drawing/2014/main" id="{F81E3460-FF71-4C94-B724-F48001D37B91}"/>
              </a:ext>
            </a:extLst>
          </p:cNvPr>
          <p:cNvSpPr>
            <a:spLocks noGrp="1"/>
          </p:cNvSpPr>
          <p:nvPr>
            <p:ph idx="1"/>
          </p:nvPr>
        </p:nvSpPr>
        <p:spPr>
          <a:xfrm>
            <a:off x="838200" y="1270000"/>
            <a:ext cx="9164782" cy="4906963"/>
          </a:xfrm>
        </p:spPr>
        <p:txBody>
          <a:bodyPr/>
          <a:lstStyle/>
          <a:p>
            <a:r>
              <a:rPr lang="en-US" dirty="0"/>
              <a:t>Constrains the number of entities that can participate in each role of the relationship</a:t>
            </a:r>
          </a:p>
          <a:p>
            <a:r>
              <a:rPr lang="en-US" dirty="0"/>
              <a:t>Example</a:t>
            </a:r>
          </a:p>
          <a:p>
            <a:pPr lvl="1"/>
            <a:r>
              <a:rPr lang="en-US" dirty="0"/>
              <a:t>All students must have a department 1 in which they major.</a:t>
            </a:r>
            <a:endParaRPr lang="en-IN" dirty="0"/>
          </a:p>
        </p:txBody>
      </p:sp>
      <p:sp>
        <p:nvSpPr>
          <p:cNvPr id="4" name="Slide Number Placeholder 3">
            <a:extLst>
              <a:ext uri="{FF2B5EF4-FFF2-40B4-BE49-F238E27FC236}">
                <a16:creationId xmlns:a16="http://schemas.microsoft.com/office/drawing/2014/main" id="{6CBBF81A-2BC6-47E8-A633-86E18F0C3FF7}"/>
              </a:ext>
            </a:extLst>
          </p:cNvPr>
          <p:cNvSpPr>
            <a:spLocks noGrp="1"/>
          </p:cNvSpPr>
          <p:nvPr>
            <p:ph type="sldNum" sz="quarter" idx="12"/>
          </p:nvPr>
        </p:nvSpPr>
        <p:spPr/>
        <p:txBody>
          <a:bodyPr/>
          <a:lstStyle/>
          <a:p>
            <a:fld id="{7A40C488-C8CC-47D5-8871-7D5F905AB6AC}" type="slidenum">
              <a:rPr lang="en-US" smtClean="0"/>
              <a:t>23</a:t>
            </a:fld>
            <a:endParaRPr lang="en-US"/>
          </a:p>
        </p:txBody>
      </p:sp>
      <p:pic>
        <p:nvPicPr>
          <p:cNvPr id="7" name="Picture 6">
            <a:extLst>
              <a:ext uri="{FF2B5EF4-FFF2-40B4-BE49-F238E27FC236}">
                <a16:creationId xmlns:a16="http://schemas.microsoft.com/office/drawing/2014/main" id="{CFF2628D-A6B0-4EE8-A5F3-D6589BEEFD0A}"/>
              </a:ext>
            </a:extLst>
          </p:cNvPr>
          <p:cNvPicPr>
            <a:picLocks noChangeAspect="1"/>
          </p:cNvPicPr>
          <p:nvPr/>
        </p:nvPicPr>
        <p:blipFill>
          <a:blip r:embed="rId2"/>
          <a:stretch>
            <a:fillRect/>
          </a:stretch>
        </p:blipFill>
        <p:spPr>
          <a:xfrm>
            <a:off x="1604529" y="2956215"/>
            <a:ext cx="8121362" cy="3220748"/>
          </a:xfrm>
          <a:prstGeom prst="rect">
            <a:avLst/>
          </a:prstGeom>
        </p:spPr>
      </p:pic>
    </p:spTree>
    <p:extLst>
      <p:ext uri="{BB962C8B-B14F-4D97-AF65-F5344CB8AC3E}">
        <p14:creationId xmlns:p14="http://schemas.microsoft.com/office/powerpoint/2010/main" val="2388559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1D23-9EAA-4A4C-991B-562757C8C1F6}"/>
              </a:ext>
            </a:extLst>
          </p:cNvPr>
          <p:cNvSpPr>
            <a:spLocks noGrp="1"/>
          </p:cNvSpPr>
          <p:nvPr>
            <p:ph type="title"/>
          </p:nvPr>
        </p:nvSpPr>
        <p:spPr/>
        <p:txBody>
          <a:bodyPr>
            <a:normAutofit fontScale="90000"/>
          </a:bodyPr>
          <a:lstStyle/>
          <a:p>
            <a:r>
              <a:rPr lang="en-IN" dirty="0"/>
              <a:t>Cardinality Ratios </a:t>
            </a:r>
          </a:p>
        </p:txBody>
      </p:sp>
      <p:sp>
        <p:nvSpPr>
          <p:cNvPr id="3" name="Content Placeholder 2">
            <a:extLst>
              <a:ext uri="{FF2B5EF4-FFF2-40B4-BE49-F238E27FC236}">
                <a16:creationId xmlns:a16="http://schemas.microsoft.com/office/drawing/2014/main" id="{F81E3460-FF71-4C94-B724-F48001D37B91}"/>
              </a:ext>
            </a:extLst>
          </p:cNvPr>
          <p:cNvSpPr>
            <a:spLocks noGrp="1"/>
          </p:cNvSpPr>
          <p:nvPr>
            <p:ph idx="1"/>
          </p:nvPr>
        </p:nvSpPr>
        <p:spPr>
          <a:xfrm>
            <a:off x="838200" y="1270000"/>
            <a:ext cx="9164782" cy="4906963"/>
          </a:xfrm>
        </p:spPr>
        <p:txBody>
          <a:bodyPr/>
          <a:lstStyle/>
          <a:p>
            <a:r>
              <a:rPr lang="en-US" dirty="0"/>
              <a:t>Constrains the number of entities that can participate in each role of the relationship</a:t>
            </a:r>
          </a:p>
          <a:p>
            <a:r>
              <a:rPr lang="en-US" dirty="0"/>
              <a:t>Example</a:t>
            </a:r>
          </a:p>
          <a:p>
            <a:pPr lvl="1"/>
            <a:r>
              <a:rPr lang="en-US" dirty="0"/>
              <a:t>Students may have any number of 1 departments in which they minor</a:t>
            </a:r>
            <a:endParaRPr lang="en-IN" dirty="0"/>
          </a:p>
        </p:txBody>
      </p:sp>
      <p:sp>
        <p:nvSpPr>
          <p:cNvPr id="4" name="Slide Number Placeholder 3">
            <a:extLst>
              <a:ext uri="{FF2B5EF4-FFF2-40B4-BE49-F238E27FC236}">
                <a16:creationId xmlns:a16="http://schemas.microsoft.com/office/drawing/2014/main" id="{6CBBF81A-2BC6-47E8-A633-86E18F0C3FF7}"/>
              </a:ext>
            </a:extLst>
          </p:cNvPr>
          <p:cNvSpPr>
            <a:spLocks noGrp="1"/>
          </p:cNvSpPr>
          <p:nvPr>
            <p:ph type="sldNum" sz="quarter" idx="12"/>
          </p:nvPr>
        </p:nvSpPr>
        <p:spPr/>
        <p:txBody>
          <a:bodyPr/>
          <a:lstStyle/>
          <a:p>
            <a:fld id="{7A40C488-C8CC-47D5-8871-7D5F905AB6AC}" type="slidenum">
              <a:rPr lang="en-US" smtClean="0"/>
              <a:t>24</a:t>
            </a:fld>
            <a:endParaRPr lang="en-US"/>
          </a:p>
        </p:txBody>
      </p:sp>
      <p:pic>
        <p:nvPicPr>
          <p:cNvPr id="6" name="Picture 5">
            <a:extLst>
              <a:ext uri="{FF2B5EF4-FFF2-40B4-BE49-F238E27FC236}">
                <a16:creationId xmlns:a16="http://schemas.microsoft.com/office/drawing/2014/main" id="{16838638-BA6C-4A98-BB28-5A38ED9E61B7}"/>
              </a:ext>
            </a:extLst>
          </p:cNvPr>
          <p:cNvPicPr>
            <a:picLocks noChangeAspect="1"/>
          </p:cNvPicPr>
          <p:nvPr/>
        </p:nvPicPr>
        <p:blipFill>
          <a:blip r:embed="rId2"/>
          <a:stretch>
            <a:fillRect/>
          </a:stretch>
        </p:blipFill>
        <p:spPr>
          <a:xfrm>
            <a:off x="1733982" y="3429000"/>
            <a:ext cx="7908781" cy="2936876"/>
          </a:xfrm>
          <a:prstGeom prst="rect">
            <a:avLst/>
          </a:prstGeom>
        </p:spPr>
      </p:pic>
    </p:spTree>
    <p:extLst>
      <p:ext uri="{BB962C8B-B14F-4D97-AF65-F5344CB8AC3E}">
        <p14:creationId xmlns:p14="http://schemas.microsoft.com/office/powerpoint/2010/main" val="92842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1D23-9EAA-4A4C-991B-562757C8C1F6}"/>
              </a:ext>
            </a:extLst>
          </p:cNvPr>
          <p:cNvSpPr>
            <a:spLocks noGrp="1"/>
          </p:cNvSpPr>
          <p:nvPr>
            <p:ph type="title"/>
          </p:nvPr>
        </p:nvSpPr>
        <p:spPr/>
        <p:txBody>
          <a:bodyPr>
            <a:normAutofit fontScale="90000"/>
          </a:bodyPr>
          <a:lstStyle/>
          <a:p>
            <a:r>
              <a:rPr lang="en-IN" dirty="0"/>
              <a:t>Cardinality Ratios </a:t>
            </a:r>
          </a:p>
        </p:txBody>
      </p:sp>
      <p:sp>
        <p:nvSpPr>
          <p:cNvPr id="3" name="Content Placeholder 2">
            <a:extLst>
              <a:ext uri="{FF2B5EF4-FFF2-40B4-BE49-F238E27FC236}">
                <a16:creationId xmlns:a16="http://schemas.microsoft.com/office/drawing/2014/main" id="{F81E3460-FF71-4C94-B724-F48001D37B91}"/>
              </a:ext>
            </a:extLst>
          </p:cNvPr>
          <p:cNvSpPr>
            <a:spLocks noGrp="1"/>
          </p:cNvSpPr>
          <p:nvPr>
            <p:ph idx="1"/>
          </p:nvPr>
        </p:nvSpPr>
        <p:spPr>
          <a:xfrm>
            <a:off x="838200" y="1270000"/>
            <a:ext cx="9164782" cy="4906963"/>
          </a:xfrm>
        </p:spPr>
        <p:txBody>
          <a:bodyPr/>
          <a:lstStyle/>
          <a:p>
            <a:r>
              <a:rPr lang="en-US" dirty="0"/>
              <a:t>Constrains the number of entities that can participate in each role of the relationship</a:t>
            </a:r>
          </a:p>
          <a:p>
            <a:r>
              <a:rPr lang="en-US" dirty="0"/>
              <a:t>Example</a:t>
            </a:r>
          </a:p>
          <a:p>
            <a:pPr lvl="1"/>
            <a:r>
              <a:rPr lang="en-US" dirty="0"/>
              <a:t>Students can tutor other student(s). </a:t>
            </a:r>
            <a:endParaRPr lang="en-IN" dirty="0"/>
          </a:p>
        </p:txBody>
      </p:sp>
      <p:sp>
        <p:nvSpPr>
          <p:cNvPr id="4" name="Slide Number Placeholder 3">
            <a:extLst>
              <a:ext uri="{FF2B5EF4-FFF2-40B4-BE49-F238E27FC236}">
                <a16:creationId xmlns:a16="http://schemas.microsoft.com/office/drawing/2014/main" id="{6CBBF81A-2BC6-47E8-A633-86E18F0C3FF7}"/>
              </a:ext>
            </a:extLst>
          </p:cNvPr>
          <p:cNvSpPr>
            <a:spLocks noGrp="1"/>
          </p:cNvSpPr>
          <p:nvPr>
            <p:ph type="sldNum" sz="quarter" idx="12"/>
          </p:nvPr>
        </p:nvSpPr>
        <p:spPr/>
        <p:txBody>
          <a:bodyPr/>
          <a:lstStyle/>
          <a:p>
            <a:fld id="{7A40C488-C8CC-47D5-8871-7D5F905AB6AC}" type="slidenum">
              <a:rPr lang="en-US" smtClean="0"/>
              <a:t>25</a:t>
            </a:fld>
            <a:endParaRPr lang="en-US"/>
          </a:p>
        </p:txBody>
      </p:sp>
      <p:pic>
        <p:nvPicPr>
          <p:cNvPr id="7" name="Picture 6">
            <a:extLst>
              <a:ext uri="{FF2B5EF4-FFF2-40B4-BE49-F238E27FC236}">
                <a16:creationId xmlns:a16="http://schemas.microsoft.com/office/drawing/2014/main" id="{37D9B3D4-7D91-456C-A2D8-C73DB44AD200}"/>
              </a:ext>
            </a:extLst>
          </p:cNvPr>
          <p:cNvPicPr>
            <a:picLocks noChangeAspect="1"/>
          </p:cNvPicPr>
          <p:nvPr/>
        </p:nvPicPr>
        <p:blipFill>
          <a:blip r:embed="rId2"/>
          <a:stretch>
            <a:fillRect/>
          </a:stretch>
        </p:blipFill>
        <p:spPr>
          <a:xfrm>
            <a:off x="1704975" y="3200399"/>
            <a:ext cx="8062480" cy="2976563"/>
          </a:xfrm>
          <a:prstGeom prst="rect">
            <a:avLst/>
          </a:prstGeom>
        </p:spPr>
      </p:pic>
    </p:spTree>
    <p:extLst>
      <p:ext uri="{BB962C8B-B14F-4D97-AF65-F5344CB8AC3E}">
        <p14:creationId xmlns:p14="http://schemas.microsoft.com/office/powerpoint/2010/main" val="328972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9DBC-46AD-4177-BE00-51C58B685763}"/>
              </a:ext>
            </a:extLst>
          </p:cNvPr>
          <p:cNvSpPr>
            <a:spLocks noGrp="1"/>
          </p:cNvSpPr>
          <p:nvPr>
            <p:ph type="title"/>
          </p:nvPr>
        </p:nvSpPr>
        <p:spPr/>
        <p:txBody>
          <a:bodyPr>
            <a:normAutofit fontScale="90000"/>
          </a:bodyPr>
          <a:lstStyle/>
          <a:p>
            <a:r>
              <a:rPr lang="en-IN" b="0" i="0" dirty="0">
                <a:effectLst/>
                <a:latin typeface="Arial" panose="020B0604020202020204" pitchFamily="34" charset="0"/>
              </a:rPr>
              <a:t>Participation Constraints</a:t>
            </a:r>
            <a:endParaRPr lang="en-IN" dirty="0"/>
          </a:p>
        </p:txBody>
      </p:sp>
      <p:sp>
        <p:nvSpPr>
          <p:cNvPr id="3" name="Content Placeholder 2">
            <a:extLst>
              <a:ext uri="{FF2B5EF4-FFF2-40B4-BE49-F238E27FC236}">
                <a16:creationId xmlns:a16="http://schemas.microsoft.com/office/drawing/2014/main" id="{F0C7D272-1DC7-43ED-B932-853E98BEA0DC}"/>
              </a:ext>
            </a:extLst>
          </p:cNvPr>
          <p:cNvSpPr>
            <a:spLocks noGrp="1"/>
          </p:cNvSpPr>
          <p:nvPr>
            <p:ph idx="1"/>
          </p:nvPr>
        </p:nvSpPr>
        <p:spPr>
          <a:xfrm>
            <a:off x="838201" y="1270001"/>
            <a:ext cx="9926782" cy="2830944"/>
          </a:xfrm>
        </p:spPr>
        <p:txBody>
          <a:bodyPr>
            <a:normAutofit fontScale="85000" lnSpcReduction="20000"/>
          </a:bodyPr>
          <a:lstStyle/>
          <a:p>
            <a:pPr algn="just"/>
            <a:r>
              <a:rPr lang="en-US" dirty="0"/>
              <a:t>Total Participation</a:t>
            </a:r>
          </a:p>
          <a:p>
            <a:pPr lvl="1" algn="just"/>
            <a:r>
              <a:rPr lang="en-US" dirty="0"/>
              <a:t>Each entity is involved in the relationship. Total participation is represented by double lines.</a:t>
            </a:r>
          </a:p>
          <a:p>
            <a:pPr lvl="1" algn="just"/>
            <a:r>
              <a:rPr lang="en-US" dirty="0"/>
              <a:t>Example</a:t>
            </a:r>
          </a:p>
          <a:p>
            <a:pPr lvl="2" algn="just"/>
            <a:r>
              <a:rPr lang="en-US" dirty="0"/>
              <a:t>All students must have a department in which they major.</a:t>
            </a:r>
          </a:p>
          <a:p>
            <a:pPr algn="just"/>
            <a:r>
              <a:rPr lang="en-US" dirty="0"/>
              <a:t>Partial participation</a:t>
            </a:r>
          </a:p>
          <a:p>
            <a:pPr lvl="1" algn="just"/>
            <a:r>
              <a:rPr lang="en-US" dirty="0"/>
              <a:t>Not all entities are involved in the relationship. Partial participation is represented by single lines.</a:t>
            </a:r>
          </a:p>
          <a:p>
            <a:pPr lvl="1" algn="just"/>
            <a:r>
              <a:rPr lang="en-US" dirty="0"/>
              <a:t>Example</a:t>
            </a:r>
          </a:p>
          <a:p>
            <a:pPr lvl="2" algn="just"/>
            <a:r>
              <a:rPr lang="en-US" dirty="0"/>
              <a:t>A faculty member can only chair one department.</a:t>
            </a:r>
          </a:p>
          <a:p>
            <a:pPr algn="just"/>
            <a:endParaRPr lang="en-US" dirty="0"/>
          </a:p>
          <a:p>
            <a:pPr algn="just"/>
            <a:endParaRPr lang="en-IN" dirty="0"/>
          </a:p>
        </p:txBody>
      </p:sp>
      <p:sp>
        <p:nvSpPr>
          <p:cNvPr id="4" name="Slide Number Placeholder 3">
            <a:extLst>
              <a:ext uri="{FF2B5EF4-FFF2-40B4-BE49-F238E27FC236}">
                <a16:creationId xmlns:a16="http://schemas.microsoft.com/office/drawing/2014/main" id="{C67706D0-3BAD-4DC8-9DFC-F226A648C31D}"/>
              </a:ext>
            </a:extLst>
          </p:cNvPr>
          <p:cNvSpPr>
            <a:spLocks noGrp="1"/>
          </p:cNvSpPr>
          <p:nvPr>
            <p:ph type="sldNum" sz="quarter" idx="12"/>
          </p:nvPr>
        </p:nvSpPr>
        <p:spPr/>
        <p:txBody>
          <a:bodyPr/>
          <a:lstStyle/>
          <a:p>
            <a:fld id="{7A40C488-C8CC-47D5-8871-7D5F905AB6AC}" type="slidenum">
              <a:rPr lang="en-US" smtClean="0"/>
              <a:t>26</a:t>
            </a:fld>
            <a:endParaRPr lang="en-US"/>
          </a:p>
        </p:txBody>
      </p:sp>
      <p:pic>
        <p:nvPicPr>
          <p:cNvPr id="6" name="Picture 5">
            <a:extLst>
              <a:ext uri="{FF2B5EF4-FFF2-40B4-BE49-F238E27FC236}">
                <a16:creationId xmlns:a16="http://schemas.microsoft.com/office/drawing/2014/main" id="{11B9749D-C1B0-48BF-BEC3-CE8ACD5C4FDA}"/>
              </a:ext>
            </a:extLst>
          </p:cNvPr>
          <p:cNvPicPr>
            <a:picLocks noChangeAspect="1"/>
          </p:cNvPicPr>
          <p:nvPr/>
        </p:nvPicPr>
        <p:blipFill>
          <a:blip r:embed="rId2"/>
          <a:stretch>
            <a:fillRect/>
          </a:stretch>
        </p:blipFill>
        <p:spPr>
          <a:xfrm>
            <a:off x="3172258" y="3962401"/>
            <a:ext cx="6318106" cy="2341562"/>
          </a:xfrm>
          <a:prstGeom prst="rect">
            <a:avLst/>
          </a:prstGeom>
        </p:spPr>
      </p:pic>
    </p:spTree>
    <p:extLst>
      <p:ext uri="{BB962C8B-B14F-4D97-AF65-F5344CB8AC3E}">
        <p14:creationId xmlns:p14="http://schemas.microsoft.com/office/powerpoint/2010/main" val="2886572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6EA5-652A-49A2-8F93-A764C6A52D7F}"/>
              </a:ext>
            </a:extLst>
          </p:cNvPr>
          <p:cNvSpPr>
            <a:spLocks noGrp="1"/>
          </p:cNvSpPr>
          <p:nvPr>
            <p:ph type="title"/>
          </p:nvPr>
        </p:nvSpPr>
        <p:spPr/>
        <p:txBody>
          <a:bodyPr>
            <a:normAutofit fontScale="90000"/>
          </a:bodyPr>
          <a:lstStyle/>
          <a:p>
            <a:r>
              <a:rPr lang="en-US" dirty="0"/>
              <a:t>Attributes of Relationships</a:t>
            </a:r>
          </a:p>
        </p:txBody>
      </p:sp>
      <p:sp>
        <p:nvSpPr>
          <p:cNvPr id="3" name="Content Placeholder 2">
            <a:extLst>
              <a:ext uri="{FF2B5EF4-FFF2-40B4-BE49-F238E27FC236}">
                <a16:creationId xmlns:a16="http://schemas.microsoft.com/office/drawing/2014/main" id="{5D33BB87-8407-4D8F-8A4D-BC2E783392B9}"/>
              </a:ext>
            </a:extLst>
          </p:cNvPr>
          <p:cNvSpPr>
            <a:spLocks noGrp="1"/>
          </p:cNvSpPr>
          <p:nvPr>
            <p:ph idx="1"/>
          </p:nvPr>
        </p:nvSpPr>
        <p:spPr>
          <a:xfrm>
            <a:off x="838200" y="1270000"/>
            <a:ext cx="7772400" cy="4906963"/>
          </a:xfrm>
        </p:spPr>
        <p:txBody>
          <a:bodyPr/>
          <a:lstStyle/>
          <a:p>
            <a:pPr algn="just"/>
            <a:r>
              <a:rPr lang="en-US" dirty="0"/>
              <a:t>In ER model, relationships can also have attributes associated to them.</a:t>
            </a:r>
          </a:p>
          <a:p>
            <a:pPr algn="just"/>
            <a:r>
              <a:rPr lang="en-US" dirty="0"/>
              <a:t>Generally it is not recommended to give attributes to the relationships if not required because while converting the ER model into Relational model, things may get complex and we may require to create a separate table for representing the relationship. </a:t>
            </a:r>
          </a:p>
        </p:txBody>
      </p:sp>
      <p:sp>
        <p:nvSpPr>
          <p:cNvPr id="4" name="Slide Number Placeholder 3">
            <a:extLst>
              <a:ext uri="{FF2B5EF4-FFF2-40B4-BE49-F238E27FC236}">
                <a16:creationId xmlns:a16="http://schemas.microsoft.com/office/drawing/2014/main" id="{E9E87774-0A23-44A2-9A38-678F3D368CF8}"/>
              </a:ext>
            </a:extLst>
          </p:cNvPr>
          <p:cNvSpPr>
            <a:spLocks noGrp="1"/>
          </p:cNvSpPr>
          <p:nvPr>
            <p:ph type="sldNum" sz="quarter" idx="12"/>
          </p:nvPr>
        </p:nvSpPr>
        <p:spPr/>
        <p:txBody>
          <a:bodyPr/>
          <a:lstStyle/>
          <a:p>
            <a:fld id="{7A40C488-C8CC-47D5-8871-7D5F905AB6AC}" type="slidenum">
              <a:rPr lang="en-US" smtClean="0"/>
              <a:t>27</a:t>
            </a:fld>
            <a:endParaRPr lang="en-US"/>
          </a:p>
        </p:txBody>
      </p:sp>
    </p:spTree>
    <p:extLst>
      <p:ext uri="{BB962C8B-B14F-4D97-AF65-F5344CB8AC3E}">
        <p14:creationId xmlns:p14="http://schemas.microsoft.com/office/powerpoint/2010/main" val="2292977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0559-0F54-463D-982C-312E3DCC4FA8}"/>
              </a:ext>
            </a:extLst>
          </p:cNvPr>
          <p:cNvSpPr>
            <a:spLocks noGrp="1"/>
          </p:cNvSpPr>
          <p:nvPr>
            <p:ph type="title"/>
          </p:nvPr>
        </p:nvSpPr>
        <p:spPr/>
        <p:txBody>
          <a:bodyPr>
            <a:normAutofit fontScale="90000"/>
          </a:bodyPr>
          <a:lstStyle/>
          <a:p>
            <a:r>
              <a:rPr lang="en-US" dirty="0"/>
              <a:t>One to one relationship</a:t>
            </a:r>
          </a:p>
        </p:txBody>
      </p:sp>
      <p:sp>
        <p:nvSpPr>
          <p:cNvPr id="3" name="Content Placeholder 2">
            <a:extLst>
              <a:ext uri="{FF2B5EF4-FFF2-40B4-BE49-F238E27FC236}">
                <a16:creationId xmlns:a16="http://schemas.microsoft.com/office/drawing/2014/main" id="{FD786422-C6A9-4472-8199-9CA75943FC82}"/>
              </a:ext>
            </a:extLst>
          </p:cNvPr>
          <p:cNvSpPr>
            <a:spLocks noGrp="1"/>
          </p:cNvSpPr>
          <p:nvPr>
            <p:ph idx="1"/>
          </p:nvPr>
        </p:nvSpPr>
        <p:spPr>
          <a:xfrm>
            <a:off x="838200" y="1270000"/>
            <a:ext cx="5979695" cy="4906963"/>
          </a:xfrm>
        </p:spPr>
        <p:txBody>
          <a:bodyPr>
            <a:normAutofit fontScale="92500"/>
          </a:bodyPr>
          <a:lstStyle/>
          <a:p>
            <a:pPr algn="just"/>
            <a:r>
              <a:rPr lang="en-US" dirty="0"/>
              <a:t>In an organization, an employee manages a department, and each department is managed by some employee. </a:t>
            </a:r>
          </a:p>
          <a:p>
            <a:pPr algn="just"/>
            <a:r>
              <a:rPr lang="en-US" dirty="0"/>
              <a:t>Now, if we want to store the </a:t>
            </a:r>
            <a:r>
              <a:rPr lang="en-US" dirty="0" err="1"/>
              <a:t>Start_Date</a:t>
            </a:r>
            <a:r>
              <a:rPr lang="en-US" dirty="0"/>
              <a:t> from which the employee started managing the department then we may think that we can give the </a:t>
            </a:r>
            <a:r>
              <a:rPr lang="en-US" dirty="0" err="1"/>
              <a:t>Start_Date</a:t>
            </a:r>
            <a:r>
              <a:rPr lang="en-US" dirty="0"/>
              <a:t> attribute to the relationship manages.</a:t>
            </a:r>
          </a:p>
          <a:p>
            <a:pPr algn="just"/>
            <a:r>
              <a:rPr lang="en-US" dirty="0"/>
              <a:t>But, in this case we may avoid it by associating the </a:t>
            </a:r>
            <a:r>
              <a:rPr lang="en-US" dirty="0" err="1"/>
              <a:t>Start_Date</a:t>
            </a:r>
            <a:r>
              <a:rPr lang="en-US" dirty="0"/>
              <a:t> attribute to either Employee or Department entity.</a:t>
            </a:r>
          </a:p>
        </p:txBody>
      </p:sp>
      <p:sp>
        <p:nvSpPr>
          <p:cNvPr id="4" name="Slide Number Placeholder 3">
            <a:extLst>
              <a:ext uri="{FF2B5EF4-FFF2-40B4-BE49-F238E27FC236}">
                <a16:creationId xmlns:a16="http://schemas.microsoft.com/office/drawing/2014/main" id="{2A8A203D-FFD8-45B1-A027-795EC5B4A726}"/>
              </a:ext>
            </a:extLst>
          </p:cNvPr>
          <p:cNvSpPr>
            <a:spLocks noGrp="1"/>
          </p:cNvSpPr>
          <p:nvPr>
            <p:ph type="sldNum" sz="quarter" idx="12"/>
          </p:nvPr>
        </p:nvSpPr>
        <p:spPr/>
        <p:txBody>
          <a:bodyPr/>
          <a:lstStyle/>
          <a:p>
            <a:fld id="{7A40C488-C8CC-47D5-8871-7D5F905AB6AC}" type="slidenum">
              <a:rPr lang="en-US" smtClean="0"/>
              <a:t>28</a:t>
            </a:fld>
            <a:endParaRPr lang="en-US"/>
          </a:p>
        </p:txBody>
      </p:sp>
      <p:pic>
        <p:nvPicPr>
          <p:cNvPr id="6" name="Picture 5">
            <a:extLst>
              <a:ext uri="{FF2B5EF4-FFF2-40B4-BE49-F238E27FC236}">
                <a16:creationId xmlns:a16="http://schemas.microsoft.com/office/drawing/2014/main" id="{07123CE9-0C2B-4B6B-AAD9-36C84938DF51}"/>
              </a:ext>
            </a:extLst>
          </p:cNvPr>
          <p:cNvPicPr>
            <a:picLocks noChangeAspect="1"/>
          </p:cNvPicPr>
          <p:nvPr/>
        </p:nvPicPr>
        <p:blipFill>
          <a:blip r:embed="rId2"/>
          <a:stretch>
            <a:fillRect/>
          </a:stretch>
        </p:blipFill>
        <p:spPr>
          <a:xfrm>
            <a:off x="7267074" y="2841542"/>
            <a:ext cx="4700337" cy="2007436"/>
          </a:xfrm>
          <a:prstGeom prst="rect">
            <a:avLst/>
          </a:prstGeom>
        </p:spPr>
      </p:pic>
    </p:spTree>
    <p:extLst>
      <p:ext uri="{BB962C8B-B14F-4D97-AF65-F5344CB8AC3E}">
        <p14:creationId xmlns:p14="http://schemas.microsoft.com/office/powerpoint/2010/main" val="2828738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0559-0F54-463D-982C-312E3DCC4FA8}"/>
              </a:ext>
            </a:extLst>
          </p:cNvPr>
          <p:cNvSpPr>
            <a:spLocks noGrp="1"/>
          </p:cNvSpPr>
          <p:nvPr>
            <p:ph type="title"/>
          </p:nvPr>
        </p:nvSpPr>
        <p:spPr/>
        <p:txBody>
          <a:bodyPr>
            <a:normAutofit fontScale="90000"/>
          </a:bodyPr>
          <a:lstStyle/>
          <a:p>
            <a:r>
              <a:rPr lang="en-US" dirty="0"/>
              <a:t>One to many relationship</a:t>
            </a:r>
          </a:p>
        </p:txBody>
      </p:sp>
      <p:sp>
        <p:nvSpPr>
          <p:cNvPr id="3" name="Content Placeholder 2">
            <a:extLst>
              <a:ext uri="{FF2B5EF4-FFF2-40B4-BE49-F238E27FC236}">
                <a16:creationId xmlns:a16="http://schemas.microsoft.com/office/drawing/2014/main" id="{FD786422-C6A9-4472-8199-9CA75943FC82}"/>
              </a:ext>
            </a:extLst>
          </p:cNvPr>
          <p:cNvSpPr>
            <a:spLocks noGrp="1"/>
          </p:cNvSpPr>
          <p:nvPr>
            <p:ph idx="1"/>
          </p:nvPr>
        </p:nvSpPr>
        <p:spPr>
          <a:xfrm>
            <a:off x="838200" y="1270000"/>
            <a:ext cx="5979695" cy="4906963"/>
          </a:xfrm>
        </p:spPr>
        <p:txBody>
          <a:bodyPr>
            <a:normAutofit lnSpcReduction="10000"/>
          </a:bodyPr>
          <a:lstStyle/>
          <a:p>
            <a:pPr algn="just"/>
            <a:r>
              <a:rPr lang="en-US" dirty="0"/>
              <a:t>In an organization, many employees can work for a department but each employee can work for only a single department.</a:t>
            </a:r>
          </a:p>
          <a:p>
            <a:pPr algn="just"/>
            <a:r>
              <a:rPr lang="en-US" dirty="0"/>
              <a:t>So, there is a </a:t>
            </a:r>
            <a:r>
              <a:rPr lang="en-US" dirty="0">
                <a:solidFill>
                  <a:srgbClr val="FF0000"/>
                </a:solidFill>
              </a:rPr>
              <a:t>one to many </a:t>
            </a:r>
            <a:r>
              <a:rPr lang="en-US" dirty="0"/>
              <a:t>relationship between the entities.</a:t>
            </a:r>
          </a:p>
          <a:p>
            <a:pPr algn="just"/>
            <a:r>
              <a:rPr lang="en-US" dirty="0"/>
              <a:t>Now if we want to store the </a:t>
            </a:r>
            <a:r>
              <a:rPr lang="en-US" dirty="0" err="1"/>
              <a:t>Start_Date</a:t>
            </a:r>
            <a:r>
              <a:rPr lang="en-US" dirty="0"/>
              <a:t> when employee started working for the department, then instead of assigning it to the relationship we should assign it to the Employee entity. </a:t>
            </a:r>
          </a:p>
        </p:txBody>
      </p:sp>
      <p:sp>
        <p:nvSpPr>
          <p:cNvPr id="4" name="Slide Number Placeholder 3">
            <a:extLst>
              <a:ext uri="{FF2B5EF4-FFF2-40B4-BE49-F238E27FC236}">
                <a16:creationId xmlns:a16="http://schemas.microsoft.com/office/drawing/2014/main" id="{2A8A203D-FFD8-45B1-A027-795EC5B4A726}"/>
              </a:ext>
            </a:extLst>
          </p:cNvPr>
          <p:cNvSpPr>
            <a:spLocks noGrp="1"/>
          </p:cNvSpPr>
          <p:nvPr>
            <p:ph type="sldNum" sz="quarter" idx="12"/>
          </p:nvPr>
        </p:nvSpPr>
        <p:spPr/>
        <p:txBody>
          <a:bodyPr/>
          <a:lstStyle/>
          <a:p>
            <a:fld id="{7A40C488-C8CC-47D5-8871-7D5F905AB6AC}" type="slidenum">
              <a:rPr lang="en-US" smtClean="0"/>
              <a:t>29</a:t>
            </a:fld>
            <a:endParaRPr lang="en-US"/>
          </a:p>
        </p:txBody>
      </p:sp>
      <p:pic>
        <p:nvPicPr>
          <p:cNvPr id="7" name="Picture 6">
            <a:extLst>
              <a:ext uri="{FF2B5EF4-FFF2-40B4-BE49-F238E27FC236}">
                <a16:creationId xmlns:a16="http://schemas.microsoft.com/office/drawing/2014/main" id="{0298859A-F007-4C5B-9194-44B482B26879}"/>
              </a:ext>
            </a:extLst>
          </p:cNvPr>
          <p:cNvPicPr>
            <a:picLocks noChangeAspect="1"/>
          </p:cNvPicPr>
          <p:nvPr/>
        </p:nvPicPr>
        <p:blipFill>
          <a:blip r:embed="rId2"/>
          <a:stretch>
            <a:fillRect/>
          </a:stretch>
        </p:blipFill>
        <p:spPr>
          <a:xfrm>
            <a:off x="7181347" y="2879850"/>
            <a:ext cx="4759366" cy="1772361"/>
          </a:xfrm>
          <a:prstGeom prst="rect">
            <a:avLst/>
          </a:prstGeom>
        </p:spPr>
      </p:pic>
    </p:spTree>
    <p:extLst>
      <p:ext uri="{BB962C8B-B14F-4D97-AF65-F5344CB8AC3E}">
        <p14:creationId xmlns:p14="http://schemas.microsoft.com/office/powerpoint/2010/main" val="288670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91BB-EEF5-4346-B805-118D219E7472}"/>
              </a:ext>
            </a:extLst>
          </p:cNvPr>
          <p:cNvSpPr>
            <a:spLocks noGrp="1"/>
          </p:cNvSpPr>
          <p:nvPr>
            <p:ph type="title"/>
          </p:nvPr>
        </p:nvSpPr>
        <p:spPr/>
        <p:txBody>
          <a:bodyPr>
            <a:normAutofit fontScale="90000"/>
          </a:bodyPr>
          <a:lstStyle/>
          <a:p>
            <a:r>
              <a:rPr lang="en-US" dirty="0"/>
              <a:t>Example: Database Design for Banking Institution</a:t>
            </a:r>
            <a:endParaRPr lang="en-IN" dirty="0"/>
          </a:p>
        </p:txBody>
      </p:sp>
      <p:sp>
        <p:nvSpPr>
          <p:cNvPr id="3" name="Content Placeholder 2">
            <a:extLst>
              <a:ext uri="{FF2B5EF4-FFF2-40B4-BE49-F238E27FC236}">
                <a16:creationId xmlns:a16="http://schemas.microsoft.com/office/drawing/2014/main" id="{B46E1082-CE7B-42FD-ADD7-989C46C77620}"/>
              </a:ext>
            </a:extLst>
          </p:cNvPr>
          <p:cNvSpPr>
            <a:spLocks noGrp="1"/>
          </p:cNvSpPr>
          <p:nvPr>
            <p:ph idx="1"/>
          </p:nvPr>
        </p:nvSpPr>
        <p:spPr>
          <a:xfrm>
            <a:off x="838200" y="1270000"/>
            <a:ext cx="9102754" cy="4906963"/>
          </a:xfrm>
        </p:spPr>
        <p:txBody>
          <a:bodyPr>
            <a:normAutofit lnSpcReduction="10000"/>
          </a:bodyPr>
          <a:lstStyle/>
          <a:p>
            <a:pPr algn="just"/>
            <a:r>
              <a:rPr lang="en-US" dirty="0"/>
              <a:t>Requirements Specification </a:t>
            </a:r>
          </a:p>
          <a:p>
            <a:pPr lvl="1" algn="just"/>
            <a:r>
              <a:rPr lang="en-US" dirty="0"/>
              <a:t>Determine the requirements of clients (Database to store information about customers, accounts, loans, branches, transactions, …) </a:t>
            </a:r>
          </a:p>
          <a:p>
            <a:pPr algn="just"/>
            <a:r>
              <a:rPr lang="en-US" dirty="0"/>
              <a:t>Conceptual Design</a:t>
            </a:r>
          </a:p>
          <a:p>
            <a:pPr lvl="1" algn="just"/>
            <a:r>
              <a:rPr lang="en-US" dirty="0"/>
              <a:t>Express client requirements in terms of E/R model. </a:t>
            </a:r>
          </a:p>
          <a:p>
            <a:pPr lvl="1" algn="just"/>
            <a:r>
              <a:rPr lang="en-US" dirty="0"/>
              <a:t>Confirm with clients that requirements are correct. </a:t>
            </a:r>
          </a:p>
          <a:p>
            <a:pPr lvl="1" algn="just"/>
            <a:r>
              <a:rPr lang="en-US" dirty="0"/>
              <a:t>Specify required data operations </a:t>
            </a:r>
          </a:p>
          <a:p>
            <a:pPr algn="just"/>
            <a:r>
              <a:rPr lang="en-US" dirty="0"/>
              <a:t>Logical Design </a:t>
            </a:r>
          </a:p>
          <a:p>
            <a:pPr lvl="1" algn="just"/>
            <a:r>
              <a:rPr lang="en-US" dirty="0"/>
              <a:t>Convert E/R model to relational, object-based, XML- based,… </a:t>
            </a:r>
          </a:p>
          <a:p>
            <a:pPr algn="just"/>
            <a:r>
              <a:rPr lang="en-US" dirty="0"/>
              <a:t>Physical Design </a:t>
            </a:r>
          </a:p>
          <a:p>
            <a:pPr lvl="1" algn="just"/>
            <a:r>
              <a:rPr lang="en-US" dirty="0"/>
              <a:t>Specify file organizations, build indexes</a:t>
            </a:r>
            <a:endParaRPr lang="en-IN" dirty="0"/>
          </a:p>
        </p:txBody>
      </p:sp>
      <p:sp>
        <p:nvSpPr>
          <p:cNvPr id="4" name="Slide Number Placeholder 3">
            <a:extLst>
              <a:ext uri="{FF2B5EF4-FFF2-40B4-BE49-F238E27FC236}">
                <a16:creationId xmlns:a16="http://schemas.microsoft.com/office/drawing/2014/main" id="{8A831E82-C76E-416B-8E55-F97B509F3B59}"/>
              </a:ext>
            </a:extLst>
          </p:cNvPr>
          <p:cNvSpPr>
            <a:spLocks noGrp="1"/>
          </p:cNvSpPr>
          <p:nvPr>
            <p:ph type="sldNum" sz="quarter" idx="12"/>
          </p:nvPr>
        </p:nvSpPr>
        <p:spPr/>
        <p:txBody>
          <a:bodyPr/>
          <a:lstStyle/>
          <a:p>
            <a:fld id="{7A40C488-C8CC-47D5-8871-7D5F905AB6AC}" type="slidenum">
              <a:rPr lang="en-US" smtClean="0"/>
              <a:t>3</a:t>
            </a:fld>
            <a:endParaRPr lang="en-US"/>
          </a:p>
        </p:txBody>
      </p:sp>
    </p:spTree>
    <p:extLst>
      <p:ext uri="{BB962C8B-B14F-4D97-AF65-F5344CB8AC3E}">
        <p14:creationId xmlns:p14="http://schemas.microsoft.com/office/powerpoint/2010/main" val="3246258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E98D-F79E-430E-9FFD-C943E474054D}"/>
              </a:ext>
            </a:extLst>
          </p:cNvPr>
          <p:cNvSpPr>
            <a:spLocks noGrp="1"/>
          </p:cNvSpPr>
          <p:nvPr>
            <p:ph type="title"/>
          </p:nvPr>
        </p:nvSpPr>
        <p:spPr/>
        <p:txBody>
          <a:bodyPr>
            <a:normAutofit fontScale="90000"/>
          </a:bodyPr>
          <a:lstStyle/>
          <a:p>
            <a:r>
              <a:rPr lang="en-US" dirty="0"/>
              <a:t> Many to many relationship</a:t>
            </a:r>
          </a:p>
        </p:txBody>
      </p:sp>
      <p:sp>
        <p:nvSpPr>
          <p:cNvPr id="3" name="Content Placeholder 2">
            <a:extLst>
              <a:ext uri="{FF2B5EF4-FFF2-40B4-BE49-F238E27FC236}">
                <a16:creationId xmlns:a16="http://schemas.microsoft.com/office/drawing/2014/main" id="{178D1CDB-213F-49FF-8EBD-5F4220F050FF}"/>
              </a:ext>
            </a:extLst>
          </p:cNvPr>
          <p:cNvSpPr>
            <a:spLocks noGrp="1"/>
          </p:cNvSpPr>
          <p:nvPr>
            <p:ph idx="1"/>
          </p:nvPr>
        </p:nvSpPr>
        <p:spPr>
          <a:xfrm>
            <a:off x="838200" y="1270000"/>
            <a:ext cx="6124074" cy="4906963"/>
          </a:xfrm>
        </p:spPr>
        <p:txBody>
          <a:bodyPr>
            <a:normAutofit fontScale="92500" lnSpcReduction="10000"/>
          </a:bodyPr>
          <a:lstStyle/>
          <a:p>
            <a:pPr algn="just"/>
            <a:r>
              <a:rPr lang="en-US" dirty="0"/>
              <a:t>In an organization, an employee can work on many projects simultaneously and each project can have many employees working on it.</a:t>
            </a:r>
          </a:p>
          <a:p>
            <a:pPr algn="just"/>
            <a:r>
              <a:rPr lang="en-US" dirty="0"/>
              <a:t>So here assigning the </a:t>
            </a:r>
            <a:r>
              <a:rPr lang="en-US" dirty="0" err="1"/>
              <a:t>Number_of_Working_hours</a:t>
            </a:r>
            <a:r>
              <a:rPr lang="en-US" dirty="0"/>
              <a:t> to the employee will not work as the question will be that it will store which project’s working hours because a single employee can work on multiple projects. </a:t>
            </a:r>
          </a:p>
          <a:p>
            <a:pPr algn="just"/>
            <a:r>
              <a:rPr lang="en-US" dirty="0"/>
              <a:t>Similar the case with the project entity. Hence, we are forced to assign the </a:t>
            </a:r>
            <a:r>
              <a:rPr lang="en-US" dirty="0" err="1"/>
              <a:t>Number_of_Working_hours</a:t>
            </a:r>
            <a:r>
              <a:rPr lang="en-US" dirty="0"/>
              <a:t> attribute to the relationship.</a:t>
            </a:r>
          </a:p>
        </p:txBody>
      </p:sp>
      <p:sp>
        <p:nvSpPr>
          <p:cNvPr id="4" name="Slide Number Placeholder 3">
            <a:extLst>
              <a:ext uri="{FF2B5EF4-FFF2-40B4-BE49-F238E27FC236}">
                <a16:creationId xmlns:a16="http://schemas.microsoft.com/office/drawing/2014/main" id="{8DB7E47D-AEB9-49E7-8BCC-80C46EAFBD17}"/>
              </a:ext>
            </a:extLst>
          </p:cNvPr>
          <p:cNvSpPr>
            <a:spLocks noGrp="1"/>
          </p:cNvSpPr>
          <p:nvPr>
            <p:ph type="sldNum" sz="quarter" idx="12"/>
          </p:nvPr>
        </p:nvSpPr>
        <p:spPr/>
        <p:txBody>
          <a:bodyPr/>
          <a:lstStyle/>
          <a:p>
            <a:fld id="{7A40C488-C8CC-47D5-8871-7D5F905AB6AC}" type="slidenum">
              <a:rPr lang="en-US" smtClean="0"/>
              <a:t>30</a:t>
            </a:fld>
            <a:endParaRPr lang="en-US"/>
          </a:p>
        </p:txBody>
      </p:sp>
      <p:pic>
        <p:nvPicPr>
          <p:cNvPr id="6" name="Picture 5">
            <a:extLst>
              <a:ext uri="{FF2B5EF4-FFF2-40B4-BE49-F238E27FC236}">
                <a16:creationId xmlns:a16="http://schemas.microsoft.com/office/drawing/2014/main" id="{D6CAC0A7-4FC6-4091-A133-01BB1709DF81}"/>
              </a:ext>
            </a:extLst>
          </p:cNvPr>
          <p:cNvPicPr>
            <a:picLocks noChangeAspect="1"/>
          </p:cNvPicPr>
          <p:nvPr/>
        </p:nvPicPr>
        <p:blipFill>
          <a:blip r:embed="rId2"/>
          <a:stretch>
            <a:fillRect/>
          </a:stretch>
        </p:blipFill>
        <p:spPr>
          <a:xfrm>
            <a:off x="7132378" y="2930943"/>
            <a:ext cx="4892025" cy="1721268"/>
          </a:xfrm>
          <a:prstGeom prst="rect">
            <a:avLst/>
          </a:prstGeom>
        </p:spPr>
      </p:pic>
    </p:spTree>
    <p:extLst>
      <p:ext uri="{BB962C8B-B14F-4D97-AF65-F5344CB8AC3E}">
        <p14:creationId xmlns:p14="http://schemas.microsoft.com/office/powerpoint/2010/main" val="51935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9C5E-F11A-46EE-A213-50E5C560FDA2}"/>
              </a:ext>
            </a:extLst>
          </p:cNvPr>
          <p:cNvSpPr>
            <a:spLocks noGrp="1"/>
          </p:cNvSpPr>
          <p:nvPr>
            <p:ph type="title"/>
          </p:nvPr>
        </p:nvSpPr>
        <p:spPr/>
        <p:txBody>
          <a:bodyPr>
            <a:normAutofit fontScale="90000"/>
          </a:bodyPr>
          <a:lstStyle/>
          <a:p>
            <a:r>
              <a:rPr lang="en-US" dirty="0"/>
              <a:t>Exercise</a:t>
            </a:r>
            <a:endParaRPr lang="en-IN" dirty="0"/>
          </a:p>
        </p:txBody>
      </p:sp>
      <p:sp>
        <p:nvSpPr>
          <p:cNvPr id="3" name="Content Placeholder 2">
            <a:extLst>
              <a:ext uri="{FF2B5EF4-FFF2-40B4-BE49-F238E27FC236}">
                <a16:creationId xmlns:a16="http://schemas.microsoft.com/office/drawing/2014/main" id="{EA6DDEE9-CEFC-42BB-BE87-4B39465BA743}"/>
              </a:ext>
            </a:extLst>
          </p:cNvPr>
          <p:cNvSpPr>
            <a:spLocks noGrp="1"/>
          </p:cNvSpPr>
          <p:nvPr>
            <p:ph idx="1"/>
          </p:nvPr>
        </p:nvSpPr>
        <p:spPr>
          <a:xfrm>
            <a:off x="838200" y="1270001"/>
            <a:ext cx="10515600" cy="1473200"/>
          </a:xfrm>
        </p:spPr>
        <p:txBody>
          <a:bodyPr>
            <a:normAutofit fontScale="85000" lnSpcReduction="20000"/>
          </a:bodyPr>
          <a:lstStyle/>
          <a:p>
            <a:pPr algn="just"/>
            <a:r>
              <a:rPr lang="en-US" dirty="0"/>
              <a:t>We store each employee’s name (first, last, MI), Social Security number (SSN), street address, salary, sex (gender), and birth date. An employee is assigned to one department, but may work on several projects, which are not necessarily controlled by the same department. We keep track of the current number of hours per week that an employee works on each project.</a:t>
            </a:r>
            <a:endParaRPr lang="en-IN" dirty="0"/>
          </a:p>
        </p:txBody>
      </p:sp>
      <p:sp>
        <p:nvSpPr>
          <p:cNvPr id="4" name="Slide Number Placeholder 3">
            <a:extLst>
              <a:ext uri="{FF2B5EF4-FFF2-40B4-BE49-F238E27FC236}">
                <a16:creationId xmlns:a16="http://schemas.microsoft.com/office/drawing/2014/main" id="{0303A71A-74C6-43C1-A39B-25B202054B41}"/>
              </a:ext>
            </a:extLst>
          </p:cNvPr>
          <p:cNvSpPr>
            <a:spLocks noGrp="1"/>
          </p:cNvSpPr>
          <p:nvPr>
            <p:ph type="sldNum" sz="quarter" idx="12"/>
          </p:nvPr>
        </p:nvSpPr>
        <p:spPr/>
        <p:txBody>
          <a:bodyPr/>
          <a:lstStyle/>
          <a:p>
            <a:fld id="{7A40C488-C8CC-47D5-8871-7D5F905AB6AC}" type="slidenum">
              <a:rPr lang="en-US" smtClean="0"/>
              <a:t>31</a:t>
            </a:fld>
            <a:endParaRPr lang="en-US"/>
          </a:p>
        </p:txBody>
      </p:sp>
      <p:pic>
        <p:nvPicPr>
          <p:cNvPr id="6" name="Picture 5">
            <a:extLst>
              <a:ext uri="{FF2B5EF4-FFF2-40B4-BE49-F238E27FC236}">
                <a16:creationId xmlns:a16="http://schemas.microsoft.com/office/drawing/2014/main" id="{CFE51083-FF84-4F6B-B96B-8822973D8B5A}"/>
              </a:ext>
            </a:extLst>
          </p:cNvPr>
          <p:cNvPicPr>
            <a:picLocks noChangeAspect="1"/>
          </p:cNvPicPr>
          <p:nvPr/>
        </p:nvPicPr>
        <p:blipFill>
          <a:blip r:embed="rId2"/>
          <a:stretch>
            <a:fillRect/>
          </a:stretch>
        </p:blipFill>
        <p:spPr>
          <a:xfrm>
            <a:off x="4048125" y="2846388"/>
            <a:ext cx="4562475" cy="3457575"/>
          </a:xfrm>
          <a:prstGeom prst="rect">
            <a:avLst/>
          </a:prstGeom>
        </p:spPr>
      </p:pic>
    </p:spTree>
    <p:extLst>
      <p:ext uri="{BB962C8B-B14F-4D97-AF65-F5344CB8AC3E}">
        <p14:creationId xmlns:p14="http://schemas.microsoft.com/office/powerpoint/2010/main" val="338577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9C5E-F11A-46EE-A213-50E5C560FDA2}"/>
              </a:ext>
            </a:extLst>
          </p:cNvPr>
          <p:cNvSpPr>
            <a:spLocks noGrp="1"/>
          </p:cNvSpPr>
          <p:nvPr>
            <p:ph type="title"/>
          </p:nvPr>
        </p:nvSpPr>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EA6DDEE9-CEFC-42BB-BE87-4B39465BA743}"/>
              </a:ext>
            </a:extLst>
          </p:cNvPr>
          <p:cNvSpPr>
            <a:spLocks noGrp="1"/>
          </p:cNvSpPr>
          <p:nvPr>
            <p:ph idx="1"/>
          </p:nvPr>
        </p:nvSpPr>
        <p:spPr>
          <a:xfrm>
            <a:off x="838200" y="1270001"/>
            <a:ext cx="10515600" cy="1473200"/>
          </a:xfrm>
        </p:spPr>
        <p:txBody>
          <a:bodyPr>
            <a:normAutofit fontScale="70000" lnSpcReduction="20000"/>
          </a:bodyPr>
          <a:lstStyle/>
          <a:p>
            <a:pPr algn="just"/>
            <a:r>
              <a:rPr lang="en-US" dirty="0"/>
              <a:t>We store each employee’s name (first, last, MI), Social Security number (SSN), street address, salary, sex (gender), and birth date. An employee is assigned to one department, but may work on several projects, which are not necessarily controlled by the same department. We keep track of the current number of hours per week that an employee works on each project. </a:t>
            </a:r>
            <a:r>
              <a:rPr lang="en-US" dirty="0">
                <a:solidFill>
                  <a:srgbClr val="FF0000"/>
                </a:solidFill>
              </a:rPr>
              <a:t>We also keep track of the direct supervisor of each employee (who is another employee).</a:t>
            </a:r>
            <a:endParaRPr lang="en-IN" dirty="0">
              <a:solidFill>
                <a:srgbClr val="FF0000"/>
              </a:solidFill>
            </a:endParaRPr>
          </a:p>
        </p:txBody>
      </p:sp>
      <p:sp>
        <p:nvSpPr>
          <p:cNvPr id="4" name="Slide Number Placeholder 3">
            <a:extLst>
              <a:ext uri="{FF2B5EF4-FFF2-40B4-BE49-F238E27FC236}">
                <a16:creationId xmlns:a16="http://schemas.microsoft.com/office/drawing/2014/main" id="{0303A71A-74C6-43C1-A39B-25B202054B41}"/>
              </a:ext>
            </a:extLst>
          </p:cNvPr>
          <p:cNvSpPr>
            <a:spLocks noGrp="1"/>
          </p:cNvSpPr>
          <p:nvPr>
            <p:ph type="sldNum" sz="quarter" idx="12"/>
          </p:nvPr>
        </p:nvSpPr>
        <p:spPr/>
        <p:txBody>
          <a:bodyPr/>
          <a:lstStyle/>
          <a:p>
            <a:fld id="{7A40C488-C8CC-47D5-8871-7D5F905AB6AC}" type="slidenum">
              <a:rPr lang="en-US" smtClean="0"/>
              <a:t>32</a:t>
            </a:fld>
            <a:endParaRPr lang="en-US"/>
          </a:p>
        </p:txBody>
      </p:sp>
      <p:pic>
        <p:nvPicPr>
          <p:cNvPr id="7" name="Picture 6">
            <a:extLst>
              <a:ext uri="{FF2B5EF4-FFF2-40B4-BE49-F238E27FC236}">
                <a16:creationId xmlns:a16="http://schemas.microsoft.com/office/drawing/2014/main" id="{C23B79E8-DD9D-4A98-A5DE-B1C1A9708970}"/>
              </a:ext>
            </a:extLst>
          </p:cNvPr>
          <p:cNvPicPr>
            <a:picLocks noChangeAspect="1"/>
          </p:cNvPicPr>
          <p:nvPr/>
        </p:nvPicPr>
        <p:blipFill>
          <a:blip r:embed="rId2"/>
          <a:stretch>
            <a:fillRect/>
          </a:stretch>
        </p:blipFill>
        <p:spPr>
          <a:xfrm>
            <a:off x="2008476" y="2438400"/>
            <a:ext cx="7925234" cy="3727305"/>
          </a:xfrm>
          <a:prstGeom prst="rect">
            <a:avLst/>
          </a:prstGeom>
        </p:spPr>
      </p:pic>
    </p:spTree>
    <p:extLst>
      <p:ext uri="{BB962C8B-B14F-4D97-AF65-F5344CB8AC3E}">
        <p14:creationId xmlns:p14="http://schemas.microsoft.com/office/powerpoint/2010/main" val="2003738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1F90-CF50-4412-AFF2-454889FFEA4A}"/>
              </a:ext>
            </a:extLst>
          </p:cNvPr>
          <p:cNvSpPr>
            <a:spLocks noGrp="1"/>
          </p:cNvSpPr>
          <p:nvPr>
            <p:ph type="title"/>
          </p:nvPr>
        </p:nvSpPr>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1A874D06-2B89-4EF0-8D4D-F2C7C801F3ED}"/>
              </a:ext>
            </a:extLst>
          </p:cNvPr>
          <p:cNvSpPr>
            <a:spLocks noGrp="1"/>
          </p:cNvSpPr>
          <p:nvPr>
            <p:ph idx="1"/>
          </p:nvPr>
        </p:nvSpPr>
        <p:spPr>
          <a:xfrm>
            <a:off x="838200" y="1270000"/>
            <a:ext cx="8001000" cy="4906963"/>
          </a:xfrm>
        </p:spPr>
        <p:txBody>
          <a:bodyPr/>
          <a:lstStyle/>
          <a:p>
            <a:pPr algn="just"/>
            <a:r>
              <a:rPr lang="en-US" dirty="0"/>
              <a:t>We want to keep track of the dependents </a:t>
            </a:r>
            <a:r>
              <a:rPr lang="en-US" dirty="0">
                <a:solidFill>
                  <a:srgbClr val="FF0000"/>
                </a:solidFill>
              </a:rPr>
              <a:t>of each employee </a:t>
            </a:r>
            <a:r>
              <a:rPr lang="en-US" dirty="0"/>
              <a:t>for insurance purposes. We keep each dependent’s first name, sex, birth date, and relationship to the employee</a:t>
            </a:r>
            <a:endParaRPr lang="en-IN" dirty="0"/>
          </a:p>
        </p:txBody>
      </p:sp>
      <p:sp>
        <p:nvSpPr>
          <p:cNvPr id="4" name="Slide Number Placeholder 3">
            <a:extLst>
              <a:ext uri="{FF2B5EF4-FFF2-40B4-BE49-F238E27FC236}">
                <a16:creationId xmlns:a16="http://schemas.microsoft.com/office/drawing/2014/main" id="{010CFEDD-69BC-447B-8D08-A6FBA9D2957D}"/>
              </a:ext>
            </a:extLst>
          </p:cNvPr>
          <p:cNvSpPr>
            <a:spLocks noGrp="1"/>
          </p:cNvSpPr>
          <p:nvPr>
            <p:ph type="sldNum" sz="quarter" idx="12"/>
          </p:nvPr>
        </p:nvSpPr>
        <p:spPr/>
        <p:txBody>
          <a:bodyPr/>
          <a:lstStyle/>
          <a:p>
            <a:fld id="{7A40C488-C8CC-47D5-8871-7D5F905AB6AC}" type="slidenum">
              <a:rPr lang="en-US" smtClean="0"/>
              <a:t>33</a:t>
            </a:fld>
            <a:endParaRPr lang="en-US"/>
          </a:p>
        </p:txBody>
      </p:sp>
      <p:pic>
        <p:nvPicPr>
          <p:cNvPr id="6" name="Picture 5">
            <a:extLst>
              <a:ext uri="{FF2B5EF4-FFF2-40B4-BE49-F238E27FC236}">
                <a16:creationId xmlns:a16="http://schemas.microsoft.com/office/drawing/2014/main" id="{7B4B07E9-1FDF-4C28-A5C7-86A8D26B1754}"/>
              </a:ext>
            </a:extLst>
          </p:cNvPr>
          <p:cNvPicPr>
            <a:picLocks noChangeAspect="1"/>
          </p:cNvPicPr>
          <p:nvPr/>
        </p:nvPicPr>
        <p:blipFill>
          <a:blip r:embed="rId2"/>
          <a:stretch>
            <a:fillRect/>
          </a:stretch>
        </p:blipFill>
        <p:spPr>
          <a:xfrm>
            <a:off x="1018741" y="2878112"/>
            <a:ext cx="6731174" cy="3457312"/>
          </a:xfrm>
          <a:prstGeom prst="rect">
            <a:avLst/>
          </a:prstGeom>
        </p:spPr>
      </p:pic>
      <p:pic>
        <p:nvPicPr>
          <p:cNvPr id="8" name="Picture 7">
            <a:extLst>
              <a:ext uri="{FF2B5EF4-FFF2-40B4-BE49-F238E27FC236}">
                <a16:creationId xmlns:a16="http://schemas.microsoft.com/office/drawing/2014/main" id="{5D421420-02C4-48D9-A344-39630938EECB}"/>
              </a:ext>
            </a:extLst>
          </p:cNvPr>
          <p:cNvPicPr>
            <a:picLocks noChangeAspect="1"/>
          </p:cNvPicPr>
          <p:nvPr/>
        </p:nvPicPr>
        <p:blipFill>
          <a:blip r:embed="rId3"/>
          <a:stretch>
            <a:fillRect/>
          </a:stretch>
        </p:blipFill>
        <p:spPr>
          <a:xfrm>
            <a:off x="9019741" y="1270000"/>
            <a:ext cx="2743200" cy="4665610"/>
          </a:xfrm>
          <a:prstGeom prst="rect">
            <a:avLst/>
          </a:prstGeom>
        </p:spPr>
      </p:pic>
      <p:cxnSp>
        <p:nvCxnSpPr>
          <p:cNvPr id="10" name="Straight Arrow Connector 9">
            <a:extLst>
              <a:ext uri="{FF2B5EF4-FFF2-40B4-BE49-F238E27FC236}">
                <a16:creationId xmlns:a16="http://schemas.microsoft.com/office/drawing/2014/main" id="{C8F005E7-C4E2-4921-BE23-F372C09784E8}"/>
              </a:ext>
            </a:extLst>
          </p:cNvPr>
          <p:cNvCxnSpPr>
            <a:stCxn id="3" idx="3"/>
            <a:endCxn id="6" idx="3"/>
          </p:cNvCxnSpPr>
          <p:nvPr/>
        </p:nvCxnSpPr>
        <p:spPr>
          <a:xfrm flipH="1">
            <a:off x="7749915" y="3723482"/>
            <a:ext cx="1089285" cy="8832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05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1F90-CF50-4412-AFF2-454889FFEA4A}"/>
              </a:ext>
            </a:extLst>
          </p:cNvPr>
          <p:cNvSpPr>
            <a:spLocks noGrp="1"/>
          </p:cNvSpPr>
          <p:nvPr>
            <p:ph type="title"/>
          </p:nvPr>
        </p:nvSpPr>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1A874D06-2B89-4EF0-8D4D-F2C7C801F3ED}"/>
              </a:ext>
            </a:extLst>
          </p:cNvPr>
          <p:cNvSpPr>
            <a:spLocks noGrp="1"/>
          </p:cNvSpPr>
          <p:nvPr>
            <p:ph idx="1"/>
          </p:nvPr>
        </p:nvSpPr>
        <p:spPr>
          <a:xfrm>
            <a:off x="838200" y="1270000"/>
            <a:ext cx="8001000" cy="4906963"/>
          </a:xfrm>
        </p:spPr>
        <p:txBody>
          <a:bodyPr/>
          <a:lstStyle/>
          <a:p>
            <a:pPr algn="just"/>
            <a:r>
              <a:rPr lang="en-US" dirty="0">
                <a:solidFill>
                  <a:srgbClr val="FF0000"/>
                </a:solidFill>
              </a:rPr>
              <a:t>A department controls </a:t>
            </a:r>
            <a:r>
              <a:rPr lang="en-US" dirty="0"/>
              <a:t>a number of projects, each of which has a unique name, a unique number, and a single location.</a:t>
            </a:r>
            <a:endParaRPr lang="en-IN" dirty="0"/>
          </a:p>
        </p:txBody>
      </p:sp>
      <p:sp>
        <p:nvSpPr>
          <p:cNvPr id="4" name="Slide Number Placeholder 3">
            <a:extLst>
              <a:ext uri="{FF2B5EF4-FFF2-40B4-BE49-F238E27FC236}">
                <a16:creationId xmlns:a16="http://schemas.microsoft.com/office/drawing/2014/main" id="{010CFEDD-69BC-447B-8D08-A6FBA9D2957D}"/>
              </a:ext>
            </a:extLst>
          </p:cNvPr>
          <p:cNvSpPr>
            <a:spLocks noGrp="1"/>
          </p:cNvSpPr>
          <p:nvPr>
            <p:ph type="sldNum" sz="quarter" idx="12"/>
          </p:nvPr>
        </p:nvSpPr>
        <p:spPr/>
        <p:txBody>
          <a:bodyPr/>
          <a:lstStyle/>
          <a:p>
            <a:fld id="{7A40C488-C8CC-47D5-8871-7D5F905AB6AC}" type="slidenum">
              <a:rPr lang="en-US" smtClean="0"/>
              <a:t>34</a:t>
            </a:fld>
            <a:endParaRPr lang="en-US"/>
          </a:p>
        </p:txBody>
      </p:sp>
      <p:cxnSp>
        <p:nvCxnSpPr>
          <p:cNvPr id="10" name="Straight Arrow Connector 9">
            <a:extLst>
              <a:ext uri="{FF2B5EF4-FFF2-40B4-BE49-F238E27FC236}">
                <a16:creationId xmlns:a16="http://schemas.microsoft.com/office/drawing/2014/main" id="{C8F005E7-C4E2-4921-BE23-F372C09784E8}"/>
              </a:ext>
            </a:extLst>
          </p:cNvPr>
          <p:cNvCxnSpPr>
            <a:cxnSpLocks/>
            <a:stCxn id="7" idx="1"/>
          </p:cNvCxnSpPr>
          <p:nvPr/>
        </p:nvCxnSpPr>
        <p:spPr>
          <a:xfrm flipH="1">
            <a:off x="7540052" y="3739357"/>
            <a:ext cx="1479688" cy="7127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FF8CA34-4AB6-4644-AF05-A6CF68D03BD9}"/>
              </a:ext>
            </a:extLst>
          </p:cNvPr>
          <p:cNvPicPr>
            <a:picLocks noChangeAspect="1"/>
          </p:cNvPicPr>
          <p:nvPr/>
        </p:nvPicPr>
        <p:blipFill>
          <a:blip r:embed="rId2"/>
          <a:stretch>
            <a:fillRect/>
          </a:stretch>
        </p:blipFill>
        <p:spPr>
          <a:xfrm>
            <a:off x="9019740" y="1186657"/>
            <a:ext cx="2882450" cy="5105400"/>
          </a:xfrm>
          <a:prstGeom prst="rect">
            <a:avLst/>
          </a:prstGeom>
        </p:spPr>
      </p:pic>
      <p:pic>
        <p:nvPicPr>
          <p:cNvPr id="13" name="Picture 12">
            <a:extLst>
              <a:ext uri="{FF2B5EF4-FFF2-40B4-BE49-F238E27FC236}">
                <a16:creationId xmlns:a16="http://schemas.microsoft.com/office/drawing/2014/main" id="{29E4A8B9-A618-4ED1-9C95-2E941DE01C9E}"/>
              </a:ext>
            </a:extLst>
          </p:cNvPr>
          <p:cNvPicPr>
            <a:picLocks noChangeAspect="1"/>
          </p:cNvPicPr>
          <p:nvPr/>
        </p:nvPicPr>
        <p:blipFill>
          <a:blip r:embed="rId3"/>
          <a:stretch>
            <a:fillRect/>
          </a:stretch>
        </p:blipFill>
        <p:spPr>
          <a:xfrm>
            <a:off x="1588957" y="2743123"/>
            <a:ext cx="5778904" cy="3503745"/>
          </a:xfrm>
          <a:prstGeom prst="rect">
            <a:avLst/>
          </a:prstGeom>
        </p:spPr>
      </p:pic>
    </p:spTree>
    <p:extLst>
      <p:ext uri="{BB962C8B-B14F-4D97-AF65-F5344CB8AC3E}">
        <p14:creationId xmlns:p14="http://schemas.microsoft.com/office/powerpoint/2010/main" val="3548228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7C1B-1731-4E48-9F40-D44F98DD46F4}"/>
              </a:ext>
            </a:extLst>
          </p:cNvPr>
          <p:cNvSpPr>
            <a:spLocks noGrp="1"/>
          </p:cNvSpPr>
          <p:nvPr>
            <p:ph type="title"/>
          </p:nvPr>
        </p:nvSpPr>
        <p:spPr/>
        <p:txBody>
          <a:bodyPr>
            <a:normAutofit fontScale="90000"/>
          </a:bodyPr>
          <a:lstStyle/>
          <a:p>
            <a:r>
              <a:rPr lang="en-US" dirty="0"/>
              <a:t>Reference</a:t>
            </a:r>
            <a:endParaRPr lang="en-IN" dirty="0"/>
          </a:p>
        </p:txBody>
      </p:sp>
      <p:sp>
        <p:nvSpPr>
          <p:cNvPr id="3" name="Content Placeholder 2">
            <a:extLst>
              <a:ext uri="{FF2B5EF4-FFF2-40B4-BE49-F238E27FC236}">
                <a16:creationId xmlns:a16="http://schemas.microsoft.com/office/drawing/2014/main" id="{4AA82A72-D3D7-4192-A542-8BB5CCE4009F}"/>
              </a:ext>
            </a:extLst>
          </p:cNvPr>
          <p:cNvSpPr>
            <a:spLocks noGrp="1"/>
          </p:cNvSpPr>
          <p:nvPr>
            <p:ph idx="1"/>
          </p:nvPr>
        </p:nvSpPr>
        <p:spPr/>
        <p:txBody>
          <a:bodyPr/>
          <a:lstStyle/>
          <a:p>
            <a:r>
              <a:rPr lang="en-US" altLang="en-US" sz="2000" dirty="0"/>
              <a:t>Database Management Systems 3ed,  R. Ramakrishnan and J. </a:t>
            </a:r>
            <a:r>
              <a:rPr lang="en-US" altLang="en-US" sz="2000" dirty="0" err="1"/>
              <a:t>Gehrke</a:t>
            </a:r>
            <a:endParaRPr lang="en-US" altLang="en-US" sz="2000" dirty="0"/>
          </a:p>
          <a:p>
            <a:r>
              <a:rPr lang="en-GB" altLang="en-US" sz="2000" dirty="0"/>
              <a:t>Entity/Relationship Modelling</a:t>
            </a:r>
            <a:r>
              <a:rPr lang="en-US" altLang="en-US" sz="2000" dirty="0"/>
              <a:t>, Database Systems Lecture 4, Natasha </a:t>
            </a:r>
            <a:r>
              <a:rPr lang="en-US" altLang="en-US" sz="2000" dirty="0" err="1"/>
              <a:t>Alechina</a:t>
            </a:r>
            <a:endParaRPr lang="en-US" altLang="en-US" sz="2000" dirty="0"/>
          </a:p>
          <a:p>
            <a:r>
              <a:rPr lang="en-US" altLang="en-US" sz="2000" dirty="0"/>
              <a:t>Entity-Relationship (ER) Diagrams, Lecture 7, CS3200 – Database Design, Spring 2018, Lecture 7</a:t>
            </a:r>
          </a:p>
          <a:p>
            <a:endParaRPr lang="en-US" altLang="en-US" sz="2000" dirty="0"/>
          </a:p>
          <a:p>
            <a:endParaRPr lang="en-US" altLang="en-US" sz="2000" dirty="0"/>
          </a:p>
          <a:p>
            <a:endParaRPr lang="en-US" altLang="en-US" sz="2800" dirty="0">
              <a:solidFill>
                <a:srgbClr val="FF0000"/>
              </a:solidFill>
              <a:latin typeface="Book Antiqua" panose="02040602050305030304" pitchFamily="18" charset="0"/>
            </a:endParaRPr>
          </a:p>
          <a:p>
            <a:endParaRPr lang="en-IN" dirty="0"/>
          </a:p>
        </p:txBody>
      </p:sp>
      <p:sp>
        <p:nvSpPr>
          <p:cNvPr id="4" name="Slide Number Placeholder 3">
            <a:extLst>
              <a:ext uri="{FF2B5EF4-FFF2-40B4-BE49-F238E27FC236}">
                <a16:creationId xmlns:a16="http://schemas.microsoft.com/office/drawing/2014/main" id="{7B2A910C-2F20-445F-B8AF-A78FE4D61FF1}"/>
              </a:ext>
            </a:extLst>
          </p:cNvPr>
          <p:cNvSpPr>
            <a:spLocks noGrp="1"/>
          </p:cNvSpPr>
          <p:nvPr>
            <p:ph type="sldNum" sz="quarter" idx="12"/>
          </p:nvPr>
        </p:nvSpPr>
        <p:spPr/>
        <p:txBody>
          <a:bodyPr/>
          <a:lstStyle/>
          <a:p>
            <a:fld id="{7A40C488-C8CC-47D5-8871-7D5F905AB6AC}" type="slidenum">
              <a:rPr lang="en-US" smtClean="0"/>
              <a:t>35</a:t>
            </a:fld>
            <a:endParaRPr lang="en-US"/>
          </a:p>
        </p:txBody>
      </p:sp>
    </p:spTree>
    <p:extLst>
      <p:ext uri="{BB962C8B-B14F-4D97-AF65-F5344CB8AC3E}">
        <p14:creationId xmlns:p14="http://schemas.microsoft.com/office/powerpoint/2010/main" val="50412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8AD8-4A32-49EB-BED0-6AD8AAD722C7}"/>
              </a:ext>
            </a:extLst>
          </p:cNvPr>
          <p:cNvSpPr>
            <a:spLocks noGrp="1"/>
          </p:cNvSpPr>
          <p:nvPr>
            <p:ph type="title"/>
          </p:nvPr>
        </p:nvSpPr>
        <p:spPr/>
        <p:txBody>
          <a:bodyPr>
            <a:normAutofit fontScale="90000"/>
          </a:bodyPr>
          <a:lstStyle/>
          <a:p>
            <a:r>
              <a:rPr lang="en-IN" dirty="0"/>
              <a:t>ER </a:t>
            </a:r>
            <a:r>
              <a:rPr lang="en-IN" dirty="0" err="1"/>
              <a:t>Modeling</a:t>
            </a:r>
            <a:r>
              <a:rPr lang="en-IN" dirty="0"/>
              <a:t> </a:t>
            </a:r>
          </a:p>
        </p:txBody>
      </p:sp>
      <p:sp>
        <p:nvSpPr>
          <p:cNvPr id="3" name="Content Placeholder 2">
            <a:extLst>
              <a:ext uri="{FF2B5EF4-FFF2-40B4-BE49-F238E27FC236}">
                <a16:creationId xmlns:a16="http://schemas.microsoft.com/office/drawing/2014/main" id="{885CCB99-4E7E-426F-907E-5D6F15377FEE}"/>
              </a:ext>
            </a:extLst>
          </p:cNvPr>
          <p:cNvSpPr>
            <a:spLocks noGrp="1"/>
          </p:cNvSpPr>
          <p:nvPr>
            <p:ph idx="1"/>
          </p:nvPr>
        </p:nvSpPr>
        <p:spPr>
          <a:xfrm>
            <a:off x="838200" y="1270000"/>
            <a:ext cx="9186644" cy="4906963"/>
          </a:xfrm>
        </p:spPr>
        <p:txBody>
          <a:bodyPr>
            <a:normAutofit/>
          </a:bodyPr>
          <a:lstStyle/>
          <a:p>
            <a:r>
              <a:rPr lang="en-US" dirty="0"/>
              <a:t>Traditional approach to Conceptual Modeling </a:t>
            </a:r>
          </a:p>
          <a:p>
            <a:pPr lvl="1"/>
            <a:r>
              <a:rPr lang="en-US" dirty="0"/>
              <a:t>Entity-Relationship Models (ER-Models) </a:t>
            </a:r>
          </a:p>
          <a:p>
            <a:pPr lvl="2"/>
            <a:r>
              <a:rPr lang="en-US" dirty="0"/>
              <a:t>Also known as Entity-Relationship Diagrams (ERD)</a:t>
            </a:r>
          </a:p>
          <a:p>
            <a:pPr lvl="2"/>
            <a:r>
              <a:rPr lang="en-US" dirty="0"/>
              <a:t>Introduced in 1976 by Peter Chen </a:t>
            </a:r>
          </a:p>
          <a:p>
            <a:pPr lvl="2"/>
            <a:r>
              <a:rPr lang="en-US" dirty="0"/>
              <a:t>Graphical representation </a:t>
            </a:r>
          </a:p>
          <a:p>
            <a:r>
              <a:rPr lang="en-US" dirty="0"/>
              <a:t>Top-Down-Approach for modeling </a:t>
            </a:r>
          </a:p>
          <a:p>
            <a:pPr lvl="1"/>
            <a:r>
              <a:rPr lang="en-US" dirty="0"/>
              <a:t>Entities and Attributes </a:t>
            </a:r>
          </a:p>
          <a:p>
            <a:pPr lvl="1"/>
            <a:r>
              <a:rPr lang="en-US" dirty="0"/>
              <a:t>Relationships </a:t>
            </a:r>
          </a:p>
          <a:p>
            <a:pPr lvl="1"/>
            <a:r>
              <a:rPr lang="en-US" dirty="0"/>
              <a:t>Constraints </a:t>
            </a:r>
            <a:endParaRPr lang="en-IN" dirty="0"/>
          </a:p>
        </p:txBody>
      </p:sp>
      <p:sp>
        <p:nvSpPr>
          <p:cNvPr id="4" name="Slide Number Placeholder 3">
            <a:extLst>
              <a:ext uri="{FF2B5EF4-FFF2-40B4-BE49-F238E27FC236}">
                <a16:creationId xmlns:a16="http://schemas.microsoft.com/office/drawing/2014/main" id="{88ADB218-0803-4B16-86CF-F86C263FB53F}"/>
              </a:ext>
            </a:extLst>
          </p:cNvPr>
          <p:cNvSpPr>
            <a:spLocks noGrp="1"/>
          </p:cNvSpPr>
          <p:nvPr>
            <p:ph type="sldNum" sz="quarter" idx="12"/>
          </p:nvPr>
        </p:nvSpPr>
        <p:spPr/>
        <p:txBody>
          <a:bodyPr/>
          <a:lstStyle/>
          <a:p>
            <a:fld id="{7A40C488-C8CC-47D5-8871-7D5F905AB6AC}" type="slidenum">
              <a:rPr lang="en-US" smtClean="0"/>
              <a:t>4</a:t>
            </a:fld>
            <a:endParaRPr lang="en-US"/>
          </a:p>
        </p:txBody>
      </p:sp>
    </p:spTree>
    <p:extLst>
      <p:ext uri="{BB962C8B-B14F-4D97-AF65-F5344CB8AC3E}">
        <p14:creationId xmlns:p14="http://schemas.microsoft.com/office/powerpoint/2010/main" val="311521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C339-B9C2-4FB8-9124-96205C2E6A29}"/>
              </a:ext>
            </a:extLst>
          </p:cNvPr>
          <p:cNvSpPr>
            <a:spLocks noGrp="1"/>
          </p:cNvSpPr>
          <p:nvPr>
            <p:ph type="title"/>
          </p:nvPr>
        </p:nvSpPr>
        <p:spPr/>
        <p:txBody>
          <a:bodyPr>
            <a:normAutofit fontScale="90000"/>
          </a:bodyPr>
          <a:lstStyle/>
          <a:p>
            <a:r>
              <a:rPr lang="en-US" altLang="en-US" dirty="0"/>
              <a:t>ER Model Basics</a:t>
            </a:r>
            <a:endParaRPr lang="en-IN" dirty="0"/>
          </a:p>
        </p:txBody>
      </p:sp>
      <p:sp>
        <p:nvSpPr>
          <p:cNvPr id="3" name="Content Placeholder 2">
            <a:extLst>
              <a:ext uri="{FF2B5EF4-FFF2-40B4-BE49-F238E27FC236}">
                <a16:creationId xmlns:a16="http://schemas.microsoft.com/office/drawing/2014/main" id="{B6630282-F402-4D26-876A-D18467F199BA}"/>
              </a:ext>
            </a:extLst>
          </p:cNvPr>
          <p:cNvSpPr>
            <a:spLocks noGrp="1"/>
          </p:cNvSpPr>
          <p:nvPr>
            <p:ph idx="1"/>
          </p:nvPr>
        </p:nvSpPr>
        <p:spPr>
          <a:xfrm>
            <a:off x="838201" y="1270000"/>
            <a:ext cx="8559142" cy="4906963"/>
          </a:xfrm>
        </p:spPr>
        <p:txBody>
          <a:bodyPr>
            <a:normAutofit fontScale="85000" lnSpcReduction="20000"/>
          </a:bodyPr>
          <a:lstStyle/>
          <a:p>
            <a:pPr algn="just"/>
            <a:r>
              <a:rPr lang="en-US" dirty="0"/>
              <a:t>Entity</a:t>
            </a:r>
          </a:p>
          <a:p>
            <a:pPr lvl="1" algn="just"/>
            <a:r>
              <a:rPr lang="en-US" dirty="0"/>
              <a:t>Real-world object distinguishable from other objects. For example, each student in a university is an entity</a:t>
            </a:r>
          </a:p>
          <a:p>
            <a:pPr algn="just"/>
            <a:r>
              <a:rPr lang="en-US" dirty="0"/>
              <a:t>Entity set </a:t>
            </a:r>
          </a:p>
          <a:p>
            <a:pPr lvl="1" algn="just"/>
            <a:r>
              <a:rPr lang="en-US" dirty="0"/>
              <a:t>Collection of similar entities. Similar to a class in object-oriented languages.</a:t>
            </a:r>
          </a:p>
          <a:p>
            <a:pPr algn="just"/>
            <a:r>
              <a:rPr lang="en-US" dirty="0"/>
              <a:t>Attribute</a:t>
            </a:r>
          </a:p>
          <a:p>
            <a:pPr lvl="1" algn="just"/>
            <a:r>
              <a:rPr lang="en-US" dirty="0"/>
              <a:t>Property of (the entities of) an entity set. </a:t>
            </a:r>
          </a:p>
          <a:p>
            <a:pPr lvl="2" algn="just"/>
            <a:r>
              <a:rPr lang="en-US" dirty="0"/>
              <a:t>Attributes are simple values, e.g. integers or character strings, not structs, sets, etc. </a:t>
            </a:r>
          </a:p>
          <a:p>
            <a:pPr lvl="2" algn="just"/>
            <a:r>
              <a:rPr lang="en-US" dirty="0"/>
              <a:t>Example: name of an employee, color of a car, balance of an account, location of a house,…</a:t>
            </a:r>
          </a:p>
          <a:p>
            <a:pPr algn="just"/>
            <a:r>
              <a:rPr lang="en-US" dirty="0"/>
              <a:t>Relationship</a:t>
            </a:r>
          </a:p>
          <a:p>
            <a:pPr lvl="1" algn="just"/>
            <a:r>
              <a:rPr lang="en-US" dirty="0"/>
              <a:t>Association among two or more entities.  </a:t>
            </a:r>
          </a:p>
          <a:p>
            <a:pPr lvl="2" algn="just"/>
            <a:r>
              <a:rPr lang="en-US" dirty="0"/>
              <a:t>For example, we can define a relationship </a:t>
            </a:r>
            <a:r>
              <a:rPr lang="en-US" b="0" i="1" dirty="0"/>
              <a:t>works in </a:t>
            </a:r>
            <a:r>
              <a:rPr lang="en-US" dirty="0"/>
              <a:t>that associate's employee </a:t>
            </a:r>
            <a:r>
              <a:rPr lang="en-US" b="0" i="1" dirty="0"/>
              <a:t>Ram</a:t>
            </a:r>
            <a:r>
              <a:rPr lang="en-US" dirty="0"/>
              <a:t> with department </a:t>
            </a:r>
            <a:r>
              <a:rPr lang="en-US" b="0" i="1" dirty="0"/>
              <a:t>Computer Science</a:t>
            </a:r>
          </a:p>
          <a:p>
            <a:pPr lvl="1" algn="just"/>
            <a:r>
              <a:rPr lang="en-US" dirty="0"/>
              <a:t>Relationships have name, set of entities that participate in them, degree i.e.,  the number of entities that participate and cardinality ratio</a:t>
            </a:r>
            <a:endParaRPr lang="en-US" b="0" i="1" dirty="0"/>
          </a:p>
          <a:p>
            <a:pPr lvl="2" algn="just"/>
            <a:endParaRPr lang="en-US" dirty="0"/>
          </a:p>
          <a:p>
            <a:pPr lvl="1"/>
            <a:endParaRPr lang="en-US" dirty="0"/>
          </a:p>
          <a:p>
            <a:endParaRPr lang="en-IN" dirty="0"/>
          </a:p>
        </p:txBody>
      </p:sp>
      <p:sp>
        <p:nvSpPr>
          <p:cNvPr id="4" name="Slide Number Placeholder 3">
            <a:extLst>
              <a:ext uri="{FF2B5EF4-FFF2-40B4-BE49-F238E27FC236}">
                <a16:creationId xmlns:a16="http://schemas.microsoft.com/office/drawing/2014/main" id="{5542F29D-2454-41B9-B9FD-ABD2E1531964}"/>
              </a:ext>
            </a:extLst>
          </p:cNvPr>
          <p:cNvSpPr>
            <a:spLocks noGrp="1"/>
          </p:cNvSpPr>
          <p:nvPr>
            <p:ph type="sldNum" sz="quarter" idx="12"/>
          </p:nvPr>
        </p:nvSpPr>
        <p:spPr/>
        <p:txBody>
          <a:bodyPr/>
          <a:lstStyle/>
          <a:p>
            <a:fld id="{7A40C488-C8CC-47D5-8871-7D5F905AB6AC}" type="slidenum">
              <a:rPr lang="en-US" smtClean="0"/>
              <a:t>5</a:t>
            </a:fld>
            <a:endParaRPr lang="en-US"/>
          </a:p>
        </p:txBody>
      </p:sp>
    </p:spTree>
    <p:extLst>
      <p:ext uri="{BB962C8B-B14F-4D97-AF65-F5344CB8AC3E}">
        <p14:creationId xmlns:p14="http://schemas.microsoft.com/office/powerpoint/2010/main" val="187433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2F03-AAB7-499F-A1D4-EB9BC80F7CEE}"/>
              </a:ext>
            </a:extLst>
          </p:cNvPr>
          <p:cNvSpPr>
            <a:spLocks noGrp="1"/>
          </p:cNvSpPr>
          <p:nvPr>
            <p:ph type="title"/>
          </p:nvPr>
        </p:nvSpPr>
        <p:spPr/>
        <p:txBody>
          <a:bodyPr>
            <a:normAutofit fontScale="90000"/>
          </a:bodyPr>
          <a:lstStyle/>
          <a:p>
            <a:r>
              <a:rPr lang="en-GB" altLang="en-US" dirty="0"/>
              <a:t>Example</a:t>
            </a:r>
            <a:endParaRPr lang="en-IN" dirty="0"/>
          </a:p>
        </p:txBody>
      </p:sp>
      <p:sp>
        <p:nvSpPr>
          <p:cNvPr id="3" name="Content Placeholder 2">
            <a:extLst>
              <a:ext uri="{FF2B5EF4-FFF2-40B4-BE49-F238E27FC236}">
                <a16:creationId xmlns:a16="http://schemas.microsoft.com/office/drawing/2014/main" id="{6F191BDC-E64C-4BA3-BD10-7BD7D4E0CCFF}"/>
              </a:ext>
            </a:extLst>
          </p:cNvPr>
          <p:cNvSpPr>
            <a:spLocks noGrp="1"/>
          </p:cNvSpPr>
          <p:nvPr>
            <p:ph idx="1"/>
          </p:nvPr>
        </p:nvSpPr>
        <p:spPr>
          <a:xfrm>
            <a:off x="838200" y="1269999"/>
            <a:ext cx="8297411" cy="1699704"/>
          </a:xfrm>
        </p:spPr>
        <p:txBody>
          <a:bodyPr>
            <a:normAutofit/>
          </a:bodyPr>
          <a:lstStyle/>
          <a:p>
            <a:pPr algn="just"/>
            <a:r>
              <a:rPr lang="en-US" sz="2000" dirty="0"/>
              <a:t>A university consists of a number of departments. Each department offers several courses. A number of modules make up each course. Students </a:t>
            </a:r>
            <a:r>
              <a:rPr lang="en-US" sz="2000" dirty="0" err="1"/>
              <a:t>enrol</a:t>
            </a:r>
            <a:r>
              <a:rPr lang="en-US" sz="2000" dirty="0"/>
              <a:t> in a particular course and take modules towards the completion of that course. Each module is taught by a lecturer from the appropriate department, and each lecturer tutors a group of students</a:t>
            </a:r>
            <a:endParaRPr lang="en-IN" sz="2000" dirty="0"/>
          </a:p>
        </p:txBody>
      </p:sp>
      <p:sp>
        <p:nvSpPr>
          <p:cNvPr id="4" name="Slide Number Placeholder 3">
            <a:extLst>
              <a:ext uri="{FF2B5EF4-FFF2-40B4-BE49-F238E27FC236}">
                <a16:creationId xmlns:a16="http://schemas.microsoft.com/office/drawing/2014/main" id="{19103ED8-9A1A-4DEA-88CA-7CC2580D0059}"/>
              </a:ext>
            </a:extLst>
          </p:cNvPr>
          <p:cNvSpPr>
            <a:spLocks noGrp="1"/>
          </p:cNvSpPr>
          <p:nvPr>
            <p:ph type="sldNum" sz="quarter" idx="12"/>
          </p:nvPr>
        </p:nvSpPr>
        <p:spPr/>
        <p:txBody>
          <a:bodyPr/>
          <a:lstStyle/>
          <a:p>
            <a:fld id="{7A40C488-C8CC-47D5-8871-7D5F905AB6AC}" type="slidenum">
              <a:rPr lang="en-US" smtClean="0"/>
              <a:t>6</a:t>
            </a:fld>
            <a:endParaRPr lang="en-US"/>
          </a:p>
        </p:txBody>
      </p:sp>
      <p:sp>
        <p:nvSpPr>
          <p:cNvPr id="5" name="Content Placeholder 2">
            <a:extLst>
              <a:ext uri="{FF2B5EF4-FFF2-40B4-BE49-F238E27FC236}">
                <a16:creationId xmlns:a16="http://schemas.microsoft.com/office/drawing/2014/main" id="{E4255F46-3377-469D-82FB-9DAE6BF61CA0}"/>
              </a:ext>
            </a:extLst>
          </p:cNvPr>
          <p:cNvSpPr txBox="1">
            <a:spLocks/>
          </p:cNvSpPr>
          <p:nvPr/>
        </p:nvSpPr>
        <p:spPr>
          <a:xfrm>
            <a:off x="838200" y="2969703"/>
            <a:ext cx="8297410" cy="1489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A university consists of a number of </a:t>
            </a:r>
            <a:r>
              <a:rPr lang="en-US" sz="2000" dirty="0">
                <a:solidFill>
                  <a:srgbClr val="FF0000"/>
                </a:solidFill>
              </a:rPr>
              <a:t>departments</a:t>
            </a:r>
            <a:r>
              <a:rPr lang="en-US" sz="2000" dirty="0"/>
              <a:t>. Each department offers several </a:t>
            </a:r>
            <a:r>
              <a:rPr lang="en-US" sz="2000" dirty="0">
                <a:solidFill>
                  <a:srgbClr val="FF0000"/>
                </a:solidFill>
              </a:rPr>
              <a:t>courses</a:t>
            </a:r>
            <a:r>
              <a:rPr lang="en-US" sz="2000" dirty="0"/>
              <a:t>. A number of </a:t>
            </a:r>
            <a:r>
              <a:rPr lang="en-US" sz="2000" dirty="0">
                <a:solidFill>
                  <a:srgbClr val="FF0000"/>
                </a:solidFill>
              </a:rPr>
              <a:t>modules</a:t>
            </a:r>
            <a:r>
              <a:rPr lang="en-US" sz="2000" dirty="0"/>
              <a:t> make up each course. </a:t>
            </a:r>
            <a:r>
              <a:rPr lang="en-US" sz="2000" dirty="0">
                <a:solidFill>
                  <a:srgbClr val="FF0000"/>
                </a:solidFill>
              </a:rPr>
              <a:t>Students</a:t>
            </a:r>
            <a:r>
              <a:rPr lang="en-US" sz="2000" dirty="0"/>
              <a:t> </a:t>
            </a:r>
            <a:r>
              <a:rPr lang="en-US" sz="2000" dirty="0" err="1"/>
              <a:t>enrol</a:t>
            </a:r>
            <a:r>
              <a:rPr lang="en-US" sz="2000" dirty="0"/>
              <a:t> in a particular course and take modules towards the completion of that course. Each module is taught by a </a:t>
            </a:r>
            <a:r>
              <a:rPr lang="en-US" sz="2000" dirty="0">
                <a:solidFill>
                  <a:srgbClr val="FF0000"/>
                </a:solidFill>
              </a:rPr>
              <a:t>lecturer</a:t>
            </a:r>
            <a:r>
              <a:rPr lang="en-US" sz="2000" dirty="0"/>
              <a:t> from the appropriate department, and each lecturer tutors a group of students</a:t>
            </a:r>
            <a:endParaRPr lang="en-IN" sz="2000" dirty="0"/>
          </a:p>
        </p:txBody>
      </p:sp>
      <p:sp>
        <p:nvSpPr>
          <p:cNvPr id="6" name="Content Placeholder 2">
            <a:extLst>
              <a:ext uri="{FF2B5EF4-FFF2-40B4-BE49-F238E27FC236}">
                <a16:creationId xmlns:a16="http://schemas.microsoft.com/office/drawing/2014/main" id="{971C968A-D73D-4A62-BEBA-0EC37E5375A9}"/>
              </a:ext>
            </a:extLst>
          </p:cNvPr>
          <p:cNvSpPr txBox="1">
            <a:spLocks/>
          </p:cNvSpPr>
          <p:nvPr/>
        </p:nvSpPr>
        <p:spPr>
          <a:xfrm>
            <a:off x="771088" y="4879131"/>
            <a:ext cx="8297411" cy="14177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A university consists of a number of departments. Each department </a:t>
            </a:r>
            <a:r>
              <a:rPr lang="en-US" sz="2000" dirty="0">
                <a:solidFill>
                  <a:srgbClr val="FF0000"/>
                </a:solidFill>
              </a:rPr>
              <a:t>offers</a:t>
            </a:r>
            <a:r>
              <a:rPr lang="en-US" sz="2000" dirty="0"/>
              <a:t> several courses. A number of modules </a:t>
            </a:r>
            <a:r>
              <a:rPr lang="en-US" sz="2000" dirty="0">
                <a:solidFill>
                  <a:srgbClr val="FF0000"/>
                </a:solidFill>
              </a:rPr>
              <a:t>make up </a:t>
            </a:r>
            <a:r>
              <a:rPr lang="en-US" sz="2000" dirty="0"/>
              <a:t>each course. Students </a:t>
            </a:r>
            <a:r>
              <a:rPr lang="en-US" sz="2000" dirty="0" err="1">
                <a:solidFill>
                  <a:srgbClr val="FF0000"/>
                </a:solidFill>
              </a:rPr>
              <a:t>enrol</a:t>
            </a:r>
            <a:r>
              <a:rPr lang="en-US" sz="2000" dirty="0">
                <a:solidFill>
                  <a:srgbClr val="FF0000"/>
                </a:solidFill>
              </a:rPr>
              <a:t> in </a:t>
            </a:r>
            <a:r>
              <a:rPr lang="en-US" sz="2000" dirty="0"/>
              <a:t>a particular course and take modules towards the completion of that course. Each module is </a:t>
            </a:r>
            <a:r>
              <a:rPr lang="en-US" sz="2000" dirty="0">
                <a:solidFill>
                  <a:srgbClr val="FF0000"/>
                </a:solidFill>
              </a:rPr>
              <a:t>taught by </a:t>
            </a:r>
            <a:r>
              <a:rPr lang="en-US" sz="2000" dirty="0"/>
              <a:t>a lecturer </a:t>
            </a:r>
            <a:r>
              <a:rPr lang="en-US" sz="2000" dirty="0">
                <a:solidFill>
                  <a:srgbClr val="FF0000"/>
                </a:solidFill>
              </a:rPr>
              <a:t>from the </a:t>
            </a:r>
            <a:r>
              <a:rPr lang="en-US" sz="2000" dirty="0"/>
              <a:t>appropriate department, and each lecturer </a:t>
            </a:r>
            <a:r>
              <a:rPr lang="en-US" sz="2000" dirty="0">
                <a:solidFill>
                  <a:srgbClr val="FF0000"/>
                </a:solidFill>
              </a:rPr>
              <a:t>tutors</a:t>
            </a:r>
            <a:r>
              <a:rPr lang="en-US" sz="2000" dirty="0"/>
              <a:t> a group of students</a:t>
            </a:r>
            <a:endParaRPr lang="en-IN" sz="2000" dirty="0"/>
          </a:p>
        </p:txBody>
      </p:sp>
      <p:sp>
        <p:nvSpPr>
          <p:cNvPr id="7" name="TextBox 6">
            <a:extLst>
              <a:ext uri="{FF2B5EF4-FFF2-40B4-BE49-F238E27FC236}">
                <a16:creationId xmlns:a16="http://schemas.microsoft.com/office/drawing/2014/main" id="{E706F4AC-9B76-4580-8E3F-733156D235FA}"/>
              </a:ext>
            </a:extLst>
          </p:cNvPr>
          <p:cNvSpPr txBox="1"/>
          <p:nvPr/>
        </p:nvSpPr>
        <p:spPr>
          <a:xfrm>
            <a:off x="9773174" y="3530026"/>
            <a:ext cx="1350628" cy="369332"/>
          </a:xfrm>
          <a:prstGeom prst="rect">
            <a:avLst/>
          </a:prstGeom>
          <a:solidFill>
            <a:schemeClr val="accent6">
              <a:lumMod val="75000"/>
            </a:schemeClr>
          </a:solidFill>
        </p:spPr>
        <p:txBody>
          <a:bodyPr wrap="square" rtlCol="0">
            <a:spAutoFit/>
          </a:bodyPr>
          <a:lstStyle/>
          <a:p>
            <a:pPr algn="ctr"/>
            <a:r>
              <a:rPr lang="en-US" dirty="0"/>
              <a:t>Entity </a:t>
            </a:r>
            <a:endParaRPr lang="en-IN" dirty="0"/>
          </a:p>
        </p:txBody>
      </p:sp>
      <p:sp>
        <p:nvSpPr>
          <p:cNvPr id="8" name="TextBox 7">
            <a:extLst>
              <a:ext uri="{FF2B5EF4-FFF2-40B4-BE49-F238E27FC236}">
                <a16:creationId xmlns:a16="http://schemas.microsoft.com/office/drawing/2014/main" id="{92396883-9168-4153-8714-F055630E5FBD}"/>
              </a:ext>
            </a:extLst>
          </p:cNvPr>
          <p:cNvSpPr txBox="1"/>
          <p:nvPr/>
        </p:nvSpPr>
        <p:spPr>
          <a:xfrm>
            <a:off x="9773173" y="5403334"/>
            <a:ext cx="1350629" cy="369332"/>
          </a:xfrm>
          <a:prstGeom prst="rect">
            <a:avLst/>
          </a:prstGeom>
          <a:solidFill>
            <a:schemeClr val="accent6">
              <a:lumMod val="75000"/>
            </a:schemeClr>
          </a:solidFill>
        </p:spPr>
        <p:txBody>
          <a:bodyPr wrap="square" rtlCol="0">
            <a:spAutoFit/>
          </a:bodyPr>
          <a:lstStyle/>
          <a:p>
            <a:r>
              <a:rPr lang="en-US" dirty="0"/>
              <a:t>Relationship </a:t>
            </a:r>
            <a:endParaRPr lang="en-IN" dirty="0"/>
          </a:p>
        </p:txBody>
      </p:sp>
    </p:spTree>
    <p:extLst>
      <p:ext uri="{BB962C8B-B14F-4D97-AF65-F5344CB8AC3E}">
        <p14:creationId xmlns:p14="http://schemas.microsoft.com/office/powerpoint/2010/main" val="25713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2EDC-8734-42F2-BBFF-1EF9773E44BF}"/>
              </a:ext>
            </a:extLst>
          </p:cNvPr>
          <p:cNvSpPr>
            <a:spLocks noGrp="1"/>
          </p:cNvSpPr>
          <p:nvPr>
            <p:ph type="title"/>
          </p:nvPr>
        </p:nvSpPr>
        <p:spPr/>
        <p:txBody>
          <a:bodyPr>
            <a:normAutofit fontScale="90000"/>
          </a:bodyPr>
          <a:lstStyle/>
          <a:p>
            <a:r>
              <a:rPr lang="en-US" dirty="0"/>
              <a:t>Components of a ER Diagram</a:t>
            </a:r>
            <a:endParaRPr lang="en-IN" dirty="0"/>
          </a:p>
        </p:txBody>
      </p:sp>
      <p:pic>
        <p:nvPicPr>
          <p:cNvPr id="6" name="Content Placeholder 5">
            <a:extLst>
              <a:ext uri="{FF2B5EF4-FFF2-40B4-BE49-F238E27FC236}">
                <a16:creationId xmlns:a16="http://schemas.microsoft.com/office/drawing/2014/main" id="{092C1E3C-488B-4CDD-8035-3C8B0ADC708D}"/>
              </a:ext>
            </a:extLst>
          </p:cNvPr>
          <p:cNvPicPr>
            <a:picLocks noGrp="1" noChangeAspect="1"/>
          </p:cNvPicPr>
          <p:nvPr>
            <p:ph idx="1"/>
          </p:nvPr>
        </p:nvPicPr>
        <p:blipFill>
          <a:blip r:embed="rId2"/>
          <a:stretch>
            <a:fillRect/>
          </a:stretch>
        </p:blipFill>
        <p:spPr>
          <a:xfrm>
            <a:off x="3186112" y="1496291"/>
            <a:ext cx="5819775" cy="4289353"/>
          </a:xfrm>
        </p:spPr>
      </p:pic>
      <p:sp>
        <p:nvSpPr>
          <p:cNvPr id="4" name="Slide Number Placeholder 3">
            <a:extLst>
              <a:ext uri="{FF2B5EF4-FFF2-40B4-BE49-F238E27FC236}">
                <a16:creationId xmlns:a16="http://schemas.microsoft.com/office/drawing/2014/main" id="{D4F0DA6D-977A-4126-8EBD-58807368F897}"/>
              </a:ext>
            </a:extLst>
          </p:cNvPr>
          <p:cNvSpPr>
            <a:spLocks noGrp="1"/>
          </p:cNvSpPr>
          <p:nvPr>
            <p:ph type="sldNum" sz="quarter" idx="12"/>
          </p:nvPr>
        </p:nvSpPr>
        <p:spPr/>
        <p:txBody>
          <a:bodyPr/>
          <a:lstStyle/>
          <a:p>
            <a:fld id="{7A40C488-C8CC-47D5-8871-7D5F905AB6AC}" type="slidenum">
              <a:rPr lang="en-US" smtClean="0"/>
              <a:t>7</a:t>
            </a:fld>
            <a:endParaRPr lang="en-US"/>
          </a:p>
        </p:txBody>
      </p:sp>
      <p:sp>
        <p:nvSpPr>
          <p:cNvPr id="7" name="TextBox 6">
            <a:extLst>
              <a:ext uri="{FF2B5EF4-FFF2-40B4-BE49-F238E27FC236}">
                <a16:creationId xmlns:a16="http://schemas.microsoft.com/office/drawing/2014/main" id="{D47DDB42-007E-4EC1-97E9-D304F7DC33B4}"/>
              </a:ext>
            </a:extLst>
          </p:cNvPr>
          <p:cNvSpPr txBox="1"/>
          <p:nvPr/>
        </p:nvSpPr>
        <p:spPr>
          <a:xfrm>
            <a:off x="838200" y="6617422"/>
            <a:ext cx="7072745" cy="230832"/>
          </a:xfrm>
          <a:prstGeom prst="rect">
            <a:avLst/>
          </a:prstGeom>
          <a:noFill/>
        </p:spPr>
        <p:txBody>
          <a:bodyPr wrap="square" rtlCol="0">
            <a:spAutoFit/>
          </a:bodyPr>
          <a:lstStyle/>
          <a:p>
            <a:r>
              <a:rPr lang="en-IN" sz="900" dirty="0">
                <a:solidFill>
                  <a:srgbClr val="FF0000"/>
                </a:solidFill>
              </a:rPr>
              <a:t>Image Source: https://beginnersbook.com/2015/04/e-r-model-in-dbms/</a:t>
            </a:r>
          </a:p>
        </p:txBody>
      </p:sp>
    </p:spTree>
    <p:extLst>
      <p:ext uri="{BB962C8B-B14F-4D97-AF65-F5344CB8AC3E}">
        <p14:creationId xmlns:p14="http://schemas.microsoft.com/office/powerpoint/2010/main" val="140447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57A89-C7A3-4982-9DC5-482A346FDEC4}"/>
              </a:ext>
            </a:extLst>
          </p:cNvPr>
          <p:cNvSpPr>
            <a:spLocks noGrp="1"/>
          </p:cNvSpPr>
          <p:nvPr>
            <p:ph type="ctrTitle"/>
          </p:nvPr>
        </p:nvSpPr>
        <p:spPr>
          <a:xfrm>
            <a:off x="1524000" y="2050617"/>
            <a:ext cx="9144000" cy="2387600"/>
          </a:xfrm>
        </p:spPr>
        <p:txBody>
          <a:bodyPr/>
          <a:lstStyle/>
          <a:p>
            <a:r>
              <a:rPr lang="en-IN" dirty="0">
                <a:solidFill>
                  <a:srgbClr val="FF0000"/>
                </a:solidFill>
              </a:rPr>
              <a:t>Entity Relationship Diagram Symbols </a:t>
            </a:r>
            <a:br>
              <a:rPr lang="en-IN" dirty="0">
                <a:solidFill>
                  <a:srgbClr val="FF0000"/>
                </a:solidFill>
              </a:rPr>
            </a:br>
            <a:endParaRPr lang="en-IN" dirty="0"/>
          </a:p>
        </p:txBody>
      </p:sp>
      <p:sp>
        <p:nvSpPr>
          <p:cNvPr id="4" name="Slide Number Placeholder 3">
            <a:extLst>
              <a:ext uri="{FF2B5EF4-FFF2-40B4-BE49-F238E27FC236}">
                <a16:creationId xmlns:a16="http://schemas.microsoft.com/office/drawing/2014/main" id="{DC1DDFBE-D0F2-4EAC-9B07-E49E525B69E8}"/>
              </a:ext>
            </a:extLst>
          </p:cNvPr>
          <p:cNvSpPr>
            <a:spLocks noGrp="1"/>
          </p:cNvSpPr>
          <p:nvPr>
            <p:ph type="sldNum" sz="quarter" idx="12"/>
          </p:nvPr>
        </p:nvSpPr>
        <p:spPr/>
        <p:txBody>
          <a:bodyPr/>
          <a:lstStyle/>
          <a:p>
            <a:fld id="{7A40C488-C8CC-47D5-8871-7D5F905AB6AC}" type="slidenum">
              <a:rPr lang="en-US" smtClean="0"/>
              <a:t>8</a:t>
            </a:fld>
            <a:endParaRPr lang="en-US"/>
          </a:p>
        </p:txBody>
      </p:sp>
    </p:spTree>
    <p:extLst>
      <p:ext uri="{BB962C8B-B14F-4D97-AF65-F5344CB8AC3E}">
        <p14:creationId xmlns:p14="http://schemas.microsoft.com/office/powerpoint/2010/main" val="61039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66D0-7047-49A9-B0D0-DE4BDD6D7B4C}"/>
              </a:ext>
            </a:extLst>
          </p:cNvPr>
          <p:cNvSpPr>
            <a:spLocks noGrp="1"/>
          </p:cNvSpPr>
          <p:nvPr>
            <p:ph type="title"/>
          </p:nvPr>
        </p:nvSpPr>
        <p:spPr/>
        <p:txBody>
          <a:bodyPr>
            <a:normAutofit fontScale="90000"/>
          </a:bodyPr>
          <a:lstStyle/>
          <a:p>
            <a:r>
              <a:rPr lang="en-IN" dirty="0"/>
              <a:t>Entity Relationship Diagram Symbols </a:t>
            </a:r>
          </a:p>
        </p:txBody>
      </p:sp>
      <p:sp>
        <p:nvSpPr>
          <p:cNvPr id="3" name="Content Placeholder 2">
            <a:extLst>
              <a:ext uri="{FF2B5EF4-FFF2-40B4-BE49-F238E27FC236}">
                <a16:creationId xmlns:a16="http://schemas.microsoft.com/office/drawing/2014/main" id="{E0EF45CA-B017-4491-962F-3AA8C2EEB950}"/>
              </a:ext>
            </a:extLst>
          </p:cNvPr>
          <p:cNvSpPr>
            <a:spLocks noGrp="1"/>
          </p:cNvSpPr>
          <p:nvPr>
            <p:ph idx="1"/>
          </p:nvPr>
        </p:nvSpPr>
        <p:spPr>
          <a:xfrm>
            <a:off x="2710016" y="1447386"/>
            <a:ext cx="7893668" cy="596904"/>
          </a:xfrm>
        </p:spPr>
        <p:txBody>
          <a:bodyPr>
            <a:noAutofit/>
          </a:bodyPr>
          <a:lstStyle/>
          <a:p>
            <a:pPr marL="0" indent="0">
              <a:buNone/>
            </a:pPr>
            <a:r>
              <a:rPr lang="en-US" sz="2000" dirty="0"/>
              <a:t>An entity is represented by a rectangle which contains the entity’s name.</a:t>
            </a:r>
            <a:endParaRPr lang="en-IN" sz="2000" dirty="0"/>
          </a:p>
        </p:txBody>
      </p:sp>
      <p:sp>
        <p:nvSpPr>
          <p:cNvPr id="4" name="Slide Number Placeholder 3">
            <a:extLst>
              <a:ext uri="{FF2B5EF4-FFF2-40B4-BE49-F238E27FC236}">
                <a16:creationId xmlns:a16="http://schemas.microsoft.com/office/drawing/2014/main" id="{79EAB442-ECA7-4258-AFC4-BBA08D6B0216}"/>
              </a:ext>
            </a:extLst>
          </p:cNvPr>
          <p:cNvSpPr>
            <a:spLocks noGrp="1"/>
          </p:cNvSpPr>
          <p:nvPr>
            <p:ph type="sldNum" sz="quarter" idx="12"/>
          </p:nvPr>
        </p:nvSpPr>
        <p:spPr/>
        <p:txBody>
          <a:bodyPr/>
          <a:lstStyle/>
          <a:p>
            <a:fld id="{7A40C488-C8CC-47D5-8871-7D5F905AB6AC}" type="slidenum">
              <a:rPr lang="en-US" smtClean="0"/>
              <a:t>9</a:t>
            </a:fld>
            <a:endParaRPr lang="en-US"/>
          </a:p>
        </p:txBody>
      </p:sp>
      <p:pic>
        <p:nvPicPr>
          <p:cNvPr id="6" name="Picture 5">
            <a:extLst>
              <a:ext uri="{FF2B5EF4-FFF2-40B4-BE49-F238E27FC236}">
                <a16:creationId xmlns:a16="http://schemas.microsoft.com/office/drawing/2014/main" id="{A3EA8C7C-EB07-4DD2-AB41-68D8E23793D2}"/>
              </a:ext>
            </a:extLst>
          </p:cNvPr>
          <p:cNvPicPr>
            <a:picLocks noChangeAspect="1"/>
          </p:cNvPicPr>
          <p:nvPr/>
        </p:nvPicPr>
        <p:blipFill>
          <a:blip r:embed="rId2"/>
          <a:stretch>
            <a:fillRect/>
          </a:stretch>
        </p:blipFill>
        <p:spPr>
          <a:xfrm>
            <a:off x="838200" y="1270000"/>
            <a:ext cx="1729902" cy="4634689"/>
          </a:xfrm>
          <a:prstGeom prst="rect">
            <a:avLst/>
          </a:prstGeom>
        </p:spPr>
      </p:pic>
      <p:sp>
        <p:nvSpPr>
          <p:cNvPr id="7" name="Content Placeholder 2">
            <a:extLst>
              <a:ext uri="{FF2B5EF4-FFF2-40B4-BE49-F238E27FC236}">
                <a16:creationId xmlns:a16="http://schemas.microsoft.com/office/drawing/2014/main" id="{0BDD154D-3572-49C7-B5E8-E9565BA97701}"/>
              </a:ext>
            </a:extLst>
          </p:cNvPr>
          <p:cNvSpPr txBox="1">
            <a:spLocks/>
          </p:cNvSpPr>
          <p:nvPr/>
        </p:nvSpPr>
        <p:spPr>
          <a:xfrm>
            <a:off x="2710015" y="2156228"/>
            <a:ext cx="7893668" cy="893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An entity that cannot be uniquely identified by its attributes alone. The existence of a weak entity is dependent upon another entity called the owner entity.</a:t>
            </a:r>
            <a:endParaRPr lang="en-IN" sz="2000" dirty="0"/>
          </a:p>
        </p:txBody>
      </p:sp>
      <p:sp>
        <p:nvSpPr>
          <p:cNvPr id="8" name="Content Placeholder 2">
            <a:extLst>
              <a:ext uri="{FF2B5EF4-FFF2-40B4-BE49-F238E27FC236}">
                <a16:creationId xmlns:a16="http://schemas.microsoft.com/office/drawing/2014/main" id="{255C88C9-787B-45FE-A16C-A48ACB2B88BD}"/>
              </a:ext>
            </a:extLst>
          </p:cNvPr>
          <p:cNvSpPr txBox="1">
            <a:spLocks/>
          </p:cNvSpPr>
          <p:nvPr/>
        </p:nvSpPr>
        <p:spPr>
          <a:xfrm>
            <a:off x="2710015" y="3272634"/>
            <a:ext cx="7893668" cy="617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Each attribute is represented by an oval containing </a:t>
            </a:r>
            <a:r>
              <a:rPr lang="en-US" sz="2000" dirty="0" err="1"/>
              <a:t>atributte’s</a:t>
            </a:r>
            <a:r>
              <a:rPr lang="en-US" sz="2000" dirty="0"/>
              <a:t> name.</a:t>
            </a:r>
            <a:endParaRPr lang="en-IN" sz="2000" dirty="0"/>
          </a:p>
        </p:txBody>
      </p:sp>
      <p:sp>
        <p:nvSpPr>
          <p:cNvPr id="9" name="Content Placeholder 2">
            <a:extLst>
              <a:ext uri="{FF2B5EF4-FFF2-40B4-BE49-F238E27FC236}">
                <a16:creationId xmlns:a16="http://schemas.microsoft.com/office/drawing/2014/main" id="{EA0739B4-76A5-4119-A8A1-477698DF1B00}"/>
              </a:ext>
            </a:extLst>
          </p:cNvPr>
          <p:cNvSpPr txBox="1">
            <a:spLocks/>
          </p:cNvSpPr>
          <p:nvPr/>
        </p:nvSpPr>
        <p:spPr>
          <a:xfrm>
            <a:off x="2710015" y="4190558"/>
            <a:ext cx="7893668" cy="451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An attribute whose value is calculated (derived) from other attributes.</a:t>
            </a:r>
            <a:endParaRPr lang="en-IN" sz="2000" dirty="0"/>
          </a:p>
        </p:txBody>
      </p:sp>
      <p:sp>
        <p:nvSpPr>
          <p:cNvPr id="10" name="Content Placeholder 2">
            <a:extLst>
              <a:ext uri="{FF2B5EF4-FFF2-40B4-BE49-F238E27FC236}">
                <a16:creationId xmlns:a16="http://schemas.microsoft.com/office/drawing/2014/main" id="{C4D4B85A-5723-4D11-ABCB-FBBD303F54C2}"/>
              </a:ext>
            </a:extLst>
          </p:cNvPr>
          <p:cNvSpPr txBox="1">
            <a:spLocks/>
          </p:cNvSpPr>
          <p:nvPr/>
        </p:nvSpPr>
        <p:spPr>
          <a:xfrm>
            <a:off x="2710015" y="5102031"/>
            <a:ext cx="7893669" cy="6171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An attribute that can have many values (there are many distinct values entered for it in the same column of the table).</a:t>
            </a:r>
            <a:endParaRPr lang="en-IN" sz="2000" dirty="0"/>
          </a:p>
        </p:txBody>
      </p:sp>
    </p:spTree>
    <p:extLst>
      <p:ext uri="{BB962C8B-B14F-4D97-AF65-F5344CB8AC3E}">
        <p14:creationId xmlns:p14="http://schemas.microsoft.com/office/powerpoint/2010/main" val="2595749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18668</TotalTime>
  <Words>1796</Words>
  <Application>Microsoft Office PowerPoint</Application>
  <PresentationFormat>Widescreen</PresentationFormat>
  <Paragraphs>191</Paragraphs>
  <Slides>35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Book Antiqua</vt:lpstr>
      <vt:lpstr>Calibri</vt:lpstr>
      <vt:lpstr>Calibri Light</vt:lpstr>
      <vt:lpstr>Office Theme</vt:lpstr>
      <vt:lpstr>Entity-Relationship Model</vt:lpstr>
      <vt:lpstr>Steps in Database Design</vt:lpstr>
      <vt:lpstr>Example: Database Design for Banking Institution</vt:lpstr>
      <vt:lpstr>ER Modeling </vt:lpstr>
      <vt:lpstr>ER Model Basics</vt:lpstr>
      <vt:lpstr>Example</vt:lpstr>
      <vt:lpstr>Components of a ER Diagram</vt:lpstr>
      <vt:lpstr>Entity Relationship Diagram Symbols  </vt:lpstr>
      <vt:lpstr>Entity Relationship Diagram Symbols </vt:lpstr>
      <vt:lpstr>Entity Relationship Diagram Symbols </vt:lpstr>
      <vt:lpstr>Entity Sets </vt:lpstr>
      <vt:lpstr>Composite Attributes</vt:lpstr>
      <vt:lpstr>Multivalued Attributes</vt:lpstr>
      <vt:lpstr>Key Attributes</vt:lpstr>
      <vt:lpstr>Derived Attributes</vt:lpstr>
      <vt:lpstr>Exercise</vt:lpstr>
      <vt:lpstr>Weak Entity</vt:lpstr>
      <vt:lpstr>Relationships</vt:lpstr>
      <vt:lpstr>Relationships</vt:lpstr>
      <vt:lpstr>Relationships</vt:lpstr>
      <vt:lpstr>Relationships</vt:lpstr>
      <vt:lpstr>Cardinality Ratios </vt:lpstr>
      <vt:lpstr>Cardinality Ratios </vt:lpstr>
      <vt:lpstr>Cardinality Ratios </vt:lpstr>
      <vt:lpstr>Cardinality Ratios </vt:lpstr>
      <vt:lpstr>Participation Constraints</vt:lpstr>
      <vt:lpstr>Attributes of Relationships</vt:lpstr>
      <vt:lpstr>One to one relationship</vt:lpstr>
      <vt:lpstr>One to many relationship</vt:lpstr>
      <vt:lpstr> Many to many relationship</vt:lpstr>
      <vt:lpstr>Exercise</vt:lpstr>
      <vt:lpstr>Example</vt:lpstr>
      <vt:lpstr>Example</vt:lpstr>
      <vt:lpstr>Example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633</cp:revision>
  <dcterms:created xsi:type="dcterms:W3CDTF">2018-08-09T05:48:18Z</dcterms:created>
  <dcterms:modified xsi:type="dcterms:W3CDTF">2022-05-04T04:03:56Z</dcterms:modified>
</cp:coreProperties>
</file>