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9" r:id="rId3"/>
    <p:sldId id="310" r:id="rId4"/>
    <p:sldId id="322" r:id="rId5"/>
    <p:sldId id="311" r:id="rId6"/>
    <p:sldId id="312" r:id="rId7"/>
    <p:sldId id="313" r:id="rId8"/>
    <p:sldId id="298" r:id="rId9"/>
    <p:sldId id="299" r:id="rId10"/>
    <p:sldId id="300" r:id="rId11"/>
    <p:sldId id="301" r:id="rId12"/>
    <p:sldId id="323" r:id="rId13"/>
    <p:sldId id="324" r:id="rId14"/>
    <p:sldId id="302" r:id="rId15"/>
    <p:sldId id="339" r:id="rId16"/>
    <p:sldId id="303" r:id="rId17"/>
    <p:sldId id="326" r:id="rId18"/>
    <p:sldId id="325" r:id="rId19"/>
    <p:sldId id="305" r:id="rId20"/>
    <p:sldId id="306" r:id="rId21"/>
    <p:sldId id="307" r:id="rId22"/>
    <p:sldId id="308" r:id="rId23"/>
    <p:sldId id="327" r:id="rId24"/>
    <p:sldId id="336" r:id="rId25"/>
    <p:sldId id="337" r:id="rId26"/>
    <p:sldId id="338" r:id="rId27"/>
    <p:sldId id="329" r:id="rId28"/>
    <p:sldId id="330" r:id="rId29"/>
    <p:sldId id="331" r:id="rId30"/>
    <p:sldId id="314" r:id="rId31"/>
    <p:sldId id="315" r:id="rId32"/>
    <p:sldId id="316" r:id="rId33"/>
    <p:sldId id="319" r:id="rId34"/>
    <p:sldId id="320" r:id="rId35"/>
    <p:sldId id="321" r:id="rId36"/>
    <p:sldId id="332" r:id="rId37"/>
    <p:sldId id="335"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8" autoAdjust="0"/>
    <p:restoredTop sz="94660"/>
  </p:normalViewPr>
  <p:slideViewPr>
    <p:cSldViewPr snapToGrid="0">
      <p:cViewPr varScale="1">
        <p:scale>
          <a:sx n="111" d="100"/>
          <a:sy n="111"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cap="flat"/>
        </p:spPr>
      </p:sp>
      <p:sp>
        <p:nvSpPr>
          <p:cNvPr id="16387"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94715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7</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4563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68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Rectangle 6"/>
          <p:cNvSpPr>
            <a:spLocks noGrp="1" noRot="1" noChangeAspect="1" noChangeArrowheads="1" noTextEdit="1"/>
          </p:cNvSpPr>
          <p:nvPr>
            <p:ph type="sldImg"/>
          </p:nvPr>
        </p:nvSpPr>
        <p:spPr>
          <a:xfrm>
            <a:off x="393700" y="692150"/>
            <a:ext cx="6070600" cy="3416300"/>
          </a:xfrm>
          <a:ln cap="flat"/>
        </p:spPr>
      </p:sp>
      <p:sp>
        <p:nvSpPr>
          <p:cNvPr id="3687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5563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14</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417346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14</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3561020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14</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182372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14</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190550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3025" y="0"/>
            <a:ext cx="2974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3883025" y="8686800"/>
            <a:ext cx="297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defRPr>
                <a:solidFill>
                  <a:schemeClr val="tx1"/>
                </a:solidFill>
                <a:latin typeface="Arial" panose="020B0604020202020204" pitchFamily="34" charset="0"/>
              </a:defRPr>
            </a:lvl1pPr>
            <a:lvl2pPr marL="461963" defTabSz="936625">
              <a:defRPr>
                <a:solidFill>
                  <a:schemeClr val="tx1"/>
                </a:solidFill>
                <a:latin typeface="Arial" panose="020B0604020202020204" pitchFamily="34" charset="0"/>
              </a:defRPr>
            </a:lvl2pPr>
            <a:lvl3pPr marL="925513" defTabSz="936625">
              <a:defRPr>
                <a:solidFill>
                  <a:schemeClr val="tx1"/>
                </a:solidFill>
                <a:latin typeface="Arial" panose="020B0604020202020204" pitchFamily="34" charset="0"/>
              </a:defRPr>
            </a:lvl3pPr>
            <a:lvl4pPr marL="1387475" defTabSz="936625">
              <a:defRPr>
                <a:solidFill>
                  <a:schemeClr val="tx1"/>
                </a:solidFill>
                <a:latin typeface="Arial" panose="020B0604020202020204" pitchFamily="34" charset="0"/>
              </a:defRPr>
            </a:lvl4pPr>
            <a:lvl5pPr marL="1851025" defTabSz="936625">
              <a:defRPr>
                <a:solidFill>
                  <a:schemeClr val="tx1"/>
                </a:solidFill>
                <a:latin typeface="Arial" panose="020B0604020202020204" pitchFamily="34" charset="0"/>
              </a:defRPr>
            </a:lvl5pPr>
            <a:lvl6pPr marL="2308225" defTabSz="936625" fontAlgn="base">
              <a:spcBef>
                <a:spcPct val="0"/>
              </a:spcBef>
              <a:spcAft>
                <a:spcPct val="0"/>
              </a:spcAft>
              <a:defRPr>
                <a:solidFill>
                  <a:schemeClr val="tx1"/>
                </a:solidFill>
                <a:latin typeface="Arial" panose="020B0604020202020204" pitchFamily="34" charset="0"/>
              </a:defRPr>
            </a:lvl6pPr>
            <a:lvl7pPr marL="2765425" defTabSz="936625" fontAlgn="base">
              <a:spcBef>
                <a:spcPct val="0"/>
              </a:spcBef>
              <a:spcAft>
                <a:spcPct val="0"/>
              </a:spcAft>
              <a:defRPr>
                <a:solidFill>
                  <a:schemeClr val="tx1"/>
                </a:solidFill>
                <a:latin typeface="Arial" panose="020B0604020202020204" pitchFamily="34" charset="0"/>
              </a:defRPr>
            </a:lvl7pPr>
            <a:lvl8pPr marL="3222625" defTabSz="936625" fontAlgn="base">
              <a:spcBef>
                <a:spcPct val="0"/>
              </a:spcBef>
              <a:spcAft>
                <a:spcPct val="0"/>
              </a:spcAft>
              <a:defRPr>
                <a:solidFill>
                  <a:schemeClr val="tx1"/>
                </a:solidFill>
                <a:latin typeface="Arial" panose="020B0604020202020204" pitchFamily="34" charset="0"/>
              </a:defRPr>
            </a:lvl8pPr>
            <a:lvl9pPr marL="3679825" defTabSz="936625" fontAlgn="base">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18</a:t>
            </a:r>
          </a:p>
        </p:txBody>
      </p:sp>
      <p:sp>
        <p:nvSpPr>
          <p:cNvPr id="430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153016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0"/>
            <a:ext cx="2974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883025" y="8686800"/>
            <a:ext cx="297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defRPr>
                <a:solidFill>
                  <a:schemeClr val="tx1"/>
                </a:solidFill>
                <a:latin typeface="Arial" panose="020B0604020202020204" pitchFamily="34" charset="0"/>
              </a:defRPr>
            </a:lvl1pPr>
            <a:lvl2pPr marL="461963" defTabSz="936625">
              <a:defRPr>
                <a:solidFill>
                  <a:schemeClr val="tx1"/>
                </a:solidFill>
                <a:latin typeface="Arial" panose="020B0604020202020204" pitchFamily="34" charset="0"/>
              </a:defRPr>
            </a:lvl2pPr>
            <a:lvl3pPr marL="925513" defTabSz="936625">
              <a:defRPr>
                <a:solidFill>
                  <a:schemeClr val="tx1"/>
                </a:solidFill>
                <a:latin typeface="Arial" panose="020B0604020202020204" pitchFamily="34" charset="0"/>
              </a:defRPr>
            </a:lvl3pPr>
            <a:lvl4pPr marL="1387475" defTabSz="936625">
              <a:defRPr>
                <a:solidFill>
                  <a:schemeClr val="tx1"/>
                </a:solidFill>
                <a:latin typeface="Arial" panose="020B0604020202020204" pitchFamily="34" charset="0"/>
              </a:defRPr>
            </a:lvl4pPr>
            <a:lvl5pPr marL="1851025" defTabSz="936625">
              <a:defRPr>
                <a:solidFill>
                  <a:schemeClr val="tx1"/>
                </a:solidFill>
                <a:latin typeface="Arial" panose="020B0604020202020204" pitchFamily="34" charset="0"/>
              </a:defRPr>
            </a:lvl5pPr>
            <a:lvl6pPr marL="2308225" defTabSz="936625" fontAlgn="base">
              <a:spcBef>
                <a:spcPct val="0"/>
              </a:spcBef>
              <a:spcAft>
                <a:spcPct val="0"/>
              </a:spcAft>
              <a:defRPr>
                <a:solidFill>
                  <a:schemeClr val="tx1"/>
                </a:solidFill>
                <a:latin typeface="Arial" panose="020B0604020202020204" pitchFamily="34" charset="0"/>
              </a:defRPr>
            </a:lvl6pPr>
            <a:lvl7pPr marL="2765425" defTabSz="936625" fontAlgn="base">
              <a:spcBef>
                <a:spcPct val="0"/>
              </a:spcBef>
              <a:spcAft>
                <a:spcPct val="0"/>
              </a:spcAft>
              <a:defRPr>
                <a:solidFill>
                  <a:schemeClr val="tx1"/>
                </a:solidFill>
                <a:latin typeface="Arial" panose="020B0604020202020204" pitchFamily="34" charset="0"/>
              </a:defRPr>
            </a:lvl7pPr>
            <a:lvl8pPr marL="3222625" defTabSz="936625" fontAlgn="base">
              <a:spcBef>
                <a:spcPct val="0"/>
              </a:spcBef>
              <a:spcAft>
                <a:spcPct val="0"/>
              </a:spcAft>
              <a:defRPr>
                <a:solidFill>
                  <a:schemeClr val="tx1"/>
                </a:solidFill>
                <a:latin typeface="Arial" panose="020B0604020202020204" pitchFamily="34" charset="0"/>
              </a:defRPr>
            </a:lvl8pPr>
            <a:lvl9pPr marL="3679825" defTabSz="936625" fontAlgn="base">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22</a:t>
            </a:r>
          </a:p>
        </p:txBody>
      </p:sp>
      <p:sp>
        <p:nvSpPr>
          <p:cNvPr id="450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Rectangle 6"/>
          <p:cNvSpPr>
            <a:spLocks noGrp="1" noRot="1" noChangeAspect="1" noChangeArrowheads="1" noTextEdit="1"/>
          </p:cNvSpPr>
          <p:nvPr>
            <p:ph type="sldImg"/>
          </p:nvPr>
        </p:nvSpPr>
        <p:spPr>
          <a:xfrm>
            <a:off x="393700" y="692150"/>
            <a:ext cx="6070600" cy="3416300"/>
          </a:xfrm>
          <a:ln cap="flat"/>
        </p:spPr>
      </p:sp>
      <p:sp>
        <p:nvSpPr>
          <p:cNvPr id="45063"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362105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471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Rectangle 6"/>
          <p:cNvSpPr>
            <a:spLocks noGrp="1" noRot="1" noChangeAspect="1" noChangeArrowheads="1" noTextEdit="1"/>
          </p:cNvSpPr>
          <p:nvPr>
            <p:ph type="sldImg"/>
          </p:nvPr>
        </p:nvSpPr>
        <p:spPr>
          <a:xfrm>
            <a:off x="393700" y="692150"/>
            <a:ext cx="6070600" cy="3416300"/>
          </a:xfrm>
          <a:ln cap="flat"/>
        </p:spPr>
      </p:sp>
      <p:sp>
        <p:nvSpPr>
          <p:cNvPr id="47111" name="Rectangle 7"/>
          <p:cNvSpPr>
            <a:spLocks noGrp="1" noChangeArrowheads="1"/>
          </p:cNvSpPr>
          <p:nvPr>
            <p:ph type="body" idx="1"/>
          </p:nvPr>
        </p:nvSpPr>
        <p:spPr>
          <a:xfrm>
            <a:off x="912813" y="4343400"/>
            <a:ext cx="5030787" cy="4113213"/>
          </a:xfrm>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91031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5</a:t>
            </a:r>
          </a:p>
        </p:txBody>
      </p:sp>
      <p:sp>
        <p:nvSpPr>
          <p:cNvPr id="491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6"/>
          <p:cNvSpPr>
            <a:spLocks noGrp="1" noRot="1" noChangeAspect="1" noChangeArrowheads="1" noTextEdit="1"/>
          </p:cNvSpPr>
          <p:nvPr>
            <p:ph type="sldImg"/>
          </p:nvPr>
        </p:nvSpPr>
        <p:spPr>
          <a:xfrm>
            <a:off x="393700" y="692150"/>
            <a:ext cx="6070600" cy="3416300"/>
          </a:xfrm>
          <a:ln cap="flat"/>
        </p:spPr>
      </p:sp>
      <p:sp>
        <p:nvSpPr>
          <p:cNvPr id="49159"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210058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cap="flat"/>
        </p:spPr>
      </p:sp>
      <p:sp>
        <p:nvSpPr>
          <p:cNvPr id="1843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16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512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p:cNvSpPr>
            <a:spLocks noGrp="1" noRot="1" noChangeAspect="1" noChangeArrowheads="1" noTextEdit="1"/>
          </p:cNvSpPr>
          <p:nvPr>
            <p:ph type="sldImg"/>
          </p:nvPr>
        </p:nvSpPr>
        <p:spPr>
          <a:xfrm>
            <a:off x="393700" y="692150"/>
            <a:ext cx="6070600" cy="3416300"/>
          </a:xfrm>
          <a:ln cap="flat"/>
        </p:spPr>
      </p:sp>
      <p:sp>
        <p:nvSpPr>
          <p:cNvPr id="51207"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56658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7</a:t>
            </a:r>
          </a:p>
        </p:txBody>
      </p:sp>
      <p:sp>
        <p:nvSpPr>
          <p:cNvPr id="532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Grp="1" noRot="1" noChangeAspect="1" noChangeArrowheads="1" noTextEdit="1"/>
          </p:cNvSpPr>
          <p:nvPr>
            <p:ph type="sldImg"/>
          </p:nvPr>
        </p:nvSpPr>
        <p:spPr>
          <a:xfrm>
            <a:off x="393700" y="692150"/>
            <a:ext cx="6070600" cy="3416300"/>
          </a:xfrm>
          <a:ln cap="flat"/>
        </p:spPr>
      </p:sp>
      <p:sp>
        <p:nvSpPr>
          <p:cNvPr id="53255"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188349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593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 name="Rectangle 6"/>
          <p:cNvSpPr>
            <a:spLocks noGrp="1" noRot="1" noChangeAspect="1" noChangeArrowheads="1" noTextEdit="1"/>
          </p:cNvSpPr>
          <p:nvPr>
            <p:ph type="sldImg"/>
          </p:nvPr>
        </p:nvSpPr>
        <p:spPr>
          <a:xfrm>
            <a:off x="393700" y="692150"/>
            <a:ext cx="6070600" cy="3416300"/>
          </a:xfrm>
          <a:ln cap="flat"/>
        </p:spPr>
      </p:sp>
      <p:sp>
        <p:nvSpPr>
          <p:cNvPr id="59399"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1145530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614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6" name="Rectangle 6"/>
          <p:cNvSpPr>
            <a:spLocks noGrp="1" noRot="1" noChangeAspect="1" noChangeArrowheads="1" noTextEdit="1"/>
          </p:cNvSpPr>
          <p:nvPr>
            <p:ph type="sldImg"/>
          </p:nvPr>
        </p:nvSpPr>
        <p:spPr>
          <a:xfrm>
            <a:off x="393700" y="692150"/>
            <a:ext cx="6070600" cy="3416300"/>
          </a:xfrm>
          <a:ln cap="flat"/>
        </p:spPr>
      </p:sp>
      <p:sp>
        <p:nvSpPr>
          <p:cNvPr id="61447"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3436696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634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Grp="1" noRot="1" noChangeAspect="1" noChangeArrowheads="1" noTextEdit="1"/>
          </p:cNvSpPr>
          <p:nvPr>
            <p:ph type="sldImg"/>
          </p:nvPr>
        </p:nvSpPr>
        <p:spPr>
          <a:xfrm>
            <a:off x="393700" y="692150"/>
            <a:ext cx="6070600" cy="3416300"/>
          </a:xfrm>
          <a:ln cap="flat"/>
        </p:spPr>
      </p:sp>
      <p:sp>
        <p:nvSpPr>
          <p:cNvPr id="63495"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268252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655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Rectangle 6"/>
          <p:cNvSpPr>
            <a:spLocks noGrp="1" noRot="1" noChangeAspect="1" noChangeArrowheads="1" noTextEdit="1"/>
          </p:cNvSpPr>
          <p:nvPr>
            <p:ph type="sldImg"/>
          </p:nvPr>
        </p:nvSpPr>
        <p:spPr>
          <a:xfrm>
            <a:off x="393700" y="692150"/>
            <a:ext cx="6070600" cy="3416300"/>
          </a:xfrm>
          <a:ln cap="flat"/>
        </p:spPr>
      </p:sp>
      <p:sp>
        <p:nvSpPr>
          <p:cNvPr id="65543" name="Rectangle 7"/>
          <p:cNvSpPr>
            <a:spLocks noGrp="1" noChangeArrowheads="1"/>
          </p:cNvSpPr>
          <p:nvPr>
            <p:ph type="body" idx="1"/>
          </p:nvPr>
        </p:nvSpPr>
        <p:spPr>
          <a:xfrm>
            <a:off x="912813" y="4343400"/>
            <a:ext cx="5030787" cy="4113213"/>
          </a:xfrm>
          <a:ln/>
        </p:spPr>
        <p:txBody>
          <a:bodyPr/>
          <a:lstStyle/>
          <a:p>
            <a:endParaRPr lang="en-US" altLang="en-US"/>
          </a:p>
        </p:txBody>
      </p:sp>
    </p:spTree>
    <p:extLst>
      <p:ext uri="{BB962C8B-B14F-4D97-AF65-F5344CB8AC3E}">
        <p14:creationId xmlns:p14="http://schemas.microsoft.com/office/powerpoint/2010/main" val="133191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15</a:t>
            </a:r>
          </a:p>
        </p:txBody>
      </p:sp>
      <p:sp>
        <p:nvSpPr>
          <p:cNvPr id="716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Rectangle 6"/>
          <p:cNvSpPr>
            <a:spLocks noGrp="1" noRot="1" noChangeAspect="1" noChangeArrowheads="1" noTextEdit="1"/>
          </p:cNvSpPr>
          <p:nvPr>
            <p:ph type="sldImg"/>
          </p:nvPr>
        </p:nvSpPr>
        <p:spPr>
          <a:xfrm>
            <a:off x="393700" y="692150"/>
            <a:ext cx="6070600" cy="3416300"/>
          </a:xfrm>
          <a:ln cap="flat"/>
        </p:spPr>
      </p:sp>
      <p:sp>
        <p:nvSpPr>
          <p:cNvPr id="716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067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3025" y="0"/>
            <a:ext cx="2974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p:cNvSpPr>
            <a:spLocks noChangeArrowheads="1"/>
          </p:cNvSpPr>
          <p:nvPr/>
        </p:nvSpPr>
        <p:spPr bwMode="auto">
          <a:xfrm>
            <a:off x="3883025" y="8686800"/>
            <a:ext cx="297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defRPr>
                <a:solidFill>
                  <a:schemeClr val="tx1"/>
                </a:solidFill>
                <a:latin typeface="Arial" panose="020B0604020202020204" pitchFamily="34" charset="0"/>
              </a:defRPr>
            </a:lvl1pPr>
            <a:lvl2pPr marL="461963" defTabSz="936625">
              <a:defRPr>
                <a:solidFill>
                  <a:schemeClr val="tx1"/>
                </a:solidFill>
                <a:latin typeface="Arial" panose="020B0604020202020204" pitchFamily="34" charset="0"/>
              </a:defRPr>
            </a:lvl2pPr>
            <a:lvl3pPr marL="925513" defTabSz="936625">
              <a:defRPr>
                <a:solidFill>
                  <a:schemeClr val="tx1"/>
                </a:solidFill>
                <a:latin typeface="Arial" panose="020B0604020202020204" pitchFamily="34" charset="0"/>
              </a:defRPr>
            </a:lvl3pPr>
            <a:lvl4pPr marL="1387475" defTabSz="936625">
              <a:defRPr>
                <a:solidFill>
                  <a:schemeClr val="tx1"/>
                </a:solidFill>
                <a:latin typeface="Arial" panose="020B0604020202020204" pitchFamily="34" charset="0"/>
              </a:defRPr>
            </a:lvl4pPr>
            <a:lvl5pPr marL="1851025" defTabSz="936625">
              <a:defRPr>
                <a:solidFill>
                  <a:schemeClr val="tx1"/>
                </a:solidFill>
                <a:latin typeface="Arial" panose="020B0604020202020204" pitchFamily="34" charset="0"/>
              </a:defRPr>
            </a:lvl5pPr>
            <a:lvl6pPr marL="2308225" defTabSz="936625" fontAlgn="base">
              <a:spcBef>
                <a:spcPct val="0"/>
              </a:spcBef>
              <a:spcAft>
                <a:spcPct val="0"/>
              </a:spcAft>
              <a:defRPr>
                <a:solidFill>
                  <a:schemeClr val="tx1"/>
                </a:solidFill>
                <a:latin typeface="Arial" panose="020B0604020202020204" pitchFamily="34" charset="0"/>
              </a:defRPr>
            </a:lvl6pPr>
            <a:lvl7pPr marL="2765425" defTabSz="936625" fontAlgn="base">
              <a:spcBef>
                <a:spcPct val="0"/>
              </a:spcBef>
              <a:spcAft>
                <a:spcPct val="0"/>
              </a:spcAft>
              <a:defRPr>
                <a:solidFill>
                  <a:schemeClr val="tx1"/>
                </a:solidFill>
                <a:latin typeface="Arial" panose="020B0604020202020204" pitchFamily="34" charset="0"/>
              </a:defRPr>
            </a:lvl7pPr>
            <a:lvl8pPr marL="3222625" defTabSz="936625" fontAlgn="base">
              <a:spcBef>
                <a:spcPct val="0"/>
              </a:spcBef>
              <a:spcAft>
                <a:spcPct val="0"/>
              </a:spcAft>
              <a:defRPr>
                <a:solidFill>
                  <a:schemeClr val="tx1"/>
                </a:solidFill>
                <a:latin typeface="Arial" panose="020B0604020202020204" pitchFamily="34" charset="0"/>
              </a:defRPr>
            </a:lvl8pPr>
            <a:lvl9pPr marL="3679825" defTabSz="936625" fontAlgn="base">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15</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p:cNvSpPr>
            <a:spLocks noGrp="1" noChangeArrowheads="1"/>
          </p:cNvSpPr>
          <p:nvPr>
            <p:ph type="body" idx="1"/>
          </p:nvPr>
        </p:nvSpPr>
        <p:spPr>
          <a:ln/>
        </p:spPr>
        <p:txBody>
          <a:bodyPr/>
          <a:lstStyle/>
          <a:p>
            <a:endParaRPr lang="en-US" altLang="en-US"/>
          </a:p>
        </p:txBody>
      </p:sp>
      <p:sp>
        <p:nvSpPr>
          <p:cNvPr id="20487" name="Rectangle 7"/>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197103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3025" y="0"/>
            <a:ext cx="29749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Rectangle 3"/>
          <p:cNvSpPr>
            <a:spLocks noChangeArrowheads="1"/>
          </p:cNvSpPr>
          <p:nvPr/>
        </p:nvSpPr>
        <p:spPr bwMode="auto">
          <a:xfrm>
            <a:off x="3883025" y="8686800"/>
            <a:ext cx="297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36625">
              <a:defRPr>
                <a:solidFill>
                  <a:schemeClr val="tx1"/>
                </a:solidFill>
                <a:latin typeface="Arial" panose="020B0604020202020204" pitchFamily="34" charset="0"/>
              </a:defRPr>
            </a:lvl1pPr>
            <a:lvl2pPr marL="461963" defTabSz="936625">
              <a:defRPr>
                <a:solidFill>
                  <a:schemeClr val="tx1"/>
                </a:solidFill>
                <a:latin typeface="Arial" panose="020B0604020202020204" pitchFamily="34" charset="0"/>
              </a:defRPr>
            </a:lvl2pPr>
            <a:lvl3pPr marL="925513" defTabSz="936625">
              <a:defRPr>
                <a:solidFill>
                  <a:schemeClr val="tx1"/>
                </a:solidFill>
                <a:latin typeface="Arial" panose="020B0604020202020204" pitchFamily="34" charset="0"/>
              </a:defRPr>
            </a:lvl3pPr>
            <a:lvl4pPr marL="1387475" defTabSz="936625">
              <a:defRPr>
                <a:solidFill>
                  <a:schemeClr val="tx1"/>
                </a:solidFill>
                <a:latin typeface="Arial" panose="020B0604020202020204" pitchFamily="34" charset="0"/>
              </a:defRPr>
            </a:lvl4pPr>
            <a:lvl5pPr marL="1851025" defTabSz="936625">
              <a:defRPr>
                <a:solidFill>
                  <a:schemeClr val="tx1"/>
                </a:solidFill>
                <a:latin typeface="Arial" panose="020B0604020202020204" pitchFamily="34" charset="0"/>
              </a:defRPr>
            </a:lvl5pPr>
            <a:lvl6pPr marL="2308225" defTabSz="936625" fontAlgn="base">
              <a:spcBef>
                <a:spcPct val="0"/>
              </a:spcBef>
              <a:spcAft>
                <a:spcPct val="0"/>
              </a:spcAft>
              <a:defRPr>
                <a:solidFill>
                  <a:schemeClr val="tx1"/>
                </a:solidFill>
                <a:latin typeface="Arial" panose="020B0604020202020204" pitchFamily="34" charset="0"/>
              </a:defRPr>
            </a:lvl6pPr>
            <a:lvl7pPr marL="2765425" defTabSz="936625" fontAlgn="base">
              <a:spcBef>
                <a:spcPct val="0"/>
              </a:spcBef>
              <a:spcAft>
                <a:spcPct val="0"/>
              </a:spcAft>
              <a:defRPr>
                <a:solidFill>
                  <a:schemeClr val="tx1"/>
                </a:solidFill>
                <a:latin typeface="Arial" panose="020B0604020202020204" pitchFamily="34" charset="0"/>
              </a:defRPr>
            </a:lvl7pPr>
            <a:lvl8pPr marL="3222625" defTabSz="936625" fontAlgn="base">
              <a:spcBef>
                <a:spcPct val="0"/>
              </a:spcBef>
              <a:spcAft>
                <a:spcPct val="0"/>
              </a:spcAft>
              <a:defRPr>
                <a:solidFill>
                  <a:schemeClr val="tx1"/>
                </a:solidFill>
                <a:latin typeface="Arial" panose="020B0604020202020204" pitchFamily="34" charset="0"/>
              </a:defRPr>
            </a:lvl8pPr>
            <a:lvl9pPr marL="3679825" defTabSz="936625" fontAlgn="base">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16</a:t>
            </a:r>
          </a:p>
        </p:txBody>
      </p:sp>
      <p:sp>
        <p:nvSpPr>
          <p:cNvPr id="225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p:cNvSpPr>
            <a:spLocks noGrp="1" noRot="1" noChangeAspect="1" noChangeArrowheads="1" noTextEdit="1"/>
          </p:cNvSpPr>
          <p:nvPr>
            <p:ph type="sldImg"/>
          </p:nvPr>
        </p:nvSpPr>
        <p:spPr>
          <a:xfrm>
            <a:off x="393700" y="692150"/>
            <a:ext cx="6070600" cy="3416300"/>
          </a:xfrm>
          <a:ln cap="flat"/>
        </p:spPr>
      </p:sp>
      <p:sp>
        <p:nvSpPr>
          <p:cNvPr id="22535" name="Rectangle 7"/>
          <p:cNvSpPr>
            <a:spLocks noGrp="1" noChangeArrowheads="1"/>
          </p:cNvSpPr>
          <p:nvPr>
            <p:ph type="body" idx="1"/>
          </p:nvPr>
        </p:nvSpPr>
        <p:spPr>
          <a:xfrm>
            <a:off x="912813" y="4343400"/>
            <a:ext cx="5029200" cy="4114800"/>
          </a:xfrm>
          <a:ln/>
        </p:spPr>
        <p:txBody>
          <a:bodyPr lIns="93663" tIns="46038" rIns="93663" bIns="46038"/>
          <a:lstStyle/>
          <a:p>
            <a:pPr defTabSz="936625"/>
            <a:endParaRPr lang="en-US" altLang="en-US"/>
          </a:p>
        </p:txBody>
      </p:sp>
    </p:spTree>
    <p:extLst>
      <p:ext uri="{BB962C8B-B14F-4D97-AF65-F5344CB8AC3E}">
        <p14:creationId xmlns:p14="http://schemas.microsoft.com/office/powerpoint/2010/main" val="172161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245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9317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245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12801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5</a:t>
            </a:r>
          </a:p>
        </p:txBody>
      </p:sp>
      <p:sp>
        <p:nvSpPr>
          <p:cNvPr id="266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Grp="1" noRot="1" noChangeAspect="1" noChangeArrowheads="1" noTextEdit="1"/>
          </p:cNvSpPr>
          <p:nvPr>
            <p:ph type="sldImg"/>
          </p:nvPr>
        </p:nvSpPr>
        <p:spPr>
          <a:xfrm>
            <a:off x="393700" y="692150"/>
            <a:ext cx="6070600" cy="3416300"/>
          </a:xfrm>
          <a:ln cap="flat"/>
        </p:spPr>
      </p:sp>
      <p:sp>
        <p:nvSpPr>
          <p:cNvPr id="2663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5778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307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Grp="1" noRot="1" noChangeAspect="1" noChangeArrowheads="1" noTextEdit="1"/>
          </p:cNvSpPr>
          <p:nvPr>
            <p:ph type="sldImg"/>
          </p:nvPr>
        </p:nvSpPr>
        <p:spPr>
          <a:xfrm>
            <a:off x="393700" y="692150"/>
            <a:ext cx="6070600" cy="3416300"/>
          </a:xfrm>
          <a:ln cap="flat"/>
        </p:spPr>
      </p:sp>
      <p:sp>
        <p:nvSpPr>
          <p:cNvPr id="3072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4477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4613" y="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884613" y="8686800"/>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7</a:t>
            </a:r>
          </a:p>
        </p:txBody>
      </p:sp>
      <p:sp>
        <p:nvSpPr>
          <p:cNvPr id="327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6"/>
          <p:cNvSpPr>
            <a:spLocks noGrp="1" noRot="1" noChangeAspect="1" noChangeArrowheads="1" noTextEdit="1"/>
          </p:cNvSpPr>
          <p:nvPr>
            <p:ph type="sldImg"/>
          </p:nvPr>
        </p:nvSpPr>
        <p:spPr>
          <a:xfrm>
            <a:off x="393700" y="692150"/>
            <a:ext cx="6070600" cy="3416300"/>
          </a:xfrm>
          <a:ln cap="flat"/>
        </p:spPr>
      </p:sp>
      <p:sp>
        <p:nvSpPr>
          <p:cNvPr id="327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52163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t>5/5/2022</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t>5/5/2022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t>5/5/2022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rgbClr val="002060"/>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t>5/5/2022</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t>5/5/2022</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t>5/5/2022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t>5/5/2022</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t>5/5/2022</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t>5/5/2022</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t>5/5/2022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t>5/5/2022</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t>5/5/2022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3071000"/>
            <a:ext cx="10567916" cy="716000"/>
          </a:xfrm>
        </p:spPr>
        <p:txBody>
          <a:bodyPr>
            <a:normAutofit/>
          </a:bodyPr>
          <a:lstStyle/>
          <a:p>
            <a:r>
              <a:rPr lang="en-US" sz="3800" dirty="0">
                <a:solidFill>
                  <a:srgbClr val="C00000"/>
                </a:solidFill>
              </a:rPr>
              <a:t>The Relational Model</a:t>
            </a:r>
            <a:endParaRPr lang="en-US" sz="38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p:cNvSpPr>
            <a:spLocks noGrp="1" noChangeArrowheads="1"/>
          </p:cNvSpPr>
          <p:nvPr>
            <p:ph type="title"/>
          </p:nvPr>
        </p:nvSpPr>
        <p:spPr>
          <a:noFill/>
          <a:ln/>
        </p:spPr>
        <p:txBody>
          <a:bodyPr>
            <a:normAutofit fontScale="90000"/>
          </a:bodyPr>
          <a:lstStyle/>
          <a:p>
            <a:r>
              <a:rPr lang="en-US" altLang="en-US"/>
              <a:t>Creating Relations in SQL</a:t>
            </a:r>
          </a:p>
        </p:txBody>
      </p:sp>
      <p:sp>
        <p:nvSpPr>
          <p:cNvPr id="19461" name="Rectangle 5"/>
          <p:cNvSpPr>
            <a:spLocks noGrp="1" noChangeArrowheads="1"/>
          </p:cNvSpPr>
          <p:nvPr>
            <p:ph type="body" idx="1"/>
          </p:nvPr>
        </p:nvSpPr>
        <p:spPr>
          <a:xfrm>
            <a:off x="838200" y="1452097"/>
            <a:ext cx="4824369" cy="4889500"/>
          </a:xfrm>
          <a:noFill/>
          <a:ln/>
        </p:spPr>
        <p:txBody>
          <a:bodyPr>
            <a:normAutofit/>
          </a:bodyPr>
          <a:lstStyle/>
          <a:p>
            <a:pPr algn="just"/>
            <a:r>
              <a:rPr lang="en-US" altLang="en-US" dirty="0"/>
              <a:t>Creates the Students          relation. Observe that the        type </a:t>
            </a:r>
            <a:r>
              <a:rPr lang="en-US" altLang="en-US" dirty="0">
                <a:solidFill>
                  <a:schemeClr val="accent2"/>
                </a:solidFill>
              </a:rPr>
              <a:t>(domain)  </a:t>
            </a:r>
            <a:r>
              <a:rPr lang="en-US" altLang="en-US" dirty="0"/>
              <a:t>of each field         is specified, and enforced by     the DBMS whenever tuples       are added or modified. </a:t>
            </a:r>
          </a:p>
          <a:p>
            <a:endParaRPr lang="en-US" altLang="en-US" dirty="0"/>
          </a:p>
          <a:p>
            <a:pPr algn="just"/>
            <a:r>
              <a:rPr lang="en-US" altLang="en-US" dirty="0"/>
              <a:t>As another example, the Enrolled table holds information about courses       that students take.</a:t>
            </a:r>
          </a:p>
        </p:txBody>
      </p:sp>
      <p:sp>
        <p:nvSpPr>
          <p:cNvPr id="19462" name="Rectangle 6"/>
          <p:cNvSpPr>
            <a:spLocks noChangeArrowheads="1"/>
          </p:cNvSpPr>
          <p:nvPr/>
        </p:nvSpPr>
        <p:spPr bwMode="auto">
          <a:xfrm>
            <a:off x="6231870" y="1452097"/>
            <a:ext cx="3218831" cy="19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CREATE TABLE Students </a:t>
            </a:r>
          </a:p>
          <a:p>
            <a:pPr lvl="1"/>
            <a:r>
              <a:rPr lang="en-US" altLang="en-US" sz="2000" dirty="0">
                <a:latin typeface="Book Antiqua" panose="02040602050305030304" pitchFamily="18" charset="0"/>
              </a:rPr>
              <a:t>(</a:t>
            </a:r>
            <a:r>
              <a:rPr lang="en-US" altLang="en-US" sz="2000" dirty="0" err="1">
                <a:latin typeface="Book Antiqua" panose="02040602050305030304" pitchFamily="18" charset="0"/>
              </a:rPr>
              <a:t>sid</a:t>
            </a:r>
            <a:r>
              <a:rPr lang="en-US" altLang="en-US" sz="2000" dirty="0">
                <a:latin typeface="Book Antiqua" panose="02040602050305030304" pitchFamily="18" charset="0"/>
              </a:rPr>
              <a:t> CHAR(20), 	 </a:t>
            </a:r>
          </a:p>
          <a:p>
            <a:pPr lvl="1"/>
            <a:r>
              <a:rPr lang="en-US" altLang="en-US" sz="2000" dirty="0">
                <a:latin typeface="Book Antiqua" panose="02040602050305030304" pitchFamily="18" charset="0"/>
              </a:rPr>
              <a:t> name CHAR(20), </a:t>
            </a:r>
          </a:p>
          <a:p>
            <a:pPr lvl="1"/>
            <a:r>
              <a:rPr lang="en-US" altLang="en-US" sz="2000" dirty="0">
                <a:latin typeface="Book Antiqua" panose="02040602050305030304" pitchFamily="18" charset="0"/>
              </a:rPr>
              <a:t> login CHAR(10),	 </a:t>
            </a:r>
          </a:p>
          <a:p>
            <a:pPr lvl="1"/>
            <a:r>
              <a:rPr lang="en-US" altLang="en-US" sz="2000" dirty="0">
                <a:latin typeface="Book Antiqua" panose="02040602050305030304" pitchFamily="18" charset="0"/>
              </a:rPr>
              <a:t> age INTEGER,	 </a:t>
            </a:r>
          </a:p>
          <a:p>
            <a:pPr lvl="1"/>
            <a:r>
              <a:rPr lang="en-US" altLang="en-US" sz="2000" dirty="0">
                <a:latin typeface="Book Antiqua" panose="02040602050305030304" pitchFamily="18" charset="0"/>
              </a:rPr>
              <a:t> </a:t>
            </a:r>
            <a:r>
              <a:rPr lang="en-US" altLang="en-US" sz="2000" dirty="0" err="1">
                <a:latin typeface="Book Antiqua" panose="02040602050305030304" pitchFamily="18" charset="0"/>
              </a:rPr>
              <a:t>gpa</a:t>
            </a:r>
            <a:r>
              <a:rPr lang="en-US" altLang="en-US" sz="2000" dirty="0">
                <a:latin typeface="Book Antiqua" panose="02040602050305030304" pitchFamily="18" charset="0"/>
              </a:rPr>
              <a:t> REAL); </a:t>
            </a:r>
            <a:endParaRPr lang="en-US" altLang="en-US" dirty="0">
              <a:latin typeface="Book Antiqua" panose="02040602050305030304" pitchFamily="18" charset="0"/>
            </a:endParaRPr>
          </a:p>
        </p:txBody>
      </p:sp>
      <p:sp>
        <p:nvSpPr>
          <p:cNvPr id="19463" name="Rectangle 7"/>
          <p:cNvSpPr>
            <a:spLocks noChangeArrowheads="1"/>
          </p:cNvSpPr>
          <p:nvPr/>
        </p:nvSpPr>
        <p:spPr bwMode="auto">
          <a:xfrm>
            <a:off x="2209800" y="457200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Rectangle 8"/>
          <p:cNvSpPr>
            <a:spLocks noChangeArrowheads="1"/>
          </p:cNvSpPr>
          <p:nvPr/>
        </p:nvSpPr>
        <p:spPr bwMode="auto">
          <a:xfrm>
            <a:off x="2286000" y="480060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Rectangle 9"/>
          <p:cNvSpPr>
            <a:spLocks noChangeArrowheads="1"/>
          </p:cNvSpPr>
          <p:nvPr/>
        </p:nvSpPr>
        <p:spPr bwMode="auto">
          <a:xfrm>
            <a:off x="6231870" y="4469408"/>
            <a:ext cx="3530600" cy="132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000" dirty="0">
                <a:latin typeface="Book Antiqua" panose="02040602050305030304" pitchFamily="18" charset="0"/>
              </a:rPr>
              <a:t>CREATE TABLE Enrolled</a:t>
            </a:r>
            <a:endParaRPr lang="en-US" altLang="en-US" dirty="0">
              <a:latin typeface="Book Antiqua" panose="02040602050305030304" pitchFamily="18" charset="0"/>
            </a:endParaRPr>
          </a:p>
          <a:p>
            <a:r>
              <a:rPr lang="en-US" altLang="en-US" dirty="0">
                <a:latin typeface="Book Antiqua" panose="02040602050305030304" pitchFamily="18" charset="0"/>
              </a:rPr>
              <a:t>	(</a:t>
            </a:r>
            <a:r>
              <a:rPr lang="en-US" altLang="en-US" dirty="0" err="1">
                <a:latin typeface="Book Antiqua" panose="02040602050305030304" pitchFamily="18" charset="0"/>
              </a:rPr>
              <a:t>sid</a:t>
            </a:r>
            <a:r>
              <a:rPr lang="en-US" altLang="en-US" dirty="0">
                <a:latin typeface="Book Antiqua" panose="02040602050305030304" pitchFamily="18" charset="0"/>
              </a:rPr>
              <a:t> </a:t>
            </a:r>
            <a:r>
              <a:rPr lang="en-US" altLang="en-US" sz="2000" dirty="0">
                <a:latin typeface="Book Antiqua" panose="02040602050305030304" pitchFamily="18" charset="0"/>
              </a:rPr>
              <a:t>CHAR(20)</a:t>
            </a:r>
            <a:r>
              <a:rPr lang="en-US" altLang="en-US" dirty="0">
                <a:latin typeface="Book Antiqua" panose="02040602050305030304" pitchFamily="18" charset="0"/>
              </a:rPr>
              <a:t>, </a:t>
            </a:r>
          </a:p>
          <a:p>
            <a:r>
              <a:rPr lang="en-US" altLang="en-US" dirty="0">
                <a:latin typeface="Book Antiqua" panose="02040602050305030304" pitchFamily="18" charset="0"/>
              </a:rPr>
              <a:t>	 </a:t>
            </a:r>
            <a:r>
              <a:rPr lang="en-US" altLang="en-US" dirty="0" err="1">
                <a:latin typeface="Book Antiqua" panose="02040602050305030304" pitchFamily="18" charset="0"/>
              </a:rPr>
              <a:t>cid</a:t>
            </a:r>
            <a:r>
              <a:rPr lang="en-US" altLang="en-US" dirty="0">
                <a:latin typeface="Book Antiqua" panose="02040602050305030304" pitchFamily="18" charset="0"/>
              </a:rPr>
              <a:t> </a:t>
            </a:r>
            <a:r>
              <a:rPr lang="en-US" altLang="en-US" sz="2000" dirty="0">
                <a:latin typeface="Book Antiqua" panose="02040602050305030304" pitchFamily="18" charset="0"/>
              </a:rPr>
              <a:t>CHAR(20)</a:t>
            </a:r>
            <a:r>
              <a:rPr lang="en-US" altLang="en-US" dirty="0">
                <a:latin typeface="Book Antiqua" panose="02040602050305030304" pitchFamily="18" charset="0"/>
              </a:rPr>
              <a:t>, </a:t>
            </a:r>
          </a:p>
          <a:p>
            <a:r>
              <a:rPr lang="en-US" altLang="en-US" dirty="0">
                <a:latin typeface="Book Antiqua" panose="02040602050305030304" pitchFamily="18" charset="0"/>
              </a:rPr>
              <a:t>	 grade </a:t>
            </a:r>
            <a:r>
              <a:rPr lang="en-US" altLang="en-US" sz="2000" dirty="0">
                <a:latin typeface="Book Antiqua" panose="02040602050305030304" pitchFamily="18" charset="0"/>
              </a:rPr>
              <a:t>CHAR</a:t>
            </a:r>
            <a:r>
              <a:rPr lang="en-US" altLang="en-US" dirty="0">
                <a:latin typeface="Book Antiqua" panose="02040602050305030304" pitchFamily="18" charset="0"/>
              </a:rPr>
              <a:t>(2)) ; </a:t>
            </a:r>
          </a:p>
        </p:txBody>
      </p:sp>
      <p:graphicFrame>
        <p:nvGraphicFramePr>
          <p:cNvPr id="10" name="Table 2">
            <a:extLst>
              <a:ext uri="{FF2B5EF4-FFF2-40B4-BE49-F238E27FC236}">
                <a16:creationId xmlns:a16="http://schemas.microsoft.com/office/drawing/2014/main" id="{4D935A39-2CAA-4113-8782-D66F0A206D6B}"/>
              </a:ext>
            </a:extLst>
          </p:cNvPr>
          <p:cNvGraphicFramePr>
            <a:graphicFrameLocks noGrp="1"/>
          </p:cNvGraphicFramePr>
          <p:nvPr>
            <p:extLst>
              <p:ext uri="{D42A27DB-BD31-4B8C-83A1-F6EECF244321}">
                <p14:modId xmlns:p14="http://schemas.microsoft.com/office/powerpoint/2010/main" val="3493451510"/>
              </p:ext>
            </p:extLst>
          </p:nvPr>
        </p:nvGraphicFramePr>
        <p:xfrm>
          <a:off x="6303396" y="3759535"/>
          <a:ext cx="5718028" cy="365760"/>
        </p:xfrm>
        <a:graphic>
          <a:graphicData uri="http://schemas.openxmlformats.org/drawingml/2006/table">
            <a:tbl>
              <a:tblPr firstRow="1" bandRow="1">
                <a:tableStyleId>{21E4AEA4-8DFA-4A89-87EB-49C32662AFE0}</a:tableStyleId>
              </a:tblPr>
              <a:tblGrid>
                <a:gridCol w="1143605">
                  <a:extLst>
                    <a:ext uri="{9D8B030D-6E8A-4147-A177-3AD203B41FA5}">
                      <a16:colId xmlns:a16="http://schemas.microsoft.com/office/drawing/2014/main" val="720352587"/>
                    </a:ext>
                  </a:extLst>
                </a:gridCol>
                <a:gridCol w="1004787">
                  <a:extLst>
                    <a:ext uri="{9D8B030D-6E8A-4147-A177-3AD203B41FA5}">
                      <a16:colId xmlns:a16="http://schemas.microsoft.com/office/drawing/2014/main" val="271366495"/>
                    </a:ext>
                  </a:extLst>
                </a:gridCol>
                <a:gridCol w="1467066">
                  <a:extLst>
                    <a:ext uri="{9D8B030D-6E8A-4147-A177-3AD203B41FA5}">
                      <a16:colId xmlns:a16="http://schemas.microsoft.com/office/drawing/2014/main" val="4293386286"/>
                    </a:ext>
                  </a:extLst>
                </a:gridCol>
                <a:gridCol w="958965">
                  <a:extLst>
                    <a:ext uri="{9D8B030D-6E8A-4147-A177-3AD203B41FA5}">
                      <a16:colId xmlns:a16="http://schemas.microsoft.com/office/drawing/2014/main" val="2516874736"/>
                    </a:ext>
                  </a:extLst>
                </a:gridCol>
                <a:gridCol w="1143605">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bl>
          </a:graphicData>
        </a:graphic>
      </p:graphicFrame>
      <p:graphicFrame>
        <p:nvGraphicFramePr>
          <p:cNvPr id="11" name="Table 2">
            <a:extLst>
              <a:ext uri="{FF2B5EF4-FFF2-40B4-BE49-F238E27FC236}">
                <a16:creationId xmlns:a16="http://schemas.microsoft.com/office/drawing/2014/main" id="{2ACAB60F-62A3-49CC-857E-8E4DE2C798C0}"/>
              </a:ext>
            </a:extLst>
          </p:cNvPr>
          <p:cNvGraphicFramePr>
            <a:graphicFrameLocks noGrp="1"/>
          </p:cNvGraphicFramePr>
          <p:nvPr>
            <p:extLst>
              <p:ext uri="{D42A27DB-BD31-4B8C-83A1-F6EECF244321}">
                <p14:modId xmlns:p14="http://schemas.microsoft.com/office/powerpoint/2010/main" val="502049185"/>
              </p:ext>
            </p:extLst>
          </p:nvPr>
        </p:nvGraphicFramePr>
        <p:xfrm>
          <a:off x="6303396" y="5883519"/>
          <a:ext cx="3615458" cy="365760"/>
        </p:xfrm>
        <a:graphic>
          <a:graphicData uri="http://schemas.openxmlformats.org/drawingml/2006/table">
            <a:tbl>
              <a:tblPr firstRow="1" bandRow="1">
                <a:tableStyleId>{21E4AEA4-8DFA-4A89-87EB-49C32662AFE0}</a:tableStyleId>
              </a:tblPr>
              <a:tblGrid>
                <a:gridCol w="1143605">
                  <a:extLst>
                    <a:ext uri="{9D8B030D-6E8A-4147-A177-3AD203B41FA5}">
                      <a16:colId xmlns:a16="http://schemas.microsoft.com/office/drawing/2014/main" val="720352587"/>
                    </a:ext>
                  </a:extLst>
                </a:gridCol>
                <a:gridCol w="1004787">
                  <a:extLst>
                    <a:ext uri="{9D8B030D-6E8A-4147-A177-3AD203B41FA5}">
                      <a16:colId xmlns:a16="http://schemas.microsoft.com/office/drawing/2014/main" val="271366495"/>
                    </a:ext>
                  </a:extLst>
                </a:gridCol>
                <a:gridCol w="1467066">
                  <a:extLst>
                    <a:ext uri="{9D8B030D-6E8A-4147-A177-3AD203B41FA5}">
                      <a16:colId xmlns:a16="http://schemas.microsoft.com/office/drawing/2014/main" val="4293386286"/>
                    </a:ext>
                  </a:extLst>
                </a:gridCol>
              </a:tblGrid>
              <a:tr h="314086">
                <a:tc>
                  <a:txBody>
                    <a:bodyPr/>
                    <a:lstStyle/>
                    <a:p>
                      <a:r>
                        <a:rPr lang="en-US" dirty="0" err="1"/>
                        <a:t>sid</a:t>
                      </a:r>
                      <a:endParaRPr lang="en-IN" dirty="0"/>
                    </a:p>
                  </a:txBody>
                  <a:tcPr/>
                </a:tc>
                <a:tc>
                  <a:txBody>
                    <a:bodyPr/>
                    <a:lstStyle/>
                    <a:p>
                      <a:r>
                        <a:rPr lang="en-US" dirty="0" err="1"/>
                        <a:t>cid</a:t>
                      </a:r>
                      <a:endParaRPr lang="en-IN" dirty="0"/>
                    </a:p>
                  </a:txBody>
                  <a:tcPr/>
                </a:tc>
                <a:tc>
                  <a:txBody>
                    <a:bodyPr/>
                    <a:lstStyle/>
                    <a:p>
                      <a:r>
                        <a:rPr lang="en-US" dirty="0"/>
                        <a:t>grade</a:t>
                      </a:r>
                      <a:endParaRPr lang="en-IN" dirty="0"/>
                    </a:p>
                  </a:txBody>
                  <a:tcPr/>
                </a:tc>
                <a:extLst>
                  <a:ext uri="{0D108BD9-81ED-4DB2-BD59-A6C34878D82A}">
                    <a16:rowId xmlns:a16="http://schemas.microsoft.com/office/drawing/2014/main" val="3621505959"/>
                  </a:ext>
                </a:extLst>
              </a:tr>
            </a:tbl>
          </a:graphicData>
        </a:graphic>
      </p:graphicFrame>
    </p:spTree>
    <p:extLst>
      <p:ext uri="{BB962C8B-B14F-4D97-AF65-F5344CB8AC3E}">
        <p14:creationId xmlns:p14="http://schemas.microsoft.com/office/powerpoint/2010/main" val="201488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4"/>
          <p:cNvSpPr>
            <a:spLocks noGrp="1" noChangeArrowheads="1"/>
          </p:cNvSpPr>
          <p:nvPr>
            <p:ph type="title"/>
          </p:nvPr>
        </p:nvSpPr>
        <p:spPr>
          <a:noFill/>
          <a:ln/>
        </p:spPr>
        <p:txBody>
          <a:bodyPr>
            <a:normAutofit fontScale="90000"/>
          </a:bodyPr>
          <a:lstStyle/>
          <a:p>
            <a:r>
              <a:rPr lang="en-US" altLang="en-US" dirty="0"/>
              <a:t>Destroying and Altering Relations</a:t>
            </a:r>
          </a:p>
        </p:txBody>
      </p:sp>
      <p:sp>
        <p:nvSpPr>
          <p:cNvPr id="21509" name="Rectangle 5"/>
          <p:cNvSpPr>
            <a:spLocks noGrp="1" noChangeArrowheads="1"/>
          </p:cNvSpPr>
          <p:nvPr>
            <p:ph type="body" idx="1"/>
          </p:nvPr>
        </p:nvSpPr>
        <p:spPr>
          <a:xfrm>
            <a:off x="838200" y="1153682"/>
            <a:ext cx="8507136" cy="2972246"/>
          </a:xfrm>
          <a:noFill/>
          <a:ln/>
        </p:spPr>
        <p:txBody>
          <a:bodyPr>
            <a:normAutofit fontScale="70000" lnSpcReduction="20000"/>
          </a:bodyPr>
          <a:lstStyle/>
          <a:p>
            <a:r>
              <a:rPr lang="en-US" altLang="en-US" dirty="0"/>
              <a:t>DROP</a:t>
            </a:r>
          </a:p>
          <a:p>
            <a:pPr lvl="1"/>
            <a:r>
              <a:rPr lang="en-US" altLang="en-US" dirty="0"/>
              <a:t>Destroys the relation.  The schema information </a:t>
            </a:r>
            <a:r>
              <a:rPr lang="en-US" altLang="en-US" i="1" dirty="0"/>
              <a:t>and</a:t>
            </a:r>
            <a:r>
              <a:rPr lang="en-US" altLang="en-US" dirty="0"/>
              <a:t> the tuples are deleted.</a:t>
            </a:r>
          </a:p>
          <a:p>
            <a:pPr lvl="2"/>
            <a:r>
              <a:rPr lang="en-US" altLang="en-US" dirty="0">
                <a:solidFill>
                  <a:schemeClr val="accent2"/>
                </a:solidFill>
                <a:latin typeface="Book Antiqua" panose="02040602050305030304" pitchFamily="18" charset="0"/>
              </a:rPr>
              <a:t>Syntax: DROP TABLE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a:t>
            </a:r>
            <a:endParaRPr lang="en-US" altLang="en-US" dirty="0">
              <a:latin typeface="Book Antiqua" panose="02040602050305030304" pitchFamily="18" charset="0"/>
            </a:endParaRPr>
          </a:p>
          <a:p>
            <a:pPr lvl="3"/>
            <a:r>
              <a:rPr lang="en-US" altLang="en-US" dirty="0">
                <a:solidFill>
                  <a:schemeClr val="accent2"/>
                </a:solidFill>
                <a:latin typeface="Book Antiqua" panose="02040602050305030304" pitchFamily="18" charset="0"/>
              </a:rPr>
              <a:t>DROP TABLE </a:t>
            </a:r>
            <a:r>
              <a:rPr lang="en-US" altLang="en-US" dirty="0">
                <a:latin typeface="Book Antiqua" panose="02040602050305030304" pitchFamily="18" charset="0"/>
              </a:rPr>
              <a:t>Students </a:t>
            </a:r>
          </a:p>
          <a:p>
            <a:pPr lvl="3"/>
            <a:r>
              <a:rPr lang="en-US" altLang="en-US" dirty="0"/>
              <a:t>Destroys the relation Students.  The schema information </a:t>
            </a:r>
            <a:r>
              <a:rPr lang="en-US" altLang="en-US" i="1" dirty="0"/>
              <a:t>and</a:t>
            </a:r>
            <a:r>
              <a:rPr lang="en-US" altLang="en-US" dirty="0"/>
              <a:t> the tuples are deleted.</a:t>
            </a:r>
          </a:p>
          <a:p>
            <a:r>
              <a:rPr lang="en-US" altLang="en-US" dirty="0"/>
              <a:t>ALTER</a:t>
            </a:r>
          </a:p>
          <a:p>
            <a:pPr lvl="1"/>
            <a:r>
              <a:rPr lang="en-US" altLang="en-US" dirty="0">
                <a:solidFill>
                  <a:srgbClr val="FF0000"/>
                </a:solidFill>
              </a:rPr>
              <a:t>The ALTER TABLE statement is used to add, delete, or modify columns in an existing table.</a:t>
            </a:r>
          </a:p>
          <a:p>
            <a:pPr lvl="1"/>
            <a:r>
              <a:rPr lang="en-US" altLang="en-US" dirty="0">
                <a:solidFill>
                  <a:srgbClr val="FF0000"/>
                </a:solidFill>
              </a:rPr>
              <a:t>The ALTER TABLE statement is also used to add and drop various constraints on an existing table.</a:t>
            </a:r>
          </a:p>
          <a:p>
            <a:r>
              <a:rPr lang="en-US" altLang="en-US" dirty="0"/>
              <a:t>ALTER TABLE - ADD Column</a:t>
            </a:r>
          </a:p>
          <a:p>
            <a:pPr lvl="1"/>
            <a:r>
              <a:rPr lang="en-US" altLang="en-US" dirty="0"/>
              <a:t>Syntax</a:t>
            </a:r>
          </a:p>
        </p:txBody>
      </p:sp>
      <p:sp>
        <p:nvSpPr>
          <p:cNvPr id="21512" name="Rectangle 8"/>
          <p:cNvSpPr>
            <a:spLocks noChangeArrowheads="1"/>
          </p:cNvSpPr>
          <p:nvPr/>
        </p:nvSpPr>
        <p:spPr bwMode="auto">
          <a:xfrm>
            <a:off x="940750" y="5187297"/>
            <a:ext cx="6955172" cy="136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indent="-457200" algn="just">
              <a:spcBef>
                <a:spcPct val="20000"/>
              </a:spcBef>
              <a:buClr>
                <a:schemeClr val="tx1"/>
              </a:buClr>
              <a:buSzPct val="75000"/>
              <a:buFont typeface="Arial" panose="020B0604020202020204" pitchFamily="34" charset="0"/>
              <a:buChar char="•"/>
            </a:pPr>
            <a:r>
              <a:rPr lang="en-US" altLang="en-US" sz="2400" b="1" dirty="0">
                <a:solidFill>
                  <a:srgbClr val="002060"/>
                </a:solidFill>
                <a:latin typeface="+mn-lt"/>
              </a:rPr>
              <a:t>The schema of Students is altered by adding a new field; every tuple in the current instance is extended with a </a:t>
            </a:r>
            <a:r>
              <a:rPr lang="en-US" altLang="en-US" sz="2400" b="1" i="1" dirty="0">
                <a:solidFill>
                  <a:srgbClr val="002060"/>
                </a:solidFill>
                <a:latin typeface="+mn-lt"/>
              </a:rPr>
              <a:t>null</a:t>
            </a:r>
            <a:r>
              <a:rPr lang="en-US" altLang="en-US" sz="2400" b="1" dirty="0">
                <a:solidFill>
                  <a:srgbClr val="002060"/>
                </a:solidFill>
                <a:latin typeface="+mn-lt"/>
              </a:rPr>
              <a:t> value in the new field.</a:t>
            </a:r>
          </a:p>
        </p:txBody>
      </p:sp>
      <p:sp>
        <p:nvSpPr>
          <p:cNvPr id="21513" name="Rectangle 9"/>
          <p:cNvSpPr>
            <a:spLocks noChangeArrowheads="1"/>
          </p:cNvSpPr>
          <p:nvPr/>
        </p:nvSpPr>
        <p:spPr bwMode="auto">
          <a:xfrm>
            <a:off x="2420465" y="4578855"/>
            <a:ext cx="249017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solidFill>
                  <a:schemeClr val="accent2"/>
                </a:solidFill>
              </a:rPr>
              <a:t>ALTER TABLE  </a:t>
            </a:r>
            <a:r>
              <a:rPr lang="en-US" altLang="en-US" dirty="0"/>
              <a:t>Students </a:t>
            </a:r>
          </a:p>
          <a:p>
            <a:r>
              <a:rPr lang="en-US" altLang="en-US" sz="2000" dirty="0">
                <a:solidFill>
                  <a:schemeClr val="accent2"/>
                </a:solidFill>
              </a:rPr>
              <a:t>ADD </a:t>
            </a:r>
            <a:r>
              <a:rPr lang="en-US" altLang="en-US" dirty="0" err="1"/>
              <a:t>firstYear</a:t>
            </a:r>
            <a:r>
              <a:rPr lang="en-US" altLang="en-US" dirty="0"/>
              <a:t>  integer;</a:t>
            </a:r>
          </a:p>
        </p:txBody>
      </p:sp>
      <p:graphicFrame>
        <p:nvGraphicFramePr>
          <p:cNvPr id="10" name="Table 2">
            <a:extLst>
              <a:ext uri="{FF2B5EF4-FFF2-40B4-BE49-F238E27FC236}">
                <a16:creationId xmlns:a16="http://schemas.microsoft.com/office/drawing/2014/main" id="{D0C70C6E-6105-499C-8F0E-A4BB073207B1}"/>
              </a:ext>
            </a:extLst>
          </p:cNvPr>
          <p:cNvGraphicFramePr>
            <a:graphicFrameLocks noGrp="1"/>
          </p:cNvGraphicFramePr>
          <p:nvPr>
            <p:extLst>
              <p:ext uri="{D42A27DB-BD31-4B8C-83A1-F6EECF244321}">
                <p14:modId xmlns:p14="http://schemas.microsoft.com/office/powerpoint/2010/main" val="1159923391"/>
              </p:ext>
            </p:extLst>
          </p:nvPr>
        </p:nvGraphicFramePr>
        <p:xfrm>
          <a:off x="6646652" y="4821271"/>
          <a:ext cx="5457969" cy="365760"/>
        </p:xfrm>
        <a:graphic>
          <a:graphicData uri="http://schemas.openxmlformats.org/drawingml/2006/table">
            <a:tbl>
              <a:tblPr firstRow="1" bandRow="1">
                <a:tableStyleId>{21E4AEA4-8DFA-4A89-87EB-49C32662AFE0}</a:tableStyleId>
              </a:tblPr>
              <a:tblGrid>
                <a:gridCol w="909662">
                  <a:extLst>
                    <a:ext uri="{9D8B030D-6E8A-4147-A177-3AD203B41FA5}">
                      <a16:colId xmlns:a16="http://schemas.microsoft.com/office/drawing/2014/main" val="720352587"/>
                    </a:ext>
                  </a:extLst>
                </a:gridCol>
                <a:gridCol w="799240">
                  <a:extLst>
                    <a:ext uri="{9D8B030D-6E8A-4147-A177-3AD203B41FA5}">
                      <a16:colId xmlns:a16="http://schemas.microsoft.com/office/drawing/2014/main" val="271366495"/>
                    </a:ext>
                  </a:extLst>
                </a:gridCol>
                <a:gridCol w="1166951">
                  <a:extLst>
                    <a:ext uri="{9D8B030D-6E8A-4147-A177-3AD203B41FA5}">
                      <a16:colId xmlns:a16="http://schemas.microsoft.com/office/drawing/2014/main" val="4293386286"/>
                    </a:ext>
                  </a:extLst>
                </a:gridCol>
                <a:gridCol w="762792">
                  <a:extLst>
                    <a:ext uri="{9D8B030D-6E8A-4147-A177-3AD203B41FA5}">
                      <a16:colId xmlns:a16="http://schemas.microsoft.com/office/drawing/2014/main" val="2516874736"/>
                    </a:ext>
                  </a:extLst>
                </a:gridCol>
                <a:gridCol w="909662">
                  <a:extLst>
                    <a:ext uri="{9D8B030D-6E8A-4147-A177-3AD203B41FA5}">
                      <a16:colId xmlns:a16="http://schemas.microsoft.com/office/drawing/2014/main" val="1225601264"/>
                    </a:ext>
                  </a:extLst>
                </a:gridCol>
                <a:gridCol w="909662">
                  <a:extLst>
                    <a:ext uri="{9D8B030D-6E8A-4147-A177-3AD203B41FA5}">
                      <a16:colId xmlns:a16="http://schemas.microsoft.com/office/drawing/2014/main" val="3379153196"/>
                    </a:ext>
                  </a:extLst>
                </a:gridCol>
              </a:tblGrid>
              <a:tr h="30916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tc>
                  <a:txBody>
                    <a:bodyPr/>
                    <a:lstStyle/>
                    <a:p>
                      <a:r>
                        <a:rPr lang="en-US" dirty="0" err="1"/>
                        <a:t>firsYear</a:t>
                      </a:r>
                      <a:endParaRPr lang="en-IN" dirty="0"/>
                    </a:p>
                  </a:txBody>
                  <a:tcPr/>
                </a:tc>
                <a:extLst>
                  <a:ext uri="{0D108BD9-81ED-4DB2-BD59-A6C34878D82A}">
                    <a16:rowId xmlns:a16="http://schemas.microsoft.com/office/drawing/2014/main" val="3621505959"/>
                  </a:ext>
                </a:extLst>
              </a:tr>
            </a:tbl>
          </a:graphicData>
        </a:graphic>
      </p:graphicFrame>
      <p:sp>
        <p:nvSpPr>
          <p:cNvPr id="12" name="TextBox 11">
            <a:extLst>
              <a:ext uri="{FF2B5EF4-FFF2-40B4-BE49-F238E27FC236}">
                <a16:creationId xmlns:a16="http://schemas.microsoft.com/office/drawing/2014/main" id="{4D4F42E1-553C-47F5-AFD6-34EAB624C7BF}"/>
              </a:ext>
            </a:extLst>
          </p:cNvPr>
          <p:cNvSpPr txBox="1"/>
          <p:nvPr/>
        </p:nvSpPr>
        <p:spPr>
          <a:xfrm>
            <a:off x="2420465" y="3783571"/>
            <a:ext cx="3726809" cy="646331"/>
          </a:xfrm>
          <a:prstGeom prst="rect">
            <a:avLst/>
          </a:prstGeom>
          <a:noFill/>
        </p:spPr>
        <p:txBody>
          <a:bodyPr wrap="square">
            <a:spAutoFit/>
          </a:bodyPr>
          <a:lstStyle/>
          <a:p>
            <a:r>
              <a:rPr lang="en-US" b="0" i="0" dirty="0">
                <a:solidFill>
                  <a:schemeClr val="accent2"/>
                </a:solidFill>
                <a:effectLst/>
                <a:latin typeface="Consolas" panose="020B0609020204030204" pitchFamily="49" charset="0"/>
              </a:rPr>
              <a:t>ALTER TABLE </a:t>
            </a:r>
            <a:r>
              <a:rPr lang="en-US" b="0" i="1" dirty="0" err="1">
                <a:solidFill>
                  <a:srgbClr val="000000"/>
                </a:solidFill>
                <a:effectLst/>
                <a:latin typeface="Consolas" panose="020B0609020204030204" pitchFamily="49" charset="0"/>
              </a:rPr>
              <a:t>table_name</a:t>
            </a:r>
            <a:br>
              <a:rPr lang="en-US" dirty="0"/>
            </a:br>
            <a:r>
              <a:rPr lang="en-US" b="0" i="0" dirty="0">
                <a:solidFill>
                  <a:schemeClr val="accent2"/>
                </a:solidFill>
                <a:effectLst/>
                <a:latin typeface="Consolas" panose="020B0609020204030204" pitchFamily="49" charset="0"/>
              </a:rPr>
              <a:t>ADD</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endParaRPr lang="en-IN" dirty="0"/>
          </a:p>
        </p:txBody>
      </p:sp>
      <p:graphicFrame>
        <p:nvGraphicFramePr>
          <p:cNvPr id="13" name="Table 2">
            <a:extLst>
              <a:ext uri="{FF2B5EF4-FFF2-40B4-BE49-F238E27FC236}">
                <a16:creationId xmlns:a16="http://schemas.microsoft.com/office/drawing/2014/main" id="{D4CCAA77-486F-497B-BBFD-E69B52C9FEA9}"/>
              </a:ext>
            </a:extLst>
          </p:cNvPr>
          <p:cNvGraphicFramePr>
            <a:graphicFrameLocks noGrp="1"/>
          </p:cNvGraphicFramePr>
          <p:nvPr>
            <p:extLst>
              <p:ext uri="{D42A27DB-BD31-4B8C-83A1-F6EECF244321}">
                <p14:modId xmlns:p14="http://schemas.microsoft.com/office/powerpoint/2010/main" val="2328632603"/>
              </p:ext>
            </p:extLst>
          </p:nvPr>
        </p:nvGraphicFramePr>
        <p:xfrm>
          <a:off x="6646652" y="4374511"/>
          <a:ext cx="4561549" cy="393988"/>
        </p:xfrm>
        <a:graphic>
          <a:graphicData uri="http://schemas.openxmlformats.org/drawingml/2006/table">
            <a:tbl>
              <a:tblPr firstRow="1" bandRow="1">
                <a:tableStyleId>{21E4AEA4-8DFA-4A89-87EB-49C32662AFE0}</a:tableStyleId>
              </a:tblPr>
              <a:tblGrid>
                <a:gridCol w="942753">
                  <a:extLst>
                    <a:ext uri="{9D8B030D-6E8A-4147-A177-3AD203B41FA5}">
                      <a16:colId xmlns:a16="http://schemas.microsoft.com/office/drawing/2014/main" val="720352587"/>
                    </a:ext>
                  </a:extLst>
                </a:gridCol>
                <a:gridCol w="828315">
                  <a:extLst>
                    <a:ext uri="{9D8B030D-6E8A-4147-A177-3AD203B41FA5}">
                      <a16:colId xmlns:a16="http://schemas.microsoft.com/office/drawing/2014/main" val="271366495"/>
                    </a:ext>
                  </a:extLst>
                </a:gridCol>
                <a:gridCol w="1110841">
                  <a:extLst>
                    <a:ext uri="{9D8B030D-6E8A-4147-A177-3AD203B41FA5}">
                      <a16:colId xmlns:a16="http://schemas.microsoft.com/office/drawing/2014/main" val="4293386286"/>
                    </a:ext>
                  </a:extLst>
                </a:gridCol>
                <a:gridCol w="760575">
                  <a:extLst>
                    <a:ext uri="{9D8B030D-6E8A-4147-A177-3AD203B41FA5}">
                      <a16:colId xmlns:a16="http://schemas.microsoft.com/office/drawing/2014/main" val="2516874736"/>
                    </a:ext>
                  </a:extLst>
                </a:gridCol>
                <a:gridCol w="919065">
                  <a:extLst>
                    <a:ext uri="{9D8B030D-6E8A-4147-A177-3AD203B41FA5}">
                      <a16:colId xmlns:a16="http://schemas.microsoft.com/office/drawing/2014/main" val="2310440410"/>
                    </a:ext>
                  </a:extLst>
                </a:gridCol>
              </a:tblGrid>
              <a:tr h="393988">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bl>
          </a:graphicData>
        </a:graphic>
      </p:graphicFrame>
    </p:spTree>
    <p:extLst>
      <p:ext uri="{BB962C8B-B14F-4D97-AF65-F5344CB8AC3E}">
        <p14:creationId xmlns:p14="http://schemas.microsoft.com/office/powerpoint/2010/main" val="396330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D0A6-BD19-4EA2-97C8-3C793DF82B36}"/>
              </a:ext>
            </a:extLst>
          </p:cNvPr>
          <p:cNvSpPr>
            <a:spLocks noGrp="1"/>
          </p:cNvSpPr>
          <p:nvPr>
            <p:ph type="title"/>
          </p:nvPr>
        </p:nvSpPr>
        <p:spPr/>
        <p:txBody>
          <a:bodyPr>
            <a:normAutofit fontScale="90000"/>
          </a:bodyPr>
          <a:lstStyle/>
          <a:p>
            <a:r>
              <a:rPr lang="en-US" altLang="en-US" dirty="0"/>
              <a:t>Destroying and Altering Relations</a:t>
            </a:r>
            <a:endParaRPr lang="en-IN" dirty="0"/>
          </a:p>
        </p:txBody>
      </p:sp>
      <p:sp>
        <p:nvSpPr>
          <p:cNvPr id="3" name="Content Placeholder 2">
            <a:extLst>
              <a:ext uri="{FF2B5EF4-FFF2-40B4-BE49-F238E27FC236}">
                <a16:creationId xmlns:a16="http://schemas.microsoft.com/office/drawing/2014/main" id="{68CB830C-65FB-4792-9749-8212C13624F1}"/>
              </a:ext>
            </a:extLst>
          </p:cNvPr>
          <p:cNvSpPr>
            <a:spLocks noGrp="1"/>
          </p:cNvSpPr>
          <p:nvPr>
            <p:ph idx="1"/>
          </p:nvPr>
        </p:nvSpPr>
        <p:spPr/>
        <p:txBody>
          <a:bodyPr/>
          <a:lstStyle/>
          <a:p>
            <a:r>
              <a:rPr lang="en-IN" dirty="0"/>
              <a:t>ALTER TABLE - DROP COLUMN.</a:t>
            </a:r>
          </a:p>
          <a:p>
            <a:r>
              <a:rPr lang="en-IN" dirty="0"/>
              <a:t>SYNTAX</a:t>
            </a:r>
          </a:p>
          <a:p>
            <a:pPr marL="457200" lvl="1"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a:t>
            </a:r>
          </a:p>
          <a:p>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altLang="en-US" dirty="0"/>
              <a:t> Students</a:t>
            </a:r>
            <a:br>
              <a:rPr lang="en-US" dirty="0"/>
            </a:b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altLang="en-US" dirty="0"/>
              <a:t> </a:t>
            </a:r>
            <a:r>
              <a:rPr lang="en-US" altLang="en-US" dirty="0" err="1"/>
              <a:t>firstYear</a:t>
            </a:r>
            <a:r>
              <a:rPr lang="en-US" b="0" i="0" dirty="0">
                <a:solidFill>
                  <a:srgbClr val="000000"/>
                </a:solidFill>
                <a:effectLst/>
                <a:latin typeface="Consolas" panose="020B0609020204030204" pitchFamily="49" charset="0"/>
              </a:rPr>
              <a:t>;</a:t>
            </a:r>
            <a:endParaRPr lang="en-IN" dirty="0"/>
          </a:p>
          <a:p>
            <a:endParaRPr lang="en-IN" dirty="0"/>
          </a:p>
        </p:txBody>
      </p:sp>
      <p:sp>
        <p:nvSpPr>
          <p:cNvPr id="4" name="Slide Number Placeholder 3">
            <a:extLst>
              <a:ext uri="{FF2B5EF4-FFF2-40B4-BE49-F238E27FC236}">
                <a16:creationId xmlns:a16="http://schemas.microsoft.com/office/drawing/2014/main" id="{E7D3B7AB-EA77-48A7-BDC3-B6DCE8733A55}"/>
              </a:ext>
            </a:extLst>
          </p:cNvPr>
          <p:cNvSpPr>
            <a:spLocks noGrp="1"/>
          </p:cNvSpPr>
          <p:nvPr>
            <p:ph type="sldNum" sz="quarter" idx="12"/>
          </p:nvPr>
        </p:nvSpPr>
        <p:spPr/>
        <p:txBody>
          <a:bodyPr/>
          <a:lstStyle/>
          <a:p>
            <a:fld id="{7A40C488-C8CC-47D5-8871-7D5F905AB6AC}" type="slidenum">
              <a:rPr lang="en-US" smtClean="0"/>
              <a:t>12</a:t>
            </a:fld>
            <a:endParaRPr lang="en-US"/>
          </a:p>
        </p:txBody>
      </p:sp>
      <p:graphicFrame>
        <p:nvGraphicFramePr>
          <p:cNvPr id="5" name="Table 2">
            <a:extLst>
              <a:ext uri="{FF2B5EF4-FFF2-40B4-BE49-F238E27FC236}">
                <a16:creationId xmlns:a16="http://schemas.microsoft.com/office/drawing/2014/main" id="{2B80C215-30E9-4607-BDCA-3E652A7FA64A}"/>
              </a:ext>
            </a:extLst>
          </p:cNvPr>
          <p:cNvGraphicFramePr>
            <a:graphicFrameLocks noGrp="1"/>
          </p:cNvGraphicFramePr>
          <p:nvPr>
            <p:extLst>
              <p:ext uri="{D42A27DB-BD31-4B8C-83A1-F6EECF244321}">
                <p14:modId xmlns:p14="http://schemas.microsoft.com/office/powerpoint/2010/main" val="6520468"/>
              </p:ext>
            </p:extLst>
          </p:nvPr>
        </p:nvGraphicFramePr>
        <p:xfrm>
          <a:off x="5881615" y="3087143"/>
          <a:ext cx="5457969" cy="365760"/>
        </p:xfrm>
        <a:graphic>
          <a:graphicData uri="http://schemas.openxmlformats.org/drawingml/2006/table">
            <a:tbl>
              <a:tblPr firstRow="1" bandRow="1">
                <a:tableStyleId>{21E4AEA4-8DFA-4A89-87EB-49C32662AFE0}</a:tableStyleId>
              </a:tblPr>
              <a:tblGrid>
                <a:gridCol w="909662">
                  <a:extLst>
                    <a:ext uri="{9D8B030D-6E8A-4147-A177-3AD203B41FA5}">
                      <a16:colId xmlns:a16="http://schemas.microsoft.com/office/drawing/2014/main" val="720352587"/>
                    </a:ext>
                  </a:extLst>
                </a:gridCol>
                <a:gridCol w="799240">
                  <a:extLst>
                    <a:ext uri="{9D8B030D-6E8A-4147-A177-3AD203B41FA5}">
                      <a16:colId xmlns:a16="http://schemas.microsoft.com/office/drawing/2014/main" val="271366495"/>
                    </a:ext>
                  </a:extLst>
                </a:gridCol>
                <a:gridCol w="1166951">
                  <a:extLst>
                    <a:ext uri="{9D8B030D-6E8A-4147-A177-3AD203B41FA5}">
                      <a16:colId xmlns:a16="http://schemas.microsoft.com/office/drawing/2014/main" val="4293386286"/>
                    </a:ext>
                  </a:extLst>
                </a:gridCol>
                <a:gridCol w="762792">
                  <a:extLst>
                    <a:ext uri="{9D8B030D-6E8A-4147-A177-3AD203B41FA5}">
                      <a16:colId xmlns:a16="http://schemas.microsoft.com/office/drawing/2014/main" val="2516874736"/>
                    </a:ext>
                  </a:extLst>
                </a:gridCol>
                <a:gridCol w="909662">
                  <a:extLst>
                    <a:ext uri="{9D8B030D-6E8A-4147-A177-3AD203B41FA5}">
                      <a16:colId xmlns:a16="http://schemas.microsoft.com/office/drawing/2014/main" val="1225601264"/>
                    </a:ext>
                  </a:extLst>
                </a:gridCol>
                <a:gridCol w="909662">
                  <a:extLst>
                    <a:ext uri="{9D8B030D-6E8A-4147-A177-3AD203B41FA5}">
                      <a16:colId xmlns:a16="http://schemas.microsoft.com/office/drawing/2014/main" val="3379153196"/>
                    </a:ext>
                  </a:extLst>
                </a:gridCol>
              </a:tblGrid>
              <a:tr h="30916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tc>
                  <a:txBody>
                    <a:bodyPr/>
                    <a:lstStyle/>
                    <a:p>
                      <a:r>
                        <a:rPr lang="en-US" dirty="0" err="1"/>
                        <a:t>firsYear</a:t>
                      </a:r>
                      <a:endParaRPr lang="en-IN" dirty="0"/>
                    </a:p>
                  </a:txBody>
                  <a:tcPr/>
                </a:tc>
                <a:extLst>
                  <a:ext uri="{0D108BD9-81ED-4DB2-BD59-A6C34878D82A}">
                    <a16:rowId xmlns:a16="http://schemas.microsoft.com/office/drawing/2014/main" val="3621505959"/>
                  </a:ext>
                </a:extLst>
              </a:tr>
            </a:tbl>
          </a:graphicData>
        </a:graphic>
      </p:graphicFrame>
      <p:graphicFrame>
        <p:nvGraphicFramePr>
          <p:cNvPr id="6" name="Table 2">
            <a:extLst>
              <a:ext uri="{FF2B5EF4-FFF2-40B4-BE49-F238E27FC236}">
                <a16:creationId xmlns:a16="http://schemas.microsoft.com/office/drawing/2014/main" id="{E20062E8-385D-407B-A5F6-32A0D8BF7A9D}"/>
              </a:ext>
            </a:extLst>
          </p:cNvPr>
          <p:cNvGraphicFramePr>
            <a:graphicFrameLocks noGrp="1"/>
          </p:cNvGraphicFramePr>
          <p:nvPr>
            <p:extLst>
              <p:ext uri="{D42A27DB-BD31-4B8C-83A1-F6EECF244321}">
                <p14:modId xmlns:p14="http://schemas.microsoft.com/office/powerpoint/2010/main" val="347699011"/>
              </p:ext>
            </p:extLst>
          </p:nvPr>
        </p:nvGraphicFramePr>
        <p:xfrm>
          <a:off x="5881615" y="3526487"/>
          <a:ext cx="4561549" cy="393988"/>
        </p:xfrm>
        <a:graphic>
          <a:graphicData uri="http://schemas.openxmlformats.org/drawingml/2006/table">
            <a:tbl>
              <a:tblPr firstRow="1" bandRow="1">
                <a:tableStyleId>{21E4AEA4-8DFA-4A89-87EB-49C32662AFE0}</a:tableStyleId>
              </a:tblPr>
              <a:tblGrid>
                <a:gridCol w="942753">
                  <a:extLst>
                    <a:ext uri="{9D8B030D-6E8A-4147-A177-3AD203B41FA5}">
                      <a16:colId xmlns:a16="http://schemas.microsoft.com/office/drawing/2014/main" val="720352587"/>
                    </a:ext>
                  </a:extLst>
                </a:gridCol>
                <a:gridCol w="828315">
                  <a:extLst>
                    <a:ext uri="{9D8B030D-6E8A-4147-A177-3AD203B41FA5}">
                      <a16:colId xmlns:a16="http://schemas.microsoft.com/office/drawing/2014/main" val="271366495"/>
                    </a:ext>
                  </a:extLst>
                </a:gridCol>
                <a:gridCol w="1110841">
                  <a:extLst>
                    <a:ext uri="{9D8B030D-6E8A-4147-A177-3AD203B41FA5}">
                      <a16:colId xmlns:a16="http://schemas.microsoft.com/office/drawing/2014/main" val="4293386286"/>
                    </a:ext>
                  </a:extLst>
                </a:gridCol>
                <a:gridCol w="760575">
                  <a:extLst>
                    <a:ext uri="{9D8B030D-6E8A-4147-A177-3AD203B41FA5}">
                      <a16:colId xmlns:a16="http://schemas.microsoft.com/office/drawing/2014/main" val="2516874736"/>
                    </a:ext>
                  </a:extLst>
                </a:gridCol>
                <a:gridCol w="919065">
                  <a:extLst>
                    <a:ext uri="{9D8B030D-6E8A-4147-A177-3AD203B41FA5}">
                      <a16:colId xmlns:a16="http://schemas.microsoft.com/office/drawing/2014/main" val="2310440410"/>
                    </a:ext>
                  </a:extLst>
                </a:gridCol>
              </a:tblGrid>
              <a:tr h="393988">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bl>
          </a:graphicData>
        </a:graphic>
      </p:graphicFrame>
    </p:spTree>
    <p:extLst>
      <p:ext uri="{BB962C8B-B14F-4D97-AF65-F5344CB8AC3E}">
        <p14:creationId xmlns:p14="http://schemas.microsoft.com/office/powerpoint/2010/main" val="40449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D0A6-BD19-4EA2-97C8-3C793DF82B36}"/>
              </a:ext>
            </a:extLst>
          </p:cNvPr>
          <p:cNvSpPr>
            <a:spLocks noGrp="1"/>
          </p:cNvSpPr>
          <p:nvPr>
            <p:ph type="title"/>
          </p:nvPr>
        </p:nvSpPr>
        <p:spPr/>
        <p:txBody>
          <a:bodyPr>
            <a:normAutofit fontScale="90000"/>
          </a:bodyPr>
          <a:lstStyle/>
          <a:p>
            <a:r>
              <a:rPr lang="en-US" altLang="en-US" dirty="0"/>
              <a:t>Destroying and Altering Relations</a:t>
            </a:r>
            <a:endParaRPr lang="en-IN" dirty="0"/>
          </a:p>
        </p:txBody>
      </p:sp>
      <p:sp>
        <p:nvSpPr>
          <p:cNvPr id="3" name="Content Placeholder 2">
            <a:extLst>
              <a:ext uri="{FF2B5EF4-FFF2-40B4-BE49-F238E27FC236}">
                <a16:creationId xmlns:a16="http://schemas.microsoft.com/office/drawing/2014/main" id="{68CB830C-65FB-4792-9749-8212C13624F1}"/>
              </a:ext>
            </a:extLst>
          </p:cNvPr>
          <p:cNvSpPr>
            <a:spLocks noGrp="1"/>
          </p:cNvSpPr>
          <p:nvPr>
            <p:ph idx="1"/>
          </p:nvPr>
        </p:nvSpPr>
        <p:spPr/>
        <p:txBody>
          <a:bodyPr>
            <a:normAutofit/>
          </a:bodyPr>
          <a:lstStyle/>
          <a:p>
            <a:r>
              <a:rPr lang="en-US" dirty="0"/>
              <a:t>ALTER TABLE - ALTER/MODIFY COLUMN</a:t>
            </a:r>
          </a:p>
          <a:p>
            <a:r>
              <a:rPr lang="en-IN" dirty="0"/>
              <a:t>SYNTAX</a:t>
            </a:r>
          </a:p>
          <a:p>
            <a:pPr lvl="1"/>
            <a:r>
              <a:rPr lang="en-IN" dirty="0"/>
              <a:t>SQL Server / MS Access:</a:t>
            </a:r>
          </a:p>
          <a:p>
            <a:pPr marL="914400" lvl="2"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p>
          <a:p>
            <a:pPr lvl="1"/>
            <a:r>
              <a:rPr lang="en-US" dirty="0"/>
              <a:t>My SQL / Oracle (prior version 10G):</a:t>
            </a:r>
          </a:p>
          <a:p>
            <a:pPr marL="914400" lvl="2"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endParaRPr lang="en-US" dirty="0"/>
          </a:p>
          <a:p>
            <a:pPr lvl="1"/>
            <a:r>
              <a:rPr lang="en-IN" dirty="0"/>
              <a:t> Oracle 10G and later:</a:t>
            </a:r>
          </a:p>
          <a:p>
            <a:pPr marL="914400" lvl="2"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endParaRPr lang="en-IN" dirty="0"/>
          </a:p>
          <a:p>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altLang="en-US" dirty="0"/>
              <a:t> Students</a:t>
            </a:r>
            <a:br>
              <a:rPr lang="en-US" dirty="0"/>
            </a:br>
            <a:r>
              <a:rPr lang="en-US" b="0" i="0" dirty="0">
                <a:solidFill>
                  <a:srgbClr val="0000CD"/>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dirty="0"/>
              <a:t> name</a:t>
            </a:r>
            <a:r>
              <a:rPr lang="en-US" b="0" i="0" dirty="0">
                <a:solidFill>
                  <a:srgbClr val="000000"/>
                </a:solidFill>
                <a:effectLst/>
                <a:latin typeface="Consolas" panose="020B0609020204030204" pitchFamily="49" charset="0"/>
              </a:rPr>
              <a:t> varchar(30);</a:t>
            </a:r>
            <a:endParaRPr lang="en-IN" dirty="0"/>
          </a:p>
        </p:txBody>
      </p:sp>
      <p:sp>
        <p:nvSpPr>
          <p:cNvPr id="4" name="Slide Number Placeholder 3">
            <a:extLst>
              <a:ext uri="{FF2B5EF4-FFF2-40B4-BE49-F238E27FC236}">
                <a16:creationId xmlns:a16="http://schemas.microsoft.com/office/drawing/2014/main" id="{E7D3B7AB-EA77-48A7-BDC3-B6DCE8733A55}"/>
              </a:ext>
            </a:extLst>
          </p:cNvPr>
          <p:cNvSpPr>
            <a:spLocks noGrp="1"/>
          </p:cNvSpPr>
          <p:nvPr>
            <p:ph type="sldNum" sz="quarter" idx="12"/>
          </p:nvPr>
        </p:nvSpPr>
        <p:spPr/>
        <p:txBody>
          <a:bodyPr/>
          <a:lstStyle/>
          <a:p>
            <a:fld id="{7A40C488-C8CC-47D5-8871-7D5F905AB6AC}" type="slidenum">
              <a:rPr lang="en-US" smtClean="0"/>
              <a:t>13</a:t>
            </a:fld>
            <a:endParaRPr lang="en-US"/>
          </a:p>
        </p:txBody>
      </p:sp>
    </p:spTree>
    <p:extLst>
      <p:ext uri="{BB962C8B-B14F-4D97-AF65-F5344CB8AC3E}">
        <p14:creationId xmlns:p14="http://schemas.microsoft.com/office/powerpoint/2010/main" val="395834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Rectangle 4"/>
          <p:cNvSpPr>
            <a:spLocks noGrp="1" noChangeArrowheads="1"/>
          </p:cNvSpPr>
          <p:nvPr>
            <p:ph type="title"/>
          </p:nvPr>
        </p:nvSpPr>
        <p:spPr>
          <a:noFill/>
          <a:ln/>
        </p:spPr>
        <p:txBody>
          <a:bodyPr>
            <a:normAutofit fontScale="90000"/>
          </a:bodyPr>
          <a:lstStyle/>
          <a:p>
            <a:r>
              <a:rPr lang="en-US" altLang="en-US"/>
              <a:t>Adding and Deleting Tuples</a:t>
            </a:r>
          </a:p>
        </p:txBody>
      </p:sp>
      <p:sp>
        <p:nvSpPr>
          <p:cNvPr id="23557" name="Rectangle 5"/>
          <p:cNvSpPr>
            <a:spLocks noGrp="1" noChangeArrowheads="1"/>
          </p:cNvSpPr>
          <p:nvPr>
            <p:ph type="body" idx="1"/>
          </p:nvPr>
        </p:nvSpPr>
        <p:spPr>
          <a:xfrm>
            <a:off x="838200" y="1614486"/>
            <a:ext cx="5257800" cy="609600"/>
          </a:xfrm>
          <a:noFill/>
          <a:ln/>
        </p:spPr>
        <p:txBody>
          <a:bodyPr/>
          <a:lstStyle/>
          <a:p>
            <a:r>
              <a:rPr lang="en-US" altLang="en-US" dirty="0"/>
              <a:t>Can insert a single tuple using:</a:t>
            </a:r>
          </a:p>
        </p:txBody>
      </p:sp>
      <p:sp>
        <p:nvSpPr>
          <p:cNvPr id="23558" name="Rectangle 6"/>
          <p:cNvSpPr>
            <a:spLocks noChangeArrowheads="1"/>
          </p:cNvSpPr>
          <p:nvPr/>
        </p:nvSpPr>
        <p:spPr bwMode="auto">
          <a:xfrm>
            <a:off x="1123425" y="2299576"/>
            <a:ext cx="5654879"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000" dirty="0">
                <a:latin typeface="Book Antiqua" panose="02040602050305030304" pitchFamily="18" charset="0"/>
              </a:rPr>
              <a:t>INSERT INTO  </a:t>
            </a:r>
            <a:r>
              <a:rPr lang="en-US" altLang="en-US" dirty="0">
                <a:latin typeface="Book Antiqua" panose="02040602050305030304" pitchFamily="18" charset="0"/>
              </a:rPr>
              <a:t>Students (</a:t>
            </a:r>
            <a:r>
              <a:rPr lang="en-US" altLang="en-US" dirty="0" err="1">
                <a:latin typeface="Book Antiqua" panose="02040602050305030304" pitchFamily="18" charset="0"/>
              </a:rPr>
              <a:t>sid</a:t>
            </a:r>
            <a:r>
              <a:rPr lang="en-US" altLang="en-US" dirty="0">
                <a:latin typeface="Book Antiqua" panose="02040602050305030304" pitchFamily="18" charset="0"/>
              </a:rPr>
              <a:t>, name, login, age, </a:t>
            </a:r>
            <a:r>
              <a:rPr lang="en-US" altLang="en-US" dirty="0" err="1">
                <a:latin typeface="Book Antiqua" panose="02040602050305030304" pitchFamily="18" charset="0"/>
              </a:rPr>
              <a:t>gpa</a:t>
            </a:r>
            <a:r>
              <a:rPr lang="en-US" altLang="en-US" dirty="0">
                <a:latin typeface="Book Antiqua" panose="02040602050305030304" pitchFamily="18" charset="0"/>
              </a:rPr>
              <a:t>)</a:t>
            </a:r>
          </a:p>
          <a:p>
            <a:r>
              <a:rPr lang="en-US" altLang="en-US" sz="2000" dirty="0">
                <a:latin typeface="Book Antiqua" panose="02040602050305030304" pitchFamily="18" charset="0"/>
              </a:rPr>
              <a:t>VALUES</a:t>
            </a:r>
            <a:r>
              <a:rPr lang="en-US" altLang="en-US" dirty="0">
                <a:latin typeface="Book Antiqua" panose="02040602050305030304" pitchFamily="18" charset="0"/>
              </a:rPr>
              <a:t>  (53688, ‘Vikas’, ‘</a:t>
            </a:r>
            <a:r>
              <a:rPr lang="en-US" altLang="en-US" dirty="0" err="1">
                <a:latin typeface="Book Antiqua" panose="02040602050305030304" pitchFamily="18" charset="0"/>
              </a:rPr>
              <a:t>vikas@ds</a:t>
            </a:r>
            <a:r>
              <a:rPr lang="en-US" altLang="en-US" dirty="0">
                <a:latin typeface="Book Antiqua" panose="02040602050305030304" pitchFamily="18" charset="0"/>
              </a:rPr>
              <a:t>’, 30, 3.5)</a:t>
            </a:r>
          </a:p>
        </p:txBody>
      </p:sp>
      <p:sp>
        <p:nvSpPr>
          <p:cNvPr id="23560" name="Rectangle 8"/>
          <p:cNvSpPr>
            <a:spLocks noChangeArrowheads="1"/>
          </p:cNvSpPr>
          <p:nvPr/>
        </p:nvSpPr>
        <p:spPr bwMode="auto">
          <a:xfrm>
            <a:off x="1189318" y="4434364"/>
            <a:ext cx="2925482"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DELETE</a:t>
            </a:r>
            <a:r>
              <a:rPr lang="en-US" altLang="en-US" dirty="0">
                <a:latin typeface="Book Antiqua" panose="02040602050305030304" pitchFamily="18" charset="0"/>
              </a:rPr>
              <a:t>  </a:t>
            </a:r>
          </a:p>
          <a:p>
            <a:r>
              <a:rPr lang="en-US" altLang="en-US" sz="2000" dirty="0">
                <a:latin typeface="Book Antiqua" panose="02040602050305030304" pitchFamily="18" charset="0"/>
              </a:rPr>
              <a:t>FROM</a:t>
            </a:r>
            <a:r>
              <a:rPr lang="en-US" altLang="en-US" dirty="0">
                <a:latin typeface="Book Antiqua" panose="02040602050305030304" pitchFamily="18" charset="0"/>
              </a:rPr>
              <a:t> Students S</a:t>
            </a:r>
          </a:p>
          <a:p>
            <a:r>
              <a:rPr lang="en-US" altLang="en-US" sz="2000" dirty="0">
                <a:latin typeface="Book Antiqua" panose="02040602050305030304" pitchFamily="18" charset="0"/>
              </a:rPr>
              <a:t>WHERE</a:t>
            </a:r>
            <a:r>
              <a:rPr lang="en-US" altLang="en-US" dirty="0">
                <a:latin typeface="Book Antiqua" panose="02040602050305030304" pitchFamily="18" charset="0"/>
              </a:rPr>
              <a:t> S.name = ‘Smith’</a:t>
            </a:r>
          </a:p>
        </p:txBody>
      </p:sp>
      <p:sp>
        <p:nvSpPr>
          <p:cNvPr id="23561" name="Rectangle 9"/>
          <p:cNvSpPr>
            <a:spLocks noChangeArrowheads="1"/>
          </p:cNvSpPr>
          <p:nvPr/>
        </p:nvSpPr>
        <p:spPr bwMode="auto">
          <a:xfrm>
            <a:off x="1123425" y="5881633"/>
            <a:ext cx="61427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0"/>
              <a:buChar char="*"/>
            </a:pPr>
            <a:r>
              <a:rPr lang="en-US" altLang="en-US" i="1">
                <a:latin typeface="Book Antiqua" panose="02040602050305030304" pitchFamily="18" charset="0"/>
              </a:rPr>
              <a:t> Powerful variants of these commands are available; more later!</a:t>
            </a:r>
          </a:p>
        </p:txBody>
      </p:sp>
      <p:graphicFrame>
        <p:nvGraphicFramePr>
          <p:cNvPr id="10" name="Table 2">
            <a:extLst>
              <a:ext uri="{FF2B5EF4-FFF2-40B4-BE49-F238E27FC236}">
                <a16:creationId xmlns:a16="http://schemas.microsoft.com/office/drawing/2014/main" id="{3DAC95AC-9C4D-4EE7-8AE4-C93932CFAE7B}"/>
              </a:ext>
            </a:extLst>
          </p:cNvPr>
          <p:cNvGraphicFramePr>
            <a:graphicFrameLocks noGrp="1"/>
          </p:cNvGraphicFramePr>
          <p:nvPr>
            <p:extLst>
              <p:ext uri="{D42A27DB-BD31-4B8C-83A1-F6EECF244321}">
                <p14:modId xmlns:p14="http://schemas.microsoft.com/office/powerpoint/2010/main" val="815142432"/>
              </p:ext>
            </p:extLst>
          </p:nvPr>
        </p:nvGraphicFramePr>
        <p:xfrm>
          <a:off x="6705600" y="1189197"/>
          <a:ext cx="5282268" cy="146304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720352587"/>
                    </a:ext>
                  </a:extLst>
                </a:gridCol>
                <a:gridCol w="964084">
                  <a:extLst>
                    <a:ext uri="{9D8B030D-6E8A-4147-A177-3AD203B41FA5}">
                      <a16:colId xmlns:a16="http://schemas.microsoft.com/office/drawing/2014/main" val="271366495"/>
                    </a:ext>
                  </a:extLst>
                </a:gridCol>
                <a:gridCol w="1407638">
                  <a:extLst>
                    <a:ext uri="{9D8B030D-6E8A-4147-A177-3AD203B41FA5}">
                      <a16:colId xmlns:a16="http://schemas.microsoft.com/office/drawing/2014/main" val="4293386286"/>
                    </a:ext>
                  </a:extLst>
                </a:gridCol>
                <a:gridCol w="920118">
                  <a:extLst>
                    <a:ext uri="{9D8B030D-6E8A-4147-A177-3AD203B41FA5}">
                      <a16:colId xmlns:a16="http://schemas.microsoft.com/office/drawing/2014/main" val="2516874736"/>
                    </a:ext>
                  </a:extLst>
                </a:gridCol>
                <a:gridCol w="893148">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bl>
          </a:graphicData>
        </a:graphic>
      </p:graphicFrame>
      <p:sp>
        <p:nvSpPr>
          <p:cNvPr id="11" name="Rectangle 5">
            <a:extLst>
              <a:ext uri="{FF2B5EF4-FFF2-40B4-BE49-F238E27FC236}">
                <a16:creationId xmlns:a16="http://schemas.microsoft.com/office/drawing/2014/main" id="{4BF7398F-ABA9-4F70-926E-94E18DC7A44A}"/>
              </a:ext>
            </a:extLst>
          </p:cNvPr>
          <p:cNvSpPr txBox="1">
            <a:spLocks noChangeArrowheads="1"/>
          </p:cNvSpPr>
          <p:nvPr/>
        </p:nvSpPr>
        <p:spPr>
          <a:xfrm>
            <a:off x="838199" y="3495152"/>
            <a:ext cx="5721991" cy="1013098"/>
          </a:xfrm>
          <a:prstGeom prst="rect">
            <a:avLst/>
          </a:prstGeom>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Can delete all tuples satisfying some condition (e.g., name = Smith):</a:t>
            </a:r>
          </a:p>
        </p:txBody>
      </p:sp>
      <p:graphicFrame>
        <p:nvGraphicFramePr>
          <p:cNvPr id="12" name="Table 2">
            <a:extLst>
              <a:ext uri="{FF2B5EF4-FFF2-40B4-BE49-F238E27FC236}">
                <a16:creationId xmlns:a16="http://schemas.microsoft.com/office/drawing/2014/main" id="{735FDBEF-870C-472A-AF64-2D4BE913CA66}"/>
              </a:ext>
            </a:extLst>
          </p:cNvPr>
          <p:cNvGraphicFramePr>
            <a:graphicFrameLocks noGrp="1"/>
          </p:cNvGraphicFramePr>
          <p:nvPr>
            <p:extLst>
              <p:ext uri="{D42A27DB-BD31-4B8C-83A1-F6EECF244321}">
                <p14:modId xmlns:p14="http://schemas.microsoft.com/office/powerpoint/2010/main" val="520515502"/>
              </p:ext>
            </p:extLst>
          </p:nvPr>
        </p:nvGraphicFramePr>
        <p:xfrm>
          <a:off x="6705600" y="2742724"/>
          <a:ext cx="5290657" cy="182880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720352587"/>
                    </a:ext>
                  </a:extLst>
                </a:gridCol>
                <a:gridCol w="964084">
                  <a:extLst>
                    <a:ext uri="{9D8B030D-6E8A-4147-A177-3AD203B41FA5}">
                      <a16:colId xmlns:a16="http://schemas.microsoft.com/office/drawing/2014/main" val="271366495"/>
                    </a:ext>
                  </a:extLst>
                </a:gridCol>
                <a:gridCol w="1407638">
                  <a:extLst>
                    <a:ext uri="{9D8B030D-6E8A-4147-A177-3AD203B41FA5}">
                      <a16:colId xmlns:a16="http://schemas.microsoft.com/office/drawing/2014/main" val="4293386286"/>
                    </a:ext>
                  </a:extLst>
                </a:gridCol>
                <a:gridCol w="920118">
                  <a:extLst>
                    <a:ext uri="{9D8B030D-6E8A-4147-A177-3AD203B41FA5}">
                      <a16:colId xmlns:a16="http://schemas.microsoft.com/office/drawing/2014/main" val="2516874736"/>
                    </a:ext>
                  </a:extLst>
                </a:gridCol>
                <a:gridCol w="901537">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r h="322136">
                <a:tc>
                  <a:txBody>
                    <a:bodyPr/>
                    <a:lstStyle/>
                    <a:p>
                      <a:r>
                        <a:rPr lang="en-US" dirty="0"/>
                        <a:t>53688</a:t>
                      </a:r>
                      <a:endParaRPr lang="en-IN" dirty="0"/>
                    </a:p>
                  </a:txBody>
                  <a:tcPr/>
                </a:tc>
                <a:tc>
                  <a:txBody>
                    <a:bodyPr/>
                    <a:lstStyle/>
                    <a:p>
                      <a:r>
                        <a:rPr lang="en-US" dirty="0"/>
                        <a:t>Vikas</a:t>
                      </a:r>
                      <a:endParaRPr lang="en-IN" dirty="0"/>
                    </a:p>
                  </a:txBody>
                  <a:tcPr/>
                </a:tc>
                <a:tc>
                  <a:txBody>
                    <a:bodyPr/>
                    <a:lstStyle/>
                    <a:p>
                      <a:r>
                        <a:rPr lang="en-US" dirty="0" err="1"/>
                        <a:t>vikas@ds</a:t>
                      </a:r>
                      <a:endParaRPr lang="en-IN" dirty="0"/>
                    </a:p>
                  </a:txBody>
                  <a:tcPr/>
                </a:tc>
                <a:tc>
                  <a:txBody>
                    <a:bodyPr/>
                    <a:lstStyle/>
                    <a:p>
                      <a:r>
                        <a:rPr lang="en-US" dirty="0"/>
                        <a:t>30</a:t>
                      </a:r>
                      <a:endParaRPr lang="en-IN" dirty="0"/>
                    </a:p>
                  </a:txBody>
                  <a:tcPr/>
                </a:tc>
                <a:tc>
                  <a:txBody>
                    <a:bodyPr/>
                    <a:lstStyle/>
                    <a:p>
                      <a:r>
                        <a:rPr lang="en-US" dirty="0"/>
                        <a:t>3.5</a:t>
                      </a:r>
                      <a:endParaRPr lang="en-IN" dirty="0"/>
                    </a:p>
                  </a:txBody>
                  <a:tcPr/>
                </a:tc>
                <a:extLst>
                  <a:ext uri="{0D108BD9-81ED-4DB2-BD59-A6C34878D82A}">
                    <a16:rowId xmlns:a16="http://schemas.microsoft.com/office/drawing/2014/main" val="1910748892"/>
                  </a:ext>
                </a:extLst>
              </a:tr>
            </a:tbl>
          </a:graphicData>
        </a:graphic>
      </p:graphicFrame>
      <p:graphicFrame>
        <p:nvGraphicFramePr>
          <p:cNvPr id="13" name="Table 2">
            <a:extLst>
              <a:ext uri="{FF2B5EF4-FFF2-40B4-BE49-F238E27FC236}">
                <a16:creationId xmlns:a16="http://schemas.microsoft.com/office/drawing/2014/main" id="{CF6478F8-73C8-43CB-9582-4B3EFFF6F973}"/>
              </a:ext>
            </a:extLst>
          </p:cNvPr>
          <p:cNvGraphicFramePr>
            <a:graphicFrameLocks noGrp="1"/>
          </p:cNvGraphicFramePr>
          <p:nvPr>
            <p:extLst>
              <p:ext uri="{D42A27DB-BD31-4B8C-83A1-F6EECF244321}">
                <p14:modId xmlns:p14="http://schemas.microsoft.com/office/powerpoint/2010/main" val="1750743740"/>
              </p:ext>
            </p:extLst>
          </p:nvPr>
        </p:nvGraphicFramePr>
        <p:xfrm>
          <a:off x="6697211" y="4847627"/>
          <a:ext cx="5290657" cy="109728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720352587"/>
                    </a:ext>
                  </a:extLst>
                </a:gridCol>
                <a:gridCol w="964084">
                  <a:extLst>
                    <a:ext uri="{9D8B030D-6E8A-4147-A177-3AD203B41FA5}">
                      <a16:colId xmlns:a16="http://schemas.microsoft.com/office/drawing/2014/main" val="271366495"/>
                    </a:ext>
                  </a:extLst>
                </a:gridCol>
                <a:gridCol w="1407638">
                  <a:extLst>
                    <a:ext uri="{9D8B030D-6E8A-4147-A177-3AD203B41FA5}">
                      <a16:colId xmlns:a16="http://schemas.microsoft.com/office/drawing/2014/main" val="4293386286"/>
                    </a:ext>
                  </a:extLst>
                </a:gridCol>
                <a:gridCol w="920118">
                  <a:extLst>
                    <a:ext uri="{9D8B030D-6E8A-4147-A177-3AD203B41FA5}">
                      <a16:colId xmlns:a16="http://schemas.microsoft.com/office/drawing/2014/main" val="2516874736"/>
                    </a:ext>
                  </a:extLst>
                </a:gridCol>
                <a:gridCol w="901537">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Vikas</a:t>
                      </a:r>
                      <a:endParaRPr lang="en-IN" dirty="0"/>
                    </a:p>
                  </a:txBody>
                  <a:tcPr/>
                </a:tc>
                <a:tc>
                  <a:txBody>
                    <a:bodyPr/>
                    <a:lstStyle/>
                    <a:p>
                      <a:r>
                        <a:rPr lang="en-US" dirty="0" err="1"/>
                        <a:t>vikas@ds</a:t>
                      </a:r>
                      <a:endParaRPr lang="en-IN" dirty="0"/>
                    </a:p>
                  </a:txBody>
                  <a:tcPr/>
                </a:tc>
                <a:tc>
                  <a:txBody>
                    <a:bodyPr/>
                    <a:lstStyle/>
                    <a:p>
                      <a:r>
                        <a:rPr lang="en-US" dirty="0"/>
                        <a:t>30</a:t>
                      </a:r>
                      <a:endParaRPr lang="en-IN" dirty="0"/>
                    </a:p>
                  </a:txBody>
                  <a:tcPr/>
                </a:tc>
                <a:tc>
                  <a:txBody>
                    <a:bodyPr/>
                    <a:lstStyle/>
                    <a:p>
                      <a:r>
                        <a:rPr lang="en-US" dirty="0"/>
                        <a:t>3.5</a:t>
                      </a:r>
                      <a:endParaRPr lang="en-IN" dirty="0"/>
                    </a:p>
                  </a:txBody>
                  <a:tcPr/>
                </a:tc>
                <a:extLst>
                  <a:ext uri="{0D108BD9-81ED-4DB2-BD59-A6C34878D82A}">
                    <a16:rowId xmlns:a16="http://schemas.microsoft.com/office/drawing/2014/main" val="1910748892"/>
                  </a:ext>
                </a:extLst>
              </a:tr>
            </a:tbl>
          </a:graphicData>
        </a:graphic>
      </p:graphicFrame>
    </p:spTree>
    <p:extLst>
      <p:ext uri="{BB962C8B-B14F-4D97-AF65-F5344CB8AC3E}">
        <p14:creationId xmlns:p14="http://schemas.microsoft.com/office/powerpoint/2010/main" val="134564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Rectangle 4"/>
          <p:cNvSpPr>
            <a:spLocks noGrp="1" noChangeArrowheads="1"/>
          </p:cNvSpPr>
          <p:nvPr>
            <p:ph type="title"/>
          </p:nvPr>
        </p:nvSpPr>
        <p:spPr>
          <a:noFill/>
          <a:ln/>
        </p:spPr>
        <p:txBody>
          <a:bodyPr>
            <a:normAutofit fontScale="90000"/>
          </a:bodyPr>
          <a:lstStyle/>
          <a:p>
            <a:r>
              <a:rPr lang="en-US" altLang="en-US" dirty="0"/>
              <a:t>Updating Tuples</a:t>
            </a:r>
          </a:p>
        </p:txBody>
      </p:sp>
      <p:sp>
        <p:nvSpPr>
          <p:cNvPr id="23557" name="Rectangle 5"/>
          <p:cNvSpPr>
            <a:spLocks noGrp="1" noChangeArrowheads="1"/>
          </p:cNvSpPr>
          <p:nvPr>
            <p:ph type="body" idx="1"/>
          </p:nvPr>
        </p:nvSpPr>
        <p:spPr>
          <a:xfrm>
            <a:off x="838200" y="1384579"/>
            <a:ext cx="5695122" cy="4168081"/>
          </a:xfrm>
          <a:noFill/>
          <a:ln/>
        </p:spPr>
        <p:txBody>
          <a:bodyPr>
            <a:normAutofit fontScale="92500" lnSpcReduction="10000"/>
          </a:bodyPr>
          <a:lstStyle/>
          <a:p>
            <a:pPr algn="just"/>
            <a:r>
              <a:rPr lang="en-US" altLang="en-US" dirty="0"/>
              <a:t>The UPDATE statement is used to modify the existing records in a table.</a:t>
            </a:r>
          </a:p>
          <a:p>
            <a:pPr algn="just"/>
            <a:r>
              <a:rPr lang="en-US" altLang="en-US" dirty="0"/>
              <a:t>UPDATE Syntax</a:t>
            </a:r>
          </a:p>
          <a:p>
            <a:pPr marL="457200" lvl="1" indent="0">
              <a:buNone/>
            </a:pPr>
            <a:r>
              <a:rPr lang="en-US" b="0" i="0" dirty="0">
                <a:solidFill>
                  <a:srgbClr val="0000CD"/>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SET</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pPr marL="457200" lvl="1" indent="0">
              <a:buNone/>
            </a:pPr>
            <a:endParaRPr lang="en-US" altLang="en-US" b="0" dirty="0">
              <a:solidFill>
                <a:srgbClr val="000000"/>
              </a:solidFill>
              <a:latin typeface="Consolas" panose="020B0609020204030204" pitchFamily="49" charset="0"/>
            </a:endParaRPr>
          </a:p>
          <a:p>
            <a:r>
              <a:rPr lang="en-US" altLang="en-US" b="0" dirty="0">
                <a:solidFill>
                  <a:srgbClr val="000000"/>
                </a:solidFill>
                <a:latin typeface="Consolas" panose="020B0609020204030204" pitchFamily="49" charset="0"/>
              </a:rPr>
              <a:t>Example</a:t>
            </a:r>
          </a:p>
          <a:p>
            <a:pPr marL="457200" lvl="1" indent="0">
              <a:buNone/>
            </a:pPr>
            <a:r>
              <a:rPr lang="en-US" b="0" i="0" dirty="0">
                <a:solidFill>
                  <a:srgbClr val="0000CD"/>
                </a:solidFill>
                <a:effectLst/>
                <a:latin typeface="Consolas" panose="020B0609020204030204" pitchFamily="49" charset="0"/>
              </a:rPr>
              <a:t>UPDATE</a:t>
            </a:r>
            <a:r>
              <a:rPr lang="en-US" b="0" i="0" dirty="0">
                <a:solidFill>
                  <a:srgbClr val="000000"/>
                </a:solidFill>
                <a:effectLst/>
                <a:latin typeface="Consolas" panose="020B0609020204030204" pitchFamily="49" charset="0"/>
              </a:rPr>
              <a:t> Students</a:t>
            </a:r>
            <a:br>
              <a:rPr lang="en-US" dirty="0"/>
            </a:br>
            <a:r>
              <a:rPr lang="en-US" b="0" i="0" dirty="0">
                <a:solidFill>
                  <a:srgbClr val="0000CD"/>
                </a:solidFill>
                <a:effectLst/>
                <a:latin typeface="Consolas" panose="020B0609020204030204" pitchFamily="49" charset="0"/>
              </a:rPr>
              <a:t>SET</a:t>
            </a:r>
            <a:r>
              <a:rPr lang="en-US" b="0" i="0" dirty="0">
                <a:solidFill>
                  <a:srgbClr val="000000"/>
                </a:solidFill>
                <a:effectLst/>
                <a:latin typeface="Consolas" panose="020B0609020204030204" pitchFamily="49" charset="0"/>
              </a:rPr>
              <a:t> name = </a:t>
            </a:r>
            <a:r>
              <a:rPr lang="en-US" b="0" i="0" dirty="0">
                <a:solidFill>
                  <a:srgbClr val="A52A2A"/>
                </a:solidFill>
                <a:effectLst/>
                <a:latin typeface="Consolas" panose="020B0609020204030204" pitchFamily="49" charset="0"/>
              </a:rPr>
              <a:t>’Vikas'</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sid</a:t>
            </a:r>
            <a:r>
              <a:rPr lang="en-US" b="0" i="0" dirty="0">
                <a:solidFill>
                  <a:srgbClr val="000000"/>
                </a:solidFill>
                <a:effectLst/>
                <a:latin typeface="Consolas" panose="020B0609020204030204" pitchFamily="49" charset="0"/>
              </a:rPr>
              <a:t> = 53666;</a:t>
            </a:r>
            <a:endParaRPr lang="en-US" altLang="en-US" dirty="0"/>
          </a:p>
          <a:p>
            <a:pPr algn="just"/>
            <a:endParaRPr lang="en-US" altLang="en-US" dirty="0"/>
          </a:p>
          <a:p>
            <a:endParaRPr lang="en-US" altLang="en-US" dirty="0"/>
          </a:p>
        </p:txBody>
      </p:sp>
      <p:graphicFrame>
        <p:nvGraphicFramePr>
          <p:cNvPr id="10" name="Table 2">
            <a:extLst>
              <a:ext uri="{FF2B5EF4-FFF2-40B4-BE49-F238E27FC236}">
                <a16:creationId xmlns:a16="http://schemas.microsoft.com/office/drawing/2014/main" id="{3DAC95AC-9C4D-4EE7-8AE4-C93932CFAE7B}"/>
              </a:ext>
            </a:extLst>
          </p:cNvPr>
          <p:cNvGraphicFramePr>
            <a:graphicFrameLocks noGrp="1"/>
          </p:cNvGraphicFramePr>
          <p:nvPr/>
        </p:nvGraphicFramePr>
        <p:xfrm>
          <a:off x="6705600" y="1189197"/>
          <a:ext cx="5282268" cy="146304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720352587"/>
                    </a:ext>
                  </a:extLst>
                </a:gridCol>
                <a:gridCol w="964084">
                  <a:extLst>
                    <a:ext uri="{9D8B030D-6E8A-4147-A177-3AD203B41FA5}">
                      <a16:colId xmlns:a16="http://schemas.microsoft.com/office/drawing/2014/main" val="271366495"/>
                    </a:ext>
                  </a:extLst>
                </a:gridCol>
                <a:gridCol w="1407638">
                  <a:extLst>
                    <a:ext uri="{9D8B030D-6E8A-4147-A177-3AD203B41FA5}">
                      <a16:colId xmlns:a16="http://schemas.microsoft.com/office/drawing/2014/main" val="4293386286"/>
                    </a:ext>
                  </a:extLst>
                </a:gridCol>
                <a:gridCol w="920118">
                  <a:extLst>
                    <a:ext uri="{9D8B030D-6E8A-4147-A177-3AD203B41FA5}">
                      <a16:colId xmlns:a16="http://schemas.microsoft.com/office/drawing/2014/main" val="2516874736"/>
                    </a:ext>
                  </a:extLst>
                </a:gridCol>
                <a:gridCol w="893148">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bl>
          </a:graphicData>
        </a:graphic>
      </p:graphicFrame>
      <p:graphicFrame>
        <p:nvGraphicFramePr>
          <p:cNvPr id="14" name="Table 2">
            <a:extLst>
              <a:ext uri="{FF2B5EF4-FFF2-40B4-BE49-F238E27FC236}">
                <a16:creationId xmlns:a16="http://schemas.microsoft.com/office/drawing/2014/main" id="{D094DCCF-57D7-4686-B89D-7F4D9EF3FE5C}"/>
              </a:ext>
            </a:extLst>
          </p:cNvPr>
          <p:cNvGraphicFramePr>
            <a:graphicFrameLocks noGrp="1"/>
          </p:cNvGraphicFramePr>
          <p:nvPr>
            <p:extLst>
              <p:ext uri="{D42A27DB-BD31-4B8C-83A1-F6EECF244321}">
                <p14:modId xmlns:p14="http://schemas.microsoft.com/office/powerpoint/2010/main" val="708852289"/>
              </p:ext>
            </p:extLst>
          </p:nvPr>
        </p:nvGraphicFramePr>
        <p:xfrm>
          <a:off x="6705600" y="4089620"/>
          <a:ext cx="5282268" cy="146304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720352587"/>
                    </a:ext>
                  </a:extLst>
                </a:gridCol>
                <a:gridCol w="964084">
                  <a:extLst>
                    <a:ext uri="{9D8B030D-6E8A-4147-A177-3AD203B41FA5}">
                      <a16:colId xmlns:a16="http://schemas.microsoft.com/office/drawing/2014/main" val="271366495"/>
                    </a:ext>
                  </a:extLst>
                </a:gridCol>
                <a:gridCol w="1407638">
                  <a:extLst>
                    <a:ext uri="{9D8B030D-6E8A-4147-A177-3AD203B41FA5}">
                      <a16:colId xmlns:a16="http://schemas.microsoft.com/office/drawing/2014/main" val="4293386286"/>
                    </a:ext>
                  </a:extLst>
                </a:gridCol>
                <a:gridCol w="920118">
                  <a:extLst>
                    <a:ext uri="{9D8B030D-6E8A-4147-A177-3AD203B41FA5}">
                      <a16:colId xmlns:a16="http://schemas.microsoft.com/office/drawing/2014/main" val="2516874736"/>
                    </a:ext>
                  </a:extLst>
                </a:gridCol>
                <a:gridCol w="893148">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Vikas </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bl>
          </a:graphicData>
        </a:graphic>
      </p:graphicFrame>
    </p:spTree>
    <p:extLst>
      <p:ext uri="{BB962C8B-B14F-4D97-AF65-F5344CB8AC3E}">
        <p14:creationId xmlns:p14="http://schemas.microsoft.com/office/powerpoint/2010/main" val="120304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4"/>
          <p:cNvSpPr>
            <a:spLocks noGrp="1" noChangeArrowheads="1"/>
          </p:cNvSpPr>
          <p:nvPr>
            <p:ph type="title"/>
          </p:nvPr>
        </p:nvSpPr>
        <p:spPr>
          <a:noFill/>
          <a:ln/>
        </p:spPr>
        <p:txBody>
          <a:bodyPr>
            <a:normAutofit fontScale="90000"/>
          </a:bodyPr>
          <a:lstStyle/>
          <a:p>
            <a:r>
              <a:rPr lang="en-US" altLang="en-US"/>
              <a:t>Integrity Constraints (ICs)</a:t>
            </a:r>
          </a:p>
        </p:txBody>
      </p:sp>
      <p:sp>
        <p:nvSpPr>
          <p:cNvPr id="25605" name="Rectangle 5"/>
          <p:cNvSpPr>
            <a:spLocks noGrp="1" noChangeArrowheads="1"/>
          </p:cNvSpPr>
          <p:nvPr>
            <p:ph idx="1"/>
          </p:nvPr>
        </p:nvSpPr>
        <p:spPr>
          <a:xfrm>
            <a:off x="838200" y="1270000"/>
            <a:ext cx="7567246" cy="5236308"/>
          </a:xfrm>
          <a:noFill/>
          <a:ln/>
        </p:spPr>
        <p:txBody>
          <a:bodyPr>
            <a:normAutofit fontScale="92500" lnSpcReduction="10000"/>
          </a:bodyPr>
          <a:lstStyle/>
          <a:p>
            <a:pPr algn="just"/>
            <a:r>
              <a:rPr lang="en-US" altLang="en-US" dirty="0">
                <a:solidFill>
                  <a:srgbClr val="0070C0"/>
                </a:solidFill>
              </a:rPr>
              <a:t>Integrity constraints are a set of rules. </a:t>
            </a:r>
          </a:p>
          <a:p>
            <a:pPr lvl="1" algn="just"/>
            <a:r>
              <a:rPr lang="en-US" altLang="en-US" dirty="0"/>
              <a:t>It is used to maintain the quality of information. </a:t>
            </a:r>
          </a:p>
          <a:p>
            <a:pPr lvl="1" algn="just"/>
            <a:r>
              <a:rPr lang="en-US" altLang="en-US" dirty="0"/>
              <a:t>Integrity constraints ensure that the data insertion, updating, and other processes have to be performed in such a way that data integrity is not affected.</a:t>
            </a:r>
          </a:p>
          <a:p>
            <a:pPr lvl="1" algn="just"/>
            <a:endParaRPr lang="en-US" altLang="en-US" dirty="0"/>
          </a:p>
          <a:p>
            <a:pPr lvl="1" algn="just"/>
            <a:endParaRPr lang="en-US" altLang="en-US" dirty="0"/>
          </a:p>
          <a:p>
            <a:pPr lvl="1" algn="just"/>
            <a:endParaRPr lang="en-US" altLang="en-US" dirty="0"/>
          </a:p>
          <a:p>
            <a:pPr lvl="1" algn="just"/>
            <a:endParaRPr lang="en-US" altLang="en-US" dirty="0"/>
          </a:p>
          <a:p>
            <a:r>
              <a:rPr lang="en-US" altLang="zh-TW" sz="2400" dirty="0"/>
              <a:t>Referential Integrity</a:t>
            </a:r>
          </a:p>
          <a:p>
            <a:r>
              <a:rPr lang="en-US" altLang="zh-TW" sz="2400" dirty="0"/>
              <a:t>Domain Constraints</a:t>
            </a:r>
          </a:p>
          <a:p>
            <a:r>
              <a:rPr lang="en-US" altLang="zh-TW" sz="2400" dirty="0"/>
              <a:t>Assertions</a:t>
            </a:r>
          </a:p>
          <a:p>
            <a:r>
              <a:rPr lang="en-US" altLang="zh-TW" sz="2400" dirty="0"/>
              <a:t>Triggers</a:t>
            </a:r>
          </a:p>
          <a:p>
            <a:r>
              <a:rPr lang="en-US" altLang="zh-TW" sz="2400" dirty="0"/>
              <a:t>Functional Dependencies</a:t>
            </a:r>
          </a:p>
        </p:txBody>
      </p:sp>
      <p:sp>
        <p:nvSpPr>
          <p:cNvPr id="2" name="TextBox 1">
            <a:extLst>
              <a:ext uri="{FF2B5EF4-FFF2-40B4-BE49-F238E27FC236}">
                <a16:creationId xmlns:a16="http://schemas.microsoft.com/office/drawing/2014/main" id="{7BF1043C-3BD7-43AA-B3A8-37169C1CDD51}"/>
              </a:ext>
            </a:extLst>
          </p:cNvPr>
          <p:cNvSpPr txBox="1"/>
          <p:nvPr/>
        </p:nvSpPr>
        <p:spPr>
          <a:xfrm>
            <a:off x="1318846" y="2980352"/>
            <a:ext cx="7086600" cy="1200329"/>
          </a:xfrm>
          <a:prstGeom prst="rect">
            <a:avLst/>
          </a:prstGeom>
          <a:solidFill>
            <a:srgbClr val="FFFF00"/>
          </a:solidFill>
        </p:spPr>
        <p:txBody>
          <a:bodyPr wrap="square" rtlCol="0">
            <a:spAutoFit/>
          </a:bodyPr>
          <a:lstStyle/>
          <a:p>
            <a:pPr algn="just"/>
            <a:r>
              <a:rPr lang="en-US" sz="2400" dirty="0"/>
              <a:t>Integrity constraints guard against accidental damage to the database, by ensuring that authorized changes to the database do not result in a loss of data consistency.</a:t>
            </a:r>
          </a:p>
        </p:txBody>
      </p:sp>
    </p:spTree>
    <p:extLst>
      <p:ext uri="{BB962C8B-B14F-4D97-AF65-F5344CB8AC3E}">
        <p14:creationId xmlns:p14="http://schemas.microsoft.com/office/powerpoint/2010/main" val="405325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D10A-CC02-462E-B678-314665C076BB}"/>
              </a:ext>
            </a:extLst>
          </p:cNvPr>
          <p:cNvSpPr>
            <a:spLocks noGrp="1"/>
          </p:cNvSpPr>
          <p:nvPr>
            <p:ph type="title"/>
          </p:nvPr>
        </p:nvSpPr>
        <p:spPr/>
        <p:txBody>
          <a:bodyPr>
            <a:normAutofit fontScale="90000"/>
          </a:bodyPr>
          <a:lstStyle/>
          <a:p>
            <a:r>
              <a:rPr lang="en-IN" dirty="0"/>
              <a:t>Primary Key</a:t>
            </a:r>
          </a:p>
        </p:txBody>
      </p:sp>
      <p:sp>
        <p:nvSpPr>
          <p:cNvPr id="3" name="Content Placeholder 2">
            <a:extLst>
              <a:ext uri="{FF2B5EF4-FFF2-40B4-BE49-F238E27FC236}">
                <a16:creationId xmlns:a16="http://schemas.microsoft.com/office/drawing/2014/main" id="{D1613E45-D078-486A-B516-FA43EC2FC350}"/>
              </a:ext>
            </a:extLst>
          </p:cNvPr>
          <p:cNvSpPr>
            <a:spLocks noGrp="1"/>
          </p:cNvSpPr>
          <p:nvPr>
            <p:ph idx="1"/>
          </p:nvPr>
        </p:nvSpPr>
        <p:spPr>
          <a:xfrm>
            <a:off x="838200" y="1270000"/>
            <a:ext cx="7475290" cy="4906963"/>
          </a:xfrm>
        </p:spPr>
        <p:txBody>
          <a:bodyPr/>
          <a:lstStyle/>
          <a:p>
            <a:pPr algn="just"/>
            <a:r>
              <a:rPr lang="en-US" dirty="0"/>
              <a:t>The PRIMARY KEY constraint uniquely identifies each record in a table.</a:t>
            </a:r>
          </a:p>
          <a:p>
            <a:pPr algn="just"/>
            <a:r>
              <a:rPr lang="en-US" dirty="0"/>
              <a:t>A table can have only one primary key, which may consist of one single or of multiple fields.</a:t>
            </a:r>
          </a:p>
          <a:p>
            <a:pPr algn="just"/>
            <a:endParaRPr lang="en-IN" dirty="0"/>
          </a:p>
        </p:txBody>
      </p:sp>
      <p:sp>
        <p:nvSpPr>
          <p:cNvPr id="4" name="Slide Number Placeholder 3">
            <a:extLst>
              <a:ext uri="{FF2B5EF4-FFF2-40B4-BE49-F238E27FC236}">
                <a16:creationId xmlns:a16="http://schemas.microsoft.com/office/drawing/2014/main" id="{D2544191-39E6-4CF7-810B-26BC54745E4F}"/>
              </a:ext>
            </a:extLst>
          </p:cNvPr>
          <p:cNvSpPr>
            <a:spLocks noGrp="1"/>
          </p:cNvSpPr>
          <p:nvPr>
            <p:ph type="sldNum" sz="quarter" idx="12"/>
          </p:nvPr>
        </p:nvSpPr>
        <p:spPr/>
        <p:txBody>
          <a:bodyPr/>
          <a:lstStyle/>
          <a:p>
            <a:fld id="{7A40C488-C8CC-47D5-8871-7D5F905AB6AC}" type="slidenum">
              <a:rPr lang="en-US" smtClean="0"/>
              <a:t>17</a:t>
            </a:fld>
            <a:endParaRPr lang="en-US"/>
          </a:p>
        </p:txBody>
      </p:sp>
      <p:sp>
        <p:nvSpPr>
          <p:cNvPr id="7" name="TextBox 6">
            <a:extLst>
              <a:ext uri="{FF2B5EF4-FFF2-40B4-BE49-F238E27FC236}">
                <a16:creationId xmlns:a16="http://schemas.microsoft.com/office/drawing/2014/main" id="{C8AC6010-8619-464F-A913-43E96BC0EACA}"/>
              </a:ext>
            </a:extLst>
          </p:cNvPr>
          <p:cNvSpPr txBox="1"/>
          <p:nvPr/>
        </p:nvSpPr>
        <p:spPr>
          <a:xfrm>
            <a:off x="113395" y="3129047"/>
            <a:ext cx="4398439" cy="1600438"/>
          </a:xfrm>
          <a:prstGeom prst="rect">
            <a:avLst/>
          </a:prstGeom>
          <a:noFill/>
        </p:spPr>
        <p:txBody>
          <a:bodyPr wrap="square">
            <a:spAutoFit/>
          </a:bodyPr>
          <a:lstStyle/>
          <a:p>
            <a:r>
              <a:rPr lang="en-US" sz="1400" b="0" i="0" dirty="0">
                <a:solidFill>
                  <a:srgbClr val="FF0000"/>
                </a:solidFill>
                <a:effectLst/>
              </a:rPr>
              <a:t>MySQL</a:t>
            </a:r>
          </a:p>
          <a:p>
            <a:pPr lvl="1"/>
            <a:r>
              <a:rPr lang="en-US" sz="1400" b="0" i="0" dirty="0">
                <a:solidFill>
                  <a:srgbClr val="0000CD"/>
                </a:solidFill>
                <a:effectLst/>
              </a:rPr>
              <a:t>CREATE TABLE persons</a:t>
            </a:r>
          </a:p>
          <a:p>
            <a:pPr lvl="1"/>
            <a:r>
              <a:rPr lang="en-US" sz="1400" b="0" i="0" dirty="0">
                <a:solidFill>
                  <a:srgbClr val="0000CD"/>
                </a:solidFill>
                <a:effectLst/>
              </a:rPr>
              <a:t>	(ID int NOT NULL, </a:t>
            </a:r>
          </a:p>
          <a:p>
            <a:pPr lvl="1"/>
            <a:r>
              <a:rPr lang="en-US" sz="1400" dirty="0">
                <a:solidFill>
                  <a:srgbClr val="0000CD"/>
                </a:solidFill>
              </a:rPr>
              <a:t>	</a:t>
            </a:r>
            <a:r>
              <a:rPr lang="en-US" sz="1400" b="0" i="0" dirty="0" err="1">
                <a:solidFill>
                  <a:srgbClr val="0000CD"/>
                </a:solidFill>
                <a:effectLst/>
              </a:rPr>
              <a:t>LastName</a:t>
            </a:r>
            <a:r>
              <a:rPr lang="en-US" sz="1400" b="0" i="0" dirty="0">
                <a:solidFill>
                  <a:srgbClr val="0000CD"/>
                </a:solidFill>
                <a:effectLst/>
              </a:rPr>
              <a:t> varchar(255) NOT NULL, 	</a:t>
            </a:r>
          </a:p>
          <a:p>
            <a:pPr lvl="1"/>
            <a:r>
              <a:rPr lang="en-US" sz="1400" b="0" i="0" dirty="0">
                <a:solidFill>
                  <a:srgbClr val="0000CD"/>
                </a:solidFill>
                <a:effectLst/>
              </a:rPr>
              <a:t>	FirstName varchar(255) NOT NULL, </a:t>
            </a:r>
          </a:p>
          <a:p>
            <a:pPr lvl="1"/>
            <a:r>
              <a:rPr lang="en-US" sz="1400" b="0" i="0" dirty="0">
                <a:solidFill>
                  <a:srgbClr val="0000CD"/>
                </a:solidFill>
                <a:effectLst/>
              </a:rPr>
              <a:t>	Age int, </a:t>
            </a:r>
          </a:p>
          <a:p>
            <a:pPr lvl="1"/>
            <a:r>
              <a:rPr lang="en-US" sz="1400" dirty="0">
                <a:solidFill>
                  <a:srgbClr val="0000CD"/>
                </a:solidFill>
              </a:rPr>
              <a:t>	</a:t>
            </a:r>
            <a:r>
              <a:rPr lang="en-US" sz="1400" b="0" i="0" dirty="0">
                <a:solidFill>
                  <a:srgbClr val="0000CD"/>
                </a:solidFill>
                <a:effectLst/>
              </a:rPr>
              <a:t>PRIMARY KEY (ID))</a:t>
            </a:r>
            <a:endParaRPr lang="en-IN" sz="1400" dirty="0"/>
          </a:p>
        </p:txBody>
      </p:sp>
      <p:sp>
        <p:nvSpPr>
          <p:cNvPr id="8" name="TextBox 7">
            <a:extLst>
              <a:ext uri="{FF2B5EF4-FFF2-40B4-BE49-F238E27FC236}">
                <a16:creationId xmlns:a16="http://schemas.microsoft.com/office/drawing/2014/main" id="{0ADCCC19-9615-4A9B-AADE-B33514C14AD6}"/>
              </a:ext>
            </a:extLst>
          </p:cNvPr>
          <p:cNvSpPr txBox="1"/>
          <p:nvPr/>
        </p:nvSpPr>
        <p:spPr>
          <a:xfrm>
            <a:off x="4322776" y="3207768"/>
            <a:ext cx="3546447" cy="1600438"/>
          </a:xfrm>
          <a:prstGeom prst="rect">
            <a:avLst/>
          </a:prstGeom>
          <a:noFill/>
        </p:spPr>
        <p:txBody>
          <a:bodyPr wrap="square">
            <a:spAutoFit/>
          </a:bodyPr>
          <a:lstStyle/>
          <a:p>
            <a:r>
              <a:rPr lang="en-US" sz="1400" b="0" i="0" dirty="0">
                <a:solidFill>
                  <a:srgbClr val="FF0000"/>
                </a:solidFill>
                <a:effectLst/>
              </a:rPr>
              <a:t>SQL Server / Oracle / MS Access:</a:t>
            </a:r>
          </a:p>
          <a:p>
            <a:pPr lvl="1"/>
            <a:r>
              <a:rPr lang="en-US" sz="1400" b="0" i="0" dirty="0">
                <a:solidFill>
                  <a:srgbClr val="0000CD"/>
                </a:solidFill>
                <a:effectLst/>
              </a:rPr>
              <a:t>CREATE</a:t>
            </a:r>
            <a:r>
              <a:rPr lang="en-US" sz="1400" b="0" i="0" dirty="0">
                <a:solidFill>
                  <a:srgbClr val="000000"/>
                </a:solidFill>
                <a:effectLst/>
              </a:rPr>
              <a:t> </a:t>
            </a:r>
            <a:r>
              <a:rPr lang="en-US" sz="1400" b="0" i="0" dirty="0">
                <a:solidFill>
                  <a:srgbClr val="0000CD"/>
                </a:solidFill>
                <a:effectLst/>
              </a:rPr>
              <a:t>TABLE</a:t>
            </a:r>
            <a:r>
              <a:rPr lang="en-US" sz="1400" b="0" i="0" dirty="0">
                <a:solidFill>
                  <a:srgbClr val="000000"/>
                </a:solidFill>
                <a:effectLst/>
              </a:rPr>
              <a:t> Persons (</a:t>
            </a:r>
            <a:br>
              <a:rPr lang="en-US" sz="1400" dirty="0"/>
            </a:br>
            <a:r>
              <a:rPr lang="en-US" sz="1400" b="0" i="0" dirty="0">
                <a:solidFill>
                  <a:srgbClr val="000000"/>
                </a:solidFill>
                <a:effectLst/>
              </a:rPr>
              <a:t>    ID int </a:t>
            </a:r>
            <a:r>
              <a:rPr lang="en-US" sz="1400" b="0" i="0" dirty="0">
                <a:solidFill>
                  <a:srgbClr val="0000CD"/>
                </a:solidFill>
                <a:effectLst/>
              </a:rPr>
              <a:t>NOT</a:t>
            </a:r>
            <a:r>
              <a:rPr lang="en-US" sz="1400" b="0" i="0" dirty="0">
                <a:solidFill>
                  <a:srgbClr val="000000"/>
                </a:solidFill>
                <a:effectLst/>
              </a:rPr>
              <a:t> </a:t>
            </a:r>
            <a:r>
              <a:rPr lang="en-US" sz="1400" b="0" i="0" dirty="0">
                <a:solidFill>
                  <a:srgbClr val="0000CD"/>
                </a:solidFill>
                <a:effectLst/>
              </a:rPr>
              <a:t>NULL</a:t>
            </a:r>
            <a:r>
              <a:rPr lang="en-US" sz="1400" b="0" i="0" dirty="0">
                <a:solidFill>
                  <a:srgbClr val="000000"/>
                </a:solidFill>
                <a:effectLst/>
              </a:rPr>
              <a:t> </a:t>
            </a:r>
            <a:r>
              <a:rPr lang="en-US" sz="1400" b="0" i="0" dirty="0">
                <a:solidFill>
                  <a:srgbClr val="0000CD"/>
                </a:solidFill>
                <a:effectLst/>
              </a:rPr>
              <a:t>PRIMARY</a:t>
            </a:r>
            <a:r>
              <a:rPr lang="en-US" sz="1400" b="0" i="0" dirty="0">
                <a:solidFill>
                  <a:srgbClr val="000000"/>
                </a:solidFill>
                <a:effectLst/>
              </a:rPr>
              <a:t> </a:t>
            </a:r>
            <a:r>
              <a:rPr lang="en-US" sz="1400" b="0" i="0" dirty="0">
                <a:solidFill>
                  <a:srgbClr val="0000CD"/>
                </a:solidFill>
                <a:effectLst/>
              </a:rPr>
              <a:t>KEY</a:t>
            </a:r>
            <a:r>
              <a:rPr lang="en-US" sz="1400" b="0" i="0" dirty="0">
                <a:solidFill>
                  <a:srgbClr val="000000"/>
                </a:solidFill>
                <a:effectLst/>
              </a:rPr>
              <a:t>,</a:t>
            </a:r>
            <a:br>
              <a:rPr lang="en-US" sz="1400" dirty="0"/>
            </a:br>
            <a:r>
              <a:rPr lang="en-US" sz="1400" b="0" i="0" dirty="0">
                <a:solidFill>
                  <a:srgbClr val="000000"/>
                </a:solidFill>
                <a:effectLst/>
              </a:rPr>
              <a:t>    </a:t>
            </a:r>
            <a:r>
              <a:rPr lang="en-US" sz="1400" b="0" i="0" dirty="0" err="1">
                <a:solidFill>
                  <a:srgbClr val="000000"/>
                </a:solidFill>
                <a:effectLst/>
              </a:rPr>
              <a:t>LastName</a:t>
            </a:r>
            <a:r>
              <a:rPr lang="en-US" sz="1400" b="0" i="0" dirty="0">
                <a:solidFill>
                  <a:srgbClr val="000000"/>
                </a:solidFill>
                <a:effectLst/>
              </a:rPr>
              <a:t> varchar(255) </a:t>
            </a:r>
            <a:r>
              <a:rPr lang="en-US" sz="1400" b="0" i="0" dirty="0">
                <a:solidFill>
                  <a:srgbClr val="0000CD"/>
                </a:solidFill>
                <a:effectLst/>
              </a:rPr>
              <a:t>NOT</a:t>
            </a:r>
            <a:r>
              <a:rPr lang="en-US" sz="1400" b="0" i="0" dirty="0">
                <a:solidFill>
                  <a:srgbClr val="000000"/>
                </a:solidFill>
                <a:effectLst/>
              </a:rPr>
              <a:t> </a:t>
            </a:r>
            <a:r>
              <a:rPr lang="en-US" sz="1400" b="0" i="0" dirty="0">
                <a:solidFill>
                  <a:srgbClr val="0000CD"/>
                </a:solidFill>
                <a:effectLst/>
              </a:rPr>
              <a:t>NULL</a:t>
            </a:r>
            <a:r>
              <a:rPr lang="en-US" sz="1400" b="0" i="0" dirty="0">
                <a:solidFill>
                  <a:srgbClr val="000000"/>
                </a:solidFill>
                <a:effectLst/>
              </a:rPr>
              <a:t>,</a:t>
            </a:r>
            <a:br>
              <a:rPr lang="en-US" sz="1400" dirty="0"/>
            </a:br>
            <a:r>
              <a:rPr lang="en-US" sz="1400" b="0" i="0" dirty="0">
                <a:solidFill>
                  <a:srgbClr val="000000"/>
                </a:solidFill>
                <a:effectLst/>
              </a:rPr>
              <a:t>    FirstName varchar(255),</a:t>
            </a:r>
            <a:br>
              <a:rPr lang="en-US" sz="1400" dirty="0"/>
            </a:br>
            <a:r>
              <a:rPr lang="en-US" sz="1400" b="0" i="0" dirty="0">
                <a:solidFill>
                  <a:srgbClr val="000000"/>
                </a:solidFill>
                <a:effectLst/>
              </a:rPr>
              <a:t>    Age int</a:t>
            </a:r>
            <a:br>
              <a:rPr lang="en-US" sz="1400" dirty="0"/>
            </a:br>
            <a:r>
              <a:rPr lang="en-US" sz="1400" b="0" i="0" dirty="0">
                <a:solidFill>
                  <a:srgbClr val="000000"/>
                </a:solidFill>
                <a:effectLst/>
              </a:rPr>
              <a:t>);</a:t>
            </a:r>
            <a:endParaRPr lang="en-IN" sz="1400" dirty="0"/>
          </a:p>
        </p:txBody>
      </p:sp>
      <p:sp>
        <p:nvSpPr>
          <p:cNvPr id="9" name="TextBox 8">
            <a:extLst>
              <a:ext uri="{FF2B5EF4-FFF2-40B4-BE49-F238E27FC236}">
                <a16:creationId xmlns:a16="http://schemas.microsoft.com/office/drawing/2014/main" id="{44D984BE-B64F-44D8-A8DB-9B91902309E5}"/>
              </a:ext>
            </a:extLst>
          </p:cNvPr>
          <p:cNvSpPr txBox="1"/>
          <p:nvPr/>
        </p:nvSpPr>
        <p:spPr>
          <a:xfrm>
            <a:off x="7447334" y="3129047"/>
            <a:ext cx="4631271" cy="1831271"/>
          </a:xfrm>
          <a:prstGeom prst="rect">
            <a:avLst/>
          </a:prstGeom>
          <a:noFill/>
        </p:spPr>
        <p:txBody>
          <a:bodyPr wrap="square">
            <a:spAutoFit/>
          </a:bodyPr>
          <a:lstStyle/>
          <a:p>
            <a:r>
              <a:rPr lang="en-US" sz="1500" b="0" i="0" dirty="0">
                <a:solidFill>
                  <a:srgbClr val="FF0000"/>
                </a:solidFill>
                <a:effectLst/>
              </a:rPr>
              <a:t>MySQL / SQL Server / Oracle / MS Access:</a:t>
            </a:r>
          </a:p>
          <a:p>
            <a:pPr lvl="1"/>
            <a:r>
              <a:rPr lang="en-US" sz="1400" b="0" i="0" dirty="0">
                <a:solidFill>
                  <a:srgbClr val="0000CD"/>
                </a:solidFill>
                <a:effectLst/>
              </a:rPr>
              <a:t>CREATE</a:t>
            </a:r>
            <a:r>
              <a:rPr lang="en-US" sz="1400" b="0" i="0" dirty="0">
                <a:solidFill>
                  <a:srgbClr val="000000"/>
                </a:solidFill>
                <a:effectLst/>
              </a:rPr>
              <a:t> </a:t>
            </a:r>
            <a:r>
              <a:rPr lang="en-US" sz="1400" b="0" i="0" dirty="0">
                <a:solidFill>
                  <a:srgbClr val="0000CD"/>
                </a:solidFill>
                <a:effectLst/>
              </a:rPr>
              <a:t>TABLE</a:t>
            </a:r>
            <a:r>
              <a:rPr lang="en-US" sz="1400" b="0" i="0" dirty="0">
                <a:solidFill>
                  <a:srgbClr val="000000"/>
                </a:solidFill>
                <a:effectLst/>
              </a:rPr>
              <a:t> Persons (</a:t>
            </a:r>
            <a:br>
              <a:rPr lang="en-US" sz="1400" dirty="0"/>
            </a:br>
            <a:r>
              <a:rPr lang="en-US" sz="1400" b="0" i="0" dirty="0">
                <a:solidFill>
                  <a:srgbClr val="000000"/>
                </a:solidFill>
                <a:effectLst/>
              </a:rPr>
              <a:t>    ID int </a:t>
            </a:r>
            <a:r>
              <a:rPr lang="en-US" sz="1400" b="0" i="0" dirty="0">
                <a:solidFill>
                  <a:srgbClr val="0000CD"/>
                </a:solidFill>
                <a:effectLst/>
              </a:rPr>
              <a:t>NOT</a:t>
            </a:r>
            <a:r>
              <a:rPr lang="en-US" sz="1400" b="0" i="0" dirty="0">
                <a:solidFill>
                  <a:srgbClr val="000000"/>
                </a:solidFill>
                <a:effectLst/>
              </a:rPr>
              <a:t> </a:t>
            </a:r>
            <a:r>
              <a:rPr lang="en-US" sz="1400" b="0" i="0" dirty="0">
                <a:solidFill>
                  <a:srgbClr val="0000CD"/>
                </a:solidFill>
                <a:effectLst/>
              </a:rPr>
              <a:t>NULL</a:t>
            </a:r>
            <a:r>
              <a:rPr lang="en-US" sz="1400" b="0" i="0" dirty="0">
                <a:solidFill>
                  <a:srgbClr val="000000"/>
                </a:solidFill>
                <a:effectLst/>
              </a:rPr>
              <a:t>,</a:t>
            </a:r>
            <a:br>
              <a:rPr lang="en-US" sz="1400" dirty="0"/>
            </a:br>
            <a:r>
              <a:rPr lang="en-US" sz="1400" b="0" i="0" dirty="0">
                <a:solidFill>
                  <a:srgbClr val="000000"/>
                </a:solidFill>
                <a:effectLst/>
              </a:rPr>
              <a:t>    </a:t>
            </a:r>
            <a:r>
              <a:rPr lang="en-US" sz="1400" b="0" i="0" dirty="0" err="1">
                <a:solidFill>
                  <a:srgbClr val="000000"/>
                </a:solidFill>
                <a:effectLst/>
              </a:rPr>
              <a:t>LastName</a:t>
            </a:r>
            <a:r>
              <a:rPr lang="en-US" sz="1400" b="0" i="0" dirty="0">
                <a:solidFill>
                  <a:srgbClr val="000000"/>
                </a:solidFill>
                <a:effectLst/>
              </a:rPr>
              <a:t> varchar(255) </a:t>
            </a:r>
            <a:r>
              <a:rPr lang="en-US" sz="1400" b="0" i="0" dirty="0">
                <a:solidFill>
                  <a:srgbClr val="0000CD"/>
                </a:solidFill>
                <a:effectLst/>
              </a:rPr>
              <a:t>NOT</a:t>
            </a:r>
            <a:r>
              <a:rPr lang="en-US" sz="1400" b="0" i="0" dirty="0">
                <a:solidFill>
                  <a:srgbClr val="000000"/>
                </a:solidFill>
                <a:effectLst/>
              </a:rPr>
              <a:t> </a:t>
            </a:r>
            <a:r>
              <a:rPr lang="en-US" sz="1400" b="0" i="0" dirty="0">
                <a:solidFill>
                  <a:srgbClr val="0000CD"/>
                </a:solidFill>
                <a:effectLst/>
              </a:rPr>
              <a:t>NULL</a:t>
            </a:r>
            <a:r>
              <a:rPr lang="en-US" sz="1400" b="0" i="0" dirty="0">
                <a:solidFill>
                  <a:srgbClr val="000000"/>
                </a:solidFill>
                <a:effectLst/>
              </a:rPr>
              <a:t>,</a:t>
            </a:r>
            <a:br>
              <a:rPr lang="en-US" sz="1400" dirty="0"/>
            </a:br>
            <a:r>
              <a:rPr lang="en-US" sz="1400" b="0" i="0" dirty="0">
                <a:solidFill>
                  <a:srgbClr val="000000"/>
                </a:solidFill>
                <a:effectLst/>
              </a:rPr>
              <a:t>    FirstName varchar(255),</a:t>
            </a:r>
            <a:br>
              <a:rPr lang="en-US" sz="1400" dirty="0"/>
            </a:br>
            <a:r>
              <a:rPr lang="en-US" sz="1400" b="0" i="0" dirty="0">
                <a:solidFill>
                  <a:srgbClr val="000000"/>
                </a:solidFill>
                <a:effectLst/>
              </a:rPr>
              <a:t>    Age int,</a:t>
            </a:r>
            <a:br>
              <a:rPr lang="en-US" sz="1400" dirty="0"/>
            </a:br>
            <a:r>
              <a:rPr lang="en-US" sz="1400" b="0" i="0" dirty="0">
                <a:solidFill>
                  <a:srgbClr val="000000"/>
                </a:solidFill>
                <a:effectLst/>
              </a:rPr>
              <a:t>    </a:t>
            </a:r>
            <a:r>
              <a:rPr lang="en-US" sz="1400" b="0" i="0" dirty="0">
                <a:solidFill>
                  <a:srgbClr val="0000CD"/>
                </a:solidFill>
                <a:effectLst/>
              </a:rPr>
              <a:t>CONSTRAINT</a:t>
            </a:r>
            <a:r>
              <a:rPr lang="en-US" sz="1400" b="0" i="0" dirty="0">
                <a:solidFill>
                  <a:srgbClr val="000000"/>
                </a:solidFill>
                <a:effectLst/>
              </a:rPr>
              <a:t> </a:t>
            </a:r>
            <a:r>
              <a:rPr lang="en-US" sz="1400" b="0" i="0" dirty="0" err="1">
                <a:solidFill>
                  <a:srgbClr val="000000"/>
                </a:solidFill>
                <a:effectLst/>
              </a:rPr>
              <a:t>PK_Person</a:t>
            </a:r>
            <a:r>
              <a:rPr lang="en-US" sz="1400" b="0" i="0" dirty="0">
                <a:solidFill>
                  <a:srgbClr val="000000"/>
                </a:solidFill>
                <a:effectLst/>
              </a:rPr>
              <a:t> </a:t>
            </a:r>
            <a:r>
              <a:rPr lang="en-US" sz="1400" b="0" i="0" dirty="0">
                <a:solidFill>
                  <a:srgbClr val="0000CD"/>
                </a:solidFill>
                <a:effectLst/>
              </a:rPr>
              <a:t>PRIMARY</a:t>
            </a:r>
            <a:r>
              <a:rPr lang="en-US" sz="1400" b="0" i="0" dirty="0">
                <a:solidFill>
                  <a:srgbClr val="000000"/>
                </a:solidFill>
                <a:effectLst/>
              </a:rPr>
              <a:t> </a:t>
            </a:r>
            <a:r>
              <a:rPr lang="en-US" sz="1400" b="0" i="0" dirty="0">
                <a:solidFill>
                  <a:srgbClr val="0000CD"/>
                </a:solidFill>
                <a:effectLst/>
              </a:rPr>
              <a:t>KEY</a:t>
            </a:r>
            <a:r>
              <a:rPr lang="en-US" sz="1400" b="0" i="0" dirty="0">
                <a:solidFill>
                  <a:srgbClr val="000000"/>
                </a:solidFill>
                <a:effectLst/>
              </a:rPr>
              <a:t> (</a:t>
            </a:r>
            <a:r>
              <a:rPr lang="en-US" sz="1400" b="0" i="0" dirty="0" err="1">
                <a:solidFill>
                  <a:srgbClr val="000000"/>
                </a:solidFill>
                <a:effectLst/>
              </a:rPr>
              <a:t>ID,LastName</a:t>
            </a:r>
            <a:r>
              <a:rPr lang="en-US" sz="1400" b="0" i="0" dirty="0">
                <a:solidFill>
                  <a:srgbClr val="000000"/>
                </a:solidFill>
                <a:effectLst/>
              </a:rPr>
              <a:t>)</a:t>
            </a:r>
            <a:br>
              <a:rPr lang="en-US" sz="1400" dirty="0"/>
            </a:br>
            <a:r>
              <a:rPr lang="en-US" sz="1400" b="0" i="0" dirty="0">
                <a:solidFill>
                  <a:srgbClr val="000000"/>
                </a:solidFill>
                <a:effectLst/>
              </a:rPr>
              <a:t>);</a:t>
            </a:r>
            <a:endParaRPr lang="en-IN" sz="1400" dirty="0"/>
          </a:p>
        </p:txBody>
      </p:sp>
    </p:spTree>
    <p:extLst>
      <p:ext uri="{BB962C8B-B14F-4D97-AF65-F5344CB8AC3E}">
        <p14:creationId xmlns:p14="http://schemas.microsoft.com/office/powerpoint/2010/main" val="196307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77DE-7911-4E34-AE34-CF461D089CB4}"/>
              </a:ext>
            </a:extLst>
          </p:cNvPr>
          <p:cNvSpPr>
            <a:spLocks noGrp="1"/>
          </p:cNvSpPr>
          <p:nvPr>
            <p:ph type="title"/>
          </p:nvPr>
        </p:nvSpPr>
        <p:spPr/>
        <p:txBody>
          <a:bodyPr>
            <a:normAutofit fontScale="90000"/>
          </a:bodyPr>
          <a:lstStyle/>
          <a:p>
            <a:r>
              <a:rPr lang="en-IN" dirty="0"/>
              <a:t>Candidate Key </a:t>
            </a:r>
          </a:p>
        </p:txBody>
      </p:sp>
      <p:sp>
        <p:nvSpPr>
          <p:cNvPr id="3" name="Content Placeholder 2">
            <a:extLst>
              <a:ext uri="{FF2B5EF4-FFF2-40B4-BE49-F238E27FC236}">
                <a16:creationId xmlns:a16="http://schemas.microsoft.com/office/drawing/2014/main" id="{94DD7944-E7C4-480D-BB38-EBAFDBE62769}"/>
              </a:ext>
            </a:extLst>
          </p:cNvPr>
          <p:cNvSpPr>
            <a:spLocks noGrp="1"/>
          </p:cNvSpPr>
          <p:nvPr>
            <p:ph idx="1"/>
          </p:nvPr>
        </p:nvSpPr>
        <p:spPr>
          <a:xfrm>
            <a:off x="838200" y="1270000"/>
            <a:ext cx="8154798" cy="4906963"/>
          </a:xfrm>
        </p:spPr>
        <p:txBody>
          <a:bodyPr/>
          <a:lstStyle/>
          <a:p>
            <a:pPr algn="just"/>
            <a:r>
              <a:rPr lang="en-US" dirty="0"/>
              <a:t>In a table, a </a:t>
            </a:r>
            <a:r>
              <a:rPr lang="en-US" dirty="0">
                <a:solidFill>
                  <a:srgbClr val="FF0000"/>
                </a:solidFill>
              </a:rPr>
              <a:t>candidate key </a:t>
            </a:r>
            <a:r>
              <a:rPr lang="en-US" dirty="0"/>
              <a:t>is a minimal set K of attributes such that no two tuples are allowed to be equivalent on all the attributes in K.</a:t>
            </a:r>
          </a:p>
          <a:p>
            <a:pPr lvl="1" algn="just"/>
            <a:r>
              <a:rPr lang="en-US" dirty="0"/>
              <a:t>E.g., in the Students table of the previous slide, if we set {</a:t>
            </a:r>
            <a:r>
              <a:rPr lang="en-US" dirty="0" err="1"/>
              <a:t>sid</a:t>
            </a:r>
            <a:r>
              <a:rPr lang="en-US" dirty="0"/>
              <a:t>} as a candidate key, then no two tuples can have the same </a:t>
            </a:r>
            <a:r>
              <a:rPr lang="en-US" dirty="0" err="1"/>
              <a:t>sid</a:t>
            </a:r>
            <a:r>
              <a:rPr lang="en-US" dirty="0"/>
              <a:t>. </a:t>
            </a:r>
          </a:p>
          <a:p>
            <a:pPr algn="just"/>
            <a:r>
              <a:rPr lang="en-US" dirty="0"/>
              <a:t>A candidate key is designated when the table is created.</a:t>
            </a:r>
          </a:p>
        </p:txBody>
      </p:sp>
      <p:sp>
        <p:nvSpPr>
          <p:cNvPr id="4" name="Slide Number Placeholder 3">
            <a:extLst>
              <a:ext uri="{FF2B5EF4-FFF2-40B4-BE49-F238E27FC236}">
                <a16:creationId xmlns:a16="http://schemas.microsoft.com/office/drawing/2014/main" id="{40D3AFD2-1AA2-4A35-AABD-C75685754AA0}"/>
              </a:ext>
            </a:extLst>
          </p:cNvPr>
          <p:cNvSpPr>
            <a:spLocks noGrp="1"/>
          </p:cNvSpPr>
          <p:nvPr>
            <p:ph type="sldNum" sz="quarter" idx="12"/>
          </p:nvPr>
        </p:nvSpPr>
        <p:spPr/>
        <p:txBody>
          <a:bodyPr/>
          <a:lstStyle/>
          <a:p>
            <a:fld id="{7A40C488-C8CC-47D5-8871-7D5F905AB6AC}" type="slidenum">
              <a:rPr lang="en-US" smtClean="0"/>
              <a:t>18</a:t>
            </a:fld>
            <a:endParaRPr lang="en-US"/>
          </a:p>
        </p:txBody>
      </p:sp>
    </p:spTree>
    <p:extLst>
      <p:ext uri="{BB962C8B-B14F-4D97-AF65-F5344CB8AC3E}">
        <p14:creationId xmlns:p14="http://schemas.microsoft.com/office/powerpoint/2010/main" val="73496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Rectangle 4"/>
          <p:cNvSpPr>
            <a:spLocks noGrp="1" noChangeArrowheads="1"/>
          </p:cNvSpPr>
          <p:nvPr>
            <p:ph type="title"/>
          </p:nvPr>
        </p:nvSpPr>
        <p:spPr>
          <a:noFill/>
          <a:ln/>
        </p:spPr>
        <p:txBody>
          <a:bodyPr>
            <a:normAutofit fontScale="90000"/>
          </a:bodyPr>
          <a:lstStyle/>
          <a:p>
            <a:r>
              <a:rPr lang="en-US" altLang="en-US"/>
              <a:t>Primary and Candidate Keys in SQL</a:t>
            </a:r>
          </a:p>
        </p:txBody>
      </p:sp>
      <p:sp>
        <p:nvSpPr>
          <p:cNvPr id="29701" name="Rectangle 5"/>
          <p:cNvSpPr>
            <a:spLocks noGrp="1" noChangeArrowheads="1"/>
          </p:cNvSpPr>
          <p:nvPr>
            <p:ph idx="1"/>
          </p:nvPr>
        </p:nvSpPr>
        <p:spPr>
          <a:xfrm>
            <a:off x="838200" y="1270000"/>
            <a:ext cx="6971950" cy="4906963"/>
          </a:xfrm>
          <a:noFill/>
          <a:ln/>
        </p:spPr>
        <p:txBody>
          <a:bodyPr/>
          <a:lstStyle/>
          <a:p>
            <a:pPr algn="just"/>
            <a:r>
              <a:rPr lang="en-US" altLang="en-US" dirty="0"/>
              <a:t>Possibly many </a:t>
            </a:r>
            <a:r>
              <a:rPr lang="en-US" altLang="en-US" i="1" u="sng" dirty="0">
                <a:solidFill>
                  <a:schemeClr val="accent2"/>
                </a:solidFill>
              </a:rPr>
              <a:t>candidate keys</a:t>
            </a:r>
            <a:r>
              <a:rPr lang="en-US" altLang="en-US" i="1" dirty="0">
                <a:solidFill>
                  <a:schemeClr val="accent2"/>
                </a:solidFill>
              </a:rPr>
              <a:t>  </a:t>
            </a:r>
            <a:r>
              <a:rPr lang="en-US" altLang="en-US" dirty="0"/>
              <a:t>(specified using </a:t>
            </a:r>
            <a:r>
              <a:rPr lang="en-US" altLang="en-US" sz="2400" dirty="0">
                <a:solidFill>
                  <a:schemeClr val="accent2"/>
                </a:solidFill>
              </a:rPr>
              <a:t>UNIQUE</a:t>
            </a:r>
            <a:r>
              <a:rPr lang="en-US" altLang="en-US" dirty="0"/>
              <a:t>), one of which is chosen as the </a:t>
            </a:r>
            <a:r>
              <a:rPr lang="en-US" altLang="en-US" i="1" dirty="0"/>
              <a:t>primary key</a:t>
            </a:r>
            <a:r>
              <a:rPr lang="en-US" altLang="en-US" dirty="0"/>
              <a:t>.</a:t>
            </a:r>
          </a:p>
          <a:p>
            <a:pPr marL="285750" indent="-285750" algn="just">
              <a:spcBef>
                <a:spcPct val="20000"/>
              </a:spcBef>
              <a:buClr>
                <a:schemeClr val="tx1"/>
              </a:buClr>
              <a:buSzPct val="75000"/>
              <a:buFont typeface="Arial" panose="020B0604020202020204" pitchFamily="34" charset="0"/>
              <a:buChar char="•"/>
            </a:pPr>
            <a:r>
              <a:rPr lang="en-US" altLang="en-US" sz="2800" b="1" dirty="0">
                <a:solidFill>
                  <a:srgbClr val="002060"/>
                </a:solidFill>
                <a:latin typeface="+mn-lt"/>
              </a:rPr>
              <a:t>Used carelessly, an IC can prevent the storage of database instances that arise in practice!</a:t>
            </a:r>
          </a:p>
          <a:p>
            <a:endParaRPr lang="en-US" altLang="en-US" dirty="0"/>
          </a:p>
        </p:txBody>
      </p:sp>
      <p:sp>
        <p:nvSpPr>
          <p:cNvPr id="29702" name="Rectangle 6"/>
          <p:cNvSpPr>
            <a:spLocks noChangeArrowheads="1"/>
          </p:cNvSpPr>
          <p:nvPr/>
        </p:nvSpPr>
        <p:spPr bwMode="auto">
          <a:xfrm>
            <a:off x="8256292" y="1270000"/>
            <a:ext cx="3339057" cy="1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CREATE TABLE</a:t>
            </a:r>
            <a:r>
              <a:rPr lang="en-US" altLang="en-US" dirty="0">
                <a:latin typeface="Book Antiqua" panose="02040602050305030304" pitchFamily="18" charset="0"/>
              </a:rPr>
              <a:t> Enrolled</a:t>
            </a:r>
          </a:p>
          <a:p>
            <a:r>
              <a:rPr lang="en-US" altLang="en-US" dirty="0">
                <a:latin typeface="Book Antiqua" panose="02040602050305030304" pitchFamily="18" charset="0"/>
              </a:rPr>
              <a:t>   (</a:t>
            </a:r>
            <a:r>
              <a:rPr lang="en-US" altLang="en-US" dirty="0" err="1">
                <a:latin typeface="Book Antiqua" panose="02040602050305030304" pitchFamily="18" charset="0"/>
              </a:rPr>
              <a:t>sid</a:t>
            </a:r>
            <a:r>
              <a:rPr lang="en-US" altLang="en-US" dirty="0">
                <a:latin typeface="Book Antiqua" panose="02040602050305030304" pitchFamily="18" charset="0"/>
              </a:rPr>
              <a:t> </a:t>
            </a:r>
            <a:r>
              <a:rPr lang="en-US" altLang="en-US" sz="2000" dirty="0">
                <a:latin typeface="Book Antiqua" panose="02040602050305030304" pitchFamily="18" charset="0"/>
              </a:rPr>
              <a:t>CHAR</a:t>
            </a:r>
            <a:r>
              <a:rPr lang="en-US" altLang="en-US" dirty="0">
                <a:latin typeface="Book Antiqua" panose="02040602050305030304" pitchFamily="18" charset="0"/>
              </a:rPr>
              <a:t>(20)</a:t>
            </a:r>
          </a:p>
          <a:p>
            <a:r>
              <a:rPr lang="en-US" altLang="en-US" dirty="0">
                <a:latin typeface="Book Antiqua" panose="02040602050305030304" pitchFamily="18" charset="0"/>
              </a:rPr>
              <a:t>     </a:t>
            </a:r>
            <a:r>
              <a:rPr lang="en-US" altLang="en-US" dirty="0" err="1">
                <a:latin typeface="Book Antiqua" panose="02040602050305030304" pitchFamily="18" charset="0"/>
              </a:rPr>
              <a:t>cid</a:t>
            </a:r>
            <a:r>
              <a:rPr lang="en-US" altLang="en-US" dirty="0">
                <a:latin typeface="Book Antiqua" panose="02040602050305030304" pitchFamily="18" charset="0"/>
              </a:rPr>
              <a:t>  </a:t>
            </a:r>
            <a:r>
              <a:rPr lang="en-US" altLang="en-US" sz="2000" dirty="0">
                <a:latin typeface="Book Antiqua" panose="02040602050305030304" pitchFamily="18" charset="0"/>
              </a:rPr>
              <a:t>CHAR(20)</a:t>
            </a:r>
            <a:r>
              <a:rPr lang="en-US" altLang="en-US" dirty="0">
                <a:latin typeface="Book Antiqua" panose="02040602050305030304" pitchFamily="18" charset="0"/>
              </a:rPr>
              <a:t>,</a:t>
            </a:r>
          </a:p>
          <a:p>
            <a:r>
              <a:rPr lang="en-US" altLang="en-US" dirty="0">
                <a:latin typeface="Book Antiqua" panose="02040602050305030304" pitchFamily="18" charset="0"/>
              </a:rPr>
              <a:t>     grade </a:t>
            </a:r>
            <a:r>
              <a:rPr lang="en-US" altLang="en-US" sz="2000" dirty="0">
                <a:latin typeface="Book Antiqua" panose="02040602050305030304" pitchFamily="18" charset="0"/>
              </a:rPr>
              <a:t>CHAR</a:t>
            </a:r>
            <a:r>
              <a:rPr lang="en-US" altLang="en-US" dirty="0">
                <a:latin typeface="Book Antiqua" panose="02040602050305030304" pitchFamily="18" charset="0"/>
              </a:rPr>
              <a:t>(2),</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PRIMARY KEY  </a:t>
            </a:r>
            <a:r>
              <a:rPr lang="en-US" altLang="en-US" dirty="0">
                <a:latin typeface="Book Antiqua" panose="02040602050305030304" pitchFamily="18" charset="0"/>
              </a:rPr>
              <a:t>(</a:t>
            </a:r>
            <a:r>
              <a:rPr lang="en-US" altLang="en-US" dirty="0" err="1">
                <a:latin typeface="Book Antiqua" panose="02040602050305030304" pitchFamily="18" charset="0"/>
              </a:rPr>
              <a:t>sid,cid</a:t>
            </a:r>
            <a:r>
              <a:rPr lang="en-US" altLang="en-US" dirty="0">
                <a:latin typeface="Book Antiqua" panose="02040602050305030304" pitchFamily="18" charset="0"/>
              </a:rPr>
              <a:t>) )</a:t>
            </a:r>
          </a:p>
        </p:txBody>
      </p:sp>
      <p:sp>
        <p:nvSpPr>
          <p:cNvPr id="29703" name="Rectangle 7"/>
          <p:cNvSpPr>
            <a:spLocks noChangeArrowheads="1"/>
          </p:cNvSpPr>
          <p:nvPr/>
        </p:nvSpPr>
        <p:spPr bwMode="auto">
          <a:xfrm>
            <a:off x="838200" y="2340490"/>
            <a:ext cx="6527073" cy="396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285750" indent="-285750">
              <a:spcBef>
                <a:spcPct val="20000"/>
              </a:spcBef>
              <a:buClr>
                <a:schemeClr val="tx1"/>
              </a:buClr>
              <a:buSzPct val="75000"/>
              <a:buFont typeface="Arial" panose="020B0604020202020204" pitchFamily="34" charset="0"/>
              <a:buChar char="•"/>
            </a:pPr>
            <a:endParaRPr lang="en-US" altLang="en-US" sz="2800" b="1" dirty="0">
              <a:solidFill>
                <a:srgbClr val="002060"/>
              </a:solidFill>
              <a:latin typeface="+mn-lt"/>
            </a:endParaRPr>
          </a:p>
        </p:txBody>
      </p:sp>
      <p:sp>
        <p:nvSpPr>
          <p:cNvPr id="29704" name="Rectangle 8"/>
          <p:cNvSpPr>
            <a:spLocks noChangeArrowheads="1"/>
          </p:cNvSpPr>
          <p:nvPr/>
        </p:nvSpPr>
        <p:spPr bwMode="auto">
          <a:xfrm>
            <a:off x="8408577" y="3087564"/>
            <a:ext cx="3034486" cy="19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CREATE TABLE</a:t>
            </a:r>
            <a:r>
              <a:rPr lang="en-US" altLang="en-US" dirty="0">
                <a:latin typeface="Book Antiqua" panose="02040602050305030304" pitchFamily="18" charset="0"/>
              </a:rPr>
              <a:t> Enrolled</a:t>
            </a:r>
          </a:p>
          <a:p>
            <a:r>
              <a:rPr lang="en-US" altLang="en-US" dirty="0">
                <a:latin typeface="Book Antiqua" panose="02040602050305030304" pitchFamily="18" charset="0"/>
              </a:rPr>
              <a:t>   (</a:t>
            </a:r>
            <a:r>
              <a:rPr lang="en-US" altLang="en-US" dirty="0" err="1">
                <a:latin typeface="Book Antiqua" panose="02040602050305030304" pitchFamily="18" charset="0"/>
              </a:rPr>
              <a:t>sid</a:t>
            </a:r>
            <a:r>
              <a:rPr lang="en-US" altLang="en-US" dirty="0">
                <a:latin typeface="Book Antiqua" panose="02040602050305030304" pitchFamily="18" charset="0"/>
              </a:rPr>
              <a:t> </a:t>
            </a:r>
            <a:r>
              <a:rPr lang="en-US" altLang="en-US" sz="2000" dirty="0">
                <a:latin typeface="Book Antiqua" panose="02040602050305030304" pitchFamily="18" charset="0"/>
              </a:rPr>
              <a:t>CHAR</a:t>
            </a:r>
            <a:r>
              <a:rPr lang="en-US" altLang="en-US" dirty="0">
                <a:latin typeface="Book Antiqua" panose="02040602050305030304" pitchFamily="18" charset="0"/>
              </a:rPr>
              <a:t>(20)</a:t>
            </a:r>
          </a:p>
          <a:p>
            <a:r>
              <a:rPr lang="en-US" altLang="en-US" dirty="0">
                <a:latin typeface="Book Antiqua" panose="02040602050305030304" pitchFamily="18" charset="0"/>
              </a:rPr>
              <a:t>     </a:t>
            </a:r>
            <a:r>
              <a:rPr lang="en-US" altLang="en-US" dirty="0" err="1">
                <a:latin typeface="Book Antiqua" panose="02040602050305030304" pitchFamily="18" charset="0"/>
              </a:rPr>
              <a:t>cid</a:t>
            </a:r>
            <a:r>
              <a:rPr lang="en-US" altLang="en-US" dirty="0">
                <a:latin typeface="Book Antiqua" panose="02040602050305030304" pitchFamily="18" charset="0"/>
              </a:rPr>
              <a:t>  </a:t>
            </a:r>
            <a:r>
              <a:rPr lang="en-US" altLang="en-US" sz="2000" dirty="0">
                <a:latin typeface="Book Antiqua" panose="02040602050305030304" pitchFamily="18" charset="0"/>
              </a:rPr>
              <a:t>CHAR(20)</a:t>
            </a:r>
            <a:r>
              <a:rPr lang="en-US" altLang="en-US" dirty="0">
                <a:latin typeface="Book Antiqua" panose="02040602050305030304" pitchFamily="18" charset="0"/>
              </a:rPr>
              <a:t>,</a:t>
            </a:r>
          </a:p>
          <a:p>
            <a:r>
              <a:rPr lang="en-US" altLang="en-US" dirty="0">
                <a:latin typeface="Book Antiqua" panose="02040602050305030304" pitchFamily="18" charset="0"/>
              </a:rPr>
              <a:t>     grade </a:t>
            </a:r>
            <a:r>
              <a:rPr lang="en-US" altLang="en-US" sz="2000" dirty="0">
                <a:latin typeface="Book Antiqua" panose="02040602050305030304" pitchFamily="18" charset="0"/>
              </a:rPr>
              <a:t>CHAR</a:t>
            </a:r>
            <a:r>
              <a:rPr lang="en-US" altLang="en-US" dirty="0">
                <a:latin typeface="Book Antiqua" panose="02040602050305030304" pitchFamily="18" charset="0"/>
              </a:rPr>
              <a:t>(2),</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PRIMARY KEY  </a:t>
            </a:r>
            <a:r>
              <a:rPr lang="en-US" altLang="en-US" dirty="0">
                <a:latin typeface="Book Antiqua" panose="02040602050305030304" pitchFamily="18" charset="0"/>
              </a:rPr>
              <a:t>(</a:t>
            </a:r>
            <a:r>
              <a:rPr lang="en-US" altLang="en-US" dirty="0" err="1">
                <a:latin typeface="Book Antiqua" panose="02040602050305030304" pitchFamily="18" charset="0"/>
              </a:rPr>
              <a:t>sid</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UNIQUE</a:t>
            </a:r>
            <a:r>
              <a:rPr lang="en-US" altLang="en-US" dirty="0">
                <a:latin typeface="Book Antiqua" panose="02040602050305030304" pitchFamily="18" charset="0"/>
              </a:rPr>
              <a:t> (</a:t>
            </a:r>
            <a:r>
              <a:rPr lang="en-US" altLang="en-US" dirty="0" err="1">
                <a:latin typeface="Book Antiqua" panose="02040602050305030304" pitchFamily="18" charset="0"/>
              </a:rPr>
              <a:t>cid</a:t>
            </a:r>
            <a:r>
              <a:rPr lang="en-US" altLang="en-US" dirty="0">
                <a:latin typeface="Book Antiqua" panose="02040602050305030304" pitchFamily="18" charset="0"/>
              </a:rPr>
              <a:t>, grade) )</a:t>
            </a:r>
          </a:p>
        </p:txBody>
      </p:sp>
    </p:spTree>
    <p:extLst>
      <p:ext uri="{BB962C8B-B14F-4D97-AF65-F5344CB8AC3E}">
        <p14:creationId xmlns:p14="http://schemas.microsoft.com/office/powerpoint/2010/main" val="146947086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1409-79E3-4FC2-BAFA-0FA18EC78371}"/>
              </a:ext>
            </a:extLst>
          </p:cNvPr>
          <p:cNvSpPr>
            <a:spLocks noGrp="1"/>
          </p:cNvSpPr>
          <p:nvPr>
            <p:ph type="title"/>
          </p:nvPr>
        </p:nvSpPr>
        <p:spPr/>
        <p:txBody>
          <a:bodyPr>
            <a:normAutofit fontScale="90000"/>
          </a:bodyPr>
          <a:lstStyle/>
          <a:p>
            <a:r>
              <a:rPr lang="en-IN" dirty="0"/>
              <a:t>Relational model </a:t>
            </a:r>
          </a:p>
        </p:txBody>
      </p:sp>
      <p:sp>
        <p:nvSpPr>
          <p:cNvPr id="3" name="Content Placeholder 2">
            <a:extLst>
              <a:ext uri="{FF2B5EF4-FFF2-40B4-BE49-F238E27FC236}">
                <a16:creationId xmlns:a16="http://schemas.microsoft.com/office/drawing/2014/main" id="{91A4714B-9111-488D-9DEF-01E4044D5354}"/>
              </a:ext>
            </a:extLst>
          </p:cNvPr>
          <p:cNvSpPr>
            <a:spLocks noGrp="1"/>
          </p:cNvSpPr>
          <p:nvPr>
            <p:ph idx="1"/>
          </p:nvPr>
        </p:nvSpPr>
        <p:spPr>
          <a:xfrm>
            <a:off x="838200" y="1270000"/>
            <a:ext cx="7551198" cy="4906963"/>
          </a:xfrm>
        </p:spPr>
        <p:txBody>
          <a:bodyPr/>
          <a:lstStyle/>
          <a:p>
            <a:pPr algn="just"/>
            <a:r>
              <a:rPr lang="en-US" dirty="0"/>
              <a:t>The relational model is the </a:t>
            </a:r>
            <a:r>
              <a:rPr lang="en-US" i="1" dirty="0"/>
              <a:t>de facto </a:t>
            </a:r>
            <a:r>
              <a:rPr lang="en-US" dirty="0"/>
              <a:t>standard implemented in all the major database systems. It defines:</a:t>
            </a:r>
          </a:p>
          <a:p>
            <a:pPr lvl="1" algn="just"/>
            <a:r>
              <a:rPr lang="en-US" dirty="0"/>
              <a:t>the format by which data should be stored</a:t>
            </a:r>
          </a:p>
          <a:p>
            <a:pPr lvl="1" algn="just"/>
            <a:r>
              <a:rPr lang="en-US" dirty="0"/>
              <a:t>the operations for querying the data</a:t>
            </a:r>
          </a:p>
          <a:p>
            <a:pPr algn="just"/>
            <a:r>
              <a:rPr lang="en-US" dirty="0"/>
              <a:t>A database conforming to the relational model is called a </a:t>
            </a:r>
            <a:r>
              <a:rPr lang="en-US" dirty="0">
                <a:solidFill>
                  <a:srgbClr val="FF0000"/>
                </a:solidFill>
              </a:rPr>
              <a:t>relational database</a:t>
            </a:r>
            <a:endParaRPr lang="en-IN" dirty="0">
              <a:solidFill>
                <a:srgbClr val="FF0000"/>
              </a:solidFill>
            </a:endParaRPr>
          </a:p>
        </p:txBody>
      </p:sp>
      <p:sp>
        <p:nvSpPr>
          <p:cNvPr id="4" name="Slide Number Placeholder 3">
            <a:extLst>
              <a:ext uri="{FF2B5EF4-FFF2-40B4-BE49-F238E27FC236}">
                <a16:creationId xmlns:a16="http://schemas.microsoft.com/office/drawing/2014/main" id="{42969B76-A91A-453C-90F2-E7C162FA95A8}"/>
              </a:ext>
            </a:extLst>
          </p:cNvPr>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425123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Grp="1" noChangeArrowheads="1"/>
          </p:cNvSpPr>
          <p:nvPr>
            <p:ph type="title"/>
          </p:nvPr>
        </p:nvSpPr>
        <p:spPr>
          <a:noFill/>
          <a:ln/>
        </p:spPr>
        <p:txBody>
          <a:bodyPr>
            <a:normAutofit fontScale="90000"/>
          </a:bodyPr>
          <a:lstStyle/>
          <a:p>
            <a:r>
              <a:rPr lang="en-US" altLang="en-US" dirty="0"/>
              <a:t>Foreign Keys, Referential Integrity</a:t>
            </a:r>
          </a:p>
        </p:txBody>
      </p:sp>
      <p:sp>
        <p:nvSpPr>
          <p:cNvPr id="31749" name="Rectangle 5"/>
          <p:cNvSpPr>
            <a:spLocks noGrp="1" noChangeArrowheads="1"/>
          </p:cNvSpPr>
          <p:nvPr>
            <p:ph idx="1"/>
          </p:nvPr>
        </p:nvSpPr>
        <p:spPr>
          <a:xfrm>
            <a:off x="838200" y="1270000"/>
            <a:ext cx="7953462" cy="4906963"/>
          </a:xfrm>
          <a:noFill/>
          <a:ln/>
        </p:spPr>
        <p:txBody>
          <a:bodyPr/>
          <a:lstStyle/>
          <a:p>
            <a:pPr algn="just"/>
            <a:r>
              <a:rPr lang="en-US" altLang="en-US" i="1" u="sng" dirty="0">
                <a:solidFill>
                  <a:schemeClr val="accent2"/>
                </a:solidFill>
              </a:rPr>
              <a:t>Foreign key</a:t>
            </a:r>
            <a:r>
              <a:rPr lang="en-US" altLang="en-US" dirty="0">
                <a:solidFill>
                  <a:schemeClr val="accent2"/>
                </a:solidFill>
              </a:rPr>
              <a:t> : </a:t>
            </a:r>
            <a:r>
              <a:rPr lang="en-US" altLang="en-US" dirty="0"/>
              <a:t>Set of fields in one relation that is used to `refer’ to a tuple in another relation. Like a `logical pointer’.</a:t>
            </a:r>
          </a:p>
          <a:p>
            <a:pPr algn="just"/>
            <a:r>
              <a:rPr lang="en-US" altLang="en-US" dirty="0"/>
              <a:t>E.g. </a:t>
            </a:r>
            <a:r>
              <a:rPr lang="en-US" altLang="en-US" i="1" dirty="0" err="1">
                <a:solidFill>
                  <a:srgbClr val="CF0E30"/>
                </a:solidFill>
              </a:rPr>
              <a:t>sid</a:t>
            </a:r>
            <a:r>
              <a:rPr lang="en-US" altLang="en-US" dirty="0"/>
              <a:t> is a foreign key referring to </a:t>
            </a:r>
            <a:r>
              <a:rPr lang="en-US" altLang="en-US" dirty="0">
                <a:solidFill>
                  <a:srgbClr val="CF0E30"/>
                </a:solidFill>
              </a:rPr>
              <a:t>Students</a:t>
            </a:r>
            <a:r>
              <a:rPr lang="en-US" altLang="en-US" dirty="0"/>
              <a:t>:</a:t>
            </a:r>
          </a:p>
          <a:p>
            <a:pPr lvl="1" algn="just">
              <a:buSzPct val="75000"/>
            </a:pPr>
            <a:r>
              <a:rPr lang="en-US" altLang="en-US" dirty="0"/>
              <a:t>Enrolled(</a:t>
            </a:r>
            <a:r>
              <a:rPr lang="en-US" altLang="en-US" i="1" dirty="0" err="1">
                <a:solidFill>
                  <a:srgbClr val="CF0E30"/>
                </a:solidFill>
              </a:rPr>
              <a:t>sid</a:t>
            </a:r>
            <a:r>
              <a:rPr lang="en-US" altLang="en-US" dirty="0">
                <a:solidFill>
                  <a:srgbClr val="CF0E30"/>
                </a:solidFill>
              </a:rPr>
              <a:t>: </a:t>
            </a:r>
            <a:r>
              <a:rPr lang="en-US" altLang="en-US" dirty="0"/>
              <a:t>string, </a:t>
            </a:r>
            <a:r>
              <a:rPr lang="en-US" altLang="en-US" i="1" dirty="0"/>
              <a:t>cid</a:t>
            </a:r>
            <a:r>
              <a:rPr lang="en-US" altLang="en-US" dirty="0"/>
              <a:t>: string, </a:t>
            </a:r>
            <a:r>
              <a:rPr lang="en-US" altLang="en-US" i="1" dirty="0"/>
              <a:t>grade</a:t>
            </a:r>
            <a:r>
              <a:rPr lang="en-US" altLang="en-US" dirty="0"/>
              <a:t>: string)</a:t>
            </a:r>
          </a:p>
          <a:p>
            <a:pPr lvl="1" algn="just">
              <a:buSzPct val="75000"/>
            </a:pPr>
            <a:r>
              <a:rPr lang="en-US" altLang="en-US" dirty="0"/>
              <a:t>If all foreign key constraints are enforced,  </a:t>
            </a:r>
            <a:r>
              <a:rPr lang="en-US" altLang="en-US" i="1" u="sng" dirty="0">
                <a:solidFill>
                  <a:schemeClr val="accent2"/>
                </a:solidFill>
              </a:rPr>
              <a:t>referential integrity</a:t>
            </a:r>
            <a:r>
              <a:rPr lang="en-US" altLang="en-US" dirty="0"/>
              <a:t> is achieved, i.e., no dangling references.</a:t>
            </a:r>
          </a:p>
        </p:txBody>
      </p:sp>
    </p:spTree>
    <p:extLst>
      <p:ext uri="{BB962C8B-B14F-4D97-AF65-F5344CB8AC3E}">
        <p14:creationId xmlns:p14="http://schemas.microsoft.com/office/powerpoint/2010/main" val="77772705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7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fontScale="90000"/>
          </a:bodyPr>
          <a:lstStyle/>
          <a:p>
            <a:r>
              <a:rPr lang="en-US" altLang="en-US"/>
              <a:t>Foreign Keys in SQL</a:t>
            </a:r>
          </a:p>
        </p:txBody>
      </p:sp>
      <p:sp>
        <p:nvSpPr>
          <p:cNvPr id="33797" name="Rectangle 5"/>
          <p:cNvSpPr>
            <a:spLocks noGrp="1" noChangeArrowheads="1"/>
          </p:cNvSpPr>
          <p:nvPr>
            <p:ph idx="1"/>
          </p:nvPr>
        </p:nvSpPr>
        <p:spPr>
          <a:xfrm>
            <a:off x="838200" y="1270000"/>
            <a:ext cx="8758806" cy="4906963"/>
          </a:xfrm>
          <a:noFill/>
          <a:ln/>
        </p:spPr>
        <p:txBody>
          <a:bodyPr/>
          <a:lstStyle/>
          <a:p>
            <a:r>
              <a:rPr lang="en-US" altLang="en-US" dirty="0"/>
              <a:t>Only students listed in the Students relation should be allowed to enroll for courses.</a:t>
            </a:r>
          </a:p>
        </p:txBody>
      </p:sp>
      <p:sp>
        <p:nvSpPr>
          <p:cNvPr id="33798" name="Rectangle 6"/>
          <p:cNvSpPr>
            <a:spLocks noChangeArrowheads="1"/>
          </p:cNvSpPr>
          <p:nvPr/>
        </p:nvSpPr>
        <p:spPr bwMode="auto">
          <a:xfrm>
            <a:off x="2810364" y="2219244"/>
            <a:ext cx="6014468" cy="132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CREATE TABLE Enrolled   </a:t>
            </a:r>
          </a:p>
          <a:p>
            <a:r>
              <a:rPr lang="en-US" altLang="en-US" sz="2000" dirty="0">
                <a:latin typeface="Book Antiqua" panose="02040602050305030304" pitchFamily="18" charset="0"/>
              </a:rPr>
              <a:t>(</a:t>
            </a:r>
            <a:r>
              <a:rPr lang="en-US" altLang="en-US" sz="2000" dirty="0" err="1">
                <a:latin typeface="Book Antiqua" panose="02040602050305030304" pitchFamily="18" charset="0"/>
              </a:rPr>
              <a:t>sid</a:t>
            </a:r>
            <a:r>
              <a:rPr lang="en-US" altLang="en-US" sz="2000" dirty="0">
                <a:latin typeface="Book Antiqua" panose="02040602050305030304" pitchFamily="18" charset="0"/>
              </a:rPr>
              <a:t> CHAR(20),  </a:t>
            </a:r>
            <a:r>
              <a:rPr lang="en-US" altLang="en-US" sz="2000" dirty="0" err="1">
                <a:latin typeface="Book Antiqua" panose="02040602050305030304" pitchFamily="18" charset="0"/>
              </a:rPr>
              <a:t>cid</a:t>
            </a:r>
            <a:r>
              <a:rPr lang="en-US" altLang="en-US" sz="2000" dirty="0">
                <a:latin typeface="Book Antiqua" panose="02040602050305030304" pitchFamily="18" charset="0"/>
              </a:rPr>
              <a:t> CHAR(20),  grade CHAR(2),     </a:t>
            </a:r>
          </a:p>
          <a:p>
            <a:r>
              <a:rPr lang="en-US" altLang="en-US" sz="2000" dirty="0">
                <a:latin typeface="Book Antiqua" panose="02040602050305030304" pitchFamily="18" charset="0"/>
              </a:rPr>
              <a:t>PRIMARY KEY  (</a:t>
            </a:r>
            <a:r>
              <a:rPr lang="en-US" altLang="en-US" sz="2000" dirty="0" err="1">
                <a:latin typeface="Book Antiqua" panose="02040602050305030304" pitchFamily="18" charset="0"/>
              </a:rPr>
              <a:t>sid,cid</a:t>
            </a:r>
            <a:r>
              <a:rPr lang="en-US" altLang="en-US" sz="2000" dirty="0">
                <a:latin typeface="Book Antiqua" panose="02040602050305030304" pitchFamily="18" charset="0"/>
              </a:rPr>
              <a:t>),     </a:t>
            </a:r>
          </a:p>
          <a:p>
            <a:r>
              <a:rPr lang="en-US" altLang="en-US" sz="2000" dirty="0">
                <a:latin typeface="Book Antiqua" panose="02040602050305030304" pitchFamily="18" charset="0"/>
              </a:rPr>
              <a:t>FOREIGN KEY (</a:t>
            </a:r>
            <a:r>
              <a:rPr lang="en-US" altLang="en-US" sz="2000" dirty="0" err="1">
                <a:latin typeface="Book Antiqua" panose="02040602050305030304" pitchFamily="18" charset="0"/>
              </a:rPr>
              <a:t>sid</a:t>
            </a:r>
            <a:r>
              <a:rPr lang="en-US" altLang="en-US" sz="2000" dirty="0">
                <a:latin typeface="Book Antiqua" panose="02040602050305030304" pitchFamily="18" charset="0"/>
              </a:rPr>
              <a:t>) REFERENCES students (</a:t>
            </a:r>
            <a:r>
              <a:rPr lang="en-US" altLang="en-US" sz="2000" dirty="0" err="1">
                <a:latin typeface="Book Antiqua" panose="02040602050305030304" pitchFamily="18" charset="0"/>
              </a:rPr>
              <a:t>sid</a:t>
            </a:r>
            <a:r>
              <a:rPr lang="en-US" altLang="en-US" sz="2000" dirty="0">
                <a:latin typeface="Book Antiqua" panose="02040602050305030304" pitchFamily="18" charset="0"/>
              </a:rPr>
              <a:t>))</a:t>
            </a:r>
            <a:endParaRPr lang="en-US" altLang="en-US" dirty="0">
              <a:latin typeface="Book Antiqua" panose="02040602050305030304" pitchFamily="18" charset="0"/>
            </a:endParaRPr>
          </a:p>
        </p:txBody>
      </p:sp>
      <p:graphicFrame>
        <p:nvGraphicFramePr>
          <p:cNvPr id="33799" name="Object 7">
            <a:hlinkClick r:id="" action="ppaction://ole?verb=0"/>
          </p:cNvPr>
          <p:cNvGraphicFramePr>
            <a:graphicFrameLocks/>
          </p:cNvGraphicFramePr>
          <p:nvPr/>
        </p:nvGraphicFramePr>
        <p:xfrm>
          <a:off x="6096001" y="4745038"/>
          <a:ext cx="4519613" cy="1693862"/>
        </p:xfrm>
        <a:graphic>
          <a:graphicData uri="http://schemas.openxmlformats.org/presentationml/2006/ole">
            <mc:AlternateContent xmlns:mc="http://schemas.openxmlformats.org/markup-compatibility/2006">
              <mc:Choice xmlns:v="urn:schemas-microsoft-com:vml" Requires="v">
                <p:oleObj spid="_x0000_s2050" name="Document" r:id="rId4" imgW="4518000" imgH="1692000" progId="Word.Document.8">
                  <p:embed/>
                </p:oleObj>
              </mc:Choice>
              <mc:Fallback>
                <p:oleObj name="Document" r:id="rId4" imgW="4518000" imgH="1692000" progId="Word.Document.8">
                  <p:embed/>
                  <p:pic>
                    <p:nvPicPr>
                      <p:cNvPr id="33799" name="Object 7">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4745038"/>
                        <a:ext cx="4519613" cy="169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8">
            <a:hlinkClick r:id="" action="ppaction://ole?verb=0"/>
          </p:cNvPr>
          <p:cNvGraphicFramePr>
            <a:graphicFrameLocks/>
          </p:cNvGraphicFramePr>
          <p:nvPr/>
        </p:nvGraphicFramePr>
        <p:xfrm>
          <a:off x="1862139" y="4503739"/>
          <a:ext cx="3489325" cy="1836737"/>
        </p:xfrm>
        <a:graphic>
          <a:graphicData uri="http://schemas.openxmlformats.org/presentationml/2006/ole">
            <mc:AlternateContent xmlns:mc="http://schemas.openxmlformats.org/markup-compatibility/2006">
              <mc:Choice xmlns:v="urn:schemas-microsoft-com:vml" Requires="v">
                <p:oleObj spid="_x0000_s2051" name="Document" r:id="rId6" imgW="3487680" imgH="1834920" progId="Word.Document.8">
                  <p:embed/>
                </p:oleObj>
              </mc:Choice>
              <mc:Fallback>
                <p:oleObj name="Document" r:id="rId6" imgW="3487680" imgH="1834920" progId="Word.Document.8">
                  <p:embed/>
                  <p:pic>
                    <p:nvPicPr>
                      <p:cNvPr id="33800" name="Object 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2139" y="4503739"/>
                        <a:ext cx="3489325"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Line 9"/>
          <p:cNvSpPr>
            <a:spLocks noChangeShapeType="1"/>
          </p:cNvSpPr>
          <p:nvPr/>
        </p:nvSpPr>
        <p:spPr bwMode="auto">
          <a:xfrm>
            <a:off x="4953000" y="4953000"/>
            <a:ext cx="1143000" cy="304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p:cNvSpPr>
            <a:spLocks noChangeShapeType="1"/>
          </p:cNvSpPr>
          <p:nvPr/>
        </p:nvSpPr>
        <p:spPr bwMode="auto">
          <a:xfrm>
            <a:off x="5029200" y="5334000"/>
            <a:ext cx="10668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11"/>
          <p:cNvSpPr>
            <a:spLocks noChangeShapeType="1"/>
          </p:cNvSpPr>
          <p:nvPr/>
        </p:nvSpPr>
        <p:spPr bwMode="auto">
          <a:xfrm flipV="1">
            <a:off x="4953000" y="5410200"/>
            <a:ext cx="1143000"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12"/>
          <p:cNvSpPr>
            <a:spLocks noChangeShapeType="1"/>
          </p:cNvSpPr>
          <p:nvPr/>
        </p:nvSpPr>
        <p:spPr bwMode="auto">
          <a:xfrm>
            <a:off x="4953000" y="5715000"/>
            <a:ext cx="1143000" cy="228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Rectangle 13"/>
          <p:cNvSpPr>
            <a:spLocks noChangeArrowheads="1"/>
          </p:cNvSpPr>
          <p:nvPr/>
        </p:nvSpPr>
        <p:spPr bwMode="auto">
          <a:xfrm>
            <a:off x="1814513" y="4100514"/>
            <a:ext cx="10627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F0E30"/>
                </a:solidFill>
                <a:latin typeface="Book Antiqua" panose="02040602050305030304" pitchFamily="18" charset="0"/>
              </a:rPr>
              <a:t>Enrolled</a:t>
            </a:r>
          </a:p>
        </p:txBody>
      </p:sp>
      <p:sp>
        <p:nvSpPr>
          <p:cNvPr id="33806" name="Rectangle 14"/>
          <p:cNvSpPr>
            <a:spLocks noChangeArrowheads="1"/>
          </p:cNvSpPr>
          <p:nvPr/>
        </p:nvSpPr>
        <p:spPr bwMode="auto">
          <a:xfrm>
            <a:off x="6081713" y="4329114"/>
            <a:ext cx="10788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F0E30"/>
                </a:solidFill>
                <a:latin typeface="Book Antiqua" panose="02040602050305030304" pitchFamily="18" charset="0"/>
              </a:rPr>
              <a:t>Students</a:t>
            </a:r>
          </a:p>
        </p:txBody>
      </p:sp>
    </p:spTree>
    <p:extLst>
      <p:ext uri="{BB962C8B-B14F-4D97-AF65-F5344CB8AC3E}">
        <p14:creationId xmlns:p14="http://schemas.microsoft.com/office/powerpoint/2010/main" val="1997468513"/>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4"/>
          <p:cNvSpPr>
            <a:spLocks noGrp="1" noChangeArrowheads="1"/>
          </p:cNvSpPr>
          <p:nvPr>
            <p:ph type="title"/>
          </p:nvPr>
        </p:nvSpPr>
        <p:spPr>
          <a:noFill/>
          <a:ln/>
        </p:spPr>
        <p:txBody>
          <a:bodyPr>
            <a:normAutofit fontScale="90000"/>
          </a:bodyPr>
          <a:lstStyle/>
          <a:p>
            <a:r>
              <a:rPr lang="en-US" altLang="en-US"/>
              <a:t>Enforcing Referential Integrity</a:t>
            </a:r>
          </a:p>
        </p:txBody>
      </p:sp>
      <p:sp>
        <p:nvSpPr>
          <p:cNvPr id="35845" name="Rectangle 5"/>
          <p:cNvSpPr>
            <a:spLocks noGrp="1" noChangeArrowheads="1"/>
          </p:cNvSpPr>
          <p:nvPr>
            <p:ph idx="1"/>
          </p:nvPr>
        </p:nvSpPr>
        <p:spPr>
          <a:xfrm>
            <a:off x="838200" y="1270000"/>
            <a:ext cx="7116192" cy="4906963"/>
          </a:xfrm>
          <a:noFill/>
          <a:ln/>
        </p:spPr>
        <p:txBody>
          <a:bodyPr>
            <a:normAutofit fontScale="92500" lnSpcReduction="20000"/>
          </a:bodyPr>
          <a:lstStyle/>
          <a:p>
            <a:pPr algn="just">
              <a:lnSpc>
                <a:spcPct val="90000"/>
              </a:lnSpc>
            </a:pPr>
            <a:r>
              <a:rPr lang="en-US" altLang="en-US" dirty="0"/>
              <a:t>Consider Students and Enrolled;  </a:t>
            </a:r>
            <a:r>
              <a:rPr lang="en-US" altLang="en-US" i="1" dirty="0" err="1"/>
              <a:t>sid</a:t>
            </a:r>
            <a:r>
              <a:rPr lang="en-US" altLang="en-US" dirty="0"/>
              <a:t> in Enrolled is a foreign key that references Students.</a:t>
            </a:r>
          </a:p>
          <a:p>
            <a:pPr algn="just">
              <a:lnSpc>
                <a:spcPct val="90000"/>
              </a:lnSpc>
            </a:pPr>
            <a:r>
              <a:rPr lang="en-US" altLang="en-US" dirty="0"/>
              <a:t>What should be done if an Enrolled tuple with a non-existent student id is inserted?  </a:t>
            </a:r>
            <a:r>
              <a:rPr lang="en-US" altLang="en-US" dirty="0">
                <a:solidFill>
                  <a:schemeClr val="accent2"/>
                </a:solidFill>
              </a:rPr>
              <a:t>(</a:t>
            </a:r>
            <a:r>
              <a:rPr lang="en-US" altLang="en-US" i="1" dirty="0">
                <a:solidFill>
                  <a:schemeClr val="accent2"/>
                </a:solidFill>
              </a:rPr>
              <a:t>Reject it!</a:t>
            </a:r>
            <a:r>
              <a:rPr lang="en-US" altLang="en-US" dirty="0">
                <a:solidFill>
                  <a:schemeClr val="accent2"/>
                </a:solidFill>
              </a:rPr>
              <a:t>)</a:t>
            </a:r>
          </a:p>
          <a:p>
            <a:pPr algn="just">
              <a:lnSpc>
                <a:spcPct val="90000"/>
              </a:lnSpc>
            </a:pPr>
            <a:r>
              <a:rPr lang="en-US" altLang="en-US" dirty="0"/>
              <a:t>What should be done if a Students tuple is deleted?</a:t>
            </a:r>
          </a:p>
          <a:p>
            <a:pPr lvl="1" algn="just">
              <a:lnSpc>
                <a:spcPct val="90000"/>
              </a:lnSpc>
              <a:buSzPct val="75000"/>
            </a:pPr>
            <a:r>
              <a:rPr lang="en-US" altLang="en-US" dirty="0"/>
              <a:t>Also delete all Enrolled tuples that refer to it.</a:t>
            </a:r>
          </a:p>
          <a:p>
            <a:pPr lvl="1" algn="just">
              <a:lnSpc>
                <a:spcPct val="90000"/>
              </a:lnSpc>
              <a:buSzPct val="75000"/>
            </a:pPr>
            <a:r>
              <a:rPr lang="en-US" altLang="en-US" dirty="0"/>
              <a:t>Disallow deletion of a Students tuple that is referred to.</a:t>
            </a:r>
          </a:p>
          <a:p>
            <a:pPr lvl="1" algn="just">
              <a:lnSpc>
                <a:spcPct val="90000"/>
              </a:lnSpc>
              <a:buSzPct val="75000"/>
            </a:pPr>
            <a:r>
              <a:rPr lang="en-US" altLang="en-US" dirty="0"/>
              <a:t>Set </a:t>
            </a:r>
            <a:r>
              <a:rPr lang="en-US" altLang="en-US" dirty="0" err="1"/>
              <a:t>sid</a:t>
            </a:r>
            <a:r>
              <a:rPr lang="en-US" altLang="en-US" dirty="0"/>
              <a:t> in Enrolled tuples that refer to it to a </a:t>
            </a:r>
            <a:r>
              <a:rPr lang="en-US" altLang="en-US" i="1" dirty="0"/>
              <a:t>default </a:t>
            </a:r>
            <a:r>
              <a:rPr lang="en-US" altLang="en-US" i="1" dirty="0" err="1"/>
              <a:t>sid</a:t>
            </a:r>
            <a:r>
              <a:rPr lang="en-US" altLang="en-US" dirty="0"/>
              <a:t>.</a:t>
            </a:r>
          </a:p>
          <a:p>
            <a:pPr lvl="1" algn="just">
              <a:lnSpc>
                <a:spcPct val="90000"/>
              </a:lnSpc>
              <a:buSzPct val="75000"/>
            </a:pPr>
            <a:r>
              <a:rPr lang="en-US" altLang="en-US" dirty="0"/>
              <a:t>(In SQL, also: Set </a:t>
            </a:r>
            <a:r>
              <a:rPr lang="en-US" altLang="en-US" dirty="0" err="1"/>
              <a:t>sid</a:t>
            </a:r>
            <a:r>
              <a:rPr lang="en-US" altLang="en-US" dirty="0"/>
              <a:t> in Enrolled tuples that refer to it to a special value </a:t>
            </a:r>
            <a:r>
              <a:rPr lang="en-US" altLang="en-US" i="1" dirty="0">
                <a:solidFill>
                  <a:schemeClr val="accent2"/>
                </a:solidFill>
              </a:rPr>
              <a:t>null</a:t>
            </a:r>
            <a:r>
              <a:rPr lang="en-US" altLang="en-US" i="1" dirty="0"/>
              <a:t>, </a:t>
            </a:r>
            <a:r>
              <a:rPr lang="en-US" altLang="en-US" dirty="0"/>
              <a:t>denoting </a:t>
            </a:r>
            <a:r>
              <a:rPr lang="en-US" altLang="en-US" i="1" dirty="0"/>
              <a:t>`unknown’</a:t>
            </a:r>
            <a:r>
              <a:rPr lang="en-US" altLang="en-US" dirty="0"/>
              <a:t> or </a:t>
            </a:r>
            <a:r>
              <a:rPr lang="en-US" altLang="en-US" i="1" dirty="0"/>
              <a:t>`inapplicable’</a:t>
            </a:r>
            <a:r>
              <a:rPr lang="en-US" altLang="en-US" dirty="0"/>
              <a:t>.)</a:t>
            </a:r>
          </a:p>
          <a:p>
            <a:pPr algn="just">
              <a:lnSpc>
                <a:spcPct val="90000"/>
              </a:lnSpc>
            </a:pPr>
            <a:r>
              <a:rPr lang="en-US" altLang="en-US" dirty="0"/>
              <a:t>Similar if primary key of Students tuple is updated.</a:t>
            </a:r>
          </a:p>
        </p:txBody>
      </p:sp>
      <p:pic>
        <p:nvPicPr>
          <p:cNvPr id="3" name="Picture 2">
            <a:extLst>
              <a:ext uri="{FF2B5EF4-FFF2-40B4-BE49-F238E27FC236}">
                <a16:creationId xmlns:a16="http://schemas.microsoft.com/office/drawing/2014/main" id="{F565D339-3097-4CB0-9FA3-F25CA1FE9DAB}"/>
              </a:ext>
            </a:extLst>
          </p:cNvPr>
          <p:cNvPicPr>
            <a:picLocks noChangeAspect="1"/>
          </p:cNvPicPr>
          <p:nvPr/>
        </p:nvPicPr>
        <p:blipFill>
          <a:blip r:embed="rId3"/>
          <a:stretch>
            <a:fillRect/>
          </a:stretch>
        </p:blipFill>
        <p:spPr>
          <a:xfrm>
            <a:off x="6807492" y="26634"/>
            <a:ext cx="5384508" cy="1602002"/>
          </a:xfrm>
          <a:prstGeom prst="rect">
            <a:avLst/>
          </a:prstGeom>
        </p:spPr>
      </p:pic>
    </p:spTree>
    <p:extLst>
      <p:ext uri="{BB962C8B-B14F-4D97-AF65-F5344CB8AC3E}">
        <p14:creationId xmlns:p14="http://schemas.microsoft.com/office/powerpoint/2010/main" val="1357232104"/>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8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normAutofit fontScale="90000"/>
          </a:bodyPr>
          <a:lstStyle/>
          <a:p>
            <a:r>
              <a:rPr lang="en-US" altLang="en-US"/>
              <a:t>Referential Integrity in SQL/92</a:t>
            </a:r>
          </a:p>
        </p:txBody>
      </p:sp>
      <p:sp>
        <p:nvSpPr>
          <p:cNvPr id="37893" name="Rectangle 5"/>
          <p:cNvSpPr>
            <a:spLocks noGrp="1" noChangeArrowheads="1"/>
          </p:cNvSpPr>
          <p:nvPr>
            <p:ph idx="1"/>
          </p:nvPr>
        </p:nvSpPr>
        <p:spPr>
          <a:xfrm>
            <a:off x="838200" y="1336923"/>
            <a:ext cx="6705600" cy="5046663"/>
          </a:xfrm>
          <a:noFill/>
          <a:ln/>
        </p:spPr>
        <p:txBody>
          <a:bodyPr>
            <a:normAutofit lnSpcReduction="10000"/>
          </a:bodyPr>
          <a:lstStyle/>
          <a:p>
            <a:r>
              <a:rPr lang="en-US" altLang="en-US" sz="2400" dirty="0"/>
              <a:t>SQL/92 supports all 4 options on deletes and updates.</a:t>
            </a:r>
          </a:p>
          <a:p>
            <a:pPr lvl="1">
              <a:buSzPct val="75000"/>
            </a:pPr>
            <a:r>
              <a:rPr lang="en-US" altLang="en-US" dirty="0"/>
              <a:t>Default is </a:t>
            </a:r>
            <a:r>
              <a:rPr lang="en-US" altLang="en-US" sz="2000" dirty="0">
                <a:solidFill>
                  <a:schemeClr val="accent2"/>
                </a:solidFill>
              </a:rPr>
              <a:t>NO ACTION   </a:t>
            </a:r>
            <a:r>
              <a:rPr lang="en-US" altLang="en-US" dirty="0"/>
              <a:t>(</a:t>
            </a:r>
            <a:r>
              <a:rPr lang="en-US" altLang="en-US" i="1" dirty="0"/>
              <a:t>delete/update is rejected</a:t>
            </a:r>
            <a:r>
              <a:rPr lang="en-US" altLang="en-US" dirty="0"/>
              <a:t>)</a:t>
            </a:r>
          </a:p>
          <a:p>
            <a:pPr lvl="1">
              <a:buSzPct val="75000"/>
            </a:pPr>
            <a:r>
              <a:rPr lang="en-US" altLang="en-US" sz="2000" dirty="0">
                <a:solidFill>
                  <a:schemeClr val="accent2"/>
                </a:solidFill>
              </a:rPr>
              <a:t>CASCADE</a:t>
            </a:r>
            <a:r>
              <a:rPr lang="en-US" altLang="en-US" dirty="0"/>
              <a:t>  (also delete all tuples that refer to deleted tuple)</a:t>
            </a:r>
          </a:p>
          <a:p>
            <a:pPr lvl="1">
              <a:buSzPct val="75000"/>
            </a:pPr>
            <a:r>
              <a:rPr lang="en-US" altLang="en-US" sz="2000" dirty="0">
                <a:solidFill>
                  <a:schemeClr val="accent2"/>
                </a:solidFill>
              </a:rPr>
              <a:t>SET NULL </a:t>
            </a:r>
            <a:r>
              <a:rPr lang="en-US" altLang="en-US" dirty="0">
                <a:solidFill>
                  <a:schemeClr val="accent2"/>
                </a:solidFill>
              </a:rPr>
              <a:t>/</a:t>
            </a:r>
            <a:r>
              <a:rPr lang="en-US" altLang="en-US" sz="2000" dirty="0">
                <a:solidFill>
                  <a:schemeClr val="accent2"/>
                </a:solidFill>
              </a:rPr>
              <a:t> SET DEFAULT</a:t>
            </a:r>
            <a:r>
              <a:rPr lang="en-US" altLang="en-US" sz="2000" dirty="0"/>
              <a:t>  </a:t>
            </a:r>
            <a:r>
              <a:rPr lang="en-US" altLang="en-US" dirty="0"/>
              <a:t>(sets foreign key value of referencing tuple)</a:t>
            </a:r>
          </a:p>
          <a:p>
            <a:pPr algn="just">
              <a:buSzPct val="75000"/>
            </a:pPr>
            <a:r>
              <a:rPr lang="en-US" altLang="en-US" dirty="0"/>
              <a:t>DELETE CASCADE</a:t>
            </a:r>
          </a:p>
          <a:p>
            <a:pPr lvl="1" algn="just">
              <a:buSzPct val="75000"/>
            </a:pPr>
            <a:r>
              <a:rPr lang="en-US" altLang="en-US" dirty="0"/>
              <a:t>When we create a foreign key using this option, it deletes the referencing rows in the child table when the referenced row is deleted in the parent table which has a primary key.</a:t>
            </a:r>
          </a:p>
        </p:txBody>
      </p:sp>
      <p:sp>
        <p:nvSpPr>
          <p:cNvPr id="37894" name="Rectangle 6"/>
          <p:cNvSpPr>
            <a:spLocks noChangeArrowheads="1"/>
          </p:cNvSpPr>
          <p:nvPr/>
        </p:nvSpPr>
        <p:spPr bwMode="auto">
          <a:xfrm>
            <a:off x="7543800" y="1336923"/>
            <a:ext cx="4579781" cy="285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CREATE TABLE</a:t>
            </a:r>
            <a:r>
              <a:rPr lang="en-US" altLang="en-US" dirty="0">
                <a:latin typeface="Book Antiqua" panose="02040602050305030304" pitchFamily="18" charset="0"/>
              </a:rPr>
              <a:t> Enrolled</a:t>
            </a:r>
          </a:p>
          <a:p>
            <a:r>
              <a:rPr lang="en-US" altLang="en-US" dirty="0">
                <a:latin typeface="Book Antiqua" panose="02040602050305030304" pitchFamily="18" charset="0"/>
              </a:rPr>
              <a:t>   (</a:t>
            </a:r>
            <a:r>
              <a:rPr lang="en-US" altLang="en-US" dirty="0" err="1">
                <a:latin typeface="Book Antiqua" panose="02040602050305030304" pitchFamily="18" charset="0"/>
              </a:rPr>
              <a:t>sid</a:t>
            </a:r>
            <a:r>
              <a:rPr lang="en-US" altLang="en-US" dirty="0">
                <a:latin typeface="Book Antiqua" panose="02040602050305030304" pitchFamily="18" charset="0"/>
              </a:rPr>
              <a:t> </a:t>
            </a:r>
            <a:r>
              <a:rPr lang="en-US" altLang="en-US" sz="2000" dirty="0">
                <a:latin typeface="Book Antiqua" panose="02040602050305030304" pitchFamily="18" charset="0"/>
              </a:rPr>
              <a:t>CHAR</a:t>
            </a:r>
            <a:r>
              <a:rPr lang="en-US" altLang="en-US" dirty="0">
                <a:latin typeface="Book Antiqua" panose="02040602050305030304" pitchFamily="18" charset="0"/>
              </a:rPr>
              <a:t>(20),</a:t>
            </a:r>
          </a:p>
          <a:p>
            <a:r>
              <a:rPr lang="en-US" altLang="en-US" dirty="0">
                <a:latin typeface="Book Antiqua" panose="02040602050305030304" pitchFamily="18" charset="0"/>
              </a:rPr>
              <a:t>    </a:t>
            </a:r>
            <a:r>
              <a:rPr lang="en-US" altLang="en-US" dirty="0" err="1">
                <a:latin typeface="Book Antiqua" panose="02040602050305030304" pitchFamily="18" charset="0"/>
              </a:rPr>
              <a:t>cid</a:t>
            </a:r>
            <a:r>
              <a:rPr lang="en-US" altLang="en-US" dirty="0">
                <a:latin typeface="Book Antiqua" panose="02040602050305030304" pitchFamily="18" charset="0"/>
              </a:rPr>
              <a:t> </a:t>
            </a:r>
            <a:r>
              <a:rPr lang="en-US" altLang="en-US" sz="2000" dirty="0">
                <a:latin typeface="Book Antiqua" panose="02040602050305030304" pitchFamily="18" charset="0"/>
              </a:rPr>
              <a:t>CHAR(20)</a:t>
            </a:r>
            <a:r>
              <a:rPr lang="en-US" altLang="en-US" dirty="0">
                <a:latin typeface="Book Antiqua" panose="02040602050305030304" pitchFamily="18" charset="0"/>
              </a:rPr>
              <a:t>,</a:t>
            </a:r>
          </a:p>
          <a:p>
            <a:r>
              <a:rPr lang="en-US" altLang="en-US" dirty="0">
                <a:latin typeface="Book Antiqua" panose="02040602050305030304" pitchFamily="18" charset="0"/>
              </a:rPr>
              <a:t>    grade </a:t>
            </a:r>
            <a:r>
              <a:rPr lang="en-US" altLang="en-US" sz="2000" dirty="0">
                <a:latin typeface="Book Antiqua" panose="02040602050305030304" pitchFamily="18" charset="0"/>
              </a:rPr>
              <a:t>CHAR</a:t>
            </a:r>
            <a:r>
              <a:rPr lang="en-US" altLang="en-US" dirty="0">
                <a:latin typeface="Book Antiqua" panose="02040602050305030304" pitchFamily="18" charset="0"/>
              </a:rPr>
              <a:t>(2),</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PRIMARY KEY  </a:t>
            </a:r>
            <a:r>
              <a:rPr lang="en-US" altLang="en-US" dirty="0">
                <a:latin typeface="Book Antiqua" panose="02040602050305030304" pitchFamily="18" charset="0"/>
              </a:rPr>
              <a:t>(</a:t>
            </a:r>
            <a:r>
              <a:rPr lang="en-US" altLang="en-US" dirty="0" err="1">
                <a:latin typeface="Book Antiqua" panose="02040602050305030304" pitchFamily="18" charset="0"/>
              </a:rPr>
              <a:t>sid,cid</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FOREIGN KEY </a:t>
            </a:r>
            <a:r>
              <a:rPr lang="en-US" altLang="en-US" dirty="0">
                <a:latin typeface="Book Antiqua" panose="02040602050305030304" pitchFamily="18" charset="0"/>
              </a:rPr>
              <a:t>(</a:t>
            </a:r>
            <a:r>
              <a:rPr lang="en-US" altLang="en-US" dirty="0" err="1">
                <a:latin typeface="Book Antiqua" panose="02040602050305030304" pitchFamily="18" charset="0"/>
              </a:rPr>
              <a:t>sid</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REFERENCES</a:t>
            </a:r>
            <a:r>
              <a:rPr lang="en-US" altLang="en-US" dirty="0">
                <a:solidFill>
                  <a:schemeClr val="accent2"/>
                </a:solidFill>
                <a:latin typeface="Book Antiqua" panose="02040602050305030304" pitchFamily="18" charset="0"/>
              </a:rPr>
              <a:t> </a:t>
            </a:r>
            <a:r>
              <a:rPr lang="en-US" altLang="en-US" dirty="0">
                <a:latin typeface="Book Antiqua" panose="02040602050305030304" pitchFamily="18" charset="0"/>
              </a:rPr>
              <a:t>Students(</a:t>
            </a:r>
            <a:r>
              <a:rPr lang="en-US" altLang="en-US" dirty="0" err="1">
                <a:latin typeface="Book Antiqua" panose="02040602050305030304" pitchFamily="18" charset="0"/>
              </a:rPr>
              <a:t>sid</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ON DELETE CASCADE</a:t>
            </a:r>
            <a:endParaRPr lang="en-US" altLang="en-US" dirty="0">
              <a:solidFill>
                <a:schemeClr val="accent2"/>
              </a:solidFill>
              <a:latin typeface="Book Antiqua" panose="02040602050305030304" pitchFamily="18" charset="0"/>
            </a:endParaRPr>
          </a:p>
          <a:p>
            <a:r>
              <a:rPr lang="en-US" altLang="en-US" dirty="0">
                <a:solidFill>
                  <a:schemeClr val="accent2"/>
                </a:solidFill>
                <a:latin typeface="Book Antiqua" panose="02040602050305030304" pitchFamily="18" charset="0"/>
              </a:rPr>
              <a:t>	</a:t>
            </a:r>
            <a:r>
              <a:rPr lang="en-US" altLang="en-US" sz="2000" dirty="0">
                <a:solidFill>
                  <a:schemeClr val="accent2"/>
                </a:solidFill>
                <a:latin typeface="Book Antiqua" panose="02040602050305030304" pitchFamily="18" charset="0"/>
              </a:rPr>
              <a:t>ON UPDATE SET DEFAULT </a:t>
            </a:r>
            <a:r>
              <a:rPr lang="en-US" altLang="en-US" dirty="0">
                <a:latin typeface="Book Antiqua" panose="02040602050305030304" pitchFamily="18" charset="0"/>
              </a:rPr>
              <a:t>)</a:t>
            </a:r>
          </a:p>
        </p:txBody>
      </p:sp>
    </p:spTree>
    <p:extLst>
      <p:ext uri="{BB962C8B-B14F-4D97-AF65-F5344CB8AC3E}">
        <p14:creationId xmlns:p14="http://schemas.microsoft.com/office/powerpoint/2010/main" val="3153509752"/>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normAutofit fontScale="90000"/>
          </a:bodyPr>
          <a:lstStyle/>
          <a:p>
            <a:r>
              <a:rPr lang="en-US" altLang="en-US"/>
              <a:t>Referential Integrity in SQL/92</a:t>
            </a:r>
          </a:p>
        </p:txBody>
      </p:sp>
      <p:sp>
        <p:nvSpPr>
          <p:cNvPr id="37893" name="Rectangle 5"/>
          <p:cNvSpPr>
            <a:spLocks noGrp="1" noChangeArrowheads="1"/>
          </p:cNvSpPr>
          <p:nvPr>
            <p:ph idx="1"/>
          </p:nvPr>
        </p:nvSpPr>
        <p:spPr>
          <a:xfrm>
            <a:off x="838200" y="1336923"/>
            <a:ext cx="6705600" cy="5046663"/>
          </a:xfrm>
          <a:noFill/>
          <a:ln/>
        </p:spPr>
        <p:txBody>
          <a:bodyPr>
            <a:normAutofit lnSpcReduction="10000"/>
          </a:bodyPr>
          <a:lstStyle/>
          <a:p>
            <a:r>
              <a:rPr lang="en-US" altLang="en-US" sz="2400" dirty="0"/>
              <a:t>SQL/92 supports all 4 options on deletes and updates.</a:t>
            </a:r>
          </a:p>
          <a:p>
            <a:pPr lvl="1">
              <a:buSzPct val="75000"/>
            </a:pPr>
            <a:r>
              <a:rPr lang="en-US" altLang="en-US" dirty="0"/>
              <a:t>Default is </a:t>
            </a:r>
            <a:r>
              <a:rPr lang="en-US" altLang="en-US" sz="2000" dirty="0">
                <a:solidFill>
                  <a:schemeClr val="accent2"/>
                </a:solidFill>
              </a:rPr>
              <a:t>NO ACTION   </a:t>
            </a:r>
            <a:r>
              <a:rPr lang="en-US" altLang="en-US" dirty="0"/>
              <a:t>(</a:t>
            </a:r>
            <a:r>
              <a:rPr lang="en-US" altLang="en-US" i="1" dirty="0"/>
              <a:t>delete/update is rejected</a:t>
            </a:r>
            <a:r>
              <a:rPr lang="en-US" altLang="en-US" dirty="0"/>
              <a:t>)</a:t>
            </a:r>
          </a:p>
          <a:p>
            <a:pPr lvl="1">
              <a:buSzPct val="75000"/>
            </a:pPr>
            <a:r>
              <a:rPr lang="en-US" altLang="en-US" sz="2000" dirty="0">
                <a:solidFill>
                  <a:schemeClr val="accent2"/>
                </a:solidFill>
              </a:rPr>
              <a:t>CASCADE</a:t>
            </a:r>
            <a:r>
              <a:rPr lang="en-US" altLang="en-US" dirty="0"/>
              <a:t>  (also delete all tuples that refer to deleted tuple)</a:t>
            </a:r>
          </a:p>
          <a:p>
            <a:pPr lvl="1">
              <a:buSzPct val="75000"/>
            </a:pPr>
            <a:r>
              <a:rPr lang="en-US" altLang="en-US" sz="2000" dirty="0">
                <a:solidFill>
                  <a:schemeClr val="accent2"/>
                </a:solidFill>
              </a:rPr>
              <a:t>SET NULL </a:t>
            </a:r>
            <a:r>
              <a:rPr lang="en-US" altLang="en-US" dirty="0">
                <a:solidFill>
                  <a:schemeClr val="accent2"/>
                </a:solidFill>
              </a:rPr>
              <a:t>/</a:t>
            </a:r>
            <a:r>
              <a:rPr lang="en-US" altLang="en-US" sz="2000" dirty="0">
                <a:solidFill>
                  <a:schemeClr val="accent2"/>
                </a:solidFill>
              </a:rPr>
              <a:t> SET DEFAULT</a:t>
            </a:r>
            <a:r>
              <a:rPr lang="en-US" altLang="en-US" sz="2000" dirty="0"/>
              <a:t>  </a:t>
            </a:r>
            <a:r>
              <a:rPr lang="en-US" altLang="en-US" dirty="0"/>
              <a:t>(sets foreign key value of referencing tuple)</a:t>
            </a:r>
          </a:p>
          <a:p>
            <a:pPr algn="just">
              <a:buSzPct val="75000"/>
            </a:pPr>
            <a:r>
              <a:rPr lang="en-US" altLang="en-US" dirty="0"/>
              <a:t>UPDATE CASCADE</a:t>
            </a:r>
          </a:p>
          <a:p>
            <a:pPr lvl="1" algn="just">
              <a:buSzPct val="75000"/>
            </a:pPr>
            <a:r>
              <a:rPr lang="en-US" altLang="en-US" dirty="0"/>
              <a:t>When we create a foreign key using UPDATE CASCADE the referencing rows are updated in the child table when the referenced row is updated in the parent table which has a primary key.</a:t>
            </a:r>
          </a:p>
        </p:txBody>
      </p:sp>
      <p:sp>
        <p:nvSpPr>
          <p:cNvPr id="37894" name="Rectangle 6"/>
          <p:cNvSpPr>
            <a:spLocks noChangeArrowheads="1"/>
          </p:cNvSpPr>
          <p:nvPr/>
        </p:nvSpPr>
        <p:spPr bwMode="auto">
          <a:xfrm>
            <a:off x="7543800" y="1336923"/>
            <a:ext cx="4579781" cy="285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CREATE TABLE</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Enrolled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cid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CHAR(20)</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grade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PRIMARY KEY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sid,cid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FOREIGN KEY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REFERENCES</a:t>
            </a:r>
            <a:r>
              <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Students(</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ON DELETE CASCADE</a:t>
            </a:r>
            <a:endPar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ON UPDATE SET DEFAULT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p:txBody>
      </p:sp>
    </p:spTree>
    <p:extLst>
      <p:ext uri="{BB962C8B-B14F-4D97-AF65-F5344CB8AC3E}">
        <p14:creationId xmlns:p14="http://schemas.microsoft.com/office/powerpoint/2010/main" val="1674985272"/>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normAutofit fontScale="90000"/>
          </a:bodyPr>
          <a:lstStyle/>
          <a:p>
            <a:r>
              <a:rPr lang="en-US" altLang="en-US"/>
              <a:t>Referential Integrity in SQL/92</a:t>
            </a:r>
          </a:p>
        </p:txBody>
      </p:sp>
      <p:sp>
        <p:nvSpPr>
          <p:cNvPr id="37893" name="Rectangle 5"/>
          <p:cNvSpPr>
            <a:spLocks noGrp="1" noChangeArrowheads="1"/>
          </p:cNvSpPr>
          <p:nvPr>
            <p:ph idx="1"/>
          </p:nvPr>
        </p:nvSpPr>
        <p:spPr>
          <a:xfrm>
            <a:off x="838200" y="1336923"/>
            <a:ext cx="6705600" cy="5046663"/>
          </a:xfrm>
          <a:noFill/>
          <a:ln/>
        </p:spPr>
        <p:txBody>
          <a:bodyPr>
            <a:normAutofit/>
          </a:bodyPr>
          <a:lstStyle/>
          <a:p>
            <a:r>
              <a:rPr lang="en-US" altLang="en-US" sz="2400" dirty="0"/>
              <a:t>ON DELETE NO ACTION </a:t>
            </a:r>
          </a:p>
          <a:p>
            <a:pPr lvl="1"/>
            <a:r>
              <a:rPr lang="en-US" altLang="en-US" sz="2000" dirty="0"/>
              <a:t>Raises an error and rolls back the delete action on the row in the parent table.</a:t>
            </a:r>
          </a:p>
          <a:p>
            <a:r>
              <a:rPr lang="en-US" altLang="en-US" sz="2400" dirty="0"/>
              <a:t>ON DELETE SET NULL</a:t>
            </a:r>
          </a:p>
          <a:p>
            <a:pPr lvl="1" algn="just"/>
            <a:r>
              <a:rPr lang="en-US" altLang="en-US" sz="2000" dirty="0"/>
              <a:t>Sets the rows in the child table to NULL if the corresponding rows in the parent table are deleted. To execute this action, the foreign key columns must be nullable.</a:t>
            </a:r>
          </a:p>
          <a:p>
            <a:pPr algn="just"/>
            <a:r>
              <a:rPr lang="en-US" altLang="en-US" sz="2400" dirty="0"/>
              <a:t>ON DELETE SET DEFAULT </a:t>
            </a:r>
          </a:p>
          <a:p>
            <a:pPr lvl="1" algn="just"/>
            <a:r>
              <a:rPr lang="en-US" altLang="en-US" sz="2000" dirty="0"/>
              <a:t>Sets the rows in the child table to their default values if the corresponding rows in the parent table are deleted. To execute this action, the foreign key columns must have default definitions. Note that a nullable column has a default value of NULL if no default value specified.</a:t>
            </a:r>
          </a:p>
          <a:p>
            <a:endParaRPr lang="en-US" altLang="en-US" dirty="0"/>
          </a:p>
        </p:txBody>
      </p:sp>
      <p:sp>
        <p:nvSpPr>
          <p:cNvPr id="37894" name="Rectangle 6"/>
          <p:cNvSpPr>
            <a:spLocks noChangeArrowheads="1"/>
          </p:cNvSpPr>
          <p:nvPr/>
        </p:nvSpPr>
        <p:spPr bwMode="auto">
          <a:xfrm>
            <a:off x="7543800" y="1336923"/>
            <a:ext cx="4579781" cy="2859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CREATE TABLE</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Enrolled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cid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CHAR(20)</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grade </a:t>
            </a:r>
            <a:r>
              <a:rPr kumimoji="0" lang="en-US" altLang="en-US" sz="20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CHAR</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PRIMARY KEY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sid,cid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FOREIGN KEY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REFERENCES</a:t>
            </a:r>
            <a:r>
              <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Students(</a:t>
            </a:r>
            <a:r>
              <a:rPr kumimoji="0" lang="en-US" altLang="en-US" sz="1800" b="0" i="0" u="none" strike="noStrike" kern="1200" cap="none" spc="0" normalizeH="0" baseline="0" noProof="0" dirty="0" err="1">
                <a:ln>
                  <a:noFill/>
                </a:ln>
                <a:solidFill>
                  <a:prstClr val="black"/>
                </a:solidFill>
                <a:effectLst/>
                <a:uLnTx/>
                <a:uFillTx/>
                <a:latin typeface="Book Antiqua" panose="02040602050305030304" pitchFamily="18" charset="0"/>
                <a:ea typeface="+mn-ea"/>
                <a:cs typeface="+mn-cs"/>
              </a:rPr>
              <a:t>sid</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ON DELETE CASCADE</a:t>
            </a:r>
            <a:endPar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	</a:t>
            </a:r>
            <a:r>
              <a:rPr kumimoji="0" lang="en-US" altLang="en-US" sz="2000" b="0" i="0" u="none" strike="noStrike" kern="1200" cap="none" spc="0" normalizeH="0" baseline="0" noProof="0" dirty="0">
                <a:ln>
                  <a:noFill/>
                </a:ln>
                <a:solidFill>
                  <a:srgbClr val="ED7D31"/>
                </a:solidFill>
                <a:effectLst/>
                <a:uLnTx/>
                <a:uFillTx/>
                <a:latin typeface="Book Antiqua" panose="02040602050305030304" pitchFamily="18" charset="0"/>
                <a:ea typeface="+mn-ea"/>
                <a:cs typeface="+mn-cs"/>
              </a:rPr>
              <a:t>ON UPDATE SET DEFAULT </a:t>
            </a:r>
            <a:r>
              <a:rPr kumimoji="0" lang="en-US" altLang="en-US" sz="18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t>
            </a:r>
          </a:p>
        </p:txBody>
      </p:sp>
    </p:spTree>
    <p:extLst>
      <p:ext uri="{BB962C8B-B14F-4D97-AF65-F5344CB8AC3E}">
        <p14:creationId xmlns:p14="http://schemas.microsoft.com/office/powerpoint/2010/main" val="55726524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normAutofit fontScale="90000"/>
          </a:bodyPr>
          <a:lstStyle/>
          <a:p>
            <a:r>
              <a:rPr lang="en-US" altLang="en-US"/>
              <a:t>Referential Integrity in SQL/92</a:t>
            </a:r>
          </a:p>
        </p:txBody>
      </p:sp>
      <p:sp>
        <p:nvSpPr>
          <p:cNvPr id="37893" name="Rectangle 5"/>
          <p:cNvSpPr>
            <a:spLocks noGrp="1" noChangeArrowheads="1"/>
          </p:cNvSpPr>
          <p:nvPr>
            <p:ph idx="1"/>
          </p:nvPr>
        </p:nvSpPr>
        <p:spPr>
          <a:xfrm>
            <a:off x="838200" y="1336923"/>
            <a:ext cx="5615609" cy="5046663"/>
          </a:xfrm>
          <a:noFill/>
          <a:ln/>
        </p:spPr>
        <p:txBody>
          <a:bodyPr>
            <a:normAutofit/>
          </a:bodyPr>
          <a:lstStyle/>
          <a:p>
            <a:pPr algn="just"/>
            <a:r>
              <a:rPr lang="en-US" altLang="en-US" sz="2400" dirty="0"/>
              <a:t>ON UPDATE NO ACTION</a:t>
            </a:r>
          </a:p>
          <a:p>
            <a:pPr lvl="1" algn="just"/>
            <a:r>
              <a:rPr lang="en-US" altLang="en-US" sz="2000" dirty="0"/>
              <a:t>Raises an error and rolls back the update action on the row in the parent table.</a:t>
            </a:r>
          </a:p>
          <a:p>
            <a:pPr algn="just"/>
            <a:r>
              <a:rPr lang="en-US" altLang="en-US" dirty="0"/>
              <a:t>ON UPDATE SET NULL</a:t>
            </a:r>
          </a:p>
          <a:p>
            <a:pPr lvl="1" algn="just"/>
            <a:r>
              <a:rPr lang="en-US" altLang="en-US" sz="2000" dirty="0"/>
              <a:t>Sets the rows in the child table to NULL when the corresponding row in the parent table is updated. Note that the foreign key columns must be nullable for this action to execute.</a:t>
            </a:r>
          </a:p>
          <a:p>
            <a:pPr algn="just"/>
            <a:r>
              <a:rPr lang="en-US" altLang="en-US" dirty="0"/>
              <a:t>ON UPDATE SET DEFAULT</a:t>
            </a:r>
          </a:p>
          <a:p>
            <a:pPr lvl="1" algn="just"/>
            <a:r>
              <a:rPr lang="en-US" altLang="en-US" sz="2000" dirty="0"/>
              <a:t>Sets the default values for the rows in the child table that have the corresponding rows in the parent table updated.</a:t>
            </a:r>
          </a:p>
        </p:txBody>
      </p:sp>
      <p:sp>
        <p:nvSpPr>
          <p:cNvPr id="37894" name="Rectangle 6"/>
          <p:cNvSpPr>
            <a:spLocks noChangeArrowheads="1"/>
          </p:cNvSpPr>
          <p:nvPr/>
        </p:nvSpPr>
        <p:spPr bwMode="auto">
          <a:xfrm>
            <a:off x="6586330" y="1176350"/>
            <a:ext cx="5327374" cy="516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CREATE TABLE Students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VARCHAR(20), name VARCHAR(20),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 login VARCHAR(10),</a:t>
            </a:r>
            <a:r>
              <a:rPr lang="en-US" altLang="en-US" sz="1500" dirty="0">
                <a:solidFill>
                  <a:prstClr val="black"/>
                </a:solidFill>
              </a:rPr>
              <a:t> </a:t>
            </a:r>
            <a:r>
              <a:rPr kumimoji="0" lang="en-US" altLang="en-US" sz="1500" b="0" i="0" u="none" strike="noStrike" kern="1200" cap="none" spc="0" normalizeH="0" baseline="0" noProof="0" dirty="0">
                <a:ln>
                  <a:noFill/>
                </a:ln>
                <a:solidFill>
                  <a:prstClr val="black"/>
                </a:solidFill>
                <a:effectLst/>
                <a:uLnTx/>
                <a:uFillTx/>
                <a:ea typeface="+mn-ea"/>
                <a:cs typeface="+mn-cs"/>
              </a:rPr>
              <a:t>age INTEGER,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err="1">
                <a:ln>
                  <a:noFill/>
                </a:ln>
                <a:solidFill>
                  <a:prstClr val="black"/>
                </a:solidFill>
                <a:effectLst/>
                <a:uLnTx/>
                <a:uFillTx/>
                <a:ea typeface="+mn-ea"/>
                <a:cs typeface="+mn-cs"/>
              </a:rPr>
              <a:t>gpa</a:t>
            </a:r>
            <a:r>
              <a:rPr kumimoji="0" lang="en-US" altLang="en-US" sz="1500" b="0" i="0" u="none" strike="noStrike" kern="1200" cap="none" spc="0" normalizeH="0" baseline="0" noProof="0" dirty="0">
                <a:ln>
                  <a:noFill/>
                </a:ln>
                <a:solidFill>
                  <a:prstClr val="black"/>
                </a:solidFill>
                <a:effectLst/>
                <a:uLnTx/>
                <a:uFillTx/>
                <a:ea typeface="+mn-ea"/>
                <a:cs typeface="+mn-cs"/>
              </a:rPr>
              <a:t> REAL,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PRIMARY KEY  (</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5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INSERT INTO  Students (</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name, login, age, </a:t>
            </a:r>
            <a:r>
              <a:rPr kumimoji="0" lang="en-US" altLang="en-US" sz="1500" b="0" i="0" u="none" strike="noStrike" kern="1200" cap="none" spc="0" normalizeH="0" baseline="0" noProof="0" dirty="0" err="1">
                <a:ln>
                  <a:noFill/>
                </a:ln>
                <a:solidFill>
                  <a:prstClr val="black"/>
                </a:solidFill>
                <a:effectLst/>
                <a:uLnTx/>
                <a:uFillTx/>
                <a:ea typeface="+mn-ea"/>
                <a:cs typeface="+mn-cs"/>
              </a:rPr>
              <a:t>gpa</a:t>
            </a:r>
            <a:r>
              <a:rPr kumimoji="0" lang="en-US" altLang="en-US" sz="15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VALUES  (53688, "Vikas", "vikas", 30, 3.5);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5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srgbClr val="FF0000"/>
                </a:solidFill>
                <a:effectLst/>
                <a:uLnTx/>
                <a:uFillTx/>
                <a:ea typeface="+mn-ea"/>
                <a:cs typeface="+mn-cs"/>
              </a:rPr>
              <a:t>SELECT * from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5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CREATE TABLE Enrolled   (</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VARCHAR(20),   </a:t>
            </a:r>
            <a:r>
              <a:rPr kumimoji="0" lang="en-US" altLang="en-US" sz="1500" b="0" i="0" u="none" strike="noStrike" kern="1200" cap="none" spc="0" normalizeH="0" baseline="0" noProof="0" dirty="0" err="1">
                <a:ln>
                  <a:noFill/>
                </a:ln>
                <a:solidFill>
                  <a:prstClr val="black"/>
                </a:solidFill>
                <a:effectLst/>
                <a:uLnTx/>
                <a:uFillTx/>
                <a:ea typeface="+mn-ea"/>
                <a:cs typeface="+mn-cs"/>
              </a:rPr>
              <a:t>cid</a:t>
            </a:r>
            <a:r>
              <a:rPr kumimoji="0" lang="en-US" altLang="en-US" sz="1500" b="0" i="0" u="none" strike="noStrike" kern="1200" cap="none" spc="0" normalizeH="0" baseline="0" noProof="0" dirty="0">
                <a:ln>
                  <a:noFill/>
                </a:ln>
                <a:solidFill>
                  <a:prstClr val="black"/>
                </a:solidFill>
                <a:effectLst/>
                <a:uLnTx/>
                <a:uFillTx/>
                <a:ea typeface="+mn-ea"/>
                <a:cs typeface="+mn-cs"/>
              </a:rPr>
              <a:t> VARCHAR(20),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grade VARCHAR(2),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PRIMARY KEY  (</a:t>
            </a:r>
            <a:r>
              <a:rPr kumimoji="0" lang="en-US" altLang="en-US" sz="1500" b="0" i="0" u="none" strike="noStrike" kern="1200" cap="none" spc="0" normalizeH="0" baseline="0" noProof="0" dirty="0" err="1">
                <a:ln>
                  <a:noFill/>
                </a:ln>
                <a:solidFill>
                  <a:prstClr val="black"/>
                </a:solidFill>
                <a:effectLst/>
                <a:uLnTx/>
                <a:uFillTx/>
                <a:ea typeface="+mn-ea"/>
                <a:cs typeface="+mn-cs"/>
              </a:rPr>
              <a:t>sid,cid</a:t>
            </a:r>
            <a:r>
              <a:rPr kumimoji="0" lang="en-US" alt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FOREIGN KEY (</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REFERENCES Students(</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ON DELETE SET DEFAULT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ON UPDATE SET DEFAULT);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5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prstClr val="black"/>
                </a:solidFill>
                <a:effectLst/>
                <a:uLnTx/>
                <a:uFillTx/>
                <a:ea typeface="+mn-ea"/>
                <a:cs typeface="+mn-cs"/>
              </a:rPr>
              <a:t>UPDATE Students SET name = "Vikas Kumar" WHERE </a:t>
            </a:r>
            <a:r>
              <a:rPr kumimoji="0" lang="en-US" altLang="en-US" sz="1500" b="0" i="0" u="none" strike="noStrike" kern="1200" cap="none" spc="0" normalizeH="0" baseline="0" noProof="0" dirty="0" err="1">
                <a:ln>
                  <a:noFill/>
                </a:ln>
                <a:solidFill>
                  <a:prstClr val="black"/>
                </a:solidFill>
                <a:effectLst/>
                <a:uLnTx/>
                <a:uFillTx/>
                <a:ea typeface="+mn-ea"/>
                <a:cs typeface="+mn-cs"/>
              </a:rPr>
              <a:t>sid</a:t>
            </a:r>
            <a:r>
              <a:rPr kumimoji="0" lang="en-US" altLang="en-US" sz="1500" b="0" i="0" u="none" strike="noStrike" kern="1200" cap="none" spc="0" normalizeH="0" baseline="0" noProof="0" dirty="0">
                <a:ln>
                  <a:noFill/>
                </a:ln>
                <a:solidFill>
                  <a:prstClr val="black"/>
                </a:solidFill>
                <a:effectLst/>
                <a:uLnTx/>
                <a:uFillTx/>
                <a:ea typeface="+mn-ea"/>
                <a:cs typeface="+mn-cs"/>
              </a:rPr>
              <a:t> = 53688;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5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500" b="0" i="0" u="none" strike="noStrike" kern="1200" cap="none" spc="0" normalizeH="0" baseline="0" noProof="0" dirty="0">
                <a:ln>
                  <a:noFill/>
                </a:ln>
                <a:solidFill>
                  <a:srgbClr val="FF0000"/>
                </a:solidFill>
                <a:effectLst/>
                <a:uLnTx/>
                <a:uFillTx/>
                <a:ea typeface="+mn-ea"/>
                <a:cs typeface="+mn-cs"/>
              </a:rPr>
              <a:t>SELECT * from Students;</a:t>
            </a:r>
            <a:endParaRPr lang="en-US" altLang="en-US" sz="1500" dirty="0">
              <a:solidFill>
                <a:srgbClr val="FF0000"/>
              </a:solidFill>
            </a:endParaRPr>
          </a:p>
        </p:txBody>
      </p:sp>
    </p:spTree>
    <p:extLst>
      <p:ext uri="{BB962C8B-B14F-4D97-AF65-F5344CB8AC3E}">
        <p14:creationId xmlns:p14="http://schemas.microsoft.com/office/powerpoint/2010/main" val="31545092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 name="Rectangle 4"/>
          <p:cNvSpPr>
            <a:spLocks noGrp="1" noChangeArrowheads="1"/>
          </p:cNvSpPr>
          <p:nvPr>
            <p:ph type="title"/>
          </p:nvPr>
        </p:nvSpPr>
        <p:spPr>
          <a:noFill/>
          <a:ln/>
        </p:spPr>
        <p:txBody>
          <a:bodyPr>
            <a:normAutofit fontScale="90000"/>
          </a:bodyPr>
          <a:lstStyle/>
          <a:p>
            <a:r>
              <a:rPr lang="en-US" altLang="en-US"/>
              <a:t>Views</a:t>
            </a:r>
          </a:p>
        </p:txBody>
      </p:sp>
      <p:sp>
        <p:nvSpPr>
          <p:cNvPr id="41989" name="Rectangle 5"/>
          <p:cNvSpPr>
            <a:spLocks noGrp="1" noChangeArrowheads="1"/>
          </p:cNvSpPr>
          <p:nvPr>
            <p:ph idx="1"/>
          </p:nvPr>
        </p:nvSpPr>
        <p:spPr>
          <a:noFill/>
          <a:ln/>
        </p:spPr>
        <p:txBody>
          <a:bodyPr/>
          <a:lstStyle/>
          <a:p>
            <a:pPr algn="just"/>
            <a:r>
              <a:rPr lang="en-US" altLang="en-US" dirty="0"/>
              <a:t>A </a:t>
            </a:r>
            <a:r>
              <a:rPr lang="en-US" altLang="en-US" i="1" u="sng" dirty="0">
                <a:solidFill>
                  <a:schemeClr val="accent2"/>
                </a:solidFill>
              </a:rPr>
              <a:t>view</a:t>
            </a:r>
            <a:r>
              <a:rPr lang="en-US" altLang="en-US" dirty="0">
                <a:solidFill>
                  <a:schemeClr val="accent2"/>
                </a:solidFill>
              </a:rPr>
              <a:t> </a:t>
            </a:r>
            <a:r>
              <a:rPr lang="en-US" altLang="en-US" dirty="0"/>
              <a:t>is just a relation, but we store a </a:t>
            </a:r>
            <a:r>
              <a:rPr lang="en-US" altLang="en-US" i="1" dirty="0">
                <a:solidFill>
                  <a:schemeClr val="accent2"/>
                </a:solidFill>
              </a:rPr>
              <a:t>definition</a:t>
            </a:r>
            <a:r>
              <a:rPr lang="en-US" altLang="en-US" dirty="0"/>
              <a:t>, rather than a set of tuples.</a:t>
            </a:r>
          </a:p>
          <a:p>
            <a:pPr algn="just"/>
            <a:r>
              <a:rPr lang="en-US" altLang="en-US" dirty="0"/>
              <a:t>A VIEW is like a virtual table that contains data from one or multiple tables. It does not hold any data and does not exist physically in the database. </a:t>
            </a:r>
          </a:p>
        </p:txBody>
      </p:sp>
      <p:sp>
        <p:nvSpPr>
          <p:cNvPr id="41990" name="Rectangle 6"/>
          <p:cNvSpPr>
            <a:spLocks noChangeArrowheads="1"/>
          </p:cNvSpPr>
          <p:nvPr/>
        </p:nvSpPr>
        <p:spPr bwMode="auto">
          <a:xfrm>
            <a:off x="2958327" y="2967759"/>
            <a:ext cx="5926303" cy="255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solidFill>
                  <a:schemeClr val="accent2"/>
                </a:solidFill>
                <a:latin typeface="Book Antiqua" panose="02040602050305030304" pitchFamily="18" charset="0"/>
              </a:rPr>
              <a:t>CREATE VIEW </a:t>
            </a:r>
            <a:r>
              <a:rPr lang="en-US" altLang="en-US" sz="2000" dirty="0">
                <a:latin typeface="Book Antiqua" panose="02040602050305030304" pitchFamily="18" charset="0"/>
              </a:rPr>
              <a:t>Name</a:t>
            </a:r>
            <a:r>
              <a:rPr lang="en-US" altLang="en-US" sz="2000" dirty="0">
                <a:solidFill>
                  <a:schemeClr val="accent2"/>
                </a:solidFill>
                <a:latin typeface="Book Antiqua" panose="02040602050305030304" pitchFamily="18" charset="0"/>
              </a:rPr>
              <a:t> AS  </a:t>
            </a:r>
          </a:p>
          <a:p>
            <a:r>
              <a:rPr lang="en-US" altLang="en-US" sz="2000" dirty="0">
                <a:solidFill>
                  <a:schemeClr val="accent2"/>
                </a:solidFill>
                <a:latin typeface="Book Antiqua" panose="02040602050305030304" pitchFamily="18" charset="0"/>
              </a:rPr>
              <a:t>Select </a:t>
            </a:r>
            <a:r>
              <a:rPr lang="en-US" altLang="en-US" sz="2000" dirty="0">
                <a:latin typeface="Book Antiqua" panose="02040602050305030304" pitchFamily="18" charset="0"/>
              </a:rPr>
              <a:t>column1, Column2...</a:t>
            </a:r>
            <a:r>
              <a:rPr lang="en-US" altLang="en-US" sz="2000" dirty="0" err="1">
                <a:latin typeface="Book Antiqua" panose="02040602050305030304" pitchFamily="18" charset="0"/>
              </a:rPr>
              <a:t>ColumnN</a:t>
            </a:r>
            <a:r>
              <a:rPr lang="en-US" altLang="en-US" sz="2000" dirty="0">
                <a:latin typeface="Book Antiqua" panose="02040602050305030304" pitchFamily="18" charset="0"/>
              </a:rPr>
              <a:t> </a:t>
            </a:r>
            <a:r>
              <a:rPr lang="en-US" altLang="en-US" sz="2000" dirty="0">
                <a:solidFill>
                  <a:schemeClr val="accent2"/>
                </a:solidFill>
                <a:latin typeface="Book Antiqua" panose="02040602050305030304" pitchFamily="18" charset="0"/>
              </a:rPr>
              <a:t>From tables  </a:t>
            </a:r>
          </a:p>
          <a:p>
            <a:r>
              <a:rPr lang="en-US" altLang="en-US" sz="2000" dirty="0">
                <a:solidFill>
                  <a:schemeClr val="accent2"/>
                </a:solidFill>
                <a:latin typeface="Book Antiqua" panose="02040602050305030304" pitchFamily="18" charset="0"/>
              </a:rPr>
              <a:t>Where conditions;</a:t>
            </a:r>
          </a:p>
          <a:p>
            <a:endParaRPr lang="en-US" altLang="en-US" sz="2000" dirty="0">
              <a:solidFill>
                <a:schemeClr val="accent2"/>
              </a:solidFill>
              <a:latin typeface="Book Antiqua" panose="02040602050305030304" pitchFamily="18" charset="0"/>
            </a:endParaRPr>
          </a:p>
          <a:p>
            <a:r>
              <a:rPr lang="en-US" altLang="en-US" sz="2000" dirty="0">
                <a:solidFill>
                  <a:schemeClr val="accent2"/>
                </a:solidFill>
                <a:latin typeface="Book Antiqua" panose="02040602050305030304" pitchFamily="18" charset="0"/>
              </a:rPr>
              <a:t>CREATE  VIEW  </a:t>
            </a:r>
            <a:r>
              <a:rPr lang="en-US" altLang="en-US" dirty="0" err="1">
                <a:latin typeface="Book Antiqua" panose="02040602050305030304" pitchFamily="18" charset="0"/>
              </a:rPr>
              <a:t>YoungActiveStudents</a:t>
            </a:r>
            <a:r>
              <a:rPr lang="en-US" altLang="en-US" dirty="0">
                <a:latin typeface="Book Antiqua" panose="02040602050305030304" pitchFamily="18" charset="0"/>
              </a:rPr>
              <a:t> </a:t>
            </a:r>
          </a:p>
          <a:p>
            <a:r>
              <a:rPr lang="en-US" altLang="en-US" sz="2000" dirty="0">
                <a:solidFill>
                  <a:schemeClr val="accent2"/>
                </a:solidFill>
                <a:latin typeface="Book Antiqua" panose="02040602050305030304" pitchFamily="18" charset="0"/>
              </a:rPr>
              <a:t>AS</a:t>
            </a:r>
            <a:r>
              <a:rPr lang="en-US" altLang="en-US" sz="2000" dirty="0">
                <a:latin typeface="Book Antiqua" panose="02040602050305030304" pitchFamily="18" charset="0"/>
              </a:rPr>
              <a:t>  SELECT   </a:t>
            </a:r>
            <a:r>
              <a:rPr lang="en-US" altLang="en-US" dirty="0">
                <a:latin typeface="Book Antiqua" panose="02040602050305030304" pitchFamily="18" charset="0"/>
              </a:rPr>
              <a:t>S.name, </a:t>
            </a:r>
            <a:r>
              <a:rPr lang="en-US" altLang="en-US" dirty="0" err="1">
                <a:latin typeface="Book Antiqua" panose="02040602050305030304" pitchFamily="18" charset="0"/>
              </a:rPr>
              <a:t>E.grade</a:t>
            </a:r>
            <a:endParaRPr lang="en-US" altLang="en-US" dirty="0">
              <a:latin typeface="Book Antiqua" panose="02040602050305030304" pitchFamily="18" charset="0"/>
            </a:endParaRPr>
          </a:p>
          <a:p>
            <a:r>
              <a:rPr lang="en-US" altLang="en-US" dirty="0">
                <a:latin typeface="Book Antiqua" panose="02040602050305030304" pitchFamily="18" charset="0"/>
              </a:rPr>
              <a:t>	</a:t>
            </a:r>
            <a:r>
              <a:rPr lang="en-US" altLang="en-US" sz="2000" dirty="0">
                <a:latin typeface="Book Antiqua" panose="02040602050305030304" pitchFamily="18" charset="0"/>
              </a:rPr>
              <a:t>FROM</a:t>
            </a:r>
            <a:r>
              <a:rPr lang="en-US" altLang="en-US" dirty="0">
                <a:latin typeface="Book Antiqua" panose="02040602050305030304" pitchFamily="18" charset="0"/>
              </a:rPr>
              <a:t>  Students S, Enrolled E</a:t>
            </a:r>
          </a:p>
          <a:p>
            <a:r>
              <a:rPr lang="en-US" altLang="en-US" dirty="0">
                <a:latin typeface="Book Antiqua" panose="02040602050305030304" pitchFamily="18" charset="0"/>
              </a:rPr>
              <a:t>	</a:t>
            </a:r>
            <a:r>
              <a:rPr lang="en-US" altLang="en-US" sz="2000" dirty="0">
                <a:latin typeface="Book Antiqua" panose="02040602050305030304" pitchFamily="18" charset="0"/>
              </a:rPr>
              <a:t>WHERE</a:t>
            </a:r>
            <a:r>
              <a:rPr lang="en-US" altLang="en-US" dirty="0">
                <a:latin typeface="Book Antiqua" panose="02040602050305030304" pitchFamily="18" charset="0"/>
              </a:rPr>
              <a:t>  </a:t>
            </a:r>
            <a:r>
              <a:rPr lang="en-US" altLang="en-US" dirty="0" err="1">
                <a:latin typeface="Book Antiqua" panose="02040602050305030304" pitchFamily="18" charset="0"/>
              </a:rPr>
              <a:t>S.sid</a:t>
            </a:r>
            <a:r>
              <a:rPr lang="en-US" altLang="en-US" dirty="0">
                <a:latin typeface="Book Antiqua" panose="02040602050305030304" pitchFamily="18" charset="0"/>
              </a:rPr>
              <a:t> = </a:t>
            </a:r>
            <a:r>
              <a:rPr lang="en-US" altLang="en-US" dirty="0" err="1">
                <a:latin typeface="Book Antiqua" panose="02040602050305030304" pitchFamily="18" charset="0"/>
              </a:rPr>
              <a:t>E.sid</a:t>
            </a:r>
            <a:r>
              <a:rPr lang="en-US" altLang="en-US" dirty="0">
                <a:latin typeface="Book Antiqua" panose="02040602050305030304" pitchFamily="18" charset="0"/>
              </a:rPr>
              <a:t> and </a:t>
            </a:r>
            <a:r>
              <a:rPr lang="en-US" altLang="en-US" dirty="0" err="1">
                <a:latin typeface="Book Antiqua" panose="02040602050305030304" pitchFamily="18" charset="0"/>
              </a:rPr>
              <a:t>S.age</a:t>
            </a:r>
            <a:r>
              <a:rPr lang="en-US" altLang="en-US" dirty="0">
                <a:latin typeface="Book Antiqua" panose="02040602050305030304" pitchFamily="18" charset="0"/>
              </a:rPr>
              <a:t>&lt;21</a:t>
            </a:r>
          </a:p>
        </p:txBody>
      </p:sp>
      <p:sp>
        <p:nvSpPr>
          <p:cNvPr id="41991" name="Rectangle 7"/>
          <p:cNvSpPr>
            <a:spLocks noChangeArrowheads="1"/>
          </p:cNvSpPr>
          <p:nvPr/>
        </p:nvSpPr>
        <p:spPr bwMode="auto">
          <a:xfrm>
            <a:off x="1457739" y="5519740"/>
            <a:ext cx="8991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Clr>
                <a:schemeClr val="tx1"/>
              </a:buClr>
              <a:buSzPct val="75000"/>
              <a:buFont typeface="Wingdings" panose="05000000000000000000" pitchFamily="2" charset="2"/>
              <a:buChar char="v"/>
            </a:pPr>
            <a:r>
              <a:rPr lang="en-US" altLang="en-US" sz="2800" dirty="0">
                <a:latin typeface="Book Antiqua" panose="02040602050305030304" pitchFamily="18" charset="0"/>
              </a:rPr>
              <a:t>Views can be dropped using the </a:t>
            </a:r>
            <a:r>
              <a:rPr lang="en-US" altLang="en-US" sz="2000" dirty="0">
                <a:solidFill>
                  <a:schemeClr val="accent2"/>
                </a:solidFill>
                <a:latin typeface="Book Antiqua" panose="02040602050305030304" pitchFamily="18" charset="0"/>
              </a:rPr>
              <a:t>DROP VIEW </a:t>
            </a:r>
            <a:r>
              <a:rPr lang="en-US" altLang="en-US" dirty="0">
                <a:latin typeface="Book Antiqua" panose="02040602050305030304" pitchFamily="18" charset="0"/>
              </a:rPr>
              <a:t>command.</a:t>
            </a:r>
          </a:p>
        </p:txBody>
      </p:sp>
    </p:spTree>
    <p:extLst>
      <p:ext uri="{BB962C8B-B14F-4D97-AF65-F5344CB8AC3E}">
        <p14:creationId xmlns:p14="http://schemas.microsoft.com/office/powerpoint/2010/main" val="96928478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6" name="Rectangle 4"/>
          <p:cNvSpPr>
            <a:spLocks noGrp="1" noChangeArrowheads="1"/>
          </p:cNvSpPr>
          <p:nvPr>
            <p:ph type="title"/>
          </p:nvPr>
        </p:nvSpPr>
        <p:spPr>
          <a:noFill/>
          <a:ln/>
        </p:spPr>
        <p:txBody>
          <a:bodyPr>
            <a:normAutofit fontScale="90000"/>
          </a:bodyPr>
          <a:lstStyle/>
          <a:p>
            <a:r>
              <a:rPr lang="en-US" altLang="en-US"/>
              <a:t>Views and Security</a:t>
            </a:r>
          </a:p>
        </p:txBody>
      </p:sp>
      <p:sp>
        <p:nvSpPr>
          <p:cNvPr id="44037" name="Rectangle 5"/>
          <p:cNvSpPr>
            <a:spLocks noGrp="1" noChangeArrowheads="1"/>
          </p:cNvSpPr>
          <p:nvPr>
            <p:ph idx="1"/>
          </p:nvPr>
        </p:nvSpPr>
        <p:spPr>
          <a:xfrm>
            <a:off x="838200" y="1270000"/>
            <a:ext cx="8464826" cy="4906963"/>
          </a:xfrm>
          <a:noFill/>
          <a:ln/>
        </p:spPr>
        <p:txBody>
          <a:bodyPr/>
          <a:lstStyle/>
          <a:p>
            <a:pPr algn="just"/>
            <a:r>
              <a:rPr lang="en-US" altLang="en-US" dirty="0"/>
              <a:t>Views can be used to present necessary information (or a summary), while hiding details in underlying relation(s).</a:t>
            </a:r>
          </a:p>
          <a:p>
            <a:pPr lvl="1" algn="just">
              <a:buSzPct val="75000"/>
            </a:pPr>
            <a:r>
              <a:rPr lang="en-US" altLang="en-US" dirty="0"/>
              <a:t>Given </a:t>
            </a:r>
            <a:r>
              <a:rPr lang="en-US" altLang="en-US" dirty="0" err="1"/>
              <a:t>YoungStudents</a:t>
            </a:r>
            <a:r>
              <a:rPr lang="en-US" altLang="en-US" dirty="0"/>
              <a:t>, but not Students or Enrolled, we can find students who have are enrolled, but not the </a:t>
            </a:r>
            <a:r>
              <a:rPr lang="en-US" altLang="en-US" i="1" dirty="0" err="1"/>
              <a:t>cid’s</a:t>
            </a:r>
            <a:r>
              <a:rPr lang="en-US" altLang="en-US" i="1" dirty="0"/>
              <a:t> </a:t>
            </a:r>
            <a:r>
              <a:rPr lang="en-US" altLang="en-US" dirty="0"/>
              <a:t>of the courses they are enrolled in.</a:t>
            </a:r>
          </a:p>
        </p:txBody>
      </p:sp>
    </p:spTree>
    <p:extLst>
      <p:ext uri="{BB962C8B-B14F-4D97-AF65-F5344CB8AC3E}">
        <p14:creationId xmlns:p14="http://schemas.microsoft.com/office/powerpoint/2010/main" val="1625251833"/>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Rectangle 4"/>
          <p:cNvSpPr>
            <a:spLocks noGrp="1" noChangeArrowheads="1"/>
          </p:cNvSpPr>
          <p:nvPr>
            <p:ph type="title"/>
          </p:nvPr>
        </p:nvSpPr>
        <p:spPr>
          <a:noFill/>
          <a:ln/>
        </p:spPr>
        <p:txBody>
          <a:bodyPr>
            <a:normAutofit fontScale="90000"/>
          </a:bodyPr>
          <a:lstStyle/>
          <a:p>
            <a:r>
              <a:rPr lang="en-US" altLang="en-US"/>
              <a:t>Logical DB Design: ER to Relational</a:t>
            </a:r>
          </a:p>
        </p:txBody>
      </p:sp>
      <p:sp>
        <p:nvSpPr>
          <p:cNvPr id="46085" name="Rectangle 5"/>
          <p:cNvSpPr>
            <a:spLocks noGrp="1" noChangeArrowheads="1"/>
          </p:cNvSpPr>
          <p:nvPr>
            <p:ph idx="1"/>
          </p:nvPr>
        </p:nvSpPr>
        <p:spPr>
          <a:noFill/>
          <a:ln/>
        </p:spPr>
        <p:txBody>
          <a:bodyPr/>
          <a:lstStyle/>
          <a:p>
            <a:r>
              <a:rPr lang="en-US" altLang="en-US" sz="2400"/>
              <a:t>Entity sets to tables.</a:t>
            </a:r>
          </a:p>
          <a:p>
            <a:endParaRPr lang="en-US" altLang="en-US" sz="2400"/>
          </a:p>
        </p:txBody>
      </p:sp>
      <p:sp>
        <p:nvSpPr>
          <p:cNvPr id="46086" name="Rectangle 6"/>
          <p:cNvSpPr>
            <a:spLocks noChangeArrowheads="1"/>
          </p:cNvSpPr>
          <p:nvPr/>
        </p:nvSpPr>
        <p:spPr bwMode="auto">
          <a:xfrm>
            <a:off x="6237287" y="3723481"/>
            <a:ext cx="4429125" cy="1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2000">
                <a:latin typeface="Book Antiqua" panose="02040602050305030304" pitchFamily="18" charset="0"/>
              </a:rPr>
              <a:t>            CREATE TABLE </a:t>
            </a:r>
            <a:r>
              <a:rPr lang="en-US" altLang="en-US">
                <a:latin typeface="Book Antiqua" panose="02040602050305030304" pitchFamily="18" charset="0"/>
              </a:rPr>
              <a:t>Employees </a:t>
            </a:r>
          </a:p>
          <a:p>
            <a:r>
              <a:rPr lang="en-US" altLang="en-US">
                <a:latin typeface="Book Antiqua" panose="02040602050305030304" pitchFamily="18" charset="0"/>
              </a:rPr>
              <a:t>                  (ssn </a:t>
            </a:r>
            <a:r>
              <a:rPr lang="en-US" altLang="en-US" sz="2000">
                <a:latin typeface="Book Antiqua" panose="02040602050305030304" pitchFamily="18" charset="0"/>
              </a:rPr>
              <a:t>CHAR</a:t>
            </a:r>
            <a:r>
              <a:rPr lang="en-US" altLang="en-US">
                <a:latin typeface="Book Antiqua" panose="02040602050305030304" pitchFamily="18" charset="0"/>
              </a:rPr>
              <a:t>(11),</a:t>
            </a:r>
          </a:p>
          <a:p>
            <a:r>
              <a:rPr lang="en-US" altLang="en-US">
                <a:latin typeface="Book Antiqua" panose="02040602050305030304" pitchFamily="18" charset="0"/>
              </a:rPr>
              <a:t>                  name </a:t>
            </a:r>
            <a:r>
              <a:rPr lang="en-US" altLang="en-US" sz="2000">
                <a:latin typeface="Book Antiqua" panose="02040602050305030304" pitchFamily="18" charset="0"/>
              </a:rPr>
              <a:t>CHAR</a:t>
            </a:r>
            <a:r>
              <a:rPr lang="en-US" altLang="en-US">
                <a:latin typeface="Book Antiqua" panose="02040602050305030304" pitchFamily="18" charset="0"/>
              </a:rPr>
              <a:t>(20),</a:t>
            </a:r>
          </a:p>
          <a:p>
            <a:r>
              <a:rPr lang="en-US" altLang="en-US">
                <a:latin typeface="Book Antiqua" panose="02040602050305030304" pitchFamily="18" charset="0"/>
              </a:rPr>
              <a:t>                  lot  </a:t>
            </a:r>
            <a:r>
              <a:rPr lang="en-US" altLang="en-US" sz="2000">
                <a:latin typeface="Book Antiqua" panose="02040602050305030304" pitchFamily="18" charset="0"/>
              </a:rPr>
              <a:t>INTEGER</a:t>
            </a:r>
            <a:r>
              <a:rPr lang="en-US" altLang="en-US">
                <a:latin typeface="Book Antiqua" panose="02040602050305030304" pitchFamily="18" charset="0"/>
              </a:rPr>
              <a:t>,</a:t>
            </a:r>
          </a:p>
          <a:p>
            <a:r>
              <a:rPr lang="en-US" altLang="en-US">
                <a:latin typeface="Book Antiqua" panose="02040602050305030304" pitchFamily="18" charset="0"/>
              </a:rPr>
              <a:t>                  </a:t>
            </a:r>
            <a:r>
              <a:rPr lang="en-US" altLang="en-US" sz="2000">
                <a:solidFill>
                  <a:schemeClr val="accent2"/>
                </a:solidFill>
                <a:latin typeface="Book Antiqua" panose="02040602050305030304" pitchFamily="18" charset="0"/>
              </a:rPr>
              <a:t>PRIMARY KEY  </a:t>
            </a:r>
            <a:r>
              <a:rPr lang="en-US" altLang="en-US">
                <a:solidFill>
                  <a:schemeClr val="accent2"/>
                </a:solidFill>
                <a:latin typeface="Book Antiqua" panose="02040602050305030304" pitchFamily="18" charset="0"/>
              </a:rPr>
              <a:t>(ssn)</a:t>
            </a:r>
            <a:r>
              <a:rPr lang="en-US" altLang="en-US">
                <a:latin typeface="Book Antiqua" panose="02040602050305030304" pitchFamily="18" charset="0"/>
              </a:rPr>
              <a:t>)</a:t>
            </a:r>
          </a:p>
        </p:txBody>
      </p:sp>
      <p:grpSp>
        <p:nvGrpSpPr>
          <p:cNvPr id="46099" name="Group 19"/>
          <p:cNvGrpSpPr>
            <a:grpSpLocks/>
          </p:cNvGrpSpPr>
          <p:nvPr/>
        </p:nvGrpSpPr>
        <p:grpSpPr bwMode="auto">
          <a:xfrm>
            <a:off x="1911350" y="2679579"/>
            <a:ext cx="4406900" cy="1663700"/>
            <a:chOff x="240" y="2112"/>
            <a:chExt cx="2776" cy="1048"/>
          </a:xfrm>
        </p:grpSpPr>
        <p:grpSp>
          <p:nvGrpSpPr>
            <p:cNvPr id="46089" name="Group 9"/>
            <p:cNvGrpSpPr>
              <a:grpSpLocks/>
            </p:cNvGrpSpPr>
            <p:nvPr/>
          </p:nvGrpSpPr>
          <p:grpSpPr bwMode="auto">
            <a:xfrm>
              <a:off x="1104" y="2832"/>
              <a:ext cx="1144" cy="328"/>
              <a:chOff x="1104" y="2832"/>
              <a:chExt cx="1144" cy="328"/>
            </a:xfrm>
          </p:grpSpPr>
          <p:sp>
            <p:nvSpPr>
              <p:cNvPr id="46087" name="Rectangle 7"/>
              <p:cNvSpPr>
                <a:spLocks noChangeArrowheads="1"/>
              </p:cNvSpPr>
              <p:nvPr/>
            </p:nvSpPr>
            <p:spPr bwMode="auto">
              <a:xfrm>
                <a:off x="1104" y="2832"/>
                <a:ext cx="1144" cy="32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p:cNvSpPr>
                <a:spLocks noChangeArrowheads="1"/>
              </p:cNvSpPr>
              <p:nvPr/>
            </p:nvSpPr>
            <p:spPr bwMode="auto">
              <a:xfrm>
                <a:off x="1187" y="2849"/>
                <a:ext cx="9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Employees</a:t>
                </a:r>
              </a:p>
            </p:txBody>
          </p:sp>
        </p:grpSp>
        <p:sp>
          <p:nvSpPr>
            <p:cNvPr id="46090" name="Oval 10"/>
            <p:cNvSpPr>
              <a:spLocks noChangeArrowheads="1"/>
            </p:cNvSpPr>
            <p:nvPr/>
          </p:nvSpPr>
          <p:spPr bwMode="auto">
            <a:xfrm>
              <a:off x="240" y="2256"/>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Rectangle 11"/>
            <p:cNvSpPr>
              <a:spLocks noChangeArrowheads="1"/>
            </p:cNvSpPr>
            <p:nvPr/>
          </p:nvSpPr>
          <p:spPr bwMode="auto">
            <a:xfrm>
              <a:off x="418" y="2320"/>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u="sng">
                  <a:solidFill>
                    <a:schemeClr val="tx2"/>
                  </a:solidFill>
                  <a:latin typeface="Arial" panose="020B0604020202020204" pitchFamily="34" charset="0"/>
                </a:rPr>
                <a:t>ssn</a:t>
              </a:r>
            </a:p>
          </p:txBody>
        </p:sp>
        <p:sp>
          <p:nvSpPr>
            <p:cNvPr id="46092" name="Oval 12"/>
            <p:cNvSpPr>
              <a:spLocks noChangeArrowheads="1"/>
            </p:cNvSpPr>
            <p:nvPr/>
          </p:nvSpPr>
          <p:spPr bwMode="auto">
            <a:xfrm>
              <a:off x="1296" y="2112"/>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3"/>
            <p:cNvSpPr>
              <a:spLocks noChangeArrowheads="1"/>
            </p:cNvSpPr>
            <p:nvPr/>
          </p:nvSpPr>
          <p:spPr bwMode="auto">
            <a:xfrm>
              <a:off x="2304" y="2256"/>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Rectangle 14"/>
            <p:cNvSpPr>
              <a:spLocks noChangeArrowheads="1"/>
            </p:cNvSpPr>
            <p:nvPr/>
          </p:nvSpPr>
          <p:spPr bwMode="auto">
            <a:xfrm>
              <a:off x="1331" y="2177"/>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name</a:t>
              </a:r>
            </a:p>
          </p:txBody>
        </p:sp>
        <p:sp>
          <p:nvSpPr>
            <p:cNvPr id="46095" name="Rectangle 15"/>
            <p:cNvSpPr>
              <a:spLocks noChangeArrowheads="1"/>
            </p:cNvSpPr>
            <p:nvPr/>
          </p:nvSpPr>
          <p:spPr bwMode="auto">
            <a:xfrm>
              <a:off x="2483" y="2322"/>
              <a:ext cx="3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lot</a:t>
              </a:r>
            </a:p>
          </p:txBody>
        </p:sp>
        <p:sp>
          <p:nvSpPr>
            <p:cNvPr id="46096" name="Line 16"/>
            <p:cNvSpPr>
              <a:spLocks noChangeShapeType="1"/>
            </p:cNvSpPr>
            <p:nvPr/>
          </p:nvSpPr>
          <p:spPr bwMode="auto">
            <a:xfrm>
              <a:off x="624" y="2592"/>
              <a:ext cx="472" cy="23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Line 17"/>
            <p:cNvSpPr>
              <a:spLocks noChangeShapeType="1"/>
            </p:cNvSpPr>
            <p:nvPr/>
          </p:nvSpPr>
          <p:spPr bwMode="auto">
            <a:xfrm>
              <a:off x="1676" y="2448"/>
              <a:ext cx="0" cy="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p:cNvSpPr>
              <a:spLocks noChangeShapeType="1"/>
            </p:cNvSpPr>
            <p:nvPr/>
          </p:nvSpPr>
          <p:spPr bwMode="auto">
            <a:xfrm flipV="1">
              <a:off x="2256" y="2584"/>
              <a:ext cx="376" cy="24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6758297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B886-8CB0-4C45-BE12-6A2EDB5B72E2}"/>
              </a:ext>
            </a:extLst>
          </p:cNvPr>
          <p:cNvSpPr>
            <a:spLocks noGrp="1"/>
          </p:cNvSpPr>
          <p:nvPr>
            <p:ph type="title"/>
          </p:nvPr>
        </p:nvSpPr>
        <p:spPr/>
        <p:txBody>
          <a:bodyPr>
            <a:normAutofit fontScale="90000"/>
          </a:bodyPr>
          <a:lstStyle/>
          <a:p>
            <a:r>
              <a:rPr lang="en-US" altLang="en-US" dirty="0"/>
              <a:t>Relational Database: Definitions</a:t>
            </a:r>
            <a:endParaRPr lang="en-IN" dirty="0"/>
          </a:p>
        </p:txBody>
      </p:sp>
      <p:sp>
        <p:nvSpPr>
          <p:cNvPr id="3" name="Content Placeholder 2">
            <a:extLst>
              <a:ext uri="{FF2B5EF4-FFF2-40B4-BE49-F238E27FC236}">
                <a16:creationId xmlns:a16="http://schemas.microsoft.com/office/drawing/2014/main" id="{7B941DAB-5B52-4B31-9E46-5B1991CFC90A}"/>
              </a:ext>
            </a:extLst>
          </p:cNvPr>
          <p:cNvSpPr>
            <a:spLocks noGrp="1"/>
          </p:cNvSpPr>
          <p:nvPr>
            <p:ph idx="1"/>
          </p:nvPr>
        </p:nvSpPr>
        <p:spPr>
          <a:xfrm>
            <a:off x="838200" y="1270000"/>
            <a:ext cx="8065655" cy="4906963"/>
          </a:xfrm>
        </p:spPr>
        <p:txBody>
          <a:bodyPr/>
          <a:lstStyle/>
          <a:p>
            <a:pPr algn="just">
              <a:lnSpc>
                <a:spcPct val="90000"/>
              </a:lnSpc>
            </a:pPr>
            <a:r>
              <a:rPr lang="en-US" altLang="en-US" i="1" dirty="0">
                <a:solidFill>
                  <a:srgbClr val="CF0E30"/>
                </a:solidFill>
              </a:rPr>
              <a:t>Relational database</a:t>
            </a:r>
            <a:r>
              <a:rPr lang="en-US" altLang="en-US" i="1" dirty="0"/>
              <a:t>:</a:t>
            </a:r>
            <a:r>
              <a:rPr lang="en-US" altLang="en-US" i="1" dirty="0">
                <a:solidFill>
                  <a:schemeClr val="accent2"/>
                </a:solidFill>
              </a:rPr>
              <a:t> </a:t>
            </a:r>
            <a:r>
              <a:rPr lang="en-US" altLang="en-US" dirty="0"/>
              <a:t>a set of </a:t>
            </a:r>
            <a:r>
              <a:rPr lang="en-US" altLang="en-US" i="1" dirty="0">
                <a:solidFill>
                  <a:schemeClr val="folHlink"/>
                </a:solidFill>
              </a:rPr>
              <a:t>relations</a:t>
            </a:r>
            <a:endParaRPr lang="en-US" altLang="en-US" dirty="0">
              <a:solidFill>
                <a:schemeClr val="accent2"/>
              </a:solidFill>
            </a:endParaRPr>
          </a:p>
          <a:p>
            <a:pPr algn="just">
              <a:lnSpc>
                <a:spcPct val="90000"/>
              </a:lnSpc>
            </a:pPr>
            <a:r>
              <a:rPr lang="en-US" altLang="en-US" i="1" dirty="0">
                <a:solidFill>
                  <a:srgbClr val="CF0E30"/>
                </a:solidFill>
              </a:rPr>
              <a:t>Relation:</a:t>
            </a:r>
            <a:r>
              <a:rPr lang="en-US" altLang="en-US" dirty="0"/>
              <a:t> made up of 2 parts:</a:t>
            </a:r>
            <a:endParaRPr lang="en-US" altLang="en-US" i="1" dirty="0">
              <a:solidFill>
                <a:srgbClr val="CF0E30"/>
              </a:solidFill>
            </a:endParaRPr>
          </a:p>
          <a:p>
            <a:pPr lvl="1" algn="just">
              <a:lnSpc>
                <a:spcPct val="90000"/>
              </a:lnSpc>
              <a:buSzPct val="75000"/>
            </a:pPr>
            <a:r>
              <a:rPr lang="en-US" altLang="en-US" i="1" dirty="0">
                <a:solidFill>
                  <a:srgbClr val="CF0E30"/>
                </a:solidFill>
              </a:rPr>
              <a:t>Instance</a:t>
            </a:r>
            <a:r>
              <a:rPr lang="en-US" altLang="en-US" dirty="0"/>
              <a:t> : a </a:t>
            </a:r>
            <a:r>
              <a:rPr lang="en-US" altLang="en-US" i="1" dirty="0">
                <a:solidFill>
                  <a:srgbClr val="CF0E30"/>
                </a:solidFill>
              </a:rPr>
              <a:t>table</a:t>
            </a:r>
            <a:r>
              <a:rPr lang="en-US" altLang="en-US" dirty="0">
                <a:solidFill>
                  <a:srgbClr val="CF0E30"/>
                </a:solidFill>
              </a:rPr>
              <a:t>,</a:t>
            </a:r>
            <a:r>
              <a:rPr lang="en-US" altLang="en-US" dirty="0"/>
              <a:t> with rows and columns. </a:t>
            </a:r>
          </a:p>
          <a:p>
            <a:pPr lvl="2" algn="just">
              <a:buSzPct val="75000"/>
            </a:pPr>
            <a:r>
              <a:rPr lang="en-US" altLang="en-US" dirty="0">
                <a:solidFill>
                  <a:srgbClr val="CF0E30"/>
                </a:solidFill>
              </a:rPr>
              <a:t>#Rows = </a:t>
            </a:r>
            <a:r>
              <a:rPr lang="en-US" altLang="en-US" i="1" dirty="0">
                <a:solidFill>
                  <a:srgbClr val="CF0E30"/>
                </a:solidFill>
              </a:rPr>
              <a:t>cardinality</a:t>
            </a:r>
            <a:r>
              <a:rPr lang="en-US" altLang="en-US" dirty="0">
                <a:solidFill>
                  <a:srgbClr val="CF0E30"/>
                </a:solidFill>
              </a:rPr>
              <a:t>, #fields = </a:t>
            </a:r>
            <a:r>
              <a:rPr lang="en-US" altLang="en-US" i="1" dirty="0">
                <a:solidFill>
                  <a:srgbClr val="CF0E30"/>
                </a:solidFill>
              </a:rPr>
              <a:t>degree / arity.</a:t>
            </a:r>
            <a:endParaRPr lang="en-US" altLang="en-US" dirty="0"/>
          </a:p>
          <a:p>
            <a:pPr lvl="1" algn="just">
              <a:lnSpc>
                <a:spcPct val="90000"/>
              </a:lnSpc>
              <a:buSzPct val="75000"/>
            </a:pPr>
            <a:r>
              <a:rPr lang="en-US" altLang="en-US" i="1" dirty="0">
                <a:solidFill>
                  <a:srgbClr val="CF0E30"/>
                </a:solidFill>
              </a:rPr>
              <a:t>Schema </a:t>
            </a:r>
            <a:r>
              <a:rPr lang="en-US" altLang="en-US" dirty="0"/>
              <a:t>:</a:t>
            </a:r>
            <a:r>
              <a:rPr lang="en-US" altLang="en-US" i="1" dirty="0"/>
              <a:t> </a:t>
            </a:r>
            <a:r>
              <a:rPr lang="en-US" altLang="en-US" dirty="0"/>
              <a:t>specifies</a:t>
            </a:r>
            <a:r>
              <a:rPr lang="en-US" altLang="en-US" i="1" dirty="0"/>
              <a:t> </a:t>
            </a:r>
            <a:r>
              <a:rPr lang="en-US" altLang="en-US" dirty="0"/>
              <a:t>name of relation, plus name and type of each column.</a:t>
            </a:r>
          </a:p>
          <a:p>
            <a:pPr lvl="2" algn="just">
              <a:lnSpc>
                <a:spcPct val="90000"/>
              </a:lnSpc>
            </a:pPr>
            <a:r>
              <a:rPr lang="en-US" altLang="en-US" dirty="0">
                <a:solidFill>
                  <a:srgbClr val="CF0E30"/>
                </a:solidFill>
              </a:rPr>
              <a:t>E.G. Students(</a:t>
            </a:r>
            <a:r>
              <a:rPr lang="en-US" altLang="en-US" i="1" dirty="0" err="1">
                <a:solidFill>
                  <a:srgbClr val="CF0E30"/>
                </a:solidFill>
              </a:rPr>
              <a:t>sid</a:t>
            </a:r>
            <a:r>
              <a:rPr lang="en-US" altLang="en-US" dirty="0">
                <a:solidFill>
                  <a:srgbClr val="CF0E30"/>
                </a:solidFill>
              </a:rPr>
              <a:t>: string, </a:t>
            </a:r>
            <a:r>
              <a:rPr lang="en-US" altLang="en-US" i="1" dirty="0">
                <a:solidFill>
                  <a:srgbClr val="CF0E30"/>
                </a:solidFill>
              </a:rPr>
              <a:t>name</a:t>
            </a:r>
            <a:r>
              <a:rPr lang="en-US" altLang="en-US" dirty="0">
                <a:solidFill>
                  <a:srgbClr val="CF0E30"/>
                </a:solidFill>
              </a:rPr>
              <a:t>: string, </a:t>
            </a:r>
            <a:r>
              <a:rPr lang="en-US" altLang="en-US" i="1" dirty="0">
                <a:solidFill>
                  <a:srgbClr val="CF0E30"/>
                </a:solidFill>
              </a:rPr>
              <a:t>login</a:t>
            </a:r>
            <a:r>
              <a:rPr lang="en-US" altLang="en-US" dirty="0">
                <a:solidFill>
                  <a:srgbClr val="CF0E30"/>
                </a:solidFill>
              </a:rPr>
              <a:t>: string,  </a:t>
            </a:r>
            <a:r>
              <a:rPr lang="en-US" altLang="en-US" i="1" dirty="0">
                <a:solidFill>
                  <a:srgbClr val="CF0E30"/>
                </a:solidFill>
              </a:rPr>
              <a:t>age</a:t>
            </a:r>
            <a:r>
              <a:rPr lang="en-US" altLang="en-US" dirty="0">
                <a:solidFill>
                  <a:srgbClr val="CF0E30"/>
                </a:solidFill>
              </a:rPr>
              <a:t>: integer, </a:t>
            </a:r>
            <a:r>
              <a:rPr lang="en-US" altLang="en-US" i="1" dirty="0" err="1">
                <a:solidFill>
                  <a:srgbClr val="CF0E30"/>
                </a:solidFill>
              </a:rPr>
              <a:t>gpa</a:t>
            </a:r>
            <a:r>
              <a:rPr lang="en-US" altLang="en-US" dirty="0">
                <a:solidFill>
                  <a:srgbClr val="CF0E30"/>
                </a:solidFill>
              </a:rPr>
              <a:t>: real).</a:t>
            </a:r>
            <a:endParaRPr lang="en-US" altLang="en-US" dirty="0"/>
          </a:p>
          <a:p>
            <a:pPr algn="just">
              <a:lnSpc>
                <a:spcPct val="90000"/>
              </a:lnSpc>
            </a:pPr>
            <a:r>
              <a:rPr lang="en-US" altLang="en-US" dirty="0"/>
              <a:t>Can think of a relation as a </a:t>
            </a:r>
            <a:r>
              <a:rPr lang="en-US" altLang="en-US" i="1" dirty="0">
                <a:solidFill>
                  <a:srgbClr val="CF0E30"/>
                </a:solidFill>
              </a:rPr>
              <a:t>set</a:t>
            </a:r>
            <a:r>
              <a:rPr lang="en-US" altLang="en-US" i="1" dirty="0">
                <a:solidFill>
                  <a:schemeClr val="accent2"/>
                </a:solidFill>
              </a:rPr>
              <a:t> </a:t>
            </a:r>
            <a:r>
              <a:rPr lang="en-US" altLang="en-US" dirty="0"/>
              <a:t>of rows or </a:t>
            </a:r>
            <a:r>
              <a:rPr lang="en-US" altLang="en-US" i="1" dirty="0">
                <a:solidFill>
                  <a:srgbClr val="CF0E30"/>
                </a:solidFill>
              </a:rPr>
              <a:t>tuples </a:t>
            </a:r>
            <a:r>
              <a:rPr lang="en-US" altLang="en-US" dirty="0"/>
              <a:t>(i.e., all rows are distinct).</a:t>
            </a:r>
          </a:p>
          <a:p>
            <a:endParaRPr lang="en-IN" dirty="0"/>
          </a:p>
        </p:txBody>
      </p:sp>
      <p:sp>
        <p:nvSpPr>
          <p:cNvPr id="4" name="Slide Number Placeholder 3">
            <a:extLst>
              <a:ext uri="{FF2B5EF4-FFF2-40B4-BE49-F238E27FC236}">
                <a16:creationId xmlns:a16="http://schemas.microsoft.com/office/drawing/2014/main" id="{A08E3322-A9A9-4325-B8C2-2D5E13DEA10D}"/>
              </a:ext>
            </a:extLst>
          </p:cNvPr>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3967703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2" name="Rectangle 4"/>
          <p:cNvSpPr>
            <a:spLocks noGrp="1" noChangeArrowheads="1"/>
          </p:cNvSpPr>
          <p:nvPr>
            <p:ph type="title"/>
          </p:nvPr>
        </p:nvSpPr>
        <p:spPr>
          <a:noFill/>
          <a:ln/>
        </p:spPr>
        <p:txBody>
          <a:bodyPr>
            <a:normAutofit fontScale="90000"/>
          </a:bodyPr>
          <a:lstStyle/>
          <a:p>
            <a:r>
              <a:rPr lang="en-US" altLang="en-US"/>
              <a:t>Relationship Sets to Tables</a:t>
            </a:r>
          </a:p>
        </p:txBody>
      </p:sp>
      <p:sp>
        <p:nvSpPr>
          <p:cNvPr id="48133" name="Rectangle 5"/>
          <p:cNvSpPr>
            <a:spLocks noGrp="1" noChangeArrowheads="1"/>
          </p:cNvSpPr>
          <p:nvPr>
            <p:ph idx="1"/>
          </p:nvPr>
        </p:nvSpPr>
        <p:spPr>
          <a:xfrm>
            <a:off x="838200" y="1130300"/>
            <a:ext cx="5163355" cy="5046663"/>
          </a:xfrm>
          <a:noFill/>
          <a:ln/>
        </p:spPr>
        <p:txBody>
          <a:bodyPr/>
          <a:lstStyle/>
          <a:p>
            <a:r>
              <a:rPr lang="en-US" altLang="en-US" sz="2400" dirty="0"/>
              <a:t>In translating a relationship set to a relation, attributes of the relation must include:</a:t>
            </a:r>
          </a:p>
          <a:p>
            <a:pPr lvl="1">
              <a:buSzPct val="75000"/>
            </a:pPr>
            <a:r>
              <a:rPr lang="en-US" altLang="en-US" dirty="0"/>
              <a:t>Keys for each participating entity set  (as foreign keys).</a:t>
            </a:r>
          </a:p>
        </p:txBody>
      </p:sp>
      <p:sp>
        <p:nvSpPr>
          <p:cNvPr id="48134" name="Rectangle 6"/>
          <p:cNvSpPr>
            <a:spLocks noChangeArrowheads="1"/>
          </p:cNvSpPr>
          <p:nvPr/>
        </p:nvSpPr>
        <p:spPr bwMode="auto">
          <a:xfrm>
            <a:off x="6220496" y="1130301"/>
            <a:ext cx="5847008" cy="224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000" dirty="0">
                <a:latin typeface="Book Antiqua" panose="02040602050305030304" pitchFamily="18" charset="0"/>
              </a:rPr>
              <a:t>CREATE TABLE </a:t>
            </a:r>
            <a:r>
              <a:rPr lang="en-US" altLang="en-US" dirty="0" err="1">
                <a:latin typeface="Book Antiqua" panose="02040602050305030304" pitchFamily="18" charset="0"/>
              </a:rPr>
              <a:t>Works_In</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dirty="0" err="1">
                <a:latin typeface="Book Antiqua" panose="02040602050305030304" pitchFamily="18" charset="0"/>
              </a:rPr>
              <a:t>ssn</a:t>
            </a:r>
            <a:r>
              <a:rPr lang="en-US" altLang="en-US" dirty="0">
                <a:latin typeface="Book Antiqua" panose="02040602050305030304" pitchFamily="18" charset="0"/>
              </a:rPr>
              <a:t>  </a:t>
            </a:r>
            <a:r>
              <a:rPr lang="en-US" altLang="en-US" sz="2000" dirty="0">
                <a:latin typeface="Book Antiqua" panose="02040602050305030304" pitchFamily="18" charset="0"/>
              </a:rPr>
              <a:t>CHAR</a:t>
            </a:r>
            <a:r>
              <a:rPr lang="en-US" altLang="en-US" dirty="0">
                <a:latin typeface="Book Antiqua" panose="02040602050305030304" pitchFamily="18" charset="0"/>
              </a:rPr>
              <a:t>(1),</a:t>
            </a:r>
          </a:p>
          <a:p>
            <a:r>
              <a:rPr lang="en-US" altLang="en-US" dirty="0">
                <a:latin typeface="Book Antiqua" panose="02040602050305030304" pitchFamily="18" charset="0"/>
              </a:rPr>
              <a:t>  did  </a:t>
            </a:r>
            <a:r>
              <a:rPr lang="en-US" altLang="en-US" sz="2000" dirty="0">
                <a:latin typeface="Book Antiqua" panose="02040602050305030304" pitchFamily="18" charset="0"/>
              </a:rPr>
              <a:t>INTEGER</a:t>
            </a:r>
            <a:r>
              <a:rPr lang="en-US" altLang="en-US" dirty="0">
                <a:latin typeface="Book Antiqua" panose="02040602050305030304" pitchFamily="18" charset="0"/>
              </a:rPr>
              <a:t>,</a:t>
            </a:r>
          </a:p>
          <a:p>
            <a:r>
              <a:rPr lang="en-US" altLang="en-US" dirty="0">
                <a:latin typeface="Book Antiqua" panose="02040602050305030304" pitchFamily="18" charset="0"/>
              </a:rPr>
              <a:t>  since  </a:t>
            </a:r>
            <a:r>
              <a:rPr lang="en-US" altLang="en-US" sz="2000" dirty="0">
                <a:latin typeface="Book Antiqua" panose="02040602050305030304" pitchFamily="18" charset="0"/>
              </a:rPr>
              <a:t>DATE</a:t>
            </a:r>
            <a:r>
              <a:rPr lang="en-US" altLang="en-US" dirty="0">
                <a:latin typeface="Book Antiqua" panose="02040602050305030304" pitchFamily="18" charset="0"/>
              </a:rPr>
              <a:t>,</a:t>
            </a:r>
          </a:p>
          <a:p>
            <a:r>
              <a:rPr lang="en-US" altLang="en-US" dirty="0">
                <a:latin typeface="Book Antiqua" panose="02040602050305030304" pitchFamily="18" charset="0"/>
              </a:rPr>
              <a:t>  </a:t>
            </a:r>
            <a:r>
              <a:rPr lang="en-US" altLang="en-US" sz="2000" dirty="0">
                <a:solidFill>
                  <a:schemeClr val="accent2"/>
                </a:solidFill>
                <a:latin typeface="Book Antiqua" panose="02040602050305030304" pitchFamily="18" charset="0"/>
              </a:rPr>
              <a:t>PRIMARY KEY </a:t>
            </a:r>
            <a:r>
              <a:rPr lang="en-US" altLang="en-US" dirty="0">
                <a:solidFill>
                  <a:schemeClr val="accent2"/>
                </a:solidFill>
                <a:latin typeface="Book Antiqua" panose="02040602050305030304" pitchFamily="18" charset="0"/>
              </a:rPr>
              <a:t>(</a:t>
            </a:r>
            <a:r>
              <a:rPr lang="en-US" altLang="en-US" dirty="0" err="1">
                <a:solidFill>
                  <a:schemeClr val="accent2"/>
                </a:solidFill>
                <a:latin typeface="Book Antiqua" panose="02040602050305030304" pitchFamily="18" charset="0"/>
              </a:rPr>
              <a:t>ssn</a:t>
            </a:r>
            <a:r>
              <a:rPr lang="en-US" altLang="en-US" dirty="0">
                <a:solidFill>
                  <a:schemeClr val="accent2"/>
                </a:solidFill>
                <a:latin typeface="Book Antiqua" panose="02040602050305030304" pitchFamily="18" charset="0"/>
              </a:rPr>
              <a:t>, did),</a:t>
            </a:r>
          </a:p>
          <a:p>
            <a:r>
              <a:rPr lang="en-US" altLang="en-US" dirty="0">
                <a:solidFill>
                  <a:schemeClr val="accent2"/>
                </a:solidFill>
                <a:latin typeface="Book Antiqua" panose="02040602050305030304" pitchFamily="18" charset="0"/>
              </a:rPr>
              <a:t>  </a:t>
            </a:r>
            <a:r>
              <a:rPr lang="en-US" altLang="en-US" sz="2000" dirty="0">
                <a:solidFill>
                  <a:schemeClr val="accent2"/>
                </a:solidFill>
                <a:latin typeface="Book Antiqua" panose="02040602050305030304" pitchFamily="18" charset="0"/>
              </a:rPr>
              <a:t>FOREIGN KEY </a:t>
            </a:r>
            <a:r>
              <a:rPr lang="en-US" altLang="en-US" dirty="0">
                <a:solidFill>
                  <a:schemeClr val="accent2"/>
                </a:solidFill>
                <a:latin typeface="Book Antiqua" panose="02040602050305030304" pitchFamily="18" charset="0"/>
              </a:rPr>
              <a:t>(</a:t>
            </a:r>
            <a:r>
              <a:rPr lang="en-US" altLang="en-US" dirty="0" err="1">
                <a:solidFill>
                  <a:schemeClr val="accent2"/>
                </a:solidFill>
                <a:latin typeface="Book Antiqua" panose="02040602050305030304" pitchFamily="18" charset="0"/>
              </a:rPr>
              <a:t>ssn</a:t>
            </a:r>
            <a:r>
              <a:rPr lang="en-US" altLang="en-US" dirty="0">
                <a:solidFill>
                  <a:schemeClr val="accent2"/>
                </a:solidFill>
                <a:latin typeface="Book Antiqua" panose="02040602050305030304" pitchFamily="18" charset="0"/>
              </a:rPr>
              <a:t>) </a:t>
            </a:r>
            <a:r>
              <a:rPr lang="en-US" altLang="en-US" sz="2000" dirty="0">
                <a:solidFill>
                  <a:schemeClr val="accent2"/>
                </a:solidFill>
                <a:latin typeface="Book Antiqua" panose="02040602050305030304" pitchFamily="18" charset="0"/>
              </a:rPr>
              <a:t> REFERENCES</a:t>
            </a:r>
            <a:r>
              <a:rPr lang="en-US" altLang="en-US" dirty="0">
                <a:solidFill>
                  <a:schemeClr val="accent2"/>
                </a:solidFill>
                <a:latin typeface="Book Antiqua" panose="02040602050305030304" pitchFamily="18" charset="0"/>
              </a:rPr>
              <a:t> Employees,</a:t>
            </a:r>
          </a:p>
          <a:p>
            <a:r>
              <a:rPr lang="en-US" altLang="en-US" sz="2000" dirty="0">
                <a:solidFill>
                  <a:schemeClr val="accent2"/>
                </a:solidFill>
                <a:latin typeface="Book Antiqua" panose="02040602050305030304" pitchFamily="18" charset="0"/>
              </a:rPr>
              <a:t>  FOREIGN KEY </a:t>
            </a:r>
            <a:r>
              <a:rPr lang="en-US" altLang="en-US" dirty="0">
                <a:solidFill>
                  <a:schemeClr val="accent2"/>
                </a:solidFill>
                <a:latin typeface="Book Antiqua" panose="02040602050305030304" pitchFamily="18" charset="0"/>
              </a:rPr>
              <a:t>(did)  </a:t>
            </a:r>
            <a:r>
              <a:rPr lang="en-US" altLang="en-US" sz="2000" dirty="0">
                <a:solidFill>
                  <a:schemeClr val="accent2"/>
                </a:solidFill>
                <a:latin typeface="Book Antiqua" panose="02040602050305030304" pitchFamily="18" charset="0"/>
              </a:rPr>
              <a:t>REFERENCES</a:t>
            </a:r>
            <a:r>
              <a:rPr lang="en-US" altLang="en-US" dirty="0">
                <a:solidFill>
                  <a:schemeClr val="accent2"/>
                </a:solidFill>
                <a:latin typeface="Book Antiqua" panose="02040602050305030304" pitchFamily="18" charset="0"/>
              </a:rPr>
              <a:t> Departments</a:t>
            </a:r>
            <a:r>
              <a:rPr lang="en-US" altLang="en-US" dirty="0">
                <a:latin typeface="Book Antiqua" panose="02040602050305030304" pitchFamily="18" charset="0"/>
              </a:rPr>
              <a:t>)</a:t>
            </a:r>
          </a:p>
        </p:txBody>
      </p:sp>
    </p:spTree>
    <p:extLst>
      <p:ext uri="{BB962C8B-B14F-4D97-AF65-F5344CB8AC3E}">
        <p14:creationId xmlns:p14="http://schemas.microsoft.com/office/powerpoint/2010/main" val="2399947201"/>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0" name="Rectangle 4"/>
          <p:cNvSpPr>
            <a:spLocks noGrp="1" noChangeArrowheads="1"/>
          </p:cNvSpPr>
          <p:nvPr>
            <p:ph type="title"/>
          </p:nvPr>
        </p:nvSpPr>
        <p:spPr>
          <a:noFill/>
          <a:ln/>
        </p:spPr>
        <p:txBody>
          <a:bodyPr>
            <a:normAutofit fontScale="90000"/>
          </a:bodyPr>
          <a:lstStyle/>
          <a:p>
            <a:r>
              <a:rPr lang="en-US" altLang="en-US"/>
              <a:t>Review: Key Constraints</a:t>
            </a:r>
          </a:p>
        </p:txBody>
      </p:sp>
      <p:sp>
        <p:nvSpPr>
          <p:cNvPr id="50181" name="Rectangle 5"/>
          <p:cNvSpPr>
            <a:spLocks noGrp="1" noChangeArrowheads="1"/>
          </p:cNvSpPr>
          <p:nvPr>
            <p:ph idx="1"/>
          </p:nvPr>
        </p:nvSpPr>
        <p:spPr>
          <a:xfrm>
            <a:off x="838200" y="1130300"/>
            <a:ext cx="3975496" cy="5046663"/>
          </a:xfrm>
          <a:noFill/>
          <a:ln/>
        </p:spPr>
        <p:txBody>
          <a:bodyPr/>
          <a:lstStyle/>
          <a:p>
            <a:pPr algn="just"/>
            <a:r>
              <a:rPr lang="en-US" altLang="en-US" sz="2400" dirty="0"/>
              <a:t>Each </a:t>
            </a:r>
            <a:r>
              <a:rPr lang="en-US" altLang="en-US" sz="2400" dirty="0" err="1"/>
              <a:t>dept</a:t>
            </a:r>
            <a:r>
              <a:rPr lang="en-US" altLang="en-US" sz="2400" dirty="0"/>
              <a:t> has at most one manager, according to the    </a:t>
            </a:r>
            <a:r>
              <a:rPr lang="en-US" altLang="en-US" sz="2400" i="1" u="sng" dirty="0">
                <a:solidFill>
                  <a:schemeClr val="accent2"/>
                </a:solidFill>
              </a:rPr>
              <a:t>key constraint</a:t>
            </a:r>
            <a:r>
              <a:rPr lang="en-US" altLang="en-US" sz="2400" i="1" dirty="0">
                <a:solidFill>
                  <a:schemeClr val="accent2"/>
                </a:solidFill>
              </a:rPr>
              <a:t> </a:t>
            </a:r>
            <a:r>
              <a:rPr lang="en-US" altLang="en-US" sz="2400" dirty="0"/>
              <a:t>on Manages.</a:t>
            </a:r>
          </a:p>
        </p:txBody>
      </p:sp>
      <p:sp>
        <p:nvSpPr>
          <p:cNvPr id="50182" name="Rectangle 6"/>
          <p:cNvSpPr>
            <a:spLocks noChangeArrowheads="1"/>
          </p:cNvSpPr>
          <p:nvPr/>
        </p:nvSpPr>
        <p:spPr bwMode="auto">
          <a:xfrm>
            <a:off x="7924800" y="4724400"/>
            <a:ext cx="1792158"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i="1">
                <a:solidFill>
                  <a:schemeClr val="accent2"/>
                </a:solidFill>
                <a:latin typeface="Book Antiqua" panose="02040602050305030304" pitchFamily="18" charset="0"/>
              </a:rPr>
              <a:t>Translation to </a:t>
            </a:r>
          </a:p>
          <a:p>
            <a:r>
              <a:rPr lang="en-US" altLang="en-US" i="1">
                <a:solidFill>
                  <a:schemeClr val="accent2"/>
                </a:solidFill>
                <a:latin typeface="Book Antiqua" panose="02040602050305030304" pitchFamily="18" charset="0"/>
              </a:rPr>
              <a:t>relational model?</a:t>
            </a:r>
          </a:p>
        </p:txBody>
      </p:sp>
      <p:sp>
        <p:nvSpPr>
          <p:cNvPr id="50183" name="Freeform 7"/>
          <p:cNvSpPr>
            <a:spLocks/>
          </p:cNvSpPr>
          <p:nvPr/>
        </p:nvSpPr>
        <p:spPr bwMode="auto">
          <a:xfrm>
            <a:off x="2673350" y="3752851"/>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4" name="Freeform 8"/>
          <p:cNvSpPr>
            <a:spLocks/>
          </p:cNvSpPr>
          <p:nvPr/>
        </p:nvSpPr>
        <p:spPr bwMode="auto">
          <a:xfrm>
            <a:off x="3497264" y="376078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5" name="Freeform 9"/>
          <p:cNvSpPr>
            <a:spLocks/>
          </p:cNvSpPr>
          <p:nvPr/>
        </p:nvSpPr>
        <p:spPr bwMode="auto">
          <a:xfrm>
            <a:off x="4156075" y="3752851"/>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6" name="Freeform 10"/>
          <p:cNvSpPr>
            <a:spLocks/>
          </p:cNvSpPr>
          <p:nvPr/>
        </p:nvSpPr>
        <p:spPr bwMode="auto">
          <a:xfrm>
            <a:off x="4995864" y="3752851"/>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7" name="Freeform 11"/>
          <p:cNvSpPr>
            <a:spLocks/>
          </p:cNvSpPr>
          <p:nvPr/>
        </p:nvSpPr>
        <p:spPr bwMode="auto">
          <a:xfrm>
            <a:off x="5646739" y="3768726"/>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Freeform 12"/>
          <p:cNvSpPr>
            <a:spLocks/>
          </p:cNvSpPr>
          <p:nvPr/>
        </p:nvSpPr>
        <p:spPr bwMode="auto">
          <a:xfrm>
            <a:off x="2030414" y="3760789"/>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Rectangle 13"/>
          <p:cNvSpPr>
            <a:spLocks noChangeArrowheads="1"/>
          </p:cNvSpPr>
          <p:nvPr/>
        </p:nvSpPr>
        <p:spPr bwMode="auto">
          <a:xfrm>
            <a:off x="6400801" y="5943601"/>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50190" name="Freeform 14"/>
          <p:cNvSpPr>
            <a:spLocks/>
          </p:cNvSpPr>
          <p:nvPr/>
        </p:nvSpPr>
        <p:spPr bwMode="auto">
          <a:xfrm>
            <a:off x="6478589" y="3752851"/>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Freeform 15"/>
          <p:cNvSpPr>
            <a:spLocks/>
          </p:cNvSpPr>
          <p:nvPr/>
        </p:nvSpPr>
        <p:spPr bwMode="auto">
          <a:xfrm>
            <a:off x="7121525" y="3752851"/>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Rectangle 16"/>
          <p:cNvSpPr>
            <a:spLocks noChangeArrowheads="1"/>
          </p:cNvSpPr>
          <p:nvPr/>
        </p:nvSpPr>
        <p:spPr bwMode="auto">
          <a:xfrm>
            <a:off x="2133600" y="594360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50193" name="Rectangle 17"/>
          <p:cNvSpPr>
            <a:spLocks noChangeArrowheads="1"/>
          </p:cNvSpPr>
          <p:nvPr/>
        </p:nvSpPr>
        <p:spPr bwMode="auto">
          <a:xfrm>
            <a:off x="3497264" y="5943601"/>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50194" name="Rectangle 18"/>
          <p:cNvSpPr>
            <a:spLocks noChangeArrowheads="1"/>
          </p:cNvSpPr>
          <p:nvPr/>
        </p:nvSpPr>
        <p:spPr bwMode="auto">
          <a:xfrm>
            <a:off x="4948239" y="5943601"/>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50195" name="Line 19"/>
          <p:cNvSpPr>
            <a:spLocks noChangeShapeType="1"/>
          </p:cNvSpPr>
          <p:nvPr/>
        </p:nvSpPr>
        <p:spPr bwMode="auto">
          <a:xfrm>
            <a:off x="2214563" y="4105276"/>
            <a:ext cx="609600"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Line 20"/>
          <p:cNvSpPr>
            <a:spLocks noChangeShapeType="1"/>
          </p:cNvSpPr>
          <p:nvPr/>
        </p:nvSpPr>
        <p:spPr bwMode="auto">
          <a:xfrm>
            <a:off x="2195514" y="4465638"/>
            <a:ext cx="649287" cy="127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7" name="Line 21"/>
          <p:cNvSpPr>
            <a:spLocks noChangeShapeType="1"/>
          </p:cNvSpPr>
          <p:nvPr/>
        </p:nvSpPr>
        <p:spPr bwMode="auto">
          <a:xfrm flipV="1">
            <a:off x="2192339" y="4984750"/>
            <a:ext cx="649287" cy="635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8" name="Line 22"/>
          <p:cNvSpPr>
            <a:spLocks noChangeShapeType="1"/>
          </p:cNvSpPr>
          <p:nvPr/>
        </p:nvSpPr>
        <p:spPr bwMode="auto">
          <a:xfrm>
            <a:off x="3698875" y="4084638"/>
            <a:ext cx="630238"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Line 23"/>
          <p:cNvSpPr>
            <a:spLocks noChangeShapeType="1"/>
          </p:cNvSpPr>
          <p:nvPr/>
        </p:nvSpPr>
        <p:spPr bwMode="auto">
          <a:xfrm>
            <a:off x="3679825" y="4465639"/>
            <a:ext cx="628650" cy="1476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0" name="Line 24"/>
          <p:cNvSpPr>
            <a:spLocks noChangeShapeType="1"/>
          </p:cNvSpPr>
          <p:nvPr/>
        </p:nvSpPr>
        <p:spPr bwMode="auto">
          <a:xfrm>
            <a:off x="3698875" y="4486275"/>
            <a:ext cx="609600" cy="9286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1" name="Line 25"/>
          <p:cNvSpPr>
            <a:spLocks noChangeShapeType="1"/>
          </p:cNvSpPr>
          <p:nvPr/>
        </p:nvSpPr>
        <p:spPr bwMode="auto">
          <a:xfrm flipH="1">
            <a:off x="3646489" y="5006976"/>
            <a:ext cx="674687" cy="5889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Line 26"/>
          <p:cNvSpPr>
            <a:spLocks noChangeShapeType="1"/>
          </p:cNvSpPr>
          <p:nvPr/>
        </p:nvSpPr>
        <p:spPr bwMode="auto">
          <a:xfrm>
            <a:off x="5124451" y="4084638"/>
            <a:ext cx="708025"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Line 27"/>
          <p:cNvSpPr>
            <a:spLocks noChangeShapeType="1"/>
          </p:cNvSpPr>
          <p:nvPr/>
        </p:nvSpPr>
        <p:spPr bwMode="auto">
          <a:xfrm>
            <a:off x="5183188" y="4465638"/>
            <a:ext cx="609600" cy="1079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Line 28"/>
          <p:cNvSpPr>
            <a:spLocks noChangeShapeType="1"/>
          </p:cNvSpPr>
          <p:nvPr/>
        </p:nvSpPr>
        <p:spPr bwMode="auto">
          <a:xfrm>
            <a:off x="5164139" y="4846639"/>
            <a:ext cx="649287" cy="1682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Line 29"/>
          <p:cNvSpPr>
            <a:spLocks noChangeShapeType="1"/>
          </p:cNvSpPr>
          <p:nvPr/>
        </p:nvSpPr>
        <p:spPr bwMode="auto">
          <a:xfrm flipV="1">
            <a:off x="5138739" y="4954588"/>
            <a:ext cx="649287"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Line 30"/>
          <p:cNvSpPr>
            <a:spLocks noChangeShapeType="1"/>
          </p:cNvSpPr>
          <p:nvPr/>
        </p:nvSpPr>
        <p:spPr bwMode="auto">
          <a:xfrm>
            <a:off x="6627814" y="4105276"/>
            <a:ext cx="630237"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Line 31"/>
          <p:cNvSpPr>
            <a:spLocks noChangeShapeType="1"/>
          </p:cNvSpPr>
          <p:nvPr/>
        </p:nvSpPr>
        <p:spPr bwMode="auto">
          <a:xfrm>
            <a:off x="6669089" y="4486276"/>
            <a:ext cx="649287" cy="873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Line 32"/>
          <p:cNvSpPr>
            <a:spLocks noChangeShapeType="1"/>
          </p:cNvSpPr>
          <p:nvPr/>
        </p:nvSpPr>
        <p:spPr bwMode="auto">
          <a:xfrm flipV="1">
            <a:off x="6648450" y="4152900"/>
            <a:ext cx="609600" cy="1054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Line 33"/>
          <p:cNvSpPr>
            <a:spLocks noChangeShapeType="1"/>
          </p:cNvSpPr>
          <p:nvPr/>
        </p:nvSpPr>
        <p:spPr bwMode="auto">
          <a:xfrm>
            <a:off x="6627814" y="4465639"/>
            <a:ext cx="669925" cy="9302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Freeform 34"/>
          <p:cNvSpPr>
            <a:spLocks/>
          </p:cNvSpPr>
          <p:nvPr/>
        </p:nvSpPr>
        <p:spPr bwMode="auto">
          <a:xfrm>
            <a:off x="8435976" y="2063751"/>
            <a:ext cx="720725" cy="519113"/>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Freeform 35"/>
          <p:cNvSpPr>
            <a:spLocks/>
          </p:cNvSpPr>
          <p:nvPr/>
        </p:nvSpPr>
        <p:spPr bwMode="auto">
          <a:xfrm>
            <a:off x="9755188" y="2085975"/>
            <a:ext cx="912812" cy="496888"/>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14" name="Group 38"/>
          <p:cNvGrpSpPr>
            <a:grpSpLocks/>
          </p:cNvGrpSpPr>
          <p:nvPr/>
        </p:nvGrpSpPr>
        <p:grpSpPr bwMode="auto">
          <a:xfrm>
            <a:off x="9005888" y="1682751"/>
            <a:ext cx="939800" cy="519113"/>
            <a:chOff x="4713" y="1060"/>
            <a:chExt cx="592" cy="327"/>
          </a:xfrm>
        </p:grpSpPr>
        <p:sp>
          <p:nvSpPr>
            <p:cNvPr id="50212" name="Freeform 36"/>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Rectangle 37"/>
            <p:cNvSpPr>
              <a:spLocks noChangeArrowheads="1"/>
            </p:cNvSpPr>
            <p:nvPr/>
          </p:nvSpPr>
          <p:spPr bwMode="auto">
            <a:xfrm>
              <a:off x="4741" y="1103"/>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grpSp>
      <p:sp>
        <p:nvSpPr>
          <p:cNvPr id="50215" name="Rectangle 39"/>
          <p:cNvSpPr>
            <a:spLocks noChangeArrowheads="1"/>
          </p:cNvSpPr>
          <p:nvPr/>
        </p:nvSpPr>
        <p:spPr bwMode="auto">
          <a:xfrm>
            <a:off x="9810750" y="2133601"/>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50216" name="Rectangle 40"/>
          <p:cNvSpPr>
            <a:spLocks noChangeArrowheads="1"/>
          </p:cNvSpPr>
          <p:nvPr/>
        </p:nvSpPr>
        <p:spPr bwMode="auto">
          <a:xfrm>
            <a:off x="8540750" y="2147889"/>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grpSp>
        <p:nvGrpSpPr>
          <p:cNvPr id="50219" name="Group 43"/>
          <p:cNvGrpSpPr>
            <a:grpSpLocks/>
          </p:cNvGrpSpPr>
          <p:nvPr/>
        </p:nvGrpSpPr>
        <p:grpSpPr bwMode="auto">
          <a:xfrm>
            <a:off x="7339014" y="1377951"/>
            <a:ext cx="720725" cy="519113"/>
            <a:chOff x="3663" y="868"/>
            <a:chExt cx="454" cy="327"/>
          </a:xfrm>
        </p:grpSpPr>
        <p:sp>
          <p:nvSpPr>
            <p:cNvPr id="50217" name="Freeform 41"/>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Rectangle 42"/>
            <p:cNvSpPr>
              <a:spLocks noChangeArrowheads="1"/>
            </p:cNvSpPr>
            <p:nvPr/>
          </p:nvSpPr>
          <p:spPr bwMode="auto">
            <a:xfrm>
              <a:off x="3666" y="930"/>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grpSp>
      <p:grpSp>
        <p:nvGrpSpPr>
          <p:cNvPr id="50226" name="Group 50"/>
          <p:cNvGrpSpPr>
            <a:grpSpLocks/>
          </p:cNvGrpSpPr>
          <p:nvPr/>
        </p:nvGrpSpPr>
        <p:grpSpPr bwMode="auto">
          <a:xfrm>
            <a:off x="4873625" y="1666876"/>
            <a:ext cx="2039938" cy="900113"/>
            <a:chOff x="2110" y="1050"/>
            <a:chExt cx="1285" cy="567"/>
          </a:xfrm>
        </p:grpSpPr>
        <p:sp>
          <p:nvSpPr>
            <p:cNvPr id="50220" name="Freeform 44"/>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Freeform 45"/>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Freeform 46"/>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Rectangle 47"/>
            <p:cNvSpPr>
              <a:spLocks noChangeArrowheads="1"/>
            </p:cNvSpPr>
            <p:nvPr/>
          </p:nvSpPr>
          <p:spPr bwMode="auto">
            <a:xfrm>
              <a:off x="3021" y="1353"/>
              <a:ext cx="2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50224" name="Rectangle 48"/>
            <p:cNvSpPr>
              <a:spLocks noChangeArrowheads="1"/>
            </p:cNvSpPr>
            <p:nvPr/>
          </p:nvSpPr>
          <p:spPr bwMode="auto">
            <a:xfrm>
              <a:off x="2515" y="1093"/>
              <a:ext cx="4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50225" name="Rectangle 49"/>
            <p:cNvSpPr>
              <a:spLocks noChangeArrowheads="1"/>
            </p:cNvSpPr>
            <p:nvPr/>
          </p:nvSpPr>
          <p:spPr bwMode="auto">
            <a:xfrm>
              <a:off x="2166" y="1346"/>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grpSp>
      <p:grpSp>
        <p:nvGrpSpPr>
          <p:cNvPr id="50229" name="Group 53"/>
          <p:cNvGrpSpPr>
            <a:grpSpLocks/>
          </p:cNvGrpSpPr>
          <p:nvPr/>
        </p:nvGrpSpPr>
        <p:grpSpPr bwMode="auto">
          <a:xfrm>
            <a:off x="7075489" y="2616200"/>
            <a:ext cx="1220787" cy="920750"/>
            <a:chOff x="3497" y="1648"/>
            <a:chExt cx="769" cy="580"/>
          </a:xfrm>
        </p:grpSpPr>
        <p:sp>
          <p:nvSpPr>
            <p:cNvPr id="50227" name="Rectangle 51"/>
            <p:cNvSpPr>
              <a:spLocks noChangeArrowheads="1"/>
            </p:cNvSpPr>
            <p:nvPr/>
          </p:nvSpPr>
          <p:spPr bwMode="auto">
            <a:xfrm>
              <a:off x="3567" y="1865"/>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Manages</a:t>
              </a:r>
            </a:p>
          </p:txBody>
        </p:sp>
        <p:sp>
          <p:nvSpPr>
            <p:cNvPr id="50228" name="Freeform 52"/>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Lst>
              <a:ahLst/>
              <a:cxnLst>
                <a:cxn ang="0">
                  <a:pos x="T0" y="T1"/>
                </a:cxn>
                <a:cxn ang="0">
                  <a:pos x="T2" y="T3"/>
                </a:cxn>
                <a:cxn ang="0">
                  <a:pos x="T4" y="T5"/>
                </a:cxn>
                <a:cxn ang="0">
                  <a:pos x="T6" y="T7"/>
                </a:cxn>
                <a:cxn ang="0">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30" name="Freeform 54"/>
          <p:cNvSpPr>
            <a:spLocks/>
          </p:cNvSpPr>
          <p:nvPr/>
        </p:nvSpPr>
        <p:spPr bwMode="auto">
          <a:xfrm>
            <a:off x="8853488" y="2901951"/>
            <a:ext cx="1295400" cy="479425"/>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Lst>
            <a:ahLst/>
            <a:cxnLst>
              <a:cxn ang="0">
                <a:pos x="T0" y="T1"/>
              </a:cxn>
              <a:cxn ang="0">
                <a:pos x="T2" y="T3"/>
              </a:cxn>
              <a:cxn ang="0">
                <a:pos x="T4" y="T5"/>
              </a:cxn>
              <a:cxn ang="0">
                <a:pos x="T6" y="T7"/>
              </a:cxn>
              <a:cxn ang="0">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233" name="Group 57"/>
          <p:cNvGrpSpPr>
            <a:grpSpLocks/>
          </p:cNvGrpSpPr>
          <p:nvPr/>
        </p:nvGrpSpPr>
        <p:grpSpPr bwMode="auto">
          <a:xfrm>
            <a:off x="5284789" y="2886076"/>
            <a:ext cx="1292225" cy="468313"/>
            <a:chOff x="2369" y="1818"/>
            <a:chExt cx="814" cy="295"/>
          </a:xfrm>
        </p:grpSpPr>
        <p:sp>
          <p:nvSpPr>
            <p:cNvPr id="50231" name="Freeform 55"/>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2" name="Rectangle 56"/>
            <p:cNvSpPr>
              <a:spLocks noChangeArrowheads="1"/>
            </p:cNvSpPr>
            <p:nvPr/>
          </p:nvSpPr>
          <p:spPr bwMode="auto">
            <a:xfrm>
              <a:off x="2381" y="1862"/>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grpSp>
      <p:sp>
        <p:nvSpPr>
          <p:cNvPr id="50234" name="Rectangle 58"/>
          <p:cNvSpPr>
            <a:spLocks noChangeArrowheads="1"/>
          </p:cNvSpPr>
          <p:nvPr/>
        </p:nvSpPr>
        <p:spPr bwMode="auto">
          <a:xfrm>
            <a:off x="8772525" y="2971801"/>
            <a:ext cx="14362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50235" name="Oval 59"/>
          <p:cNvSpPr>
            <a:spLocks noChangeArrowheads="1"/>
          </p:cNvSpPr>
          <p:nvPr/>
        </p:nvSpPr>
        <p:spPr bwMode="auto">
          <a:xfrm>
            <a:off x="2128838" y="4064001"/>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36" name="Oval 60"/>
          <p:cNvSpPr>
            <a:spLocks noChangeArrowheads="1"/>
          </p:cNvSpPr>
          <p:nvPr/>
        </p:nvSpPr>
        <p:spPr bwMode="auto">
          <a:xfrm>
            <a:off x="2128838" y="4440239"/>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37" name="Oval 61"/>
          <p:cNvSpPr>
            <a:spLocks noChangeArrowheads="1"/>
          </p:cNvSpPr>
          <p:nvPr/>
        </p:nvSpPr>
        <p:spPr bwMode="auto">
          <a:xfrm>
            <a:off x="2128838" y="4806951"/>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38" name="Oval 62"/>
          <p:cNvSpPr>
            <a:spLocks noChangeArrowheads="1"/>
          </p:cNvSpPr>
          <p:nvPr/>
        </p:nvSpPr>
        <p:spPr bwMode="auto">
          <a:xfrm>
            <a:off x="2128838" y="5176839"/>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39" name="Oval 63"/>
          <p:cNvSpPr>
            <a:spLocks noChangeArrowheads="1"/>
          </p:cNvSpPr>
          <p:nvPr/>
        </p:nvSpPr>
        <p:spPr bwMode="auto">
          <a:xfrm>
            <a:off x="2128838" y="5545139"/>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45" name="Group 69"/>
          <p:cNvGrpSpPr>
            <a:grpSpLocks/>
          </p:cNvGrpSpPr>
          <p:nvPr/>
        </p:nvGrpSpPr>
        <p:grpSpPr bwMode="auto">
          <a:xfrm>
            <a:off x="3632201" y="4041776"/>
            <a:ext cx="87313" cy="1585913"/>
            <a:chOff x="1328" y="2546"/>
            <a:chExt cx="55" cy="999"/>
          </a:xfrm>
        </p:grpSpPr>
        <p:sp>
          <p:nvSpPr>
            <p:cNvPr id="50240" name="Oval 64"/>
            <p:cNvSpPr>
              <a:spLocks noChangeArrowheads="1"/>
            </p:cNvSpPr>
            <p:nvPr/>
          </p:nvSpPr>
          <p:spPr bwMode="auto">
            <a:xfrm>
              <a:off x="1328" y="25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1" name="Oval 65"/>
            <p:cNvSpPr>
              <a:spLocks noChangeArrowheads="1"/>
            </p:cNvSpPr>
            <p:nvPr/>
          </p:nvSpPr>
          <p:spPr bwMode="auto">
            <a:xfrm>
              <a:off x="1328" y="278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2" name="Oval 66"/>
            <p:cNvSpPr>
              <a:spLocks noChangeArrowheads="1"/>
            </p:cNvSpPr>
            <p:nvPr/>
          </p:nvSpPr>
          <p:spPr bwMode="auto">
            <a:xfrm>
              <a:off x="1328" y="301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3" name="Oval 67"/>
            <p:cNvSpPr>
              <a:spLocks noChangeArrowheads="1"/>
            </p:cNvSpPr>
            <p:nvPr/>
          </p:nvSpPr>
          <p:spPr bwMode="auto">
            <a:xfrm>
              <a:off x="1328" y="32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4" name="Oval 68"/>
            <p:cNvSpPr>
              <a:spLocks noChangeArrowheads="1"/>
            </p:cNvSpPr>
            <p:nvPr/>
          </p:nvSpPr>
          <p:spPr bwMode="auto">
            <a:xfrm>
              <a:off x="1328" y="347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51" name="Group 75"/>
          <p:cNvGrpSpPr>
            <a:grpSpLocks/>
          </p:cNvGrpSpPr>
          <p:nvPr/>
        </p:nvGrpSpPr>
        <p:grpSpPr bwMode="auto">
          <a:xfrm>
            <a:off x="5092701" y="4046538"/>
            <a:ext cx="87313" cy="1585912"/>
            <a:chOff x="2248" y="2549"/>
            <a:chExt cx="55" cy="999"/>
          </a:xfrm>
        </p:grpSpPr>
        <p:sp>
          <p:nvSpPr>
            <p:cNvPr id="50246" name="Oval 70"/>
            <p:cNvSpPr>
              <a:spLocks noChangeArrowheads="1"/>
            </p:cNvSpPr>
            <p:nvPr/>
          </p:nvSpPr>
          <p:spPr bwMode="auto">
            <a:xfrm>
              <a:off x="2248"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7" name="Oval 71"/>
            <p:cNvSpPr>
              <a:spLocks noChangeArrowheads="1"/>
            </p:cNvSpPr>
            <p:nvPr/>
          </p:nvSpPr>
          <p:spPr bwMode="auto">
            <a:xfrm>
              <a:off x="2248" y="278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8" name="Oval 72"/>
            <p:cNvSpPr>
              <a:spLocks noChangeArrowheads="1"/>
            </p:cNvSpPr>
            <p:nvPr/>
          </p:nvSpPr>
          <p:spPr bwMode="auto">
            <a:xfrm>
              <a:off x="2248" y="301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9" name="Oval 73"/>
            <p:cNvSpPr>
              <a:spLocks noChangeArrowheads="1"/>
            </p:cNvSpPr>
            <p:nvPr/>
          </p:nvSpPr>
          <p:spPr bwMode="auto">
            <a:xfrm>
              <a:off x="2248" y="32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0" name="Oval 74"/>
            <p:cNvSpPr>
              <a:spLocks noChangeArrowheads="1"/>
            </p:cNvSpPr>
            <p:nvPr/>
          </p:nvSpPr>
          <p:spPr bwMode="auto">
            <a:xfrm>
              <a:off x="2248" y="348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57" name="Group 81"/>
          <p:cNvGrpSpPr>
            <a:grpSpLocks/>
          </p:cNvGrpSpPr>
          <p:nvPr/>
        </p:nvGrpSpPr>
        <p:grpSpPr bwMode="auto">
          <a:xfrm>
            <a:off x="6586538" y="4049713"/>
            <a:ext cx="87312" cy="1585912"/>
            <a:chOff x="3189" y="2551"/>
            <a:chExt cx="55" cy="999"/>
          </a:xfrm>
        </p:grpSpPr>
        <p:sp>
          <p:nvSpPr>
            <p:cNvPr id="50252" name="Oval 76"/>
            <p:cNvSpPr>
              <a:spLocks noChangeArrowheads="1"/>
            </p:cNvSpPr>
            <p:nvPr/>
          </p:nvSpPr>
          <p:spPr bwMode="auto">
            <a:xfrm>
              <a:off x="3189" y="255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3" name="Oval 77"/>
            <p:cNvSpPr>
              <a:spLocks noChangeArrowheads="1"/>
            </p:cNvSpPr>
            <p:nvPr/>
          </p:nvSpPr>
          <p:spPr bwMode="auto">
            <a:xfrm>
              <a:off x="3189" y="278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4" name="Oval 78"/>
            <p:cNvSpPr>
              <a:spLocks noChangeArrowheads="1"/>
            </p:cNvSpPr>
            <p:nvPr/>
          </p:nvSpPr>
          <p:spPr bwMode="auto">
            <a:xfrm>
              <a:off x="3189" y="301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5" name="Oval 79"/>
            <p:cNvSpPr>
              <a:spLocks noChangeArrowheads="1"/>
            </p:cNvSpPr>
            <p:nvPr/>
          </p:nvSpPr>
          <p:spPr bwMode="auto">
            <a:xfrm>
              <a:off x="3189" y="32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6" name="Oval 80"/>
            <p:cNvSpPr>
              <a:spLocks noChangeArrowheads="1"/>
            </p:cNvSpPr>
            <p:nvPr/>
          </p:nvSpPr>
          <p:spPr bwMode="auto">
            <a:xfrm>
              <a:off x="3189" y="348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62" name="Group 86"/>
          <p:cNvGrpSpPr>
            <a:grpSpLocks/>
          </p:cNvGrpSpPr>
          <p:nvPr/>
        </p:nvGrpSpPr>
        <p:grpSpPr bwMode="auto">
          <a:xfrm>
            <a:off x="2782888" y="4143375"/>
            <a:ext cx="87312" cy="1295400"/>
            <a:chOff x="793" y="2610"/>
            <a:chExt cx="55" cy="816"/>
          </a:xfrm>
        </p:grpSpPr>
        <p:sp>
          <p:nvSpPr>
            <p:cNvPr id="50258" name="Oval 82"/>
            <p:cNvSpPr>
              <a:spLocks noChangeArrowheads="1"/>
            </p:cNvSpPr>
            <p:nvPr/>
          </p:nvSpPr>
          <p:spPr bwMode="auto">
            <a:xfrm>
              <a:off x="793" y="261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9" name="Oval 83"/>
            <p:cNvSpPr>
              <a:spLocks noChangeArrowheads="1"/>
            </p:cNvSpPr>
            <p:nvPr/>
          </p:nvSpPr>
          <p:spPr bwMode="auto">
            <a:xfrm>
              <a:off x="793" y="285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0" name="Oval 84"/>
            <p:cNvSpPr>
              <a:spLocks noChangeArrowheads="1"/>
            </p:cNvSpPr>
            <p:nvPr/>
          </p:nvSpPr>
          <p:spPr bwMode="auto">
            <a:xfrm>
              <a:off x="793" y="311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1" name="Oval 85"/>
            <p:cNvSpPr>
              <a:spLocks noChangeArrowheads="1"/>
            </p:cNvSpPr>
            <p:nvPr/>
          </p:nvSpPr>
          <p:spPr bwMode="auto">
            <a:xfrm>
              <a:off x="793" y="336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67" name="Group 91"/>
          <p:cNvGrpSpPr>
            <a:grpSpLocks/>
          </p:cNvGrpSpPr>
          <p:nvPr/>
        </p:nvGrpSpPr>
        <p:grpSpPr bwMode="auto">
          <a:xfrm>
            <a:off x="4276726" y="4154488"/>
            <a:ext cx="87313" cy="1295400"/>
            <a:chOff x="1734" y="2617"/>
            <a:chExt cx="55" cy="816"/>
          </a:xfrm>
        </p:grpSpPr>
        <p:sp>
          <p:nvSpPr>
            <p:cNvPr id="50263" name="Oval 87"/>
            <p:cNvSpPr>
              <a:spLocks noChangeArrowheads="1"/>
            </p:cNvSpPr>
            <p:nvPr/>
          </p:nvSpPr>
          <p:spPr bwMode="auto">
            <a:xfrm>
              <a:off x="1734" y="261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4" name="Oval 88"/>
            <p:cNvSpPr>
              <a:spLocks noChangeArrowheads="1"/>
            </p:cNvSpPr>
            <p:nvPr/>
          </p:nvSpPr>
          <p:spPr bwMode="auto">
            <a:xfrm>
              <a:off x="1734" y="286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5" name="Oval 89"/>
            <p:cNvSpPr>
              <a:spLocks noChangeArrowheads="1"/>
            </p:cNvSpPr>
            <p:nvPr/>
          </p:nvSpPr>
          <p:spPr bwMode="auto">
            <a:xfrm>
              <a:off x="1734" y="311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6" name="Oval 90"/>
            <p:cNvSpPr>
              <a:spLocks noChangeArrowheads="1"/>
            </p:cNvSpPr>
            <p:nvPr/>
          </p:nvSpPr>
          <p:spPr bwMode="auto">
            <a:xfrm>
              <a:off x="1734" y="336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72" name="Group 96"/>
          <p:cNvGrpSpPr>
            <a:grpSpLocks/>
          </p:cNvGrpSpPr>
          <p:nvPr/>
        </p:nvGrpSpPr>
        <p:grpSpPr bwMode="auto">
          <a:xfrm>
            <a:off x="5786438" y="4140200"/>
            <a:ext cx="87312" cy="1295400"/>
            <a:chOff x="2685" y="2608"/>
            <a:chExt cx="55" cy="816"/>
          </a:xfrm>
        </p:grpSpPr>
        <p:sp>
          <p:nvSpPr>
            <p:cNvPr id="50268" name="Oval 92"/>
            <p:cNvSpPr>
              <a:spLocks noChangeArrowheads="1"/>
            </p:cNvSpPr>
            <p:nvPr/>
          </p:nvSpPr>
          <p:spPr bwMode="auto">
            <a:xfrm>
              <a:off x="2685" y="260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69" name="Oval 93"/>
            <p:cNvSpPr>
              <a:spLocks noChangeArrowheads="1"/>
            </p:cNvSpPr>
            <p:nvPr/>
          </p:nvSpPr>
          <p:spPr bwMode="auto">
            <a:xfrm>
              <a:off x="2685" y="285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0" name="Oval 94"/>
            <p:cNvSpPr>
              <a:spLocks noChangeArrowheads="1"/>
            </p:cNvSpPr>
            <p:nvPr/>
          </p:nvSpPr>
          <p:spPr bwMode="auto">
            <a:xfrm>
              <a:off x="2685" y="310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1" name="Oval 95"/>
            <p:cNvSpPr>
              <a:spLocks noChangeArrowheads="1"/>
            </p:cNvSpPr>
            <p:nvPr/>
          </p:nvSpPr>
          <p:spPr bwMode="auto">
            <a:xfrm>
              <a:off x="2685" y="335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277" name="Group 101"/>
          <p:cNvGrpSpPr>
            <a:grpSpLocks/>
          </p:cNvGrpSpPr>
          <p:nvPr/>
        </p:nvGrpSpPr>
        <p:grpSpPr bwMode="auto">
          <a:xfrm>
            <a:off x="7256463" y="4133850"/>
            <a:ext cx="87312" cy="1295400"/>
            <a:chOff x="3611" y="2604"/>
            <a:chExt cx="55" cy="816"/>
          </a:xfrm>
        </p:grpSpPr>
        <p:sp>
          <p:nvSpPr>
            <p:cNvPr id="50273" name="Oval 97"/>
            <p:cNvSpPr>
              <a:spLocks noChangeArrowheads="1"/>
            </p:cNvSpPr>
            <p:nvPr/>
          </p:nvSpPr>
          <p:spPr bwMode="auto">
            <a:xfrm>
              <a:off x="3611" y="260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4" name="Oval 98"/>
            <p:cNvSpPr>
              <a:spLocks noChangeArrowheads="1"/>
            </p:cNvSpPr>
            <p:nvPr/>
          </p:nvSpPr>
          <p:spPr bwMode="auto">
            <a:xfrm>
              <a:off x="3611" y="285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5" name="Oval 99"/>
            <p:cNvSpPr>
              <a:spLocks noChangeArrowheads="1"/>
            </p:cNvSpPr>
            <p:nvPr/>
          </p:nvSpPr>
          <p:spPr bwMode="auto">
            <a:xfrm>
              <a:off x="3611" y="310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6" name="Oval 100"/>
            <p:cNvSpPr>
              <a:spLocks noChangeArrowheads="1"/>
            </p:cNvSpPr>
            <p:nvPr/>
          </p:nvSpPr>
          <p:spPr bwMode="auto">
            <a:xfrm>
              <a:off x="3611" y="335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278" name="Line 102"/>
          <p:cNvSpPr>
            <a:spLocks noChangeShapeType="1"/>
          </p:cNvSpPr>
          <p:nvPr/>
        </p:nvSpPr>
        <p:spPr bwMode="auto">
          <a:xfrm flipH="1">
            <a:off x="6535738" y="3073400"/>
            <a:ext cx="5461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79" name="Line 103"/>
          <p:cNvSpPr>
            <a:spLocks noChangeShapeType="1"/>
          </p:cNvSpPr>
          <p:nvPr/>
        </p:nvSpPr>
        <p:spPr bwMode="auto">
          <a:xfrm>
            <a:off x="8301038" y="3073400"/>
            <a:ext cx="520700" cy="0"/>
          </a:xfrm>
          <a:prstGeom prst="line">
            <a:avLst/>
          </a:prstGeom>
          <a:noFill/>
          <a:ln w="127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0" name="Line 104"/>
          <p:cNvSpPr>
            <a:spLocks noChangeShapeType="1"/>
          </p:cNvSpPr>
          <p:nvPr/>
        </p:nvSpPr>
        <p:spPr bwMode="auto">
          <a:xfrm flipH="1">
            <a:off x="6307138" y="2546350"/>
            <a:ext cx="241300" cy="292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1" name="Line 105"/>
          <p:cNvSpPr>
            <a:spLocks noChangeShapeType="1"/>
          </p:cNvSpPr>
          <p:nvPr/>
        </p:nvSpPr>
        <p:spPr bwMode="auto">
          <a:xfrm>
            <a:off x="5856288" y="2165350"/>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2" name="Line 106"/>
          <p:cNvSpPr>
            <a:spLocks noChangeShapeType="1"/>
          </p:cNvSpPr>
          <p:nvPr/>
        </p:nvSpPr>
        <p:spPr bwMode="auto">
          <a:xfrm>
            <a:off x="5329238" y="2546350"/>
            <a:ext cx="139700" cy="292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3" name="Line 107"/>
          <p:cNvSpPr>
            <a:spLocks noChangeShapeType="1"/>
          </p:cNvSpPr>
          <p:nvPr/>
        </p:nvSpPr>
        <p:spPr bwMode="auto">
          <a:xfrm>
            <a:off x="7685088" y="1936750"/>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4" name="Line 108"/>
          <p:cNvSpPr>
            <a:spLocks noChangeShapeType="1"/>
          </p:cNvSpPr>
          <p:nvPr/>
        </p:nvSpPr>
        <p:spPr bwMode="auto">
          <a:xfrm>
            <a:off x="8910638" y="2546350"/>
            <a:ext cx="21590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5" name="Line 109"/>
          <p:cNvSpPr>
            <a:spLocks noChangeShapeType="1"/>
          </p:cNvSpPr>
          <p:nvPr/>
        </p:nvSpPr>
        <p:spPr bwMode="auto">
          <a:xfrm>
            <a:off x="9437688" y="2241550"/>
            <a:ext cx="0" cy="6731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86" name="Line 110"/>
          <p:cNvSpPr>
            <a:spLocks noChangeShapeType="1"/>
          </p:cNvSpPr>
          <p:nvPr/>
        </p:nvSpPr>
        <p:spPr bwMode="auto">
          <a:xfrm flipH="1">
            <a:off x="9812338" y="2546350"/>
            <a:ext cx="165100" cy="3683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8612515"/>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8" name="Rectangle 4"/>
          <p:cNvSpPr>
            <a:spLocks noGrp="1" noChangeArrowheads="1"/>
          </p:cNvSpPr>
          <p:nvPr>
            <p:ph type="title"/>
          </p:nvPr>
        </p:nvSpPr>
        <p:spPr>
          <a:noFill/>
          <a:ln/>
        </p:spPr>
        <p:txBody>
          <a:bodyPr>
            <a:normAutofit fontScale="90000"/>
          </a:bodyPr>
          <a:lstStyle/>
          <a:p>
            <a:r>
              <a:rPr lang="en-US" altLang="en-US" sz="3200"/>
              <a:t>Translating ER Diagrams with Key Constraints</a:t>
            </a:r>
          </a:p>
        </p:txBody>
      </p:sp>
      <p:sp>
        <p:nvSpPr>
          <p:cNvPr id="52229" name="Rectangle 5"/>
          <p:cNvSpPr>
            <a:spLocks noGrp="1" noChangeArrowheads="1"/>
          </p:cNvSpPr>
          <p:nvPr>
            <p:ph idx="1"/>
          </p:nvPr>
        </p:nvSpPr>
        <p:spPr>
          <a:xfrm>
            <a:off x="838200" y="1130300"/>
            <a:ext cx="3810000" cy="5046663"/>
          </a:xfrm>
          <a:noFill/>
          <a:ln/>
        </p:spPr>
        <p:txBody>
          <a:bodyPr/>
          <a:lstStyle/>
          <a:p>
            <a:pPr algn="just">
              <a:lnSpc>
                <a:spcPct val="90000"/>
              </a:lnSpc>
            </a:pPr>
            <a:r>
              <a:rPr lang="en-US" altLang="en-US" sz="2400" dirty="0"/>
              <a:t>Map relationship to a table:</a:t>
            </a:r>
          </a:p>
          <a:p>
            <a:pPr lvl="1" algn="just">
              <a:lnSpc>
                <a:spcPct val="90000"/>
              </a:lnSpc>
              <a:buSzPct val="75000"/>
            </a:pPr>
            <a:r>
              <a:rPr lang="en-US" altLang="en-US" dirty="0"/>
              <a:t>Note that </a:t>
            </a:r>
            <a:r>
              <a:rPr lang="en-US" altLang="en-US" dirty="0">
                <a:solidFill>
                  <a:schemeClr val="accent2"/>
                </a:solidFill>
              </a:rPr>
              <a:t>did</a:t>
            </a:r>
            <a:r>
              <a:rPr lang="en-US" altLang="en-US" dirty="0"/>
              <a:t> is the key now!</a:t>
            </a:r>
          </a:p>
          <a:p>
            <a:pPr lvl="1" algn="just">
              <a:lnSpc>
                <a:spcPct val="90000"/>
              </a:lnSpc>
              <a:buSzPct val="75000"/>
            </a:pPr>
            <a:r>
              <a:rPr lang="en-US" altLang="en-US" dirty="0"/>
              <a:t>Separate tables for Employees and Departments.</a:t>
            </a:r>
            <a:endParaRPr lang="en-US" altLang="en-US" sz="2000" dirty="0"/>
          </a:p>
          <a:p>
            <a:pPr algn="just">
              <a:lnSpc>
                <a:spcPct val="90000"/>
              </a:lnSpc>
            </a:pPr>
            <a:r>
              <a:rPr lang="en-US" altLang="en-US" sz="2400" dirty="0"/>
              <a:t>Since each department has a unique manager, we could instead combine Manages and Departments.</a:t>
            </a:r>
          </a:p>
        </p:txBody>
      </p:sp>
      <p:sp>
        <p:nvSpPr>
          <p:cNvPr id="52230" name="Rectangle 6"/>
          <p:cNvSpPr>
            <a:spLocks noChangeArrowheads="1"/>
          </p:cNvSpPr>
          <p:nvPr/>
        </p:nvSpPr>
        <p:spPr bwMode="auto">
          <a:xfrm>
            <a:off x="5108575" y="1374776"/>
            <a:ext cx="5181600" cy="20177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a:latin typeface="Book Antiqua" panose="02040602050305030304" pitchFamily="18" charset="0"/>
              </a:rPr>
              <a:t>CREATE TABLE  </a:t>
            </a:r>
            <a:r>
              <a:rPr lang="en-US" altLang="en-US">
                <a:latin typeface="Book Antiqua" panose="02040602050305030304" pitchFamily="18" charset="0"/>
              </a:rPr>
              <a:t>Manages(</a:t>
            </a:r>
          </a:p>
          <a:p>
            <a:r>
              <a:rPr lang="en-US" altLang="en-US">
                <a:latin typeface="Book Antiqua" panose="02040602050305030304" pitchFamily="18" charset="0"/>
              </a:rPr>
              <a:t>   </a:t>
            </a:r>
            <a:r>
              <a:rPr lang="en-US" altLang="en-US">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CHAR(11)</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did  </a:t>
            </a:r>
            <a:r>
              <a:rPr lang="en-US" altLang="en-US" sz="1600">
                <a:solidFill>
                  <a:srgbClr val="434FD6"/>
                </a:solidFill>
                <a:latin typeface="Book Antiqua" panose="02040602050305030304" pitchFamily="18" charset="0"/>
              </a:rPr>
              <a:t>INTEGER</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since  </a:t>
            </a:r>
            <a:r>
              <a:rPr lang="en-US" altLang="en-US" sz="1600">
                <a:solidFill>
                  <a:srgbClr val="434FD6"/>
                </a:solidFill>
                <a:latin typeface="Book Antiqua" panose="02040602050305030304" pitchFamily="18" charset="0"/>
              </a:rPr>
              <a:t>DATE</a:t>
            </a:r>
            <a:r>
              <a:rPr lang="en-US" altLang="en-US">
                <a:solidFill>
                  <a:srgbClr val="434FD6"/>
                </a:solidFill>
                <a:latin typeface="Book Antiqua" panose="02040602050305030304" pitchFamily="18" charset="0"/>
              </a:rPr>
              <a:t>,</a:t>
            </a:r>
            <a:endParaRPr lang="en-US" altLang="en-US">
              <a:latin typeface="Book Antiqua" panose="02040602050305030304" pitchFamily="18" charset="0"/>
            </a:endParaRPr>
          </a:p>
          <a:p>
            <a:r>
              <a:rPr lang="en-US" altLang="en-US">
                <a:latin typeface="Book Antiqua" panose="02040602050305030304" pitchFamily="18" charset="0"/>
              </a:rPr>
              <a:t>   </a:t>
            </a:r>
            <a:r>
              <a:rPr lang="en-US" altLang="en-US" sz="1600">
                <a:solidFill>
                  <a:schemeClr val="accent2"/>
                </a:solidFill>
                <a:latin typeface="Book Antiqua" panose="02040602050305030304" pitchFamily="18" charset="0"/>
              </a:rPr>
              <a:t>PRIMARY KEY  </a:t>
            </a:r>
            <a:r>
              <a:rPr lang="en-US" altLang="en-US">
                <a:solidFill>
                  <a:schemeClr val="accent2"/>
                </a:solidFill>
                <a:latin typeface="Book Antiqua" panose="02040602050305030304" pitchFamily="18" charset="0"/>
              </a:rPr>
              <a:t>(did)</a:t>
            </a:r>
            <a:r>
              <a:rPr lang="en-US" altLang="en-US">
                <a:latin typeface="Book Antiqua" panose="02040602050305030304" pitchFamily="18" charset="0"/>
              </a:rPr>
              <a:t>,</a:t>
            </a:r>
          </a:p>
          <a:p>
            <a:r>
              <a:rPr lang="en-US" altLang="en-US">
                <a:latin typeface="Book Antiqua" panose="02040602050305030304" pitchFamily="18" charset="0"/>
              </a:rPr>
              <a:t>   </a:t>
            </a:r>
            <a:r>
              <a:rPr lang="en-US" altLang="en-US" sz="1600">
                <a:solidFill>
                  <a:schemeClr val="folHlink"/>
                </a:solidFill>
                <a:latin typeface="Book Antiqua" panose="02040602050305030304" pitchFamily="18" charset="0"/>
              </a:rPr>
              <a:t>FOREIGN KEY </a:t>
            </a:r>
            <a:r>
              <a:rPr lang="en-US" altLang="en-US">
                <a:solidFill>
                  <a:schemeClr val="folHlink"/>
                </a:solidFill>
                <a:latin typeface="Book Antiqua" panose="02040602050305030304" pitchFamily="18" charset="0"/>
              </a:rPr>
              <a:t>(ssn) </a:t>
            </a:r>
            <a:r>
              <a:rPr lang="en-US" altLang="en-US" sz="1600">
                <a:solidFill>
                  <a:schemeClr val="folHlink"/>
                </a:solidFill>
                <a:latin typeface="Book Antiqua" panose="02040602050305030304" pitchFamily="18" charset="0"/>
              </a:rPr>
              <a:t>REFERENCES</a:t>
            </a:r>
            <a:r>
              <a:rPr lang="en-US" altLang="en-US">
                <a:solidFill>
                  <a:schemeClr val="folHlink"/>
                </a:solidFill>
                <a:latin typeface="Book Antiqua" panose="02040602050305030304" pitchFamily="18" charset="0"/>
              </a:rPr>
              <a:t> Employees,</a:t>
            </a:r>
          </a:p>
          <a:p>
            <a:r>
              <a:rPr lang="en-US" altLang="en-US">
                <a:solidFill>
                  <a:schemeClr val="folHlink"/>
                </a:solidFill>
                <a:latin typeface="Book Antiqua" panose="02040602050305030304" pitchFamily="18" charset="0"/>
              </a:rPr>
              <a:t>   </a:t>
            </a:r>
            <a:r>
              <a:rPr lang="en-US" altLang="en-US" sz="1600">
                <a:solidFill>
                  <a:schemeClr val="folHlink"/>
                </a:solidFill>
                <a:latin typeface="Book Antiqua" panose="02040602050305030304" pitchFamily="18" charset="0"/>
              </a:rPr>
              <a:t>FOREIGN KEY </a:t>
            </a:r>
            <a:r>
              <a:rPr lang="en-US" altLang="en-US">
                <a:solidFill>
                  <a:schemeClr val="folHlink"/>
                </a:solidFill>
                <a:latin typeface="Book Antiqua" panose="02040602050305030304" pitchFamily="18" charset="0"/>
              </a:rPr>
              <a:t>(did) </a:t>
            </a:r>
            <a:r>
              <a:rPr lang="en-US" altLang="en-US" sz="1600">
                <a:solidFill>
                  <a:schemeClr val="folHlink"/>
                </a:solidFill>
                <a:latin typeface="Book Antiqua" panose="02040602050305030304" pitchFamily="18" charset="0"/>
              </a:rPr>
              <a:t>REFERENCES </a:t>
            </a:r>
            <a:r>
              <a:rPr lang="en-US" altLang="en-US">
                <a:solidFill>
                  <a:schemeClr val="folHlink"/>
                </a:solidFill>
                <a:latin typeface="Book Antiqua" panose="02040602050305030304" pitchFamily="18" charset="0"/>
              </a:rPr>
              <a:t>Departments</a:t>
            </a:r>
            <a:r>
              <a:rPr lang="en-US" altLang="en-US">
                <a:latin typeface="Book Antiqua" panose="02040602050305030304" pitchFamily="18" charset="0"/>
              </a:rPr>
              <a:t>)</a:t>
            </a:r>
          </a:p>
        </p:txBody>
      </p:sp>
      <p:sp>
        <p:nvSpPr>
          <p:cNvPr id="52231" name="Rectangle 7"/>
          <p:cNvSpPr>
            <a:spLocks noChangeArrowheads="1"/>
          </p:cNvSpPr>
          <p:nvPr/>
        </p:nvSpPr>
        <p:spPr bwMode="auto">
          <a:xfrm>
            <a:off x="5164138" y="3838575"/>
            <a:ext cx="4875212" cy="2292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Book Antiqua" panose="02040602050305030304" pitchFamily="18" charset="0"/>
              </a:rPr>
              <a:t>CREATE TABLE  </a:t>
            </a:r>
            <a:r>
              <a:rPr lang="en-US" altLang="en-US">
                <a:latin typeface="Book Antiqua" panose="02040602050305030304" pitchFamily="18" charset="0"/>
              </a:rPr>
              <a:t>Dept_Mgr(</a:t>
            </a:r>
          </a:p>
          <a:p>
            <a:r>
              <a:rPr lang="en-US" altLang="en-US">
                <a:latin typeface="Book Antiqua" panose="02040602050305030304" pitchFamily="18" charset="0"/>
              </a:rPr>
              <a:t>   </a:t>
            </a:r>
            <a:r>
              <a:rPr lang="en-US" altLang="en-US">
                <a:solidFill>
                  <a:srgbClr val="434FD6"/>
                </a:solidFill>
                <a:latin typeface="Book Antiqua" panose="02040602050305030304" pitchFamily="18" charset="0"/>
              </a:rPr>
              <a:t>did  INTEGER,</a:t>
            </a:r>
            <a:endParaRPr lang="en-US" altLang="en-US">
              <a:latin typeface="Book Antiqua" panose="02040602050305030304" pitchFamily="18" charset="0"/>
            </a:endParaRPr>
          </a:p>
          <a:p>
            <a:r>
              <a:rPr lang="en-US" altLang="en-US">
                <a:latin typeface="Book Antiqua" panose="02040602050305030304" pitchFamily="18" charset="0"/>
              </a:rPr>
              <a:t>   </a:t>
            </a:r>
            <a:r>
              <a:rPr lang="en-US" altLang="en-US">
                <a:solidFill>
                  <a:schemeClr val="folHlink"/>
                </a:solidFill>
                <a:latin typeface="Book Antiqua" panose="02040602050305030304" pitchFamily="18" charset="0"/>
              </a:rPr>
              <a:t>dname  CHAR(20),</a:t>
            </a:r>
          </a:p>
          <a:p>
            <a:r>
              <a:rPr lang="en-US" altLang="en-US">
                <a:solidFill>
                  <a:schemeClr val="folHlink"/>
                </a:solidFill>
                <a:latin typeface="Book Antiqua" panose="02040602050305030304" pitchFamily="18" charset="0"/>
              </a:rPr>
              <a:t>   budget  REAL,</a:t>
            </a:r>
            <a:endParaRPr lang="en-US" altLang="en-US">
              <a:latin typeface="Book Antiqua" panose="02040602050305030304" pitchFamily="18" charset="0"/>
            </a:endParaRPr>
          </a:p>
          <a:p>
            <a:r>
              <a:rPr lang="en-US" altLang="en-US">
                <a:latin typeface="Book Antiqua" panose="02040602050305030304" pitchFamily="18" charset="0"/>
              </a:rPr>
              <a:t>   </a:t>
            </a:r>
            <a:r>
              <a:rPr lang="en-US" altLang="en-US">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CHAR(11)</a:t>
            </a:r>
            <a:r>
              <a:rPr lang="en-US" altLang="en-US">
                <a:solidFill>
                  <a:srgbClr val="434FD6"/>
                </a:solidFill>
                <a:latin typeface="Book Antiqua" panose="02040602050305030304" pitchFamily="18" charset="0"/>
              </a:rPr>
              <a:t>,</a:t>
            </a:r>
            <a:endParaRPr lang="en-US" altLang="en-US">
              <a:latin typeface="Book Antiqua" panose="02040602050305030304" pitchFamily="18" charset="0"/>
            </a:endParaRPr>
          </a:p>
          <a:p>
            <a:r>
              <a:rPr lang="en-US" altLang="en-US">
                <a:latin typeface="Book Antiqua" panose="02040602050305030304" pitchFamily="18" charset="0"/>
              </a:rPr>
              <a:t>   </a:t>
            </a:r>
            <a:r>
              <a:rPr lang="en-US" altLang="en-US">
                <a:solidFill>
                  <a:srgbClr val="434FD6"/>
                </a:solidFill>
                <a:latin typeface="Book Antiqua" panose="02040602050305030304" pitchFamily="18" charset="0"/>
              </a:rPr>
              <a:t>since  </a:t>
            </a:r>
            <a:r>
              <a:rPr lang="en-US" altLang="en-US" sz="1600">
                <a:solidFill>
                  <a:srgbClr val="434FD6"/>
                </a:solidFill>
                <a:latin typeface="Book Antiqua" panose="02040602050305030304" pitchFamily="18" charset="0"/>
              </a:rPr>
              <a:t>DATE</a:t>
            </a:r>
            <a:r>
              <a:rPr lang="en-US" altLang="en-US">
                <a:solidFill>
                  <a:srgbClr val="434FD6"/>
                </a:solidFill>
                <a:latin typeface="Book Antiqua" panose="02040602050305030304" pitchFamily="18" charset="0"/>
              </a:rPr>
              <a:t>,</a:t>
            </a:r>
            <a:endParaRPr lang="en-US" altLang="en-US">
              <a:latin typeface="Book Antiqua" panose="02040602050305030304" pitchFamily="18" charset="0"/>
            </a:endParaRPr>
          </a:p>
          <a:p>
            <a:r>
              <a:rPr lang="en-US" altLang="en-US">
                <a:latin typeface="Book Antiqua" panose="02040602050305030304" pitchFamily="18" charset="0"/>
              </a:rPr>
              <a:t>   </a:t>
            </a:r>
            <a:r>
              <a:rPr lang="en-US" altLang="en-US" sz="1600">
                <a:solidFill>
                  <a:srgbClr val="434FD6"/>
                </a:solidFill>
                <a:latin typeface="Book Antiqua" panose="02040602050305030304" pitchFamily="18" charset="0"/>
              </a:rPr>
              <a:t>PRIMARY KEY  </a:t>
            </a:r>
            <a:r>
              <a:rPr lang="en-US" altLang="en-US">
                <a:solidFill>
                  <a:srgbClr val="434FD6"/>
                </a:solidFill>
                <a:latin typeface="Book Antiqua" panose="02040602050305030304" pitchFamily="18" charset="0"/>
              </a:rPr>
              <a:t>(did),</a:t>
            </a:r>
          </a:p>
          <a:p>
            <a:r>
              <a:rPr lang="en-US" altLang="en-US">
                <a:solidFill>
                  <a:srgbClr val="434FD6"/>
                </a:solidFill>
                <a:latin typeface="Book Antiqua" panose="02040602050305030304" pitchFamily="18" charset="0"/>
              </a:rPr>
              <a:t>   </a:t>
            </a:r>
            <a:r>
              <a:rPr lang="en-US" altLang="en-US" sz="1600">
                <a:solidFill>
                  <a:srgbClr val="434FD6"/>
                </a:solidFill>
                <a:latin typeface="Book Antiqua" panose="02040602050305030304" pitchFamily="18" charset="0"/>
              </a:rPr>
              <a:t>FOREIGN KEY </a:t>
            </a:r>
            <a:r>
              <a:rPr lang="en-US" altLang="en-US">
                <a:solidFill>
                  <a:srgbClr val="434FD6"/>
                </a:solidFill>
                <a:latin typeface="Book Antiqua" panose="02040602050305030304" pitchFamily="18" charset="0"/>
              </a:rPr>
              <a:t>(ssn) </a:t>
            </a:r>
            <a:r>
              <a:rPr lang="en-US" altLang="en-US" sz="1600">
                <a:solidFill>
                  <a:srgbClr val="434FD6"/>
                </a:solidFill>
                <a:latin typeface="Book Antiqua" panose="02040602050305030304" pitchFamily="18" charset="0"/>
              </a:rPr>
              <a:t>REFERENCES</a:t>
            </a:r>
            <a:r>
              <a:rPr lang="en-US" altLang="en-US">
                <a:solidFill>
                  <a:srgbClr val="434FD6"/>
                </a:solidFill>
                <a:latin typeface="Book Antiqua" panose="02040602050305030304" pitchFamily="18" charset="0"/>
              </a:rPr>
              <a:t> Employees</a:t>
            </a:r>
            <a:r>
              <a:rPr lang="en-US" altLang="en-US">
                <a:latin typeface="Book Antiqua" panose="02040602050305030304" pitchFamily="18" charset="0"/>
              </a:rPr>
              <a:t>)</a:t>
            </a:r>
          </a:p>
        </p:txBody>
      </p:sp>
    </p:spTree>
    <p:extLst>
      <p:ext uri="{BB962C8B-B14F-4D97-AF65-F5344CB8AC3E}">
        <p14:creationId xmlns:p14="http://schemas.microsoft.com/office/powerpoint/2010/main" val="2918085490"/>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Rectangle 4"/>
          <p:cNvSpPr>
            <a:spLocks noGrp="1" noChangeArrowheads="1"/>
          </p:cNvSpPr>
          <p:nvPr>
            <p:ph type="title"/>
          </p:nvPr>
        </p:nvSpPr>
        <p:spPr>
          <a:noFill/>
          <a:ln/>
        </p:spPr>
        <p:txBody>
          <a:bodyPr>
            <a:normAutofit fontScale="90000"/>
          </a:bodyPr>
          <a:lstStyle/>
          <a:p>
            <a:r>
              <a:rPr lang="en-US" altLang="en-US"/>
              <a:t>Review: Weak Entities</a:t>
            </a:r>
          </a:p>
        </p:txBody>
      </p:sp>
      <p:sp>
        <p:nvSpPr>
          <p:cNvPr id="58373" name="Rectangle 5"/>
          <p:cNvSpPr>
            <a:spLocks noGrp="1" noChangeArrowheads="1"/>
          </p:cNvSpPr>
          <p:nvPr>
            <p:ph idx="1"/>
          </p:nvPr>
        </p:nvSpPr>
        <p:spPr>
          <a:noFill/>
          <a:ln/>
        </p:spPr>
        <p:txBody>
          <a:bodyPr/>
          <a:lstStyle/>
          <a:p>
            <a:pPr algn="just"/>
            <a:r>
              <a:rPr lang="en-US" altLang="en-US" dirty="0"/>
              <a:t>A </a:t>
            </a:r>
            <a:r>
              <a:rPr lang="en-US" altLang="en-US" i="1" dirty="0">
                <a:solidFill>
                  <a:schemeClr val="accent2"/>
                </a:solidFill>
              </a:rPr>
              <a:t>weak entity </a:t>
            </a:r>
            <a:r>
              <a:rPr lang="en-US" altLang="en-US" dirty="0"/>
              <a:t>can be identified uniquely only by considering the primary key of another (</a:t>
            </a:r>
            <a:r>
              <a:rPr lang="en-US" altLang="en-US" i="1" dirty="0"/>
              <a:t>owner</a:t>
            </a:r>
            <a:r>
              <a:rPr lang="en-US" altLang="en-US" dirty="0"/>
              <a:t>) entity.</a:t>
            </a:r>
          </a:p>
          <a:p>
            <a:pPr lvl="1" algn="just">
              <a:buSzPct val="75000"/>
            </a:pPr>
            <a:r>
              <a:rPr lang="en-US" altLang="en-US" dirty="0"/>
              <a:t>Owner entity set and weak entity set must participate in a one-to-many relationship set (1 owner, many weak entities).</a:t>
            </a:r>
          </a:p>
          <a:p>
            <a:pPr lvl="1" algn="just">
              <a:buSzPct val="75000"/>
            </a:pPr>
            <a:r>
              <a:rPr lang="en-US" altLang="en-US" dirty="0"/>
              <a:t>Weak entity set must have total participation in this </a:t>
            </a:r>
            <a:r>
              <a:rPr lang="en-US" altLang="en-US" i="1" dirty="0">
                <a:solidFill>
                  <a:schemeClr val="accent2"/>
                </a:solidFill>
              </a:rPr>
              <a:t>identifying </a:t>
            </a:r>
            <a:r>
              <a:rPr lang="en-US" altLang="en-US" dirty="0"/>
              <a:t>relationship set.  </a:t>
            </a:r>
          </a:p>
        </p:txBody>
      </p:sp>
      <p:sp>
        <p:nvSpPr>
          <p:cNvPr id="58374" name="Freeform 6"/>
          <p:cNvSpPr>
            <a:spLocks/>
          </p:cNvSpPr>
          <p:nvPr/>
        </p:nvSpPr>
        <p:spPr bwMode="auto">
          <a:xfrm>
            <a:off x="7369176" y="4722814"/>
            <a:ext cx="1254125" cy="530225"/>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5" name="Freeform 7"/>
          <p:cNvSpPr>
            <a:spLocks/>
          </p:cNvSpPr>
          <p:nvPr/>
        </p:nvSpPr>
        <p:spPr bwMode="auto">
          <a:xfrm>
            <a:off x="8902701" y="4738689"/>
            <a:ext cx="1254125" cy="530225"/>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Freeform 8"/>
          <p:cNvSpPr>
            <a:spLocks/>
          </p:cNvSpPr>
          <p:nvPr/>
        </p:nvSpPr>
        <p:spPr bwMode="auto">
          <a:xfrm>
            <a:off x="2020889" y="4754564"/>
            <a:ext cx="1254125" cy="530225"/>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7" name="Freeform 9"/>
          <p:cNvSpPr>
            <a:spLocks/>
          </p:cNvSpPr>
          <p:nvPr/>
        </p:nvSpPr>
        <p:spPr bwMode="auto">
          <a:xfrm>
            <a:off x="4321175" y="4754564"/>
            <a:ext cx="1252538" cy="530225"/>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8" name="Freeform 10"/>
          <p:cNvSpPr>
            <a:spLocks/>
          </p:cNvSpPr>
          <p:nvPr/>
        </p:nvSpPr>
        <p:spPr bwMode="auto">
          <a:xfrm>
            <a:off x="5868989" y="4630739"/>
            <a:ext cx="1252537" cy="528637"/>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9" name="Freeform 11"/>
          <p:cNvSpPr>
            <a:spLocks/>
          </p:cNvSpPr>
          <p:nvPr/>
        </p:nvSpPr>
        <p:spPr bwMode="auto">
          <a:xfrm>
            <a:off x="8151814" y="5624513"/>
            <a:ext cx="1449387" cy="544512"/>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Lst>
            <a:ahLst/>
            <a:cxnLst>
              <a:cxn ang="0">
                <a:pos x="T0" y="T1"/>
              </a:cxn>
              <a:cxn ang="0">
                <a:pos x="T2" y="T3"/>
              </a:cxn>
              <a:cxn ang="0">
                <a:pos x="T4" y="T5"/>
              </a:cxn>
              <a:cxn ang="0">
                <a:pos x="T6" y="T7"/>
              </a:cxn>
              <a:cxn ang="0">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Freeform 12"/>
          <p:cNvSpPr>
            <a:spLocks/>
          </p:cNvSpPr>
          <p:nvPr/>
        </p:nvSpPr>
        <p:spPr bwMode="auto">
          <a:xfrm>
            <a:off x="3148014" y="5608638"/>
            <a:ext cx="1252537" cy="544512"/>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Lst>
            <a:ahLst/>
            <a:cxnLst>
              <a:cxn ang="0">
                <a:pos x="T0" y="T1"/>
              </a:cxn>
              <a:cxn ang="0">
                <a:pos x="T2" y="T3"/>
              </a:cxn>
              <a:cxn ang="0">
                <a:pos x="T4" y="T5"/>
              </a:cxn>
              <a:cxn ang="0">
                <a:pos x="T6" y="T7"/>
              </a:cxn>
              <a:cxn ang="0">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1" name="Freeform 13"/>
          <p:cNvSpPr>
            <a:spLocks/>
          </p:cNvSpPr>
          <p:nvPr/>
        </p:nvSpPr>
        <p:spPr bwMode="auto">
          <a:xfrm>
            <a:off x="3148014" y="4367214"/>
            <a:ext cx="1252537" cy="528637"/>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2" name="Rectangle 14"/>
          <p:cNvSpPr>
            <a:spLocks noChangeArrowheads="1"/>
          </p:cNvSpPr>
          <p:nvPr/>
        </p:nvSpPr>
        <p:spPr bwMode="auto">
          <a:xfrm>
            <a:off x="4764089" y="4867276"/>
            <a:ext cx="43441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58383" name="Freeform 15"/>
          <p:cNvSpPr>
            <a:spLocks/>
          </p:cNvSpPr>
          <p:nvPr/>
        </p:nvSpPr>
        <p:spPr bwMode="auto">
          <a:xfrm>
            <a:off x="5884864" y="5546725"/>
            <a:ext cx="1252537" cy="622300"/>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Lst>
            <a:ahLst/>
            <a:cxnLst>
              <a:cxn ang="0">
                <a:pos x="T0" y="T1"/>
              </a:cxn>
              <a:cxn ang="0">
                <a:pos x="T2" y="T3"/>
              </a:cxn>
              <a:cxn ang="0">
                <a:pos x="T4" y="T5"/>
              </a:cxn>
              <a:cxn ang="0">
                <a:pos x="T6" y="T7"/>
              </a:cxn>
              <a:cxn ang="0">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4" name="Rectangle 16"/>
          <p:cNvSpPr>
            <a:spLocks noChangeArrowheads="1"/>
          </p:cNvSpPr>
          <p:nvPr/>
        </p:nvSpPr>
        <p:spPr bwMode="auto">
          <a:xfrm>
            <a:off x="3497263" y="4448176"/>
            <a:ext cx="71814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58385" name="Rectangle 17"/>
          <p:cNvSpPr>
            <a:spLocks noChangeArrowheads="1"/>
          </p:cNvSpPr>
          <p:nvPr/>
        </p:nvSpPr>
        <p:spPr bwMode="auto">
          <a:xfrm>
            <a:off x="9328151" y="4821239"/>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age</a:t>
            </a:r>
          </a:p>
        </p:txBody>
      </p:sp>
      <p:sp>
        <p:nvSpPr>
          <p:cNvPr id="58386" name="Rectangle 18"/>
          <p:cNvSpPr>
            <a:spLocks noChangeArrowheads="1"/>
          </p:cNvSpPr>
          <p:nvPr/>
        </p:nvSpPr>
        <p:spPr bwMode="auto">
          <a:xfrm>
            <a:off x="7670801" y="4805364"/>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pname</a:t>
            </a:r>
          </a:p>
        </p:txBody>
      </p:sp>
      <p:sp>
        <p:nvSpPr>
          <p:cNvPr id="58387" name="Rectangle 19"/>
          <p:cNvSpPr>
            <a:spLocks noChangeArrowheads="1"/>
          </p:cNvSpPr>
          <p:nvPr/>
        </p:nvSpPr>
        <p:spPr bwMode="auto">
          <a:xfrm>
            <a:off x="8266113" y="5705476"/>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Dependents</a:t>
            </a:r>
          </a:p>
        </p:txBody>
      </p:sp>
      <p:sp>
        <p:nvSpPr>
          <p:cNvPr id="58388" name="Rectangle 20"/>
          <p:cNvSpPr>
            <a:spLocks noChangeArrowheads="1"/>
          </p:cNvSpPr>
          <p:nvPr/>
        </p:nvSpPr>
        <p:spPr bwMode="auto">
          <a:xfrm>
            <a:off x="3143251" y="5722939"/>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58389" name="Rectangle 21"/>
          <p:cNvSpPr>
            <a:spLocks noChangeArrowheads="1"/>
          </p:cNvSpPr>
          <p:nvPr/>
        </p:nvSpPr>
        <p:spPr bwMode="auto">
          <a:xfrm>
            <a:off x="2401888" y="4852989"/>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58390" name="Rectangle 22"/>
          <p:cNvSpPr>
            <a:spLocks noChangeArrowheads="1"/>
          </p:cNvSpPr>
          <p:nvPr/>
        </p:nvSpPr>
        <p:spPr bwMode="auto">
          <a:xfrm>
            <a:off x="6118225" y="5705476"/>
            <a:ext cx="78707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Policy</a:t>
            </a:r>
          </a:p>
        </p:txBody>
      </p:sp>
      <p:sp>
        <p:nvSpPr>
          <p:cNvPr id="58391" name="Rectangle 23"/>
          <p:cNvSpPr>
            <a:spLocks noChangeArrowheads="1"/>
          </p:cNvSpPr>
          <p:nvPr/>
        </p:nvSpPr>
        <p:spPr bwMode="auto">
          <a:xfrm>
            <a:off x="6232525" y="4743451"/>
            <a:ext cx="6043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cost</a:t>
            </a:r>
          </a:p>
        </p:txBody>
      </p:sp>
      <p:sp>
        <p:nvSpPr>
          <p:cNvPr id="58392" name="Line 24"/>
          <p:cNvSpPr>
            <a:spLocks noChangeShapeType="1"/>
          </p:cNvSpPr>
          <p:nvPr/>
        </p:nvSpPr>
        <p:spPr bwMode="auto">
          <a:xfrm flipH="1">
            <a:off x="7761288" y="5108575"/>
            <a:ext cx="609600" cy="0"/>
          </a:xfrm>
          <a:prstGeom prst="line">
            <a:avLst/>
          </a:prstGeom>
          <a:noFill/>
          <a:ln w="127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3" name="Line 25"/>
          <p:cNvSpPr>
            <a:spLocks noChangeShapeType="1"/>
          </p:cNvSpPr>
          <p:nvPr/>
        </p:nvSpPr>
        <p:spPr bwMode="auto">
          <a:xfrm>
            <a:off x="3789363" y="4919664"/>
            <a:ext cx="0" cy="668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4" name="Line 26"/>
          <p:cNvSpPr>
            <a:spLocks noChangeShapeType="1"/>
          </p:cNvSpPr>
          <p:nvPr/>
        </p:nvSpPr>
        <p:spPr bwMode="auto">
          <a:xfrm>
            <a:off x="2632076" y="5299076"/>
            <a:ext cx="809625" cy="3095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5" name="Line 27"/>
          <p:cNvSpPr>
            <a:spLocks noChangeShapeType="1"/>
          </p:cNvSpPr>
          <p:nvPr/>
        </p:nvSpPr>
        <p:spPr bwMode="auto">
          <a:xfrm flipH="1">
            <a:off x="4124325" y="5280026"/>
            <a:ext cx="814388" cy="3286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6" name="Line 28"/>
          <p:cNvSpPr>
            <a:spLocks noChangeShapeType="1"/>
          </p:cNvSpPr>
          <p:nvPr/>
        </p:nvSpPr>
        <p:spPr bwMode="auto">
          <a:xfrm flipV="1">
            <a:off x="6497638" y="5141914"/>
            <a:ext cx="0" cy="414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7" name="Line 29"/>
          <p:cNvSpPr>
            <a:spLocks noChangeShapeType="1"/>
          </p:cNvSpPr>
          <p:nvPr/>
        </p:nvSpPr>
        <p:spPr bwMode="auto">
          <a:xfrm>
            <a:off x="8007350" y="5280026"/>
            <a:ext cx="369888" cy="347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8" name="Line 30"/>
          <p:cNvSpPr>
            <a:spLocks noChangeShapeType="1"/>
          </p:cNvSpPr>
          <p:nvPr/>
        </p:nvSpPr>
        <p:spPr bwMode="auto">
          <a:xfrm flipH="1">
            <a:off x="8997950" y="5280026"/>
            <a:ext cx="514350" cy="347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9" name="Line 31"/>
          <p:cNvSpPr>
            <a:spLocks noChangeShapeType="1"/>
          </p:cNvSpPr>
          <p:nvPr/>
        </p:nvSpPr>
        <p:spPr bwMode="auto">
          <a:xfrm flipH="1">
            <a:off x="4405313" y="5854700"/>
            <a:ext cx="14160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400" name="Line 32"/>
          <p:cNvSpPr>
            <a:spLocks noChangeShapeType="1"/>
          </p:cNvSpPr>
          <p:nvPr/>
        </p:nvSpPr>
        <p:spPr bwMode="auto">
          <a:xfrm>
            <a:off x="7164388" y="5854700"/>
            <a:ext cx="931862" cy="0"/>
          </a:xfrm>
          <a:prstGeom prst="line">
            <a:avLst/>
          </a:prstGeom>
          <a:noFill/>
          <a:ln w="508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60100379"/>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0" name="Rectangle 4"/>
          <p:cNvSpPr>
            <a:spLocks noGrp="1" noChangeArrowheads="1"/>
          </p:cNvSpPr>
          <p:nvPr>
            <p:ph type="title"/>
          </p:nvPr>
        </p:nvSpPr>
        <p:spPr>
          <a:noFill/>
          <a:ln/>
        </p:spPr>
        <p:txBody>
          <a:bodyPr>
            <a:normAutofit fontScale="90000"/>
          </a:bodyPr>
          <a:lstStyle/>
          <a:p>
            <a:r>
              <a:rPr lang="en-US" altLang="en-US"/>
              <a:t>Translating Weak Entity Sets</a:t>
            </a:r>
          </a:p>
        </p:txBody>
      </p:sp>
      <p:sp>
        <p:nvSpPr>
          <p:cNvPr id="60421" name="Rectangle 5"/>
          <p:cNvSpPr>
            <a:spLocks noGrp="1" noChangeArrowheads="1"/>
          </p:cNvSpPr>
          <p:nvPr>
            <p:ph idx="1"/>
          </p:nvPr>
        </p:nvSpPr>
        <p:spPr>
          <a:noFill/>
          <a:ln/>
        </p:spPr>
        <p:txBody>
          <a:bodyPr/>
          <a:lstStyle/>
          <a:p>
            <a:r>
              <a:rPr lang="en-US" altLang="en-US"/>
              <a:t>Weak entity set and identifying relationship set are translated into a single table.</a:t>
            </a:r>
          </a:p>
          <a:p>
            <a:pPr lvl="1">
              <a:buSzPct val="75000"/>
            </a:pPr>
            <a:r>
              <a:rPr lang="en-US" altLang="en-US">
                <a:solidFill>
                  <a:schemeClr val="accent2"/>
                </a:solidFill>
              </a:rPr>
              <a:t>When the owner entity is deleted, all owned weak entities must also be deleted.</a:t>
            </a:r>
          </a:p>
        </p:txBody>
      </p:sp>
      <p:sp>
        <p:nvSpPr>
          <p:cNvPr id="60422" name="Rectangle 6"/>
          <p:cNvSpPr>
            <a:spLocks noChangeArrowheads="1"/>
          </p:cNvSpPr>
          <p:nvPr/>
        </p:nvSpPr>
        <p:spPr bwMode="auto">
          <a:xfrm>
            <a:off x="2955926" y="3106739"/>
            <a:ext cx="5656999" cy="25519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a:latin typeface="Book Antiqua" panose="02040602050305030304" pitchFamily="18" charset="0"/>
              </a:rPr>
              <a:t>CREATE TABLE  </a:t>
            </a:r>
            <a:r>
              <a:rPr lang="en-US" altLang="en-US">
                <a:latin typeface="Book Antiqua" panose="02040602050305030304" pitchFamily="18" charset="0"/>
              </a:rPr>
              <a:t>Dep_Policy (</a:t>
            </a:r>
          </a:p>
          <a:p>
            <a:r>
              <a:rPr lang="en-US" altLang="en-US">
                <a:latin typeface="Book Antiqua" panose="02040602050305030304" pitchFamily="18" charset="0"/>
              </a:rPr>
              <a:t>   </a:t>
            </a:r>
            <a:r>
              <a:rPr lang="en-US" altLang="en-US">
                <a:solidFill>
                  <a:srgbClr val="434FD6"/>
                </a:solidFill>
                <a:latin typeface="Book Antiqua" panose="02040602050305030304" pitchFamily="18" charset="0"/>
              </a:rPr>
              <a:t>pname  </a:t>
            </a:r>
            <a:r>
              <a:rPr lang="en-US" altLang="en-US" sz="2000">
                <a:solidFill>
                  <a:srgbClr val="434FD6"/>
                </a:solidFill>
                <a:latin typeface="Book Antiqua" panose="02040602050305030304" pitchFamily="18" charset="0"/>
              </a:rPr>
              <a:t>CHAR(20)</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age  </a:t>
            </a:r>
            <a:r>
              <a:rPr lang="en-US" altLang="en-US" sz="2000">
                <a:solidFill>
                  <a:srgbClr val="434FD6"/>
                </a:solidFill>
                <a:latin typeface="Book Antiqua" panose="02040602050305030304" pitchFamily="18" charset="0"/>
              </a:rPr>
              <a:t>INTEGER</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cost  </a:t>
            </a:r>
            <a:r>
              <a:rPr lang="en-US" altLang="en-US" sz="2000">
                <a:solidFill>
                  <a:srgbClr val="434FD6"/>
                </a:solidFill>
                <a:latin typeface="Book Antiqua" panose="02040602050305030304" pitchFamily="18" charset="0"/>
              </a:rPr>
              <a:t>REAL</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ssn  </a:t>
            </a:r>
            <a:r>
              <a:rPr lang="en-US" altLang="en-US" sz="2000">
                <a:solidFill>
                  <a:srgbClr val="434FD6"/>
                </a:solidFill>
                <a:latin typeface="Book Antiqua" panose="02040602050305030304" pitchFamily="18" charset="0"/>
              </a:rPr>
              <a:t>CHAR(11) NOT NULL</a:t>
            </a:r>
            <a:r>
              <a:rPr lang="en-US" altLang="en-US">
                <a:solidFill>
                  <a:srgbClr val="434FD6"/>
                </a:solidFill>
                <a:latin typeface="Book Antiqua" panose="02040602050305030304" pitchFamily="18" charset="0"/>
              </a:rPr>
              <a:t>,</a:t>
            </a:r>
          </a:p>
          <a:p>
            <a:r>
              <a:rPr lang="en-US" altLang="en-US">
                <a:solidFill>
                  <a:srgbClr val="434FD6"/>
                </a:solidFill>
                <a:latin typeface="Book Antiqua" panose="02040602050305030304" pitchFamily="18" charset="0"/>
              </a:rPr>
              <a:t>   </a:t>
            </a:r>
            <a:r>
              <a:rPr lang="en-US" altLang="en-US" sz="2000">
                <a:solidFill>
                  <a:schemeClr val="folHlink"/>
                </a:solidFill>
                <a:latin typeface="Book Antiqua" panose="02040602050305030304" pitchFamily="18" charset="0"/>
              </a:rPr>
              <a:t>PRIMARY KEY  </a:t>
            </a:r>
            <a:r>
              <a:rPr lang="en-US" altLang="en-US">
                <a:solidFill>
                  <a:schemeClr val="folHlink"/>
                </a:solidFill>
                <a:latin typeface="Book Antiqua" panose="02040602050305030304" pitchFamily="18" charset="0"/>
              </a:rPr>
              <a:t>(pname, ssn),</a:t>
            </a:r>
          </a:p>
          <a:p>
            <a:r>
              <a:rPr lang="en-US" altLang="en-US">
                <a:solidFill>
                  <a:schemeClr val="folHlink"/>
                </a:solidFill>
                <a:latin typeface="Book Antiqua" panose="02040602050305030304" pitchFamily="18" charset="0"/>
              </a:rPr>
              <a:t>   </a:t>
            </a:r>
            <a:r>
              <a:rPr lang="en-US" altLang="en-US" sz="2000">
                <a:solidFill>
                  <a:schemeClr val="folHlink"/>
                </a:solidFill>
                <a:latin typeface="Book Antiqua" panose="02040602050305030304" pitchFamily="18" charset="0"/>
              </a:rPr>
              <a:t>FOREIGN KEY  </a:t>
            </a:r>
            <a:r>
              <a:rPr lang="en-US" altLang="en-US">
                <a:solidFill>
                  <a:schemeClr val="folHlink"/>
                </a:solidFill>
                <a:latin typeface="Book Antiqua" panose="02040602050305030304" pitchFamily="18" charset="0"/>
              </a:rPr>
              <a:t>(ssn) </a:t>
            </a:r>
            <a:r>
              <a:rPr lang="en-US" altLang="en-US" sz="2000">
                <a:solidFill>
                  <a:schemeClr val="folHlink"/>
                </a:solidFill>
                <a:latin typeface="Book Antiqua" panose="02040602050305030304" pitchFamily="18" charset="0"/>
              </a:rPr>
              <a:t>REFERENCES</a:t>
            </a:r>
            <a:r>
              <a:rPr lang="en-US" altLang="en-US">
                <a:solidFill>
                  <a:schemeClr val="folHlink"/>
                </a:solidFill>
                <a:latin typeface="Book Antiqua" panose="02040602050305030304" pitchFamily="18" charset="0"/>
              </a:rPr>
              <a:t> Employees,</a:t>
            </a:r>
          </a:p>
          <a:p>
            <a:r>
              <a:rPr lang="en-US" altLang="en-US">
                <a:solidFill>
                  <a:schemeClr val="folHlink"/>
                </a:solidFill>
                <a:latin typeface="Book Antiqua" panose="02040602050305030304" pitchFamily="18" charset="0"/>
              </a:rPr>
              <a:t>      </a:t>
            </a:r>
            <a:r>
              <a:rPr lang="en-US" altLang="en-US" sz="2000">
                <a:solidFill>
                  <a:schemeClr val="accent2"/>
                </a:solidFill>
                <a:latin typeface="Book Antiqua" panose="02040602050305030304" pitchFamily="18" charset="0"/>
              </a:rPr>
              <a:t>ON DELETE CASCADE</a:t>
            </a:r>
            <a:r>
              <a:rPr lang="en-US" altLang="en-US">
                <a:latin typeface="Book Antiqua" panose="02040602050305030304" pitchFamily="18" charset="0"/>
              </a:rPr>
              <a:t>)</a:t>
            </a:r>
          </a:p>
        </p:txBody>
      </p:sp>
    </p:spTree>
    <p:extLst>
      <p:ext uri="{BB962C8B-B14F-4D97-AF65-F5344CB8AC3E}">
        <p14:creationId xmlns:p14="http://schemas.microsoft.com/office/powerpoint/2010/main" val="3466612963"/>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 name="Rectangle 4"/>
          <p:cNvSpPr>
            <a:spLocks noGrp="1" noChangeArrowheads="1"/>
          </p:cNvSpPr>
          <p:nvPr>
            <p:ph type="title"/>
          </p:nvPr>
        </p:nvSpPr>
        <p:spPr>
          <a:noFill/>
          <a:ln/>
        </p:spPr>
        <p:txBody>
          <a:bodyPr>
            <a:normAutofit fontScale="90000"/>
          </a:bodyPr>
          <a:lstStyle/>
          <a:p>
            <a:r>
              <a:rPr lang="en-US" altLang="en-US"/>
              <a:t>Review: ISA Hierarchies</a:t>
            </a:r>
          </a:p>
        </p:txBody>
      </p:sp>
      <p:sp>
        <p:nvSpPr>
          <p:cNvPr id="62498" name="Rectangle 34"/>
          <p:cNvSpPr>
            <a:spLocks noGrp="1" noChangeArrowheads="1"/>
          </p:cNvSpPr>
          <p:nvPr>
            <p:ph idx="1"/>
          </p:nvPr>
        </p:nvSpPr>
        <p:spPr>
          <a:noFill/>
          <a:ln/>
        </p:spPr>
        <p:txBody>
          <a:bodyPr/>
          <a:lstStyle/>
          <a:p>
            <a:r>
              <a:rPr lang="en-US" altLang="en-US" sz="2400" i="1">
                <a:solidFill>
                  <a:schemeClr val="accent2"/>
                </a:solidFill>
              </a:rPr>
              <a:t>Overlap constraints</a:t>
            </a:r>
            <a:r>
              <a:rPr lang="en-US" altLang="en-US" sz="2400"/>
              <a:t>:  Can Joe be an Hourly_Emps as well as a Contract_Emps entity?  </a:t>
            </a:r>
            <a:r>
              <a:rPr lang="en-US" altLang="en-US" sz="2400">
                <a:solidFill>
                  <a:schemeClr val="accent2"/>
                </a:solidFill>
              </a:rPr>
              <a:t>(</a:t>
            </a:r>
            <a:r>
              <a:rPr lang="en-US" altLang="en-US" sz="2400" i="1">
                <a:solidFill>
                  <a:schemeClr val="accent2"/>
                </a:solidFill>
              </a:rPr>
              <a:t>Allowed/disallowed</a:t>
            </a:r>
            <a:r>
              <a:rPr lang="en-US" altLang="en-US" sz="2400">
                <a:solidFill>
                  <a:schemeClr val="accent2"/>
                </a:solidFill>
              </a:rPr>
              <a:t>)</a:t>
            </a:r>
          </a:p>
          <a:p>
            <a:r>
              <a:rPr lang="en-US" altLang="en-US" sz="2400" i="1">
                <a:solidFill>
                  <a:schemeClr val="accent2"/>
                </a:solidFill>
              </a:rPr>
              <a:t>Covering constraints</a:t>
            </a:r>
            <a:r>
              <a:rPr lang="en-US" altLang="en-US" sz="2400"/>
              <a:t>:  Does every Employees entity also have to be an Hourly_Emps or a Contract_Emps entity?</a:t>
            </a:r>
            <a:r>
              <a:rPr lang="en-US" altLang="en-US" sz="2400" i="1">
                <a:solidFill>
                  <a:schemeClr val="accent2"/>
                </a:solidFill>
              </a:rPr>
              <a:t> (Yes/no) </a:t>
            </a:r>
          </a:p>
        </p:txBody>
      </p:sp>
      <p:sp>
        <p:nvSpPr>
          <p:cNvPr id="62469" name="Rectangle 5"/>
          <p:cNvSpPr>
            <a:spLocks noChangeArrowheads="1"/>
          </p:cNvSpPr>
          <p:nvPr/>
        </p:nvSpPr>
        <p:spPr bwMode="auto">
          <a:xfrm>
            <a:off x="9023350" y="5640415"/>
            <a:ext cx="15068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Contract_Emps</a:t>
            </a:r>
          </a:p>
        </p:txBody>
      </p:sp>
      <p:sp>
        <p:nvSpPr>
          <p:cNvPr id="62470" name="Freeform 6"/>
          <p:cNvSpPr>
            <a:spLocks/>
          </p:cNvSpPr>
          <p:nvPr/>
        </p:nvSpPr>
        <p:spPr bwMode="auto">
          <a:xfrm>
            <a:off x="7305675" y="3259166"/>
            <a:ext cx="1055688" cy="390525"/>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Freeform 7"/>
          <p:cNvSpPr>
            <a:spLocks/>
          </p:cNvSpPr>
          <p:nvPr/>
        </p:nvSpPr>
        <p:spPr bwMode="auto">
          <a:xfrm>
            <a:off x="9242425" y="3259166"/>
            <a:ext cx="1054100" cy="390525"/>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Freeform 8"/>
          <p:cNvSpPr>
            <a:spLocks/>
          </p:cNvSpPr>
          <p:nvPr/>
        </p:nvSpPr>
        <p:spPr bwMode="auto">
          <a:xfrm>
            <a:off x="8256588" y="2975004"/>
            <a:ext cx="1054100" cy="390525"/>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Freeform 9"/>
          <p:cNvSpPr>
            <a:spLocks/>
          </p:cNvSpPr>
          <p:nvPr/>
        </p:nvSpPr>
        <p:spPr bwMode="auto">
          <a:xfrm>
            <a:off x="8256589" y="3886228"/>
            <a:ext cx="1196975" cy="425450"/>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Lst>
            <a:ahLst/>
            <a:cxnLst>
              <a:cxn ang="0">
                <a:pos x="T0" y="T1"/>
              </a:cxn>
              <a:cxn ang="0">
                <a:pos x="T2" y="T3"/>
              </a:cxn>
              <a:cxn ang="0">
                <a:pos x="T4" y="T5"/>
              </a:cxn>
              <a:cxn ang="0">
                <a:pos x="T6" y="T7"/>
              </a:cxn>
              <a:cxn ang="0">
                <a:pos x="T8" y="T9"/>
              </a:cxn>
            </a:cxnLst>
            <a:rect l="0" t="0" r="r" b="b"/>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4" name="Rectangle 10"/>
          <p:cNvSpPr>
            <a:spLocks noChangeArrowheads="1"/>
          </p:cNvSpPr>
          <p:nvPr/>
        </p:nvSpPr>
        <p:spPr bwMode="auto">
          <a:xfrm>
            <a:off x="8475663" y="3035328"/>
            <a:ext cx="65082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name</a:t>
            </a:r>
          </a:p>
        </p:txBody>
      </p:sp>
      <p:sp>
        <p:nvSpPr>
          <p:cNvPr id="62475" name="Rectangle 11"/>
          <p:cNvSpPr>
            <a:spLocks noChangeArrowheads="1"/>
          </p:cNvSpPr>
          <p:nvPr/>
        </p:nvSpPr>
        <p:spPr bwMode="auto">
          <a:xfrm>
            <a:off x="7554913" y="3255990"/>
            <a:ext cx="49052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u="sng">
                <a:solidFill>
                  <a:srgbClr val="000000"/>
                </a:solidFill>
                <a:latin typeface="Arial" panose="020B0604020202020204" pitchFamily="34" charset="0"/>
              </a:rPr>
              <a:t>ssn</a:t>
            </a:r>
          </a:p>
        </p:txBody>
      </p:sp>
      <p:sp>
        <p:nvSpPr>
          <p:cNvPr id="62476" name="Rectangle 12"/>
          <p:cNvSpPr>
            <a:spLocks noChangeArrowheads="1"/>
          </p:cNvSpPr>
          <p:nvPr/>
        </p:nvSpPr>
        <p:spPr bwMode="auto">
          <a:xfrm>
            <a:off x="8320089" y="3946553"/>
            <a:ext cx="11285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Employees</a:t>
            </a:r>
          </a:p>
        </p:txBody>
      </p:sp>
      <p:sp>
        <p:nvSpPr>
          <p:cNvPr id="62477" name="Rectangle 13"/>
          <p:cNvSpPr>
            <a:spLocks noChangeArrowheads="1"/>
          </p:cNvSpPr>
          <p:nvPr/>
        </p:nvSpPr>
        <p:spPr bwMode="auto">
          <a:xfrm>
            <a:off x="9540875" y="3267103"/>
            <a:ext cx="4007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lot</a:t>
            </a:r>
          </a:p>
        </p:txBody>
      </p:sp>
      <p:sp>
        <p:nvSpPr>
          <p:cNvPr id="62478" name="Line 14"/>
          <p:cNvSpPr>
            <a:spLocks noChangeShapeType="1"/>
          </p:cNvSpPr>
          <p:nvPr/>
        </p:nvSpPr>
        <p:spPr bwMode="auto">
          <a:xfrm>
            <a:off x="7824789" y="3640166"/>
            <a:ext cx="644525" cy="24447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5"/>
          <p:cNvSpPr>
            <a:spLocks noChangeShapeType="1"/>
          </p:cNvSpPr>
          <p:nvPr/>
        </p:nvSpPr>
        <p:spPr bwMode="auto">
          <a:xfrm>
            <a:off x="8870950" y="3382990"/>
            <a:ext cx="0" cy="5016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Line 16"/>
          <p:cNvSpPr>
            <a:spLocks noChangeShapeType="1"/>
          </p:cNvSpPr>
          <p:nvPr/>
        </p:nvSpPr>
        <p:spPr bwMode="auto">
          <a:xfrm flipH="1">
            <a:off x="9091613" y="3673504"/>
            <a:ext cx="703262" cy="2111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Freeform 17"/>
          <p:cNvSpPr>
            <a:spLocks/>
          </p:cNvSpPr>
          <p:nvPr/>
        </p:nvSpPr>
        <p:spPr bwMode="auto">
          <a:xfrm>
            <a:off x="5410200" y="4459316"/>
            <a:ext cx="1417638" cy="468313"/>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2" name="Rectangle 18"/>
          <p:cNvSpPr>
            <a:spLocks noChangeArrowheads="1"/>
          </p:cNvSpPr>
          <p:nvPr/>
        </p:nvSpPr>
        <p:spPr bwMode="auto">
          <a:xfrm>
            <a:off x="5408613" y="4541865"/>
            <a:ext cx="137537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hourly_wages</a:t>
            </a:r>
          </a:p>
        </p:txBody>
      </p:sp>
      <p:sp>
        <p:nvSpPr>
          <p:cNvPr id="62483" name="Line 19"/>
          <p:cNvSpPr>
            <a:spLocks noChangeShapeType="1"/>
          </p:cNvSpPr>
          <p:nvPr/>
        </p:nvSpPr>
        <p:spPr bwMode="auto">
          <a:xfrm>
            <a:off x="6237288" y="4937153"/>
            <a:ext cx="1143000" cy="635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4" name="Freeform 20"/>
          <p:cNvSpPr>
            <a:spLocks/>
          </p:cNvSpPr>
          <p:nvPr/>
        </p:nvSpPr>
        <p:spPr bwMode="auto">
          <a:xfrm>
            <a:off x="9372600" y="4916515"/>
            <a:ext cx="1085850" cy="431800"/>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5" name="Freeform 21"/>
          <p:cNvSpPr>
            <a:spLocks/>
          </p:cNvSpPr>
          <p:nvPr/>
        </p:nvSpPr>
        <p:spPr bwMode="auto">
          <a:xfrm>
            <a:off x="6858000" y="4459316"/>
            <a:ext cx="1525588" cy="48101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6" name="Freeform 22"/>
          <p:cNvSpPr>
            <a:spLocks/>
          </p:cNvSpPr>
          <p:nvPr/>
        </p:nvSpPr>
        <p:spPr bwMode="auto">
          <a:xfrm>
            <a:off x="7258050" y="5599140"/>
            <a:ext cx="1284288" cy="431800"/>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Lst>
            <a:ahLst/>
            <a:cxnLst>
              <a:cxn ang="0">
                <a:pos x="T0" y="T1"/>
              </a:cxn>
              <a:cxn ang="0">
                <a:pos x="T2" y="T3"/>
              </a:cxn>
              <a:cxn ang="0">
                <a:pos x="T4" y="T5"/>
              </a:cxn>
              <a:cxn ang="0">
                <a:pos x="T6" y="T7"/>
              </a:cxn>
              <a:cxn ang="0">
                <a:pos x="T8" y="T9"/>
              </a:cxn>
            </a:cxnLst>
            <a:rect l="0" t="0" r="r" b="b"/>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7" name="Freeform 23"/>
          <p:cNvSpPr>
            <a:spLocks/>
          </p:cNvSpPr>
          <p:nvPr/>
        </p:nvSpPr>
        <p:spPr bwMode="auto">
          <a:xfrm>
            <a:off x="9101138" y="5599140"/>
            <a:ext cx="1446212" cy="414338"/>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Lst>
            <a:ahLst/>
            <a:cxnLst>
              <a:cxn ang="0">
                <a:pos x="T0" y="T1"/>
              </a:cxn>
              <a:cxn ang="0">
                <a:pos x="T2" y="T3"/>
              </a:cxn>
              <a:cxn ang="0">
                <a:pos x="T4" y="T5"/>
              </a:cxn>
              <a:cxn ang="0">
                <a:pos x="T6" y="T7"/>
              </a:cxn>
              <a:cxn ang="0">
                <a:pos x="T8" y="T9"/>
              </a:cxn>
            </a:cxnLst>
            <a:rect l="0" t="0" r="r" b="b"/>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8" name="Freeform 24"/>
          <p:cNvSpPr>
            <a:spLocks/>
          </p:cNvSpPr>
          <p:nvPr/>
        </p:nvSpPr>
        <p:spPr bwMode="auto">
          <a:xfrm>
            <a:off x="8499476" y="4586315"/>
            <a:ext cx="722313" cy="484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9" name="Rectangle 25"/>
          <p:cNvSpPr>
            <a:spLocks noChangeArrowheads="1"/>
          </p:cNvSpPr>
          <p:nvPr/>
        </p:nvSpPr>
        <p:spPr bwMode="auto">
          <a:xfrm>
            <a:off x="8618539" y="4792690"/>
            <a:ext cx="48250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chemeClr val="accent2"/>
                </a:solidFill>
                <a:latin typeface="Arial" panose="020B0604020202020204" pitchFamily="34" charset="0"/>
              </a:rPr>
              <a:t>ISA</a:t>
            </a:r>
          </a:p>
        </p:txBody>
      </p:sp>
      <p:sp>
        <p:nvSpPr>
          <p:cNvPr id="62490" name="Rectangle 26"/>
          <p:cNvSpPr>
            <a:spLocks noChangeArrowheads="1"/>
          </p:cNvSpPr>
          <p:nvPr/>
        </p:nvSpPr>
        <p:spPr bwMode="auto">
          <a:xfrm>
            <a:off x="7240589" y="5681690"/>
            <a:ext cx="133850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Hourly_Emps</a:t>
            </a:r>
          </a:p>
        </p:txBody>
      </p:sp>
      <p:sp>
        <p:nvSpPr>
          <p:cNvPr id="62491" name="Rectangle 27"/>
          <p:cNvSpPr>
            <a:spLocks noChangeArrowheads="1"/>
          </p:cNvSpPr>
          <p:nvPr/>
        </p:nvSpPr>
        <p:spPr bwMode="auto">
          <a:xfrm>
            <a:off x="9348788" y="4987953"/>
            <a:ext cx="104676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contractid</a:t>
            </a:r>
          </a:p>
        </p:txBody>
      </p:sp>
      <p:sp>
        <p:nvSpPr>
          <p:cNvPr id="62492" name="Rectangle 28"/>
          <p:cNvSpPr>
            <a:spLocks noChangeArrowheads="1"/>
          </p:cNvSpPr>
          <p:nvPr/>
        </p:nvSpPr>
        <p:spPr bwMode="auto">
          <a:xfrm>
            <a:off x="6931026" y="4532340"/>
            <a:ext cx="140583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hours_worked</a:t>
            </a:r>
          </a:p>
        </p:txBody>
      </p:sp>
      <p:sp>
        <p:nvSpPr>
          <p:cNvPr id="62493" name="Line 29"/>
          <p:cNvSpPr>
            <a:spLocks noChangeShapeType="1"/>
          </p:cNvSpPr>
          <p:nvPr/>
        </p:nvSpPr>
        <p:spPr bwMode="auto">
          <a:xfrm flipH="1">
            <a:off x="7913688" y="5054629"/>
            <a:ext cx="774700" cy="5349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4" name="Line 30"/>
          <p:cNvSpPr>
            <a:spLocks noChangeShapeType="1"/>
          </p:cNvSpPr>
          <p:nvPr/>
        </p:nvSpPr>
        <p:spPr bwMode="auto">
          <a:xfrm>
            <a:off x="8939213" y="5054629"/>
            <a:ext cx="785812" cy="5349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5" name="Line 31"/>
          <p:cNvSpPr>
            <a:spLocks noChangeShapeType="1"/>
          </p:cNvSpPr>
          <p:nvPr/>
        </p:nvSpPr>
        <p:spPr bwMode="auto">
          <a:xfrm>
            <a:off x="9907588" y="5375303"/>
            <a:ext cx="0" cy="2286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6" name="Line 32"/>
          <p:cNvSpPr>
            <a:spLocks noChangeShapeType="1"/>
          </p:cNvSpPr>
          <p:nvPr/>
        </p:nvSpPr>
        <p:spPr bwMode="auto">
          <a:xfrm>
            <a:off x="7600950" y="4937153"/>
            <a:ext cx="0" cy="65246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97" name="Rectangle 33"/>
          <p:cNvSpPr>
            <a:spLocks noChangeArrowheads="1"/>
          </p:cNvSpPr>
          <p:nvPr/>
        </p:nvSpPr>
        <p:spPr bwMode="auto">
          <a:xfrm>
            <a:off x="1676401" y="4916516"/>
            <a:ext cx="4703763"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20000"/>
              </a:spcBef>
              <a:buClr>
                <a:schemeClr val="tx1"/>
              </a:buClr>
              <a:buSzPct val="75000"/>
              <a:buFontTx/>
              <a:buChar char="•"/>
            </a:pPr>
            <a:r>
              <a:rPr lang="en-US" altLang="en-US">
                <a:latin typeface="Book Antiqua" panose="02040602050305030304" pitchFamily="18" charset="0"/>
              </a:rPr>
              <a:t>As in C++, or other PLs, attributes are inherited.</a:t>
            </a:r>
          </a:p>
          <a:p>
            <a:pPr>
              <a:spcBef>
                <a:spcPct val="20000"/>
              </a:spcBef>
              <a:buClr>
                <a:schemeClr val="tx1"/>
              </a:buClr>
              <a:buSzPct val="75000"/>
              <a:buFontTx/>
              <a:buChar char="•"/>
            </a:pPr>
            <a:r>
              <a:rPr lang="en-US" altLang="en-US">
                <a:latin typeface="Book Antiqua" panose="02040602050305030304" pitchFamily="18" charset="0"/>
              </a:rPr>
              <a:t>If we declare A </a:t>
            </a:r>
            <a:r>
              <a:rPr lang="en-US" altLang="en-US" sz="2000" b="1">
                <a:solidFill>
                  <a:schemeClr val="accent2"/>
                </a:solidFill>
                <a:latin typeface="Book Antiqua" panose="02040602050305030304" pitchFamily="18" charset="0"/>
              </a:rPr>
              <a:t>ISA</a:t>
            </a:r>
            <a:r>
              <a:rPr lang="en-US" altLang="en-US">
                <a:latin typeface="Book Antiqua" panose="02040602050305030304" pitchFamily="18" charset="0"/>
              </a:rPr>
              <a:t> B, every A entity is also considered to be a B entity. </a:t>
            </a:r>
          </a:p>
        </p:txBody>
      </p:sp>
      <p:sp>
        <p:nvSpPr>
          <p:cNvPr id="62499" name="Line 35"/>
          <p:cNvSpPr>
            <a:spLocks noChangeShapeType="1"/>
          </p:cNvSpPr>
          <p:nvPr/>
        </p:nvSpPr>
        <p:spPr bwMode="auto">
          <a:xfrm flipV="1">
            <a:off x="8839200" y="4300565"/>
            <a:ext cx="0" cy="3175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017243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6" name="Rectangle 4"/>
          <p:cNvSpPr>
            <a:spLocks noGrp="1" noChangeArrowheads="1"/>
          </p:cNvSpPr>
          <p:nvPr>
            <p:ph type="title"/>
          </p:nvPr>
        </p:nvSpPr>
        <p:spPr>
          <a:noFill/>
          <a:ln/>
        </p:spPr>
        <p:txBody>
          <a:bodyPr>
            <a:normAutofit fontScale="90000"/>
          </a:bodyPr>
          <a:lstStyle/>
          <a:p>
            <a:r>
              <a:rPr lang="en-US" altLang="en-US" sz="3600"/>
              <a:t>Translating ISA Hierarchies to Relations</a:t>
            </a:r>
          </a:p>
        </p:txBody>
      </p:sp>
      <p:sp>
        <p:nvSpPr>
          <p:cNvPr id="64517" name="Rectangle 5"/>
          <p:cNvSpPr>
            <a:spLocks noGrp="1" noChangeArrowheads="1"/>
          </p:cNvSpPr>
          <p:nvPr>
            <p:ph idx="1"/>
          </p:nvPr>
        </p:nvSpPr>
        <p:spPr>
          <a:noFill/>
          <a:ln/>
        </p:spPr>
        <p:txBody>
          <a:bodyPr/>
          <a:lstStyle/>
          <a:p>
            <a:pPr>
              <a:lnSpc>
                <a:spcPct val="90000"/>
              </a:lnSpc>
            </a:pPr>
            <a:r>
              <a:rPr lang="en-US" altLang="en-US" b="1" i="1" dirty="0">
                <a:solidFill>
                  <a:schemeClr val="accent2"/>
                </a:solidFill>
              </a:rPr>
              <a:t>General approach:</a:t>
            </a:r>
            <a:endParaRPr lang="en-US" altLang="en-US" sz="2400" b="1" i="1" dirty="0">
              <a:solidFill>
                <a:schemeClr val="accent2"/>
              </a:solidFill>
            </a:endParaRPr>
          </a:p>
          <a:p>
            <a:pPr lvl="1">
              <a:lnSpc>
                <a:spcPct val="90000"/>
              </a:lnSpc>
              <a:buSzPct val="75000"/>
            </a:pPr>
            <a:r>
              <a:rPr lang="en-US" altLang="en-US" dirty="0">
                <a:solidFill>
                  <a:schemeClr val="accent2"/>
                </a:solidFill>
              </a:rPr>
              <a:t>3 relations: Employees, </a:t>
            </a:r>
            <a:r>
              <a:rPr lang="en-US" altLang="en-US" dirty="0" err="1">
                <a:solidFill>
                  <a:schemeClr val="accent2"/>
                </a:solidFill>
              </a:rPr>
              <a:t>Hourly_Emps</a:t>
            </a:r>
            <a:r>
              <a:rPr lang="en-US" altLang="en-US" dirty="0">
                <a:solidFill>
                  <a:schemeClr val="accent2"/>
                </a:solidFill>
              </a:rPr>
              <a:t> and </a:t>
            </a:r>
            <a:r>
              <a:rPr lang="en-US" altLang="en-US" dirty="0" err="1">
                <a:solidFill>
                  <a:schemeClr val="accent2"/>
                </a:solidFill>
              </a:rPr>
              <a:t>Contract_Emps</a:t>
            </a:r>
            <a:r>
              <a:rPr lang="en-US" altLang="en-US" dirty="0">
                <a:solidFill>
                  <a:schemeClr val="accent2"/>
                </a:solidFill>
              </a:rPr>
              <a:t>.</a:t>
            </a:r>
            <a:endParaRPr lang="en-US" altLang="en-US" dirty="0"/>
          </a:p>
          <a:p>
            <a:pPr lvl="2">
              <a:lnSpc>
                <a:spcPct val="90000"/>
              </a:lnSpc>
            </a:pPr>
            <a:r>
              <a:rPr lang="en-US" altLang="en-US" sz="2400" i="1" dirty="0" err="1"/>
              <a:t>Hourly_Emps</a:t>
            </a:r>
            <a:r>
              <a:rPr lang="en-US" altLang="en-US" sz="2400" dirty="0"/>
              <a:t>:  Every employee is recorded in Employees.  For hourly </a:t>
            </a:r>
            <a:r>
              <a:rPr lang="en-US" altLang="en-US" sz="2400" dirty="0" err="1"/>
              <a:t>emps</a:t>
            </a:r>
            <a:r>
              <a:rPr lang="en-US" altLang="en-US" sz="2400" dirty="0"/>
              <a:t>, extra info recorded in </a:t>
            </a:r>
            <a:r>
              <a:rPr lang="en-US" altLang="en-US" sz="2400" dirty="0" err="1"/>
              <a:t>Hourly_Emps</a:t>
            </a:r>
            <a:r>
              <a:rPr lang="en-US" altLang="en-US" sz="2400" dirty="0"/>
              <a:t> (</a:t>
            </a:r>
            <a:r>
              <a:rPr lang="en-US" altLang="en-US" sz="2400" i="1" dirty="0" err="1"/>
              <a:t>hourly_wages</a:t>
            </a:r>
            <a:r>
              <a:rPr lang="en-US" altLang="en-US" sz="2400" dirty="0"/>
              <a:t>, </a:t>
            </a:r>
            <a:r>
              <a:rPr lang="en-US" altLang="en-US" sz="2400" i="1" dirty="0" err="1"/>
              <a:t>hours_worked</a:t>
            </a:r>
            <a:r>
              <a:rPr lang="en-US" altLang="en-US" sz="2400" dirty="0"/>
              <a:t>, </a:t>
            </a:r>
            <a:r>
              <a:rPr lang="en-US" altLang="en-US" sz="2400" i="1" u="sng" dirty="0" err="1"/>
              <a:t>ssn</a:t>
            </a:r>
            <a:r>
              <a:rPr lang="en-US" altLang="en-US" sz="2400" i="1" dirty="0"/>
              <a:t>)</a:t>
            </a:r>
            <a:r>
              <a:rPr lang="en-US" altLang="en-US" sz="2400" dirty="0"/>
              <a:t>; must delete </a:t>
            </a:r>
            <a:r>
              <a:rPr lang="en-US" altLang="en-US" sz="2400" dirty="0" err="1"/>
              <a:t>Hourly_Emps</a:t>
            </a:r>
            <a:r>
              <a:rPr lang="en-US" altLang="en-US" sz="2400" dirty="0"/>
              <a:t> tuple if referenced Employees tuple is deleted).</a:t>
            </a:r>
          </a:p>
          <a:p>
            <a:pPr lvl="2">
              <a:lnSpc>
                <a:spcPct val="90000"/>
              </a:lnSpc>
            </a:pPr>
            <a:r>
              <a:rPr lang="en-US" altLang="en-US" sz="2400" dirty="0"/>
              <a:t>Queries involving all employees easy, those involving just </a:t>
            </a:r>
            <a:r>
              <a:rPr lang="en-US" altLang="en-US" sz="2400" dirty="0" err="1"/>
              <a:t>Hourly_Emps</a:t>
            </a:r>
            <a:r>
              <a:rPr lang="en-US" altLang="en-US" sz="2400" dirty="0"/>
              <a:t> require a join to get some attributes.</a:t>
            </a:r>
          </a:p>
          <a:p>
            <a:pPr>
              <a:lnSpc>
                <a:spcPct val="90000"/>
              </a:lnSpc>
            </a:pPr>
            <a:r>
              <a:rPr lang="en-US" altLang="en-US" dirty="0">
                <a:solidFill>
                  <a:schemeClr val="accent2"/>
                </a:solidFill>
              </a:rPr>
              <a:t>Alternative:  Just </a:t>
            </a:r>
            <a:r>
              <a:rPr lang="en-US" altLang="en-US" dirty="0" err="1">
                <a:solidFill>
                  <a:schemeClr val="accent2"/>
                </a:solidFill>
              </a:rPr>
              <a:t>Hourly_Emps</a:t>
            </a:r>
            <a:r>
              <a:rPr lang="en-US" altLang="en-US" dirty="0">
                <a:solidFill>
                  <a:schemeClr val="accent2"/>
                </a:solidFill>
              </a:rPr>
              <a:t> and </a:t>
            </a:r>
            <a:r>
              <a:rPr lang="en-US" altLang="en-US" dirty="0" err="1">
                <a:solidFill>
                  <a:schemeClr val="accent2"/>
                </a:solidFill>
              </a:rPr>
              <a:t>Contract_Emps</a:t>
            </a:r>
            <a:r>
              <a:rPr lang="en-US" altLang="en-US" dirty="0">
                <a:solidFill>
                  <a:schemeClr val="accent2"/>
                </a:solidFill>
              </a:rPr>
              <a:t>.</a:t>
            </a:r>
          </a:p>
          <a:p>
            <a:pPr lvl="1">
              <a:lnSpc>
                <a:spcPct val="90000"/>
              </a:lnSpc>
              <a:buSzPct val="75000"/>
            </a:pPr>
            <a:r>
              <a:rPr lang="en-US" altLang="en-US" i="1" dirty="0" err="1"/>
              <a:t>Hourly_Emps</a:t>
            </a:r>
            <a:r>
              <a:rPr lang="en-US" altLang="en-US" dirty="0"/>
              <a:t>:  </a:t>
            </a:r>
            <a:r>
              <a:rPr lang="en-US" altLang="en-US" i="1" u="sng" dirty="0" err="1"/>
              <a:t>ssn</a:t>
            </a:r>
            <a:r>
              <a:rPr lang="en-US" altLang="en-US" dirty="0"/>
              <a:t>, </a:t>
            </a:r>
            <a:r>
              <a:rPr lang="en-US" altLang="en-US" i="1" dirty="0"/>
              <a:t>name, lot, </a:t>
            </a:r>
            <a:r>
              <a:rPr lang="en-US" altLang="en-US" i="1" dirty="0" err="1"/>
              <a:t>hourly_wages</a:t>
            </a:r>
            <a:r>
              <a:rPr lang="en-US" altLang="en-US" i="1" dirty="0"/>
              <a:t>, </a:t>
            </a:r>
            <a:r>
              <a:rPr lang="en-US" altLang="en-US" i="1" dirty="0" err="1"/>
              <a:t>hours_worked</a:t>
            </a:r>
            <a:r>
              <a:rPr lang="en-US" altLang="en-US" i="1" dirty="0"/>
              <a:t>.</a:t>
            </a:r>
          </a:p>
          <a:p>
            <a:pPr lvl="1">
              <a:lnSpc>
                <a:spcPct val="90000"/>
              </a:lnSpc>
              <a:buSzPct val="75000"/>
            </a:pPr>
            <a:r>
              <a:rPr lang="en-US" altLang="en-US" dirty="0"/>
              <a:t>Each employee must be in one of these two subclasses</a:t>
            </a:r>
            <a:r>
              <a:rPr lang="en-US" altLang="en-US" i="1" dirty="0"/>
              <a:t>.    </a:t>
            </a:r>
          </a:p>
        </p:txBody>
      </p:sp>
    </p:spTree>
    <p:extLst>
      <p:ext uri="{BB962C8B-B14F-4D97-AF65-F5344CB8AC3E}">
        <p14:creationId xmlns:p14="http://schemas.microsoft.com/office/powerpoint/2010/main" val="997004432"/>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0" name="Rectangle 4"/>
          <p:cNvSpPr>
            <a:spLocks noGrp="1" noChangeArrowheads="1"/>
          </p:cNvSpPr>
          <p:nvPr>
            <p:ph type="title"/>
          </p:nvPr>
        </p:nvSpPr>
        <p:spPr>
          <a:noFill/>
          <a:ln/>
        </p:spPr>
        <p:txBody>
          <a:bodyPr>
            <a:normAutofit fontScale="90000"/>
          </a:bodyPr>
          <a:lstStyle/>
          <a:p>
            <a:r>
              <a:rPr lang="en-US" altLang="en-US"/>
              <a:t>Relational Model: Summary</a:t>
            </a:r>
          </a:p>
        </p:txBody>
      </p:sp>
      <p:sp>
        <p:nvSpPr>
          <p:cNvPr id="70661" name="Rectangle 5"/>
          <p:cNvSpPr>
            <a:spLocks noGrp="1" noChangeArrowheads="1"/>
          </p:cNvSpPr>
          <p:nvPr>
            <p:ph type="body" idx="1"/>
          </p:nvPr>
        </p:nvSpPr>
        <p:spPr>
          <a:xfrm>
            <a:off x="838200" y="1270000"/>
            <a:ext cx="7974496" cy="4906963"/>
          </a:xfrm>
          <a:noFill/>
          <a:ln/>
        </p:spPr>
        <p:txBody>
          <a:bodyPr/>
          <a:lstStyle/>
          <a:p>
            <a:pPr algn="just"/>
            <a:r>
              <a:rPr lang="en-US" altLang="en-US" sz="2400" dirty="0"/>
              <a:t>A tabular representation of data.</a:t>
            </a:r>
          </a:p>
          <a:p>
            <a:pPr algn="just"/>
            <a:r>
              <a:rPr lang="en-US" altLang="en-US" sz="2400" dirty="0"/>
              <a:t>Simple and intuitive, currently the most widely used.</a:t>
            </a:r>
          </a:p>
          <a:p>
            <a:pPr algn="just"/>
            <a:r>
              <a:rPr lang="en-US" altLang="en-US" sz="2400" dirty="0"/>
              <a:t>Integrity constraints can be specified by the DBA, based on application semantics.  DBMS checks for violations.  </a:t>
            </a:r>
          </a:p>
          <a:p>
            <a:pPr lvl="1" algn="just">
              <a:buSzPct val="75000"/>
            </a:pPr>
            <a:r>
              <a:rPr lang="en-US" altLang="en-US" sz="2000" dirty="0"/>
              <a:t>Two important ICs: primary and foreign keys</a:t>
            </a:r>
          </a:p>
          <a:p>
            <a:pPr lvl="1" algn="just">
              <a:buSzPct val="75000"/>
            </a:pPr>
            <a:r>
              <a:rPr lang="en-US" altLang="en-US" sz="2000" dirty="0"/>
              <a:t>In addition, we </a:t>
            </a:r>
            <a:r>
              <a:rPr lang="en-US" altLang="en-US" sz="2000" i="1" dirty="0"/>
              <a:t>always</a:t>
            </a:r>
            <a:r>
              <a:rPr lang="en-US" altLang="en-US" sz="2000" dirty="0"/>
              <a:t> have domain constraints.</a:t>
            </a:r>
          </a:p>
          <a:p>
            <a:pPr algn="just"/>
            <a:r>
              <a:rPr lang="en-US" altLang="en-US" sz="2400" dirty="0"/>
              <a:t>Powerful and natural query languages exist.</a:t>
            </a:r>
          </a:p>
          <a:p>
            <a:pPr algn="just"/>
            <a:r>
              <a:rPr lang="en-US" altLang="en-US" sz="2400" dirty="0"/>
              <a:t>Rules to translate ER to relational model</a:t>
            </a:r>
          </a:p>
        </p:txBody>
      </p:sp>
    </p:spTree>
    <p:extLst>
      <p:ext uri="{BB962C8B-B14F-4D97-AF65-F5344CB8AC3E}">
        <p14:creationId xmlns:p14="http://schemas.microsoft.com/office/powerpoint/2010/main" val="559159614"/>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p:txBody>
          <a:bodyPr/>
          <a:lstStyle/>
          <a:p>
            <a:r>
              <a:rPr lang="en-US" dirty="0" err="1"/>
              <a:t>Adhsakkdi</a:t>
            </a:r>
            <a:r>
              <a:rPr lang="en-US" dirty="0"/>
              <a:t> Y Raghuram Krishnan and Johannes </a:t>
            </a:r>
            <a:r>
              <a:rPr lang="en-US" dirty="0" err="1"/>
              <a:t>Gehrke</a:t>
            </a:r>
            <a:r>
              <a:rPr lang="en-US" dirty="0"/>
              <a:t>, Database Management Systems, 3/e, TMH, 2007. </a:t>
            </a:r>
          </a:p>
          <a:p>
            <a:r>
              <a:rPr lang="en-US" dirty="0"/>
              <a:t>Some of the figures and Examples are taken from various online sources. </a:t>
            </a:r>
          </a:p>
        </p:txBody>
      </p:sp>
    </p:spTree>
    <p:extLst>
      <p:ext uri="{BB962C8B-B14F-4D97-AF65-F5344CB8AC3E}">
        <p14:creationId xmlns:p14="http://schemas.microsoft.com/office/powerpoint/2010/main" val="314075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6502-CA44-4DAB-ABF2-38A8E0D88BB0}"/>
              </a:ext>
            </a:extLst>
          </p:cNvPr>
          <p:cNvSpPr>
            <a:spLocks noGrp="1"/>
          </p:cNvSpPr>
          <p:nvPr>
            <p:ph type="title"/>
          </p:nvPr>
        </p:nvSpPr>
        <p:spPr/>
        <p:txBody>
          <a:bodyPr>
            <a:normAutofit fontScale="90000"/>
          </a:bodyPr>
          <a:lstStyle/>
          <a:p>
            <a:r>
              <a:rPr lang="en-US" altLang="en-US" dirty="0"/>
              <a:t>Relational Database: Definitions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6AC7-B3E3-4EE2-9058-36EF94471E5C}"/>
                  </a:ext>
                </a:extLst>
              </p:cNvPr>
              <p:cNvSpPr>
                <a:spLocks noGrp="1"/>
              </p:cNvSpPr>
              <p:nvPr>
                <p:ph idx="1"/>
              </p:nvPr>
            </p:nvSpPr>
            <p:spPr>
              <a:xfrm>
                <a:off x="838200" y="1270000"/>
                <a:ext cx="9018864" cy="4906963"/>
              </a:xfrm>
            </p:spPr>
            <p:txBody>
              <a:bodyPr/>
              <a:lstStyle/>
              <a:p>
                <a:r>
                  <a:rPr lang="en-US" altLang="en-US" dirty="0"/>
                  <a:t>Theoretically, a relation is a subset of the Cartesian product: </a:t>
                </a:r>
                <a14:m>
                  <m:oMath xmlns:m="http://schemas.openxmlformats.org/officeDocument/2006/math">
                    <m:r>
                      <a:rPr lang="en-US" altLang="en-US" i="1" dirty="0" smtClean="0">
                        <a:latin typeface="Cambria Math" panose="02040503050406030204" pitchFamily="18" charset="0"/>
                      </a:rPr>
                      <m:t>𝑅</m:t>
                    </m:r>
                    <m:r>
                      <a:rPr lang="en-US" altLang="en-US" i="1" dirty="0" smtClean="0">
                        <a:latin typeface="Cambria Math" panose="02040503050406030204" pitchFamily="18" charset="0"/>
                      </a:rPr>
                      <m:t> ⊆ </m:t>
                    </m:r>
                    <m:sSub>
                      <m:sSubPr>
                        <m:ctrlPr>
                          <a:rPr lang="en-US" altLang="en-US" b="1" i="1" dirty="0" smtClean="0">
                            <a:latin typeface="Cambria Math" panose="02040503050406030204" pitchFamily="18" charset="0"/>
                          </a:rPr>
                        </m:ctrlPr>
                      </m:sSubPr>
                      <m:e>
                        <m:r>
                          <a:rPr lang="en-US" altLang="en-US" i="1" dirty="0" smtClean="0">
                            <a:latin typeface="Cambria Math" panose="02040503050406030204" pitchFamily="18" charset="0"/>
                          </a:rPr>
                          <m:t>𝑆</m:t>
                        </m:r>
                      </m:e>
                      <m:sub>
                        <m:r>
                          <a:rPr lang="en-US" altLang="en-US" i="1" dirty="0" smtClean="0">
                            <a:latin typeface="Cambria Math" panose="02040503050406030204" pitchFamily="18" charset="0"/>
                          </a:rPr>
                          <m:t>1</m:t>
                        </m:r>
                      </m:sub>
                    </m:sSub>
                    <m:r>
                      <a:rPr lang="en-US" altLang="en-US" i="1" dirty="0" smtClean="0">
                        <a:latin typeface="Cambria Math" panose="02040503050406030204" pitchFamily="18" charset="0"/>
                      </a:rPr>
                      <m:t> × </m:t>
                    </m:r>
                    <m:sSub>
                      <m:sSubPr>
                        <m:ctrlPr>
                          <a:rPr lang="en-US" altLang="en-US" b="1" i="1" dirty="0" smtClean="0">
                            <a:latin typeface="Cambria Math" panose="02040503050406030204" pitchFamily="18" charset="0"/>
                          </a:rPr>
                        </m:ctrlPr>
                      </m:sSubPr>
                      <m:e>
                        <m:r>
                          <a:rPr lang="en-US" altLang="en-US" i="1" dirty="0" smtClean="0">
                            <a:latin typeface="Cambria Math" panose="02040503050406030204" pitchFamily="18" charset="0"/>
                          </a:rPr>
                          <m:t>𝑆</m:t>
                        </m:r>
                      </m:e>
                      <m:sub>
                        <m:r>
                          <a:rPr lang="en-US" altLang="en-US" i="1" dirty="0" smtClean="0">
                            <a:latin typeface="Cambria Math" panose="02040503050406030204" pitchFamily="18" charset="0"/>
                          </a:rPr>
                          <m:t>2</m:t>
                        </m:r>
                      </m:sub>
                    </m:sSub>
                    <m:r>
                      <a:rPr lang="en-US" altLang="en-US" i="1" dirty="0" smtClean="0">
                        <a:latin typeface="Cambria Math" panose="02040503050406030204" pitchFamily="18" charset="0"/>
                      </a:rPr>
                      <m:t> × ⋅⋅⋅ × </m:t>
                    </m:r>
                    <m:sSub>
                      <m:sSubPr>
                        <m:ctrlPr>
                          <a:rPr lang="en-US" altLang="en-US" b="1" i="1" dirty="0" smtClean="0">
                            <a:latin typeface="Cambria Math" panose="02040503050406030204" pitchFamily="18" charset="0"/>
                          </a:rPr>
                        </m:ctrlPr>
                      </m:sSubPr>
                      <m:e>
                        <m:r>
                          <a:rPr lang="en-US" altLang="en-US" i="1" dirty="0" smtClean="0">
                            <a:latin typeface="Cambria Math" panose="02040503050406030204" pitchFamily="18" charset="0"/>
                          </a:rPr>
                          <m:t>𝑆</m:t>
                        </m:r>
                      </m:e>
                      <m:sub>
                        <m:r>
                          <a:rPr lang="en-US" altLang="en-US" i="1" dirty="0" smtClean="0">
                            <a:latin typeface="Cambria Math" panose="02040503050406030204" pitchFamily="18" charset="0"/>
                          </a:rPr>
                          <m:t>𝑛</m:t>
                        </m:r>
                      </m:sub>
                    </m:sSub>
                  </m:oMath>
                </a14:m>
                <a:endParaRPr lang="en-US" altLang="en-US" dirty="0"/>
              </a:p>
              <a:p>
                <a:pPr lvl="1"/>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𝑐</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𝑒</m:t>
                    </m:r>
                    <m:r>
                      <a:rPr lang="en-US" i="1" dirty="0" smtClean="0">
                        <a:latin typeface="Cambria Math" panose="02040503050406030204" pitchFamily="18" charset="0"/>
                      </a:rPr>
                      <m:t>} </m:t>
                    </m:r>
                  </m:oMath>
                </a14:m>
                <a:endParaRPr lang="en-US" dirty="0"/>
              </a:p>
              <a:p>
                <a:pPr lvl="2"/>
                <a:r>
                  <a:rPr lang="en-US" dirty="0"/>
                  <a:t>each set specifies a domain</a:t>
                </a:r>
              </a:p>
              <a:p>
                <a:pPr lvl="1"/>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 (</m:t>
                    </m:r>
                    <m:r>
                      <a:rPr lang="en-US" i="1" dirty="0" err="1" smtClean="0">
                        <a:latin typeface="Cambria Math" panose="02040503050406030204" pitchFamily="18" charset="0"/>
                      </a:rPr>
                      <m:t>𝑐</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err="1" smtClean="0">
                        <a:latin typeface="Cambria Math" panose="02040503050406030204" pitchFamily="18" charset="0"/>
                      </a:rPr>
                      <m:t>𝑐</m:t>
                    </m:r>
                    <m:r>
                      <a:rPr lang="en-US" i="1" dirty="0" err="1" smtClean="0">
                        <a:latin typeface="Cambria Math" panose="02040503050406030204" pitchFamily="18" charset="0"/>
                      </a:rPr>
                      <m:t>,</m:t>
                    </m:r>
                    <m:r>
                      <a:rPr lang="en-US" i="1" dirty="0" err="1" smtClean="0">
                        <a:latin typeface="Cambria Math" panose="02040503050406030204" pitchFamily="18" charset="0"/>
                      </a:rPr>
                      <m:t>𝑒</m:t>
                    </m:r>
                    <m:r>
                      <a:rPr lang="en-US" i="1" dirty="0" smtClean="0">
                        <a:latin typeface="Cambria Math" panose="02040503050406030204" pitchFamily="18" charset="0"/>
                      </a:rPr>
                      <m:t>)}</m:t>
                    </m:r>
                  </m:oMath>
                </a14:m>
                <a:r>
                  <a:rPr lang="en-US" dirty="0"/>
                  <a:t> </a:t>
                </a:r>
              </a:p>
              <a:p>
                <a:pPr lvl="2"/>
                <a:r>
                  <a:rPr lang="en-US" dirty="0"/>
                  <a:t>each element is called a tuple</a:t>
                </a:r>
              </a:p>
              <a:p>
                <a:pPr lvl="1"/>
                <a:r>
                  <a:rPr lang="en-US" dirty="0"/>
                  <a:t>R ⊆ A × B</a:t>
                </a:r>
                <a:endParaRPr lang="en-IN" dirty="0"/>
              </a:p>
            </p:txBody>
          </p:sp>
        </mc:Choice>
        <mc:Fallback xmlns="">
          <p:sp>
            <p:nvSpPr>
              <p:cNvPr id="3" name="Content Placeholder 2">
                <a:extLst>
                  <a:ext uri="{FF2B5EF4-FFF2-40B4-BE49-F238E27FC236}">
                    <a16:creationId xmlns:a16="http://schemas.microsoft.com/office/drawing/2014/main" id="{D66C6AC7-B3E3-4EE2-9058-36EF94471E5C}"/>
                  </a:ext>
                </a:extLst>
              </p:cNvPr>
              <p:cNvSpPr>
                <a:spLocks noGrp="1" noRot="1" noChangeAspect="1" noMove="1" noResize="1" noEditPoints="1" noAdjustHandles="1" noChangeArrowheads="1" noChangeShapeType="1" noTextEdit="1"/>
              </p:cNvSpPr>
              <p:nvPr>
                <p:ph idx="1"/>
              </p:nvPr>
            </p:nvSpPr>
            <p:spPr>
              <a:xfrm>
                <a:off x="838200" y="1270000"/>
                <a:ext cx="9018864" cy="4906963"/>
              </a:xfrm>
              <a:blipFill>
                <a:blip r:embed="rId2"/>
                <a:stretch>
                  <a:fillRect l="-1217" t="-198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62B0688-D278-4C3B-B7C1-83EA76E281B3}"/>
              </a:ext>
            </a:extLst>
          </p:cNvPr>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225616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B8C7-C260-4DAD-A9AB-53DAA5F84783}"/>
              </a:ext>
            </a:extLst>
          </p:cNvPr>
          <p:cNvSpPr>
            <a:spLocks noGrp="1"/>
          </p:cNvSpPr>
          <p:nvPr>
            <p:ph type="title"/>
          </p:nvPr>
        </p:nvSpPr>
        <p:spPr/>
        <p:txBody>
          <a:bodyPr>
            <a:normAutofit fontScale="90000"/>
          </a:bodyPr>
          <a:lstStyle/>
          <a:p>
            <a:r>
              <a:rPr lang="en-US" altLang="en-US" sz="4000" dirty="0"/>
              <a:t>Example Instance of Students Relation</a:t>
            </a:r>
            <a:endParaRPr lang="en-IN" dirty="0"/>
          </a:p>
        </p:txBody>
      </p:sp>
      <p:sp>
        <p:nvSpPr>
          <p:cNvPr id="3" name="Content Placeholder 2">
            <a:extLst>
              <a:ext uri="{FF2B5EF4-FFF2-40B4-BE49-F238E27FC236}">
                <a16:creationId xmlns:a16="http://schemas.microsoft.com/office/drawing/2014/main" id="{0178515F-B9DF-44A9-94AD-A2478CBA4A50}"/>
              </a:ext>
            </a:extLst>
          </p:cNvPr>
          <p:cNvSpPr>
            <a:spLocks noGrp="1"/>
          </p:cNvSpPr>
          <p:nvPr>
            <p:ph idx="1"/>
          </p:nvPr>
        </p:nvSpPr>
        <p:spPr>
          <a:xfrm>
            <a:off x="838200" y="4005261"/>
            <a:ext cx="10515600" cy="1907859"/>
          </a:xfrm>
        </p:spPr>
        <p:txBody>
          <a:bodyPr>
            <a:normAutofit/>
          </a:bodyPr>
          <a:lstStyle/>
          <a:p>
            <a:r>
              <a:rPr lang="en-US" altLang="en-US" sz="2800" dirty="0">
                <a:latin typeface="Book Antiqua" panose="02040602050305030304" pitchFamily="18" charset="0"/>
              </a:rPr>
              <a:t>Cardinality = 3, degree = 5, all rows distinct</a:t>
            </a:r>
          </a:p>
          <a:p>
            <a:endParaRPr lang="en-US" altLang="en-US" sz="2800" dirty="0">
              <a:latin typeface="Book Antiqua" panose="02040602050305030304" pitchFamily="18" charset="0"/>
            </a:endParaRPr>
          </a:p>
          <a:p>
            <a:endParaRPr lang="en-US" altLang="en-US" sz="2800" dirty="0">
              <a:latin typeface="Book Antiqua" panose="02040602050305030304" pitchFamily="18" charset="0"/>
            </a:endParaRPr>
          </a:p>
          <a:p>
            <a:endParaRPr lang="en-US" altLang="en-US" sz="2800" dirty="0">
              <a:latin typeface="Book Antiqua" panose="02040602050305030304" pitchFamily="18" charset="0"/>
            </a:endParaRPr>
          </a:p>
          <a:p>
            <a:endParaRPr lang="en-IN" dirty="0"/>
          </a:p>
        </p:txBody>
      </p:sp>
      <p:sp>
        <p:nvSpPr>
          <p:cNvPr id="4" name="Slide Number Placeholder 3">
            <a:extLst>
              <a:ext uri="{FF2B5EF4-FFF2-40B4-BE49-F238E27FC236}">
                <a16:creationId xmlns:a16="http://schemas.microsoft.com/office/drawing/2014/main" id="{1B56AAB6-2413-42A5-845D-D6A9F3DAB0CE}"/>
              </a:ext>
            </a:extLst>
          </p:cNvPr>
          <p:cNvSpPr>
            <a:spLocks noGrp="1"/>
          </p:cNvSpPr>
          <p:nvPr>
            <p:ph type="sldNum" sz="quarter" idx="12"/>
          </p:nvPr>
        </p:nvSpPr>
        <p:spPr/>
        <p:txBody>
          <a:bodyPr/>
          <a:lstStyle/>
          <a:p>
            <a:fld id="{7A40C488-C8CC-47D5-8871-7D5F905AB6AC}" type="slidenum">
              <a:rPr lang="en-US" smtClean="0"/>
              <a:t>5</a:t>
            </a:fld>
            <a:endParaRPr lang="en-US"/>
          </a:p>
        </p:txBody>
      </p:sp>
      <p:graphicFrame>
        <p:nvGraphicFramePr>
          <p:cNvPr id="5" name="Object 5">
            <a:hlinkClick r:id="" action="ppaction://ole?verb=0"/>
            <a:extLst>
              <a:ext uri="{FF2B5EF4-FFF2-40B4-BE49-F238E27FC236}">
                <a16:creationId xmlns:a16="http://schemas.microsoft.com/office/drawing/2014/main" id="{1B9AE161-880A-45BD-B6A4-78F7FAA3D533}"/>
              </a:ext>
            </a:extLst>
          </p:cNvPr>
          <p:cNvGraphicFramePr>
            <a:graphicFrameLocks/>
          </p:cNvGraphicFramePr>
          <p:nvPr>
            <p:extLst>
              <p:ext uri="{D42A27DB-BD31-4B8C-83A1-F6EECF244321}">
                <p14:modId xmlns:p14="http://schemas.microsoft.com/office/powerpoint/2010/main" val="3389653963"/>
              </p:ext>
            </p:extLst>
          </p:nvPr>
        </p:nvGraphicFramePr>
        <p:xfrm>
          <a:off x="2867819" y="1575117"/>
          <a:ext cx="6456362" cy="2463800"/>
        </p:xfrm>
        <a:graphic>
          <a:graphicData uri="http://schemas.openxmlformats.org/presentationml/2006/ole">
            <mc:AlternateContent xmlns:mc="http://schemas.openxmlformats.org/markup-compatibility/2006">
              <mc:Choice xmlns:v="urn:schemas-microsoft-com:vml" Requires="v">
                <p:oleObj spid="_x0000_s1026" name="Document" r:id="rId3" imgW="6454440" imgH="2462040" progId="Word.Document.8">
                  <p:embed/>
                </p:oleObj>
              </mc:Choice>
              <mc:Fallback>
                <p:oleObj name="Document" r:id="rId3" imgW="6454440" imgH="2462040" progId="Word.Document.8">
                  <p:embed/>
                  <p:pic>
                    <p:nvPicPr>
                      <p:cNvPr id="9221" name="Object 5">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819" y="1575117"/>
                        <a:ext cx="6456362"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902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EEE5-5F88-4423-90E5-BAC74A35BBE9}"/>
              </a:ext>
            </a:extLst>
          </p:cNvPr>
          <p:cNvSpPr>
            <a:spLocks noGrp="1"/>
          </p:cNvSpPr>
          <p:nvPr>
            <p:ph type="title"/>
          </p:nvPr>
        </p:nvSpPr>
        <p:spPr/>
        <p:txBody>
          <a:bodyPr>
            <a:normAutofit fontScale="90000"/>
          </a:bodyPr>
          <a:lstStyle/>
          <a:p>
            <a:r>
              <a:rPr lang="en-US" altLang="en-US" dirty="0"/>
              <a:t>Relational Query Languages</a:t>
            </a:r>
            <a:endParaRPr lang="en-IN" dirty="0"/>
          </a:p>
        </p:txBody>
      </p:sp>
      <p:sp>
        <p:nvSpPr>
          <p:cNvPr id="3" name="Content Placeholder 2">
            <a:extLst>
              <a:ext uri="{FF2B5EF4-FFF2-40B4-BE49-F238E27FC236}">
                <a16:creationId xmlns:a16="http://schemas.microsoft.com/office/drawing/2014/main" id="{846A81DF-6872-4A6F-89EF-98CC8088C09B}"/>
              </a:ext>
            </a:extLst>
          </p:cNvPr>
          <p:cNvSpPr>
            <a:spLocks noGrp="1"/>
          </p:cNvSpPr>
          <p:nvPr>
            <p:ph idx="1"/>
          </p:nvPr>
        </p:nvSpPr>
        <p:spPr>
          <a:xfrm>
            <a:off x="838200" y="1270000"/>
            <a:ext cx="7364767" cy="4906963"/>
          </a:xfrm>
        </p:spPr>
        <p:txBody>
          <a:bodyPr/>
          <a:lstStyle/>
          <a:p>
            <a:pPr algn="just"/>
            <a:r>
              <a:rPr lang="en-US" altLang="en-US" dirty="0"/>
              <a:t>A major strength of the relational model: </a:t>
            </a:r>
          </a:p>
          <a:p>
            <a:pPr lvl="1" algn="just"/>
            <a:r>
              <a:rPr lang="en-US" altLang="en-US" dirty="0"/>
              <a:t>supports simple, powerful </a:t>
            </a:r>
            <a:r>
              <a:rPr lang="en-US" altLang="en-US" i="1" dirty="0"/>
              <a:t>querying</a:t>
            </a:r>
            <a:r>
              <a:rPr lang="en-US" altLang="en-US" dirty="0"/>
              <a:t> of data. </a:t>
            </a:r>
          </a:p>
          <a:p>
            <a:pPr algn="just"/>
            <a:r>
              <a:rPr lang="en-US" altLang="en-US" dirty="0"/>
              <a:t>Queries can be written intuitively, and the DBMS is responsible for efficient evaluation.</a:t>
            </a:r>
          </a:p>
          <a:p>
            <a:pPr lvl="1" algn="just">
              <a:buSzPct val="75000"/>
            </a:pPr>
            <a:r>
              <a:rPr lang="en-US" altLang="en-US" dirty="0"/>
              <a:t>The key: precise semantics for relational queries.</a:t>
            </a:r>
          </a:p>
          <a:p>
            <a:pPr lvl="1" algn="just">
              <a:buSzPct val="75000"/>
            </a:pPr>
            <a:r>
              <a:rPr lang="en-US" altLang="en-US" dirty="0"/>
              <a:t>Allows the optimizer to extensively re-order operations, and still ensure that the answer does not change.</a:t>
            </a:r>
          </a:p>
          <a:p>
            <a:pPr algn="just"/>
            <a:endParaRPr lang="en-IN" dirty="0"/>
          </a:p>
        </p:txBody>
      </p:sp>
      <p:sp>
        <p:nvSpPr>
          <p:cNvPr id="4" name="Slide Number Placeholder 3">
            <a:extLst>
              <a:ext uri="{FF2B5EF4-FFF2-40B4-BE49-F238E27FC236}">
                <a16:creationId xmlns:a16="http://schemas.microsoft.com/office/drawing/2014/main" id="{275609AD-4B18-4299-B4E0-2550E9BD81C1}"/>
              </a:ext>
            </a:extLst>
          </p:cNvPr>
          <p:cNvSpPr>
            <a:spLocks noGrp="1"/>
          </p:cNvSpPr>
          <p:nvPr>
            <p:ph type="sldNum" sz="quarter" idx="12"/>
          </p:nvPr>
        </p:nvSpPr>
        <p:spPr/>
        <p:txBody>
          <a:bodyPr/>
          <a:lstStyle/>
          <a:p>
            <a:fld id="{7A40C488-C8CC-47D5-8871-7D5F905AB6AC}" type="slidenum">
              <a:rPr lang="en-US" smtClean="0"/>
              <a:t>6</a:t>
            </a:fld>
            <a:endParaRPr lang="en-US"/>
          </a:p>
        </p:txBody>
      </p:sp>
    </p:spTree>
    <p:extLst>
      <p:ext uri="{BB962C8B-B14F-4D97-AF65-F5344CB8AC3E}">
        <p14:creationId xmlns:p14="http://schemas.microsoft.com/office/powerpoint/2010/main" val="146233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A684-9C9B-4337-84A1-57567B6D3EEE}"/>
              </a:ext>
            </a:extLst>
          </p:cNvPr>
          <p:cNvSpPr>
            <a:spLocks noGrp="1"/>
          </p:cNvSpPr>
          <p:nvPr>
            <p:ph type="title"/>
          </p:nvPr>
        </p:nvSpPr>
        <p:spPr/>
        <p:txBody>
          <a:bodyPr>
            <a:normAutofit fontScale="90000"/>
          </a:bodyPr>
          <a:lstStyle/>
          <a:p>
            <a:r>
              <a:rPr lang="en-US" altLang="en-US" dirty="0"/>
              <a:t>The SQL Query Language</a:t>
            </a:r>
            <a:endParaRPr lang="en-IN" dirty="0"/>
          </a:p>
        </p:txBody>
      </p:sp>
      <p:sp>
        <p:nvSpPr>
          <p:cNvPr id="3" name="Content Placeholder 2">
            <a:extLst>
              <a:ext uri="{FF2B5EF4-FFF2-40B4-BE49-F238E27FC236}">
                <a16:creationId xmlns:a16="http://schemas.microsoft.com/office/drawing/2014/main" id="{A08DC0EE-D40E-42EC-9245-3421C2CEE1CF}"/>
              </a:ext>
            </a:extLst>
          </p:cNvPr>
          <p:cNvSpPr>
            <a:spLocks noGrp="1"/>
          </p:cNvSpPr>
          <p:nvPr>
            <p:ph idx="1"/>
          </p:nvPr>
        </p:nvSpPr>
        <p:spPr/>
        <p:txBody>
          <a:bodyPr/>
          <a:lstStyle/>
          <a:p>
            <a:r>
              <a:rPr lang="en-US" altLang="en-US" dirty="0"/>
              <a:t>Developed by IBM (system R) in the 1970s</a:t>
            </a:r>
          </a:p>
          <a:p>
            <a:r>
              <a:rPr lang="en-US" altLang="en-US" dirty="0"/>
              <a:t>Need for a standard since it is used by many vendors</a:t>
            </a:r>
          </a:p>
          <a:p>
            <a:r>
              <a:rPr lang="en-US" altLang="en-US" dirty="0"/>
              <a:t>Standards: </a:t>
            </a:r>
          </a:p>
          <a:p>
            <a:pPr lvl="1">
              <a:buSzPct val="75000"/>
            </a:pPr>
            <a:r>
              <a:rPr lang="en-US" altLang="en-US" dirty="0"/>
              <a:t>SQL-86</a:t>
            </a:r>
          </a:p>
          <a:p>
            <a:pPr lvl="1">
              <a:buSzPct val="75000"/>
            </a:pPr>
            <a:r>
              <a:rPr lang="en-US" altLang="en-US" dirty="0"/>
              <a:t>SQL-89 (minor revision)</a:t>
            </a:r>
          </a:p>
          <a:p>
            <a:pPr lvl="1">
              <a:buSzPct val="75000"/>
            </a:pPr>
            <a:r>
              <a:rPr lang="en-US" altLang="en-US" dirty="0"/>
              <a:t>SQL-92 (major revision, current standard)</a:t>
            </a:r>
          </a:p>
          <a:p>
            <a:pPr lvl="1">
              <a:buSzPct val="75000"/>
            </a:pPr>
            <a:r>
              <a:rPr lang="en-US" altLang="en-US" dirty="0"/>
              <a:t>SQL-99 (major extensions)</a:t>
            </a:r>
          </a:p>
          <a:p>
            <a:endParaRPr lang="en-IN" dirty="0"/>
          </a:p>
        </p:txBody>
      </p:sp>
      <p:sp>
        <p:nvSpPr>
          <p:cNvPr id="4" name="Slide Number Placeholder 3">
            <a:extLst>
              <a:ext uri="{FF2B5EF4-FFF2-40B4-BE49-F238E27FC236}">
                <a16:creationId xmlns:a16="http://schemas.microsoft.com/office/drawing/2014/main" id="{54BCE53C-356F-471C-8D56-16D90A1C0C44}"/>
              </a:ext>
            </a:extLst>
          </p:cNvPr>
          <p:cNvSpPr>
            <a:spLocks noGrp="1"/>
          </p:cNvSpPr>
          <p:nvPr>
            <p:ph type="sldNum" sz="quarter" idx="12"/>
          </p:nvPr>
        </p:nvSpPr>
        <p:spPr/>
        <p:txBody>
          <a:bodyPr/>
          <a:lstStyle/>
          <a:p>
            <a:fld id="{7A40C488-C8CC-47D5-8871-7D5F905AB6AC}" type="slidenum">
              <a:rPr lang="en-US" smtClean="0"/>
              <a:t>7</a:t>
            </a:fld>
            <a:endParaRPr lang="en-US"/>
          </a:p>
        </p:txBody>
      </p:sp>
    </p:spTree>
    <p:extLst>
      <p:ext uri="{BB962C8B-B14F-4D97-AF65-F5344CB8AC3E}">
        <p14:creationId xmlns:p14="http://schemas.microsoft.com/office/powerpoint/2010/main" val="362229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normAutofit fontScale="90000"/>
          </a:bodyPr>
          <a:lstStyle/>
          <a:p>
            <a:r>
              <a:rPr lang="en-US" altLang="en-US"/>
              <a:t>The SQL Query Language</a:t>
            </a:r>
          </a:p>
        </p:txBody>
      </p:sp>
      <p:sp>
        <p:nvSpPr>
          <p:cNvPr id="15363" name="Rectangle 3"/>
          <p:cNvSpPr>
            <a:spLocks noGrp="1" noChangeArrowheads="1"/>
          </p:cNvSpPr>
          <p:nvPr>
            <p:ph type="body" idx="1"/>
          </p:nvPr>
        </p:nvSpPr>
        <p:spPr>
          <a:xfrm>
            <a:off x="838200" y="2600587"/>
            <a:ext cx="10515600" cy="3576376"/>
          </a:xfrm>
          <a:noFill/>
          <a:ln/>
        </p:spPr>
        <p:txBody>
          <a:bodyPr/>
          <a:lstStyle/>
          <a:p>
            <a:r>
              <a:rPr lang="en-US" altLang="en-US" dirty="0"/>
              <a:t>To find all 18 year’s old students, we can write:</a:t>
            </a:r>
          </a:p>
        </p:txBody>
      </p:sp>
      <p:sp>
        <p:nvSpPr>
          <p:cNvPr id="15364" name="Rectangle 4"/>
          <p:cNvSpPr>
            <a:spLocks noChangeArrowheads="1"/>
          </p:cNvSpPr>
          <p:nvPr/>
        </p:nvSpPr>
        <p:spPr bwMode="auto">
          <a:xfrm>
            <a:off x="1217803" y="3230501"/>
            <a:ext cx="2215351"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SELECT </a:t>
            </a:r>
            <a:r>
              <a:rPr lang="en-US" altLang="en-US" dirty="0">
                <a:latin typeface="Book Antiqua" panose="02040602050305030304" pitchFamily="18" charset="0"/>
              </a:rPr>
              <a:t> *</a:t>
            </a:r>
          </a:p>
          <a:p>
            <a:r>
              <a:rPr lang="en-US" altLang="en-US" sz="2000" dirty="0">
                <a:latin typeface="Book Antiqua" panose="02040602050305030304" pitchFamily="18" charset="0"/>
              </a:rPr>
              <a:t>FROM</a:t>
            </a:r>
            <a:r>
              <a:rPr lang="en-US" altLang="en-US" dirty="0">
                <a:latin typeface="Book Antiqua" panose="02040602050305030304" pitchFamily="18" charset="0"/>
              </a:rPr>
              <a:t>  Students S</a:t>
            </a:r>
          </a:p>
          <a:p>
            <a:r>
              <a:rPr lang="en-US" altLang="en-US" sz="2000" dirty="0">
                <a:latin typeface="Book Antiqua" panose="02040602050305030304" pitchFamily="18" charset="0"/>
              </a:rPr>
              <a:t>WHERE</a:t>
            </a:r>
            <a:r>
              <a:rPr lang="en-US" altLang="en-US" dirty="0">
                <a:latin typeface="Book Antiqua" panose="02040602050305030304" pitchFamily="18" charset="0"/>
              </a:rPr>
              <a:t>  </a:t>
            </a:r>
            <a:r>
              <a:rPr lang="en-US" altLang="en-US" dirty="0" err="1">
                <a:latin typeface="Book Antiqua" panose="02040602050305030304" pitchFamily="18" charset="0"/>
              </a:rPr>
              <a:t>S.age</a:t>
            </a:r>
            <a:r>
              <a:rPr lang="en-US" altLang="en-US" dirty="0">
                <a:latin typeface="Book Antiqua" panose="02040602050305030304" pitchFamily="18" charset="0"/>
              </a:rPr>
              <a:t>=18;</a:t>
            </a:r>
          </a:p>
        </p:txBody>
      </p:sp>
      <p:sp>
        <p:nvSpPr>
          <p:cNvPr id="15365" name="Rectangle 5"/>
          <p:cNvSpPr>
            <a:spLocks noChangeArrowheads="1"/>
          </p:cNvSpPr>
          <p:nvPr/>
        </p:nvSpPr>
        <p:spPr bwMode="auto">
          <a:xfrm>
            <a:off x="1024856" y="4409411"/>
            <a:ext cx="4765921"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Tx/>
              <a:buChar char="•"/>
            </a:pPr>
            <a:r>
              <a:rPr lang="en-US" altLang="en-US" sz="2800" b="1" dirty="0">
                <a:solidFill>
                  <a:srgbClr val="002060"/>
                </a:solidFill>
              </a:rPr>
              <a:t>To find just names and logins:</a:t>
            </a:r>
          </a:p>
        </p:txBody>
      </p:sp>
      <p:sp>
        <p:nvSpPr>
          <p:cNvPr id="15366" name="Rectangle 6"/>
          <p:cNvSpPr>
            <a:spLocks noChangeArrowheads="1"/>
          </p:cNvSpPr>
          <p:nvPr/>
        </p:nvSpPr>
        <p:spPr bwMode="auto">
          <a:xfrm>
            <a:off x="1217804" y="4946472"/>
            <a:ext cx="2984144" cy="12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2000" dirty="0">
                <a:latin typeface="Book Antiqua" panose="02040602050305030304" pitchFamily="18" charset="0"/>
              </a:rPr>
              <a:t>SELECT</a:t>
            </a:r>
            <a:r>
              <a:rPr lang="en-US" altLang="en-US" dirty="0">
                <a:latin typeface="Book Antiqua" panose="02040602050305030304" pitchFamily="18" charset="0"/>
              </a:rPr>
              <a:t>  S.name, </a:t>
            </a:r>
            <a:r>
              <a:rPr lang="en-US" altLang="en-US" dirty="0" err="1">
                <a:latin typeface="Book Antiqua" panose="02040602050305030304" pitchFamily="18" charset="0"/>
              </a:rPr>
              <a:t>S.login</a:t>
            </a:r>
            <a:r>
              <a:rPr lang="en-US" altLang="en-US" dirty="0">
                <a:latin typeface="Book Antiqua" panose="02040602050305030304" pitchFamily="18" charset="0"/>
              </a:rPr>
              <a:t> </a:t>
            </a:r>
          </a:p>
          <a:p>
            <a:r>
              <a:rPr lang="en-US" altLang="en-US" sz="2000" dirty="0">
                <a:latin typeface="Book Antiqua" panose="02040602050305030304" pitchFamily="18" charset="0"/>
              </a:rPr>
              <a:t>FROM</a:t>
            </a:r>
            <a:r>
              <a:rPr lang="en-US" altLang="en-US" dirty="0">
                <a:latin typeface="Book Antiqua" panose="02040602050305030304" pitchFamily="18" charset="0"/>
              </a:rPr>
              <a:t>  Students S </a:t>
            </a:r>
          </a:p>
          <a:p>
            <a:r>
              <a:rPr lang="en-US" altLang="en-US" sz="2000" dirty="0">
                <a:latin typeface="Book Antiqua" panose="02040602050305030304" pitchFamily="18" charset="0"/>
              </a:rPr>
              <a:t>WHERE</a:t>
            </a:r>
            <a:r>
              <a:rPr lang="en-US" altLang="en-US" dirty="0">
                <a:latin typeface="Book Antiqua" panose="02040602050305030304" pitchFamily="18" charset="0"/>
              </a:rPr>
              <a:t>  </a:t>
            </a:r>
            <a:r>
              <a:rPr lang="en-US" altLang="en-US" dirty="0" err="1">
                <a:latin typeface="Book Antiqua" panose="02040602050305030304" pitchFamily="18" charset="0"/>
              </a:rPr>
              <a:t>S.age</a:t>
            </a:r>
            <a:r>
              <a:rPr lang="en-US" altLang="en-US" dirty="0">
                <a:latin typeface="Book Antiqua" panose="02040602050305030304" pitchFamily="18" charset="0"/>
              </a:rPr>
              <a:t>=18;</a:t>
            </a:r>
          </a:p>
          <a:p>
            <a:endParaRPr lang="en-US" altLang="en-US" dirty="0">
              <a:latin typeface="Book Antiqua" panose="02040602050305030304" pitchFamily="18" charset="0"/>
            </a:endParaRPr>
          </a:p>
        </p:txBody>
      </p:sp>
      <p:graphicFrame>
        <p:nvGraphicFramePr>
          <p:cNvPr id="2" name="Table 2">
            <a:extLst>
              <a:ext uri="{FF2B5EF4-FFF2-40B4-BE49-F238E27FC236}">
                <a16:creationId xmlns:a16="http://schemas.microsoft.com/office/drawing/2014/main" id="{239EE052-FC98-4288-88CE-162942370C08}"/>
              </a:ext>
            </a:extLst>
          </p:cNvPr>
          <p:cNvGraphicFramePr>
            <a:graphicFrameLocks noGrp="1"/>
          </p:cNvGraphicFramePr>
          <p:nvPr>
            <p:extLst>
              <p:ext uri="{D42A27DB-BD31-4B8C-83A1-F6EECF244321}">
                <p14:modId xmlns:p14="http://schemas.microsoft.com/office/powerpoint/2010/main" val="1116447947"/>
              </p:ext>
            </p:extLst>
          </p:nvPr>
        </p:nvGraphicFramePr>
        <p:xfrm>
          <a:off x="4315203" y="1179037"/>
          <a:ext cx="7095225" cy="1463040"/>
        </p:xfrm>
        <a:graphic>
          <a:graphicData uri="http://schemas.openxmlformats.org/drawingml/2006/table">
            <a:tbl>
              <a:tblPr firstRow="1" bandRow="1">
                <a:tableStyleId>{21E4AEA4-8DFA-4A89-87EB-49C32662AFE0}</a:tableStyleId>
              </a:tblPr>
              <a:tblGrid>
                <a:gridCol w="1419045">
                  <a:extLst>
                    <a:ext uri="{9D8B030D-6E8A-4147-A177-3AD203B41FA5}">
                      <a16:colId xmlns:a16="http://schemas.microsoft.com/office/drawing/2014/main" val="720352587"/>
                    </a:ext>
                  </a:extLst>
                </a:gridCol>
                <a:gridCol w="1246791">
                  <a:extLst>
                    <a:ext uri="{9D8B030D-6E8A-4147-A177-3AD203B41FA5}">
                      <a16:colId xmlns:a16="http://schemas.microsoft.com/office/drawing/2014/main" val="271366495"/>
                    </a:ext>
                  </a:extLst>
                </a:gridCol>
                <a:gridCol w="1820411">
                  <a:extLst>
                    <a:ext uri="{9D8B030D-6E8A-4147-A177-3AD203B41FA5}">
                      <a16:colId xmlns:a16="http://schemas.microsoft.com/office/drawing/2014/main" val="4293386286"/>
                    </a:ext>
                  </a:extLst>
                </a:gridCol>
                <a:gridCol w="1189933">
                  <a:extLst>
                    <a:ext uri="{9D8B030D-6E8A-4147-A177-3AD203B41FA5}">
                      <a16:colId xmlns:a16="http://schemas.microsoft.com/office/drawing/2014/main" val="2516874736"/>
                    </a:ext>
                  </a:extLst>
                </a:gridCol>
                <a:gridCol w="1419045">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bl>
          </a:graphicData>
        </a:graphic>
      </p:graphicFrame>
      <p:graphicFrame>
        <p:nvGraphicFramePr>
          <p:cNvPr id="10" name="Table 2">
            <a:extLst>
              <a:ext uri="{FF2B5EF4-FFF2-40B4-BE49-F238E27FC236}">
                <a16:creationId xmlns:a16="http://schemas.microsoft.com/office/drawing/2014/main" id="{F11A8FDF-99A2-4645-8444-C49EB2764450}"/>
              </a:ext>
            </a:extLst>
          </p:cNvPr>
          <p:cNvGraphicFramePr>
            <a:graphicFrameLocks noGrp="1"/>
          </p:cNvGraphicFramePr>
          <p:nvPr>
            <p:extLst>
              <p:ext uri="{D42A27DB-BD31-4B8C-83A1-F6EECF244321}">
                <p14:modId xmlns:p14="http://schemas.microsoft.com/office/powerpoint/2010/main" val="3649585500"/>
              </p:ext>
            </p:extLst>
          </p:nvPr>
        </p:nvGraphicFramePr>
        <p:xfrm>
          <a:off x="4315203" y="3204909"/>
          <a:ext cx="7095225" cy="1097280"/>
        </p:xfrm>
        <a:graphic>
          <a:graphicData uri="http://schemas.openxmlformats.org/drawingml/2006/table">
            <a:tbl>
              <a:tblPr firstRow="1" bandRow="1">
                <a:tableStyleId>{21E4AEA4-8DFA-4A89-87EB-49C32662AFE0}</a:tableStyleId>
              </a:tblPr>
              <a:tblGrid>
                <a:gridCol w="1419045">
                  <a:extLst>
                    <a:ext uri="{9D8B030D-6E8A-4147-A177-3AD203B41FA5}">
                      <a16:colId xmlns:a16="http://schemas.microsoft.com/office/drawing/2014/main" val="720352587"/>
                    </a:ext>
                  </a:extLst>
                </a:gridCol>
                <a:gridCol w="1246791">
                  <a:extLst>
                    <a:ext uri="{9D8B030D-6E8A-4147-A177-3AD203B41FA5}">
                      <a16:colId xmlns:a16="http://schemas.microsoft.com/office/drawing/2014/main" val="271366495"/>
                    </a:ext>
                  </a:extLst>
                </a:gridCol>
                <a:gridCol w="1820411">
                  <a:extLst>
                    <a:ext uri="{9D8B030D-6E8A-4147-A177-3AD203B41FA5}">
                      <a16:colId xmlns:a16="http://schemas.microsoft.com/office/drawing/2014/main" val="4293386286"/>
                    </a:ext>
                  </a:extLst>
                </a:gridCol>
                <a:gridCol w="1189933">
                  <a:extLst>
                    <a:ext uri="{9D8B030D-6E8A-4147-A177-3AD203B41FA5}">
                      <a16:colId xmlns:a16="http://schemas.microsoft.com/office/drawing/2014/main" val="2516874736"/>
                    </a:ext>
                  </a:extLst>
                </a:gridCol>
                <a:gridCol w="1419045">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bl>
          </a:graphicData>
        </a:graphic>
      </p:graphicFrame>
      <p:graphicFrame>
        <p:nvGraphicFramePr>
          <p:cNvPr id="11" name="Table 2">
            <a:extLst>
              <a:ext uri="{FF2B5EF4-FFF2-40B4-BE49-F238E27FC236}">
                <a16:creationId xmlns:a16="http://schemas.microsoft.com/office/drawing/2014/main" id="{8851CB1E-F4B4-489E-9946-2E9DC532A7D2}"/>
              </a:ext>
            </a:extLst>
          </p:cNvPr>
          <p:cNvGraphicFramePr>
            <a:graphicFrameLocks noGrp="1"/>
          </p:cNvGraphicFramePr>
          <p:nvPr>
            <p:extLst>
              <p:ext uri="{D42A27DB-BD31-4B8C-83A1-F6EECF244321}">
                <p14:modId xmlns:p14="http://schemas.microsoft.com/office/powerpoint/2010/main" val="2509561836"/>
              </p:ext>
            </p:extLst>
          </p:nvPr>
        </p:nvGraphicFramePr>
        <p:xfrm>
          <a:off x="4315203" y="4994749"/>
          <a:ext cx="3067202" cy="1097280"/>
        </p:xfrm>
        <a:graphic>
          <a:graphicData uri="http://schemas.openxmlformats.org/drawingml/2006/table">
            <a:tbl>
              <a:tblPr firstRow="1" bandRow="1">
                <a:tableStyleId>{21E4AEA4-8DFA-4A89-87EB-49C32662AFE0}</a:tableStyleId>
              </a:tblPr>
              <a:tblGrid>
                <a:gridCol w="1246791">
                  <a:extLst>
                    <a:ext uri="{9D8B030D-6E8A-4147-A177-3AD203B41FA5}">
                      <a16:colId xmlns:a16="http://schemas.microsoft.com/office/drawing/2014/main" val="271366495"/>
                    </a:ext>
                  </a:extLst>
                </a:gridCol>
                <a:gridCol w="1820411">
                  <a:extLst>
                    <a:ext uri="{9D8B030D-6E8A-4147-A177-3AD203B41FA5}">
                      <a16:colId xmlns:a16="http://schemas.microsoft.com/office/drawing/2014/main" val="4293386286"/>
                    </a:ext>
                  </a:extLst>
                </a:gridCol>
              </a:tblGrid>
              <a:tr h="314086">
                <a:tc>
                  <a:txBody>
                    <a:bodyPr/>
                    <a:lstStyle/>
                    <a:p>
                      <a:r>
                        <a:rPr lang="en-US" dirty="0"/>
                        <a:t>name</a:t>
                      </a:r>
                      <a:endParaRPr lang="en-IN" dirty="0"/>
                    </a:p>
                  </a:txBody>
                  <a:tcPr/>
                </a:tc>
                <a:tc>
                  <a:txBody>
                    <a:bodyPr/>
                    <a:lstStyle/>
                    <a:p>
                      <a:r>
                        <a:rPr lang="en-US" dirty="0"/>
                        <a:t>login</a:t>
                      </a:r>
                      <a:endParaRPr lang="en-IN" dirty="0"/>
                    </a:p>
                  </a:txBody>
                  <a:tcPr/>
                </a:tc>
                <a:extLst>
                  <a:ext uri="{0D108BD9-81ED-4DB2-BD59-A6C34878D82A}">
                    <a16:rowId xmlns:a16="http://schemas.microsoft.com/office/drawing/2014/main" val="3621505959"/>
                  </a:ext>
                </a:extLst>
              </a:tr>
              <a:tr h="322136">
                <a:tc>
                  <a:txBody>
                    <a:bodyPr/>
                    <a:lstStyle/>
                    <a:p>
                      <a:r>
                        <a:rPr lang="en-US" dirty="0"/>
                        <a:t>Jones</a:t>
                      </a:r>
                      <a:endParaRPr lang="en-IN" dirty="0"/>
                    </a:p>
                  </a:txBody>
                  <a:tcPr/>
                </a:tc>
                <a:tc>
                  <a:txBody>
                    <a:bodyPr/>
                    <a:lstStyle/>
                    <a:p>
                      <a:r>
                        <a:rPr lang="en-US" dirty="0" err="1"/>
                        <a:t>jones@cs</a:t>
                      </a:r>
                      <a:endParaRPr lang="en-IN" dirty="0"/>
                    </a:p>
                  </a:txBody>
                  <a:tcPr/>
                </a:tc>
                <a:extLst>
                  <a:ext uri="{0D108BD9-81ED-4DB2-BD59-A6C34878D82A}">
                    <a16:rowId xmlns:a16="http://schemas.microsoft.com/office/drawing/2014/main" val="1512469829"/>
                  </a:ext>
                </a:extLst>
              </a:tr>
              <a:tr h="322136">
                <a:tc>
                  <a:txBody>
                    <a:bodyPr/>
                    <a:lstStyle/>
                    <a:p>
                      <a:r>
                        <a:rPr lang="en-US" dirty="0"/>
                        <a:t>Smith</a:t>
                      </a:r>
                      <a:endParaRPr lang="en-IN" dirty="0"/>
                    </a:p>
                  </a:txBody>
                  <a:tcPr/>
                </a:tc>
                <a:tc>
                  <a:txBody>
                    <a:bodyPr/>
                    <a:lstStyle/>
                    <a:p>
                      <a:r>
                        <a:rPr lang="en-US" dirty="0" err="1"/>
                        <a:t>smith@eecs</a:t>
                      </a:r>
                      <a:endParaRPr lang="en-IN" dirty="0"/>
                    </a:p>
                  </a:txBody>
                  <a:tcPr/>
                </a:tc>
                <a:extLst>
                  <a:ext uri="{0D108BD9-81ED-4DB2-BD59-A6C34878D82A}">
                    <a16:rowId xmlns:a16="http://schemas.microsoft.com/office/drawing/2014/main" val="4152581263"/>
                  </a:ext>
                </a:extLst>
              </a:tr>
            </a:tbl>
          </a:graphicData>
        </a:graphic>
      </p:graphicFrame>
    </p:spTree>
    <p:extLst>
      <p:ext uri="{BB962C8B-B14F-4D97-AF65-F5344CB8AC3E}">
        <p14:creationId xmlns:p14="http://schemas.microsoft.com/office/powerpoint/2010/main" val="38408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normAutofit fontScale="90000"/>
          </a:bodyPr>
          <a:lstStyle/>
          <a:p>
            <a:r>
              <a:rPr lang="en-US" altLang="en-US"/>
              <a:t> Querying Multiple Relations</a:t>
            </a:r>
          </a:p>
        </p:txBody>
      </p:sp>
      <p:sp>
        <p:nvSpPr>
          <p:cNvPr id="17411" name="Rectangle 3"/>
          <p:cNvSpPr>
            <a:spLocks noGrp="1" noChangeArrowheads="1"/>
          </p:cNvSpPr>
          <p:nvPr>
            <p:ph idx="1"/>
          </p:nvPr>
        </p:nvSpPr>
        <p:spPr>
          <a:noFill/>
          <a:ln/>
        </p:spPr>
        <p:txBody>
          <a:bodyPr/>
          <a:lstStyle/>
          <a:p>
            <a:r>
              <a:rPr lang="en-US" altLang="en-US" dirty="0"/>
              <a:t>What does the following query compute?</a:t>
            </a:r>
          </a:p>
        </p:txBody>
      </p:sp>
      <p:sp>
        <p:nvSpPr>
          <p:cNvPr id="17412" name="Rectangle 4"/>
          <p:cNvSpPr>
            <a:spLocks noChangeArrowheads="1"/>
          </p:cNvSpPr>
          <p:nvPr/>
        </p:nvSpPr>
        <p:spPr bwMode="auto">
          <a:xfrm>
            <a:off x="1190643" y="3987137"/>
            <a:ext cx="4502837"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dirty="0">
                <a:latin typeface="Book Antiqua" panose="02040602050305030304" pitchFamily="18" charset="0"/>
              </a:rPr>
              <a:t>SELECT </a:t>
            </a:r>
            <a:r>
              <a:rPr lang="en-US" altLang="en-US" dirty="0">
                <a:latin typeface="Book Antiqua" panose="02040602050305030304" pitchFamily="18" charset="0"/>
              </a:rPr>
              <a:t> S.name, </a:t>
            </a:r>
            <a:r>
              <a:rPr lang="en-US" altLang="en-US" dirty="0" err="1">
                <a:latin typeface="Book Antiqua" panose="02040602050305030304" pitchFamily="18" charset="0"/>
              </a:rPr>
              <a:t>E.cid</a:t>
            </a:r>
            <a:endParaRPr lang="en-US" altLang="en-US" dirty="0">
              <a:latin typeface="Book Antiqua" panose="02040602050305030304" pitchFamily="18" charset="0"/>
            </a:endParaRPr>
          </a:p>
          <a:p>
            <a:r>
              <a:rPr lang="en-US" altLang="en-US" sz="2000" dirty="0">
                <a:latin typeface="Book Antiqua" panose="02040602050305030304" pitchFamily="18" charset="0"/>
              </a:rPr>
              <a:t>FROM</a:t>
            </a:r>
            <a:r>
              <a:rPr lang="en-US" altLang="en-US" dirty="0">
                <a:latin typeface="Book Antiqua" panose="02040602050305030304" pitchFamily="18" charset="0"/>
              </a:rPr>
              <a:t>  Students S, Enrolled E</a:t>
            </a:r>
          </a:p>
          <a:p>
            <a:r>
              <a:rPr lang="en-US" altLang="en-US" sz="2000" dirty="0">
                <a:latin typeface="Book Antiqua" panose="02040602050305030304" pitchFamily="18" charset="0"/>
              </a:rPr>
              <a:t>WHERE</a:t>
            </a:r>
            <a:r>
              <a:rPr lang="en-US" altLang="en-US" dirty="0">
                <a:latin typeface="Book Antiqua" panose="02040602050305030304" pitchFamily="18" charset="0"/>
              </a:rPr>
              <a:t>  </a:t>
            </a:r>
            <a:r>
              <a:rPr lang="en-US" altLang="en-US" dirty="0" err="1">
                <a:latin typeface="Book Antiqua" panose="02040602050305030304" pitchFamily="18" charset="0"/>
              </a:rPr>
              <a:t>S.sid</a:t>
            </a:r>
            <a:r>
              <a:rPr lang="en-US" altLang="en-US" dirty="0">
                <a:latin typeface="Book Antiqua" panose="02040602050305030304" pitchFamily="18" charset="0"/>
              </a:rPr>
              <a:t>=</a:t>
            </a:r>
            <a:r>
              <a:rPr lang="en-US" altLang="en-US" dirty="0" err="1">
                <a:latin typeface="Book Antiqua" panose="02040602050305030304" pitchFamily="18" charset="0"/>
              </a:rPr>
              <a:t>E.sid</a:t>
            </a:r>
            <a:r>
              <a:rPr lang="en-US" altLang="en-US" dirty="0">
                <a:latin typeface="Book Antiqua" panose="02040602050305030304" pitchFamily="18" charset="0"/>
              </a:rPr>
              <a:t> </a:t>
            </a:r>
            <a:r>
              <a:rPr lang="en-US" altLang="en-US" sz="2000" dirty="0">
                <a:latin typeface="Book Antiqua" panose="02040602050305030304" pitchFamily="18" charset="0"/>
              </a:rPr>
              <a:t>AND</a:t>
            </a:r>
            <a:r>
              <a:rPr lang="en-US" altLang="en-US" dirty="0">
                <a:latin typeface="Book Antiqua" panose="02040602050305030304" pitchFamily="18" charset="0"/>
              </a:rPr>
              <a:t> </a:t>
            </a:r>
            <a:r>
              <a:rPr lang="en-US" altLang="en-US" dirty="0" err="1">
                <a:latin typeface="Book Antiqua" panose="02040602050305030304" pitchFamily="18" charset="0"/>
              </a:rPr>
              <a:t>E.grade</a:t>
            </a:r>
            <a:r>
              <a:rPr lang="en-US" altLang="en-US" dirty="0">
                <a:latin typeface="Book Antiqua" panose="02040602050305030304" pitchFamily="18" charset="0"/>
              </a:rPr>
              <a:t>=“A”;</a:t>
            </a:r>
          </a:p>
        </p:txBody>
      </p:sp>
      <p:sp>
        <p:nvSpPr>
          <p:cNvPr id="17415" name="Rectangle 7"/>
          <p:cNvSpPr>
            <a:spLocks noChangeArrowheads="1"/>
          </p:cNvSpPr>
          <p:nvPr/>
        </p:nvSpPr>
        <p:spPr bwMode="auto">
          <a:xfrm>
            <a:off x="1168287" y="3355483"/>
            <a:ext cx="43402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dirty="0">
                <a:latin typeface="Book Antiqua" panose="02040602050305030304" pitchFamily="18" charset="0"/>
              </a:rPr>
              <a:t>Given the following instance of Enrolled:</a:t>
            </a:r>
          </a:p>
        </p:txBody>
      </p:sp>
      <p:sp>
        <p:nvSpPr>
          <p:cNvPr id="17416" name="Rectangle 8"/>
          <p:cNvSpPr>
            <a:spLocks noChangeArrowheads="1"/>
          </p:cNvSpPr>
          <p:nvPr/>
        </p:nvSpPr>
        <p:spPr bwMode="auto">
          <a:xfrm>
            <a:off x="4405313" y="5624514"/>
            <a:ext cx="91531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latin typeface="Book Antiqua" panose="02040602050305030304" pitchFamily="18" charset="0"/>
              </a:rPr>
              <a:t>we get:</a:t>
            </a:r>
          </a:p>
        </p:txBody>
      </p:sp>
      <p:graphicFrame>
        <p:nvGraphicFramePr>
          <p:cNvPr id="9" name="Table 2">
            <a:extLst>
              <a:ext uri="{FF2B5EF4-FFF2-40B4-BE49-F238E27FC236}">
                <a16:creationId xmlns:a16="http://schemas.microsoft.com/office/drawing/2014/main" id="{84058FB6-7055-4887-AC4D-56B9B5BD2C99}"/>
              </a:ext>
            </a:extLst>
          </p:cNvPr>
          <p:cNvGraphicFramePr>
            <a:graphicFrameLocks noGrp="1"/>
          </p:cNvGraphicFramePr>
          <p:nvPr>
            <p:extLst>
              <p:ext uri="{D42A27DB-BD31-4B8C-83A1-F6EECF244321}">
                <p14:modId xmlns:p14="http://schemas.microsoft.com/office/powerpoint/2010/main" val="2858658075"/>
              </p:ext>
            </p:extLst>
          </p:nvPr>
        </p:nvGraphicFramePr>
        <p:xfrm>
          <a:off x="6320174" y="1736250"/>
          <a:ext cx="5718028" cy="1463040"/>
        </p:xfrm>
        <a:graphic>
          <a:graphicData uri="http://schemas.openxmlformats.org/drawingml/2006/table">
            <a:tbl>
              <a:tblPr firstRow="1" bandRow="1">
                <a:tableStyleId>{21E4AEA4-8DFA-4A89-87EB-49C32662AFE0}</a:tableStyleId>
              </a:tblPr>
              <a:tblGrid>
                <a:gridCol w="1143605">
                  <a:extLst>
                    <a:ext uri="{9D8B030D-6E8A-4147-A177-3AD203B41FA5}">
                      <a16:colId xmlns:a16="http://schemas.microsoft.com/office/drawing/2014/main" val="720352587"/>
                    </a:ext>
                  </a:extLst>
                </a:gridCol>
                <a:gridCol w="1004787">
                  <a:extLst>
                    <a:ext uri="{9D8B030D-6E8A-4147-A177-3AD203B41FA5}">
                      <a16:colId xmlns:a16="http://schemas.microsoft.com/office/drawing/2014/main" val="271366495"/>
                    </a:ext>
                  </a:extLst>
                </a:gridCol>
                <a:gridCol w="1467066">
                  <a:extLst>
                    <a:ext uri="{9D8B030D-6E8A-4147-A177-3AD203B41FA5}">
                      <a16:colId xmlns:a16="http://schemas.microsoft.com/office/drawing/2014/main" val="4293386286"/>
                    </a:ext>
                  </a:extLst>
                </a:gridCol>
                <a:gridCol w="958965">
                  <a:extLst>
                    <a:ext uri="{9D8B030D-6E8A-4147-A177-3AD203B41FA5}">
                      <a16:colId xmlns:a16="http://schemas.microsoft.com/office/drawing/2014/main" val="2516874736"/>
                    </a:ext>
                  </a:extLst>
                </a:gridCol>
                <a:gridCol w="1143605">
                  <a:extLst>
                    <a:ext uri="{9D8B030D-6E8A-4147-A177-3AD203B41FA5}">
                      <a16:colId xmlns:a16="http://schemas.microsoft.com/office/drawing/2014/main" val="1225601264"/>
                    </a:ext>
                  </a:extLst>
                </a:gridCol>
              </a:tblGrid>
              <a:tr h="314086">
                <a:tc>
                  <a:txBody>
                    <a:bodyPr/>
                    <a:lstStyle/>
                    <a:p>
                      <a:r>
                        <a:rPr lang="en-US" dirty="0" err="1"/>
                        <a:t>sid</a:t>
                      </a:r>
                      <a:endParaRPr lang="en-IN" dirty="0"/>
                    </a:p>
                  </a:txBody>
                  <a:tcPr/>
                </a:tc>
                <a:tc>
                  <a:txBody>
                    <a:bodyPr/>
                    <a:lstStyle/>
                    <a:p>
                      <a:r>
                        <a:rPr lang="en-US" dirty="0"/>
                        <a:t>name</a:t>
                      </a:r>
                      <a:endParaRPr lang="en-IN" dirty="0"/>
                    </a:p>
                  </a:txBody>
                  <a:tcPr/>
                </a:tc>
                <a:tc>
                  <a:txBody>
                    <a:bodyPr/>
                    <a:lstStyle/>
                    <a:p>
                      <a:r>
                        <a:rPr lang="en-US" dirty="0"/>
                        <a:t>login</a:t>
                      </a:r>
                      <a:endParaRPr lang="en-IN" dirty="0"/>
                    </a:p>
                  </a:txBody>
                  <a:tcPr/>
                </a:tc>
                <a:tc>
                  <a:txBody>
                    <a:bodyPr/>
                    <a:lstStyle/>
                    <a:p>
                      <a:r>
                        <a:rPr lang="en-US" dirty="0"/>
                        <a:t>age</a:t>
                      </a:r>
                      <a:endParaRPr lang="en-IN" dirty="0"/>
                    </a:p>
                  </a:txBody>
                  <a:tcPr/>
                </a:tc>
                <a:tc>
                  <a:txBody>
                    <a:bodyPr/>
                    <a:lstStyle/>
                    <a:p>
                      <a:r>
                        <a:rPr lang="en-US" dirty="0" err="1"/>
                        <a:t>gpa</a:t>
                      </a:r>
                      <a:endParaRPr lang="en-IN" dirty="0"/>
                    </a:p>
                  </a:txBody>
                  <a:tcPr/>
                </a:tc>
                <a:extLst>
                  <a:ext uri="{0D108BD9-81ED-4DB2-BD59-A6C34878D82A}">
                    <a16:rowId xmlns:a16="http://schemas.microsoft.com/office/drawing/2014/main" val="3621505959"/>
                  </a:ext>
                </a:extLst>
              </a:tr>
              <a:tr h="322136">
                <a:tc>
                  <a:txBody>
                    <a:bodyPr/>
                    <a:lstStyle/>
                    <a:p>
                      <a:r>
                        <a:rPr lang="en-US" dirty="0"/>
                        <a:t>53666</a:t>
                      </a:r>
                      <a:endParaRPr lang="en-IN" dirty="0"/>
                    </a:p>
                  </a:txBody>
                  <a:tcPr/>
                </a:tc>
                <a:tc>
                  <a:txBody>
                    <a:bodyPr/>
                    <a:lstStyle/>
                    <a:p>
                      <a:r>
                        <a:rPr lang="en-US" dirty="0"/>
                        <a:t>Jones</a:t>
                      </a:r>
                      <a:endParaRPr lang="en-IN" dirty="0"/>
                    </a:p>
                  </a:txBody>
                  <a:tcPr/>
                </a:tc>
                <a:tc>
                  <a:txBody>
                    <a:bodyPr/>
                    <a:lstStyle/>
                    <a:p>
                      <a:r>
                        <a:rPr lang="en-US" dirty="0" err="1"/>
                        <a:t>jones@cs</a:t>
                      </a:r>
                      <a:endParaRPr lang="en-IN" dirty="0"/>
                    </a:p>
                  </a:txBody>
                  <a:tcPr/>
                </a:tc>
                <a:tc>
                  <a:txBody>
                    <a:bodyPr/>
                    <a:lstStyle/>
                    <a:p>
                      <a:r>
                        <a:rPr lang="en-US" dirty="0"/>
                        <a:t>18</a:t>
                      </a:r>
                      <a:endParaRPr lang="en-IN" dirty="0"/>
                    </a:p>
                  </a:txBody>
                  <a:tcPr/>
                </a:tc>
                <a:tc>
                  <a:txBody>
                    <a:bodyPr/>
                    <a:lstStyle/>
                    <a:p>
                      <a:r>
                        <a:rPr lang="en-US" dirty="0"/>
                        <a:t>3.4</a:t>
                      </a:r>
                      <a:endParaRPr lang="en-IN" dirty="0"/>
                    </a:p>
                  </a:txBody>
                  <a:tcPr/>
                </a:tc>
                <a:extLst>
                  <a:ext uri="{0D108BD9-81ED-4DB2-BD59-A6C34878D82A}">
                    <a16:rowId xmlns:a16="http://schemas.microsoft.com/office/drawing/2014/main" val="1512469829"/>
                  </a:ext>
                </a:extLst>
              </a:tr>
              <a:tr h="322136">
                <a:tc>
                  <a:txBody>
                    <a:bodyPr/>
                    <a:lstStyle/>
                    <a:p>
                      <a:r>
                        <a:rPr lang="en-US" dirty="0"/>
                        <a:t>53688</a:t>
                      </a:r>
                      <a:endParaRPr lang="en-IN" dirty="0"/>
                    </a:p>
                  </a:txBody>
                  <a:tcPr/>
                </a:tc>
                <a:tc>
                  <a:txBody>
                    <a:bodyPr/>
                    <a:lstStyle/>
                    <a:p>
                      <a:r>
                        <a:rPr lang="en-US" dirty="0"/>
                        <a:t>Smith</a:t>
                      </a:r>
                      <a:endParaRPr lang="en-IN" dirty="0"/>
                    </a:p>
                  </a:txBody>
                  <a:tcPr/>
                </a:tc>
                <a:tc>
                  <a:txBody>
                    <a:bodyPr/>
                    <a:lstStyle/>
                    <a:p>
                      <a:r>
                        <a:rPr lang="en-US" dirty="0" err="1"/>
                        <a:t>smith@eecs</a:t>
                      </a:r>
                      <a:endParaRPr lang="en-IN" dirty="0"/>
                    </a:p>
                  </a:txBody>
                  <a:tcPr/>
                </a:tc>
                <a:tc>
                  <a:txBody>
                    <a:bodyPr/>
                    <a:lstStyle/>
                    <a:p>
                      <a:r>
                        <a:rPr lang="en-US" dirty="0"/>
                        <a:t>18</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Smith</a:t>
                      </a:r>
                      <a:endParaRPr lang="en-IN" dirty="0"/>
                    </a:p>
                  </a:txBody>
                  <a:tcPr/>
                </a:tc>
                <a:tc>
                  <a:txBody>
                    <a:bodyPr/>
                    <a:lstStyle/>
                    <a:p>
                      <a:r>
                        <a:rPr lang="en-US" dirty="0" err="1"/>
                        <a:t>smith@math</a:t>
                      </a:r>
                      <a:endParaRPr lang="en-IN" dirty="0"/>
                    </a:p>
                  </a:txBody>
                  <a:tcPr/>
                </a:tc>
                <a:tc>
                  <a:txBody>
                    <a:bodyPr/>
                    <a:lstStyle/>
                    <a:p>
                      <a:r>
                        <a:rPr lang="en-US" dirty="0"/>
                        <a:t>19</a:t>
                      </a:r>
                      <a:endParaRPr lang="en-IN" dirty="0"/>
                    </a:p>
                  </a:txBody>
                  <a:tcPr/>
                </a:tc>
                <a:tc>
                  <a:txBody>
                    <a:bodyPr/>
                    <a:lstStyle/>
                    <a:p>
                      <a:r>
                        <a:rPr lang="en-US" dirty="0"/>
                        <a:t>3.8</a:t>
                      </a:r>
                      <a:endParaRPr lang="en-IN" dirty="0"/>
                    </a:p>
                  </a:txBody>
                  <a:tcPr/>
                </a:tc>
                <a:extLst>
                  <a:ext uri="{0D108BD9-81ED-4DB2-BD59-A6C34878D82A}">
                    <a16:rowId xmlns:a16="http://schemas.microsoft.com/office/drawing/2014/main" val="4289600214"/>
                  </a:ext>
                </a:extLst>
              </a:tr>
            </a:tbl>
          </a:graphicData>
        </a:graphic>
      </p:graphicFrame>
      <p:graphicFrame>
        <p:nvGraphicFramePr>
          <p:cNvPr id="10" name="Table 2">
            <a:extLst>
              <a:ext uri="{FF2B5EF4-FFF2-40B4-BE49-F238E27FC236}">
                <a16:creationId xmlns:a16="http://schemas.microsoft.com/office/drawing/2014/main" id="{20732BA3-52AF-4F3A-A2AC-E65732139A31}"/>
              </a:ext>
            </a:extLst>
          </p:cNvPr>
          <p:cNvGraphicFramePr>
            <a:graphicFrameLocks noGrp="1"/>
          </p:cNvGraphicFramePr>
          <p:nvPr>
            <p:extLst>
              <p:ext uri="{D42A27DB-BD31-4B8C-83A1-F6EECF244321}">
                <p14:modId xmlns:p14="http://schemas.microsoft.com/office/powerpoint/2010/main" val="2160490403"/>
              </p:ext>
            </p:extLst>
          </p:nvPr>
        </p:nvGraphicFramePr>
        <p:xfrm>
          <a:off x="6320174" y="3425826"/>
          <a:ext cx="3615458" cy="1828800"/>
        </p:xfrm>
        <a:graphic>
          <a:graphicData uri="http://schemas.openxmlformats.org/drawingml/2006/table">
            <a:tbl>
              <a:tblPr firstRow="1" bandRow="1">
                <a:tableStyleId>{21E4AEA4-8DFA-4A89-87EB-49C32662AFE0}</a:tableStyleId>
              </a:tblPr>
              <a:tblGrid>
                <a:gridCol w="1143605">
                  <a:extLst>
                    <a:ext uri="{9D8B030D-6E8A-4147-A177-3AD203B41FA5}">
                      <a16:colId xmlns:a16="http://schemas.microsoft.com/office/drawing/2014/main" val="720352587"/>
                    </a:ext>
                  </a:extLst>
                </a:gridCol>
                <a:gridCol w="1578155">
                  <a:extLst>
                    <a:ext uri="{9D8B030D-6E8A-4147-A177-3AD203B41FA5}">
                      <a16:colId xmlns:a16="http://schemas.microsoft.com/office/drawing/2014/main" val="271366495"/>
                    </a:ext>
                  </a:extLst>
                </a:gridCol>
                <a:gridCol w="893698">
                  <a:extLst>
                    <a:ext uri="{9D8B030D-6E8A-4147-A177-3AD203B41FA5}">
                      <a16:colId xmlns:a16="http://schemas.microsoft.com/office/drawing/2014/main" val="4293386286"/>
                    </a:ext>
                  </a:extLst>
                </a:gridCol>
              </a:tblGrid>
              <a:tr h="314086">
                <a:tc>
                  <a:txBody>
                    <a:bodyPr/>
                    <a:lstStyle/>
                    <a:p>
                      <a:r>
                        <a:rPr lang="en-US" dirty="0" err="1"/>
                        <a:t>sid</a:t>
                      </a:r>
                      <a:endParaRPr lang="en-IN" dirty="0"/>
                    </a:p>
                  </a:txBody>
                  <a:tcPr/>
                </a:tc>
                <a:tc>
                  <a:txBody>
                    <a:bodyPr/>
                    <a:lstStyle/>
                    <a:p>
                      <a:r>
                        <a:rPr lang="en-US" dirty="0" err="1"/>
                        <a:t>cid</a:t>
                      </a:r>
                      <a:endParaRPr lang="en-IN" dirty="0"/>
                    </a:p>
                  </a:txBody>
                  <a:tcPr/>
                </a:tc>
                <a:tc>
                  <a:txBody>
                    <a:bodyPr/>
                    <a:lstStyle/>
                    <a:p>
                      <a:r>
                        <a:rPr lang="en-US" dirty="0"/>
                        <a:t>grade</a:t>
                      </a:r>
                      <a:endParaRPr lang="en-IN" dirty="0"/>
                    </a:p>
                  </a:txBody>
                  <a:tcPr/>
                </a:tc>
                <a:extLst>
                  <a:ext uri="{0D108BD9-81ED-4DB2-BD59-A6C34878D82A}">
                    <a16:rowId xmlns:a16="http://schemas.microsoft.com/office/drawing/2014/main" val="3621505959"/>
                  </a:ext>
                </a:extLst>
              </a:tr>
              <a:tr h="322136">
                <a:tc>
                  <a:txBody>
                    <a:bodyPr/>
                    <a:lstStyle/>
                    <a:p>
                      <a:r>
                        <a:rPr lang="en-US" dirty="0"/>
                        <a:t>53831</a:t>
                      </a:r>
                      <a:endParaRPr lang="en-IN" dirty="0"/>
                    </a:p>
                  </a:txBody>
                  <a:tcPr/>
                </a:tc>
                <a:tc>
                  <a:txBody>
                    <a:bodyPr/>
                    <a:lstStyle/>
                    <a:p>
                      <a:r>
                        <a:rPr lang="en-US" dirty="0"/>
                        <a:t>Carnatic101</a:t>
                      </a:r>
                      <a:endParaRPr lang="en-IN" dirty="0"/>
                    </a:p>
                  </a:txBody>
                  <a:tcPr/>
                </a:tc>
                <a:tc>
                  <a:txBody>
                    <a:bodyPr/>
                    <a:lstStyle/>
                    <a:p>
                      <a:r>
                        <a:rPr lang="en-US" dirty="0"/>
                        <a:t>C</a:t>
                      </a:r>
                      <a:endParaRPr lang="en-IN" dirty="0"/>
                    </a:p>
                  </a:txBody>
                  <a:tcPr/>
                </a:tc>
                <a:extLst>
                  <a:ext uri="{0D108BD9-81ED-4DB2-BD59-A6C34878D82A}">
                    <a16:rowId xmlns:a16="http://schemas.microsoft.com/office/drawing/2014/main" val="1512469829"/>
                  </a:ext>
                </a:extLst>
              </a:tr>
              <a:tr h="322136">
                <a:tc>
                  <a:txBody>
                    <a:bodyPr/>
                    <a:lstStyle/>
                    <a:p>
                      <a:r>
                        <a:rPr lang="en-US" dirty="0"/>
                        <a:t>53831</a:t>
                      </a:r>
                      <a:endParaRPr lang="en-IN" dirty="0"/>
                    </a:p>
                  </a:txBody>
                  <a:tcPr/>
                </a:tc>
                <a:tc>
                  <a:txBody>
                    <a:bodyPr/>
                    <a:lstStyle/>
                    <a:p>
                      <a:r>
                        <a:rPr lang="en-US" dirty="0"/>
                        <a:t>Reggae203</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4152581263"/>
                  </a:ext>
                </a:extLst>
              </a:tr>
              <a:tr h="322136">
                <a:tc>
                  <a:txBody>
                    <a:bodyPr/>
                    <a:lstStyle/>
                    <a:p>
                      <a:r>
                        <a:rPr lang="en-US" dirty="0"/>
                        <a:t>53650</a:t>
                      </a:r>
                      <a:endParaRPr lang="en-IN" dirty="0"/>
                    </a:p>
                  </a:txBody>
                  <a:tcPr/>
                </a:tc>
                <a:tc>
                  <a:txBody>
                    <a:bodyPr/>
                    <a:lstStyle/>
                    <a:p>
                      <a:r>
                        <a:rPr lang="en-US" dirty="0"/>
                        <a:t>Topology112</a:t>
                      </a:r>
                      <a:endParaRPr lang="en-IN" dirty="0"/>
                    </a:p>
                  </a:txBody>
                  <a:tcPr/>
                </a:tc>
                <a:tc>
                  <a:txBody>
                    <a:bodyPr/>
                    <a:lstStyle/>
                    <a:p>
                      <a:r>
                        <a:rPr lang="en-US" dirty="0"/>
                        <a:t>A</a:t>
                      </a:r>
                      <a:endParaRPr lang="en-IN" dirty="0"/>
                    </a:p>
                  </a:txBody>
                  <a:tcPr/>
                </a:tc>
                <a:extLst>
                  <a:ext uri="{0D108BD9-81ED-4DB2-BD59-A6C34878D82A}">
                    <a16:rowId xmlns:a16="http://schemas.microsoft.com/office/drawing/2014/main" val="4289600214"/>
                  </a:ext>
                </a:extLst>
              </a:tr>
              <a:tr h="322136">
                <a:tc>
                  <a:txBody>
                    <a:bodyPr/>
                    <a:lstStyle/>
                    <a:p>
                      <a:r>
                        <a:rPr lang="en-US" dirty="0"/>
                        <a:t>53666</a:t>
                      </a:r>
                      <a:endParaRPr lang="en-IN" dirty="0"/>
                    </a:p>
                  </a:txBody>
                  <a:tcPr/>
                </a:tc>
                <a:tc>
                  <a:txBody>
                    <a:bodyPr/>
                    <a:lstStyle/>
                    <a:p>
                      <a:r>
                        <a:rPr lang="en-US" dirty="0"/>
                        <a:t>History</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228895456"/>
                  </a:ext>
                </a:extLst>
              </a:tr>
            </a:tbl>
          </a:graphicData>
        </a:graphic>
      </p:graphicFrame>
      <p:graphicFrame>
        <p:nvGraphicFramePr>
          <p:cNvPr id="11" name="Table 2">
            <a:extLst>
              <a:ext uri="{FF2B5EF4-FFF2-40B4-BE49-F238E27FC236}">
                <a16:creationId xmlns:a16="http://schemas.microsoft.com/office/drawing/2014/main" id="{0E59A0ED-50D9-44AA-A681-6AAEA0D93156}"/>
              </a:ext>
            </a:extLst>
          </p:cNvPr>
          <p:cNvGraphicFramePr>
            <a:graphicFrameLocks noGrp="1"/>
          </p:cNvGraphicFramePr>
          <p:nvPr>
            <p:extLst>
              <p:ext uri="{D42A27DB-BD31-4B8C-83A1-F6EECF244321}">
                <p14:modId xmlns:p14="http://schemas.microsoft.com/office/powerpoint/2010/main" val="945607706"/>
              </p:ext>
            </p:extLst>
          </p:nvPr>
        </p:nvGraphicFramePr>
        <p:xfrm>
          <a:off x="6320174" y="5572443"/>
          <a:ext cx="2721760" cy="731520"/>
        </p:xfrm>
        <a:graphic>
          <a:graphicData uri="http://schemas.openxmlformats.org/drawingml/2006/table">
            <a:tbl>
              <a:tblPr firstRow="1" bandRow="1">
                <a:tableStyleId>{21E4AEA4-8DFA-4A89-87EB-49C32662AFE0}</a:tableStyleId>
              </a:tblPr>
              <a:tblGrid>
                <a:gridCol w="1143605">
                  <a:extLst>
                    <a:ext uri="{9D8B030D-6E8A-4147-A177-3AD203B41FA5}">
                      <a16:colId xmlns:a16="http://schemas.microsoft.com/office/drawing/2014/main" val="720352587"/>
                    </a:ext>
                  </a:extLst>
                </a:gridCol>
                <a:gridCol w="1578155">
                  <a:extLst>
                    <a:ext uri="{9D8B030D-6E8A-4147-A177-3AD203B41FA5}">
                      <a16:colId xmlns:a16="http://schemas.microsoft.com/office/drawing/2014/main" val="271366495"/>
                    </a:ext>
                  </a:extLst>
                </a:gridCol>
              </a:tblGrid>
              <a:tr h="314086">
                <a:tc>
                  <a:txBody>
                    <a:bodyPr/>
                    <a:lstStyle/>
                    <a:p>
                      <a:r>
                        <a:rPr lang="en-US" dirty="0"/>
                        <a:t>S.name</a:t>
                      </a:r>
                      <a:endParaRPr lang="en-IN" dirty="0"/>
                    </a:p>
                  </a:txBody>
                  <a:tcPr/>
                </a:tc>
                <a:tc>
                  <a:txBody>
                    <a:bodyPr/>
                    <a:lstStyle/>
                    <a:p>
                      <a:r>
                        <a:rPr lang="en-US" dirty="0" err="1"/>
                        <a:t>E.cid</a:t>
                      </a:r>
                      <a:endParaRPr lang="en-IN" dirty="0"/>
                    </a:p>
                  </a:txBody>
                  <a:tcPr/>
                </a:tc>
                <a:extLst>
                  <a:ext uri="{0D108BD9-81ED-4DB2-BD59-A6C34878D82A}">
                    <a16:rowId xmlns:a16="http://schemas.microsoft.com/office/drawing/2014/main" val="3621505959"/>
                  </a:ext>
                </a:extLst>
              </a:tr>
              <a:tr h="322136">
                <a:tc>
                  <a:txBody>
                    <a:bodyPr/>
                    <a:lstStyle/>
                    <a:p>
                      <a:r>
                        <a:rPr lang="en-US" dirty="0"/>
                        <a:t>Smith</a:t>
                      </a:r>
                      <a:endParaRPr lang="en-IN" dirty="0"/>
                    </a:p>
                  </a:txBody>
                  <a:tcPr/>
                </a:tc>
                <a:tc>
                  <a:txBody>
                    <a:bodyPr/>
                    <a:lstStyle/>
                    <a:p>
                      <a:r>
                        <a:rPr lang="en-US" dirty="0"/>
                        <a:t>Topology112</a:t>
                      </a:r>
                      <a:endParaRPr lang="en-IN" dirty="0"/>
                    </a:p>
                  </a:txBody>
                  <a:tcPr/>
                </a:tc>
                <a:extLst>
                  <a:ext uri="{0D108BD9-81ED-4DB2-BD59-A6C34878D82A}">
                    <a16:rowId xmlns:a16="http://schemas.microsoft.com/office/drawing/2014/main" val="4289600214"/>
                  </a:ext>
                </a:extLst>
              </a:tr>
            </a:tbl>
          </a:graphicData>
        </a:graphic>
      </p:graphicFrame>
    </p:spTree>
    <p:extLst>
      <p:ext uri="{BB962C8B-B14F-4D97-AF65-F5344CB8AC3E}">
        <p14:creationId xmlns:p14="http://schemas.microsoft.com/office/powerpoint/2010/main" val="371310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20757</TotalTime>
  <Words>3761</Words>
  <Application>Microsoft Office PowerPoint</Application>
  <PresentationFormat>Widescreen</PresentationFormat>
  <Paragraphs>646</Paragraphs>
  <Slides>38</Slides>
  <Notes>26</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Book Antiqua</vt:lpstr>
      <vt:lpstr>Calibri</vt:lpstr>
      <vt:lpstr>Calibri Light</vt:lpstr>
      <vt:lpstr>Cambria Math</vt:lpstr>
      <vt:lpstr>Consolas</vt:lpstr>
      <vt:lpstr>Monotype Sorts</vt:lpstr>
      <vt:lpstr>Times New Roman</vt:lpstr>
      <vt:lpstr>Wingdings</vt:lpstr>
      <vt:lpstr>Office Theme</vt:lpstr>
      <vt:lpstr>Document</vt:lpstr>
      <vt:lpstr>The Relational Model</vt:lpstr>
      <vt:lpstr>Relational model </vt:lpstr>
      <vt:lpstr>Relational Database: Definitions</vt:lpstr>
      <vt:lpstr>Relational Database: Definitions</vt:lpstr>
      <vt:lpstr>Example Instance of Students Relation</vt:lpstr>
      <vt:lpstr>Relational Query Languages</vt:lpstr>
      <vt:lpstr>The SQL Query Language</vt:lpstr>
      <vt:lpstr>The SQL Query Language</vt:lpstr>
      <vt:lpstr> Querying Multiple Relations</vt:lpstr>
      <vt:lpstr>Creating Relations in SQL</vt:lpstr>
      <vt:lpstr>Destroying and Altering Relations</vt:lpstr>
      <vt:lpstr>Destroying and Altering Relations</vt:lpstr>
      <vt:lpstr>Destroying and Altering Relations</vt:lpstr>
      <vt:lpstr>Adding and Deleting Tuples</vt:lpstr>
      <vt:lpstr>Updating Tuples</vt:lpstr>
      <vt:lpstr>Integrity Constraints (ICs)</vt:lpstr>
      <vt:lpstr>Primary Key</vt:lpstr>
      <vt:lpstr>Candidate Key </vt:lpstr>
      <vt:lpstr>Primary and Candidate Keys in SQL</vt:lpstr>
      <vt:lpstr>Foreign Keys, Referential Integrity</vt:lpstr>
      <vt:lpstr>Foreign Keys in SQL</vt:lpstr>
      <vt:lpstr>Enforcing Referential Integrity</vt:lpstr>
      <vt:lpstr>Referential Integrity in SQL/92</vt:lpstr>
      <vt:lpstr>Referential Integrity in SQL/92</vt:lpstr>
      <vt:lpstr>Referential Integrity in SQL/92</vt:lpstr>
      <vt:lpstr>Referential Integrity in SQL/92</vt:lpstr>
      <vt:lpstr>Views</vt:lpstr>
      <vt:lpstr>Views and Security</vt:lpstr>
      <vt:lpstr>Logical DB Design: ER to Relational</vt:lpstr>
      <vt:lpstr>Relationship Sets to Tables</vt:lpstr>
      <vt:lpstr>Review: Key Constraints</vt:lpstr>
      <vt:lpstr>Translating ER Diagrams with Key Constraints</vt:lpstr>
      <vt:lpstr>Review: Weak Entities</vt:lpstr>
      <vt:lpstr>Translating Weak Entity Sets</vt:lpstr>
      <vt:lpstr>Review: ISA Hierarchies</vt:lpstr>
      <vt:lpstr>Translating ISA Hierarchies to Relations</vt:lpstr>
      <vt:lpstr>Relational Model: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682</cp:revision>
  <dcterms:created xsi:type="dcterms:W3CDTF">2018-08-09T05:48:18Z</dcterms:created>
  <dcterms:modified xsi:type="dcterms:W3CDTF">2022-05-05T03:09:55Z</dcterms:modified>
</cp:coreProperties>
</file>