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40" r:id="rId3"/>
    <p:sldId id="342" r:id="rId4"/>
    <p:sldId id="341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4" r:id="rId16"/>
    <p:sldId id="353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82" r:id="rId32"/>
    <p:sldId id="383" r:id="rId33"/>
    <p:sldId id="384" r:id="rId34"/>
    <p:sldId id="369" r:id="rId35"/>
    <p:sldId id="370" r:id="rId36"/>
    <p:sldId id="371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5" r:id="rId46"/>
    <p:sldId id="387" r:id="rId47"/>
    <p:sldId id="386" r:id="rId48"/>
    <p:sldId id="388" r:id="rId49"/>
    <p:sldId id="28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3071000"/>
            <a:ext cx="10567916" cy="7160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C00000"/>
                </a:solidFill>
              </a:rPr>
              <a:t>Introduction to SQL</a:t>
            </a:r>
            <a:endParaRPr lang="en-US" sz="3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4CFA-0CD2-4162-891C-6C415722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Updates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4737-E829-4064-B090-E9A6AE47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Insert  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/>
              <a:t>insert into </a:t>
            </a:r>
            <a:r>
              <a:rPr lang="en-US" altLang="en-US" i="1" dirty="0"/>
              <a:t>instructor </a:t>
            </a:r>
            <a:r>
              <a:rPr lang="en-US" altLang="en-US" b="1" dirty="0"/>
              <a:t>values </a:t>
            </a:r>
            <a:r>
              <a:rPr lang="en-US" altLang="en-US" dirty="0"/>
              <a:t>(‘10211’, ’Smith’, ’Biology’,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Delete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Remove all tuples from the </a:t>
            </a:r>
            <a:r>
              <a:rPr lang="en-US" altLang="en-US" i="1" dirty="0"/>
              <a:t>student</a:t>
            </a:r>
            <a:r>
              <a:rPr lang="en-US" altLang="en-US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/>
              <a:t>delete from </a:t>
            </a:r>
            <a:r>
              <a:rPr lang="en-US" altLang="en-US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/>
              <a:t>drop table </a:t>
            </a:r>
            <a:r>
              <a:rPr lang="en-US" altLang="en-US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Alter 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/>
              <a:t>alter table </a:t>
            </a:r>
            <a:r>
              <a:rPr lang="en-US" altLang="en-US" i="1" dirty="0"/>
              <a:t>r </a:t>
            </a:r>
            <a:r>
              <a:rPr lang="en-US" altLang="en-US" b="1" dirty="0"/>
              <a:t>add </a:t>
            </a:r>
            <a:r>
              <a:rPr lang="en-US" altLang="en-US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where </a:t>
            </a:r>
            <a:r>
              <a:rPr lang="en-US" altLang="en-US" i="1" dirty="0"/>
              <a:t>A</a:t>
            </a:r>
            <a:r>
              <a:rPr lang="en-US" altLang="en-US" dirty="0"/>
              <a:t> is the name of the attribute to be added to relation </a:t>
            </a:r>
            <a:r>
              <a:rPr lang="en-US" altLang="en-US" i="1" dirty="0"/>
              <a:t>r 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dirty="0"/>
              <a:t> is the domain of </a:t>
            </a:r>
            <a:r>
              <a:rPr lang="en-US" altLang="en-US" i="1" dirty="0"/>
              <a:t>A.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All exiting tuples in the relation are assigned </a:t>
            </a:r>
            <a:r>
              <a:rPr lang="en-US" altLang="en-US" i="1" dirty="0"/>
              <a:t>null</a:t>
            </a:r>
            <a:r>
              <a:rPr lang="en-US" altLang="en-US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b="1" dirty="0"/>
              <a:t>alter table </a:t>
            </a:r>
            <a:r>
              <a:rPr lang="en-US" altLang="en-US" i="1" dirty="0"/>
              <a:t>r</a:t>
            </a:r>
            <a:r>
              <a:rPr lang="en-US" altLang="en-US" b="1" dirty="0"/>
              <a:t> drop</a:t>
            </a:r>
            <a:r>
              <a:rPr lang="en-US" altLang="en-US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dirty="0"/>
              <a:t>where </a:t>
            </a:r>
            <a:r>
              <a:rPr lang="en-US" altLang="en-US" i="1" dirty="0"/>
              <a:t>A</a:t>
            </a:r>
            <a:r>
              <a:rPr lang="en-US" altLang="en-US" dirty="0"/>
              <a:t> is the name of an attribute of relation</a:t>
            </a:r>
            <a:r>
              <a:rPr lang="en-US" altLang="en-US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Dropping of attributes not supported by many databases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4FB5-6B11-41AB-9870-E42C5CCB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1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315A-F009-4833-A038-FB9D8105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Query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C544-E8C6-4815-A280-EF995417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A typical SQL query has the form: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0" i="1" dirty="0"/>
              <a:t>select A</a:t>
            </a:r>
            <a:r>
              <a:rPr lang="en-US" altLang="en-US" b="0" i="1" baseline="-25000" dirty="0"/>
              <a:t>1</a:t>
            </a:r>
            <a:r>
              <a:rPr lang="en-US" altLang="en-US" b="0" i="1" dirty="0"/>
              <a:t>, A</a:t>
            </a:r>
            <a:r>
              <a:rPr lang="en-US" altLang="en-US" b="0" i="1" baseline="-25000" dirty="0"/>
              <a:t>2</a:t>
            </a:r>
            <a:r>
              <a:rPr lang="en-US" altLang="en-US" b="0" i="1" dirty="0"/>
              <a:t>, ..., A</a:t>
            </a:r>
            <a:r>
              <a:rPr lang="en-US" altLang="en-US" b="0" i="1" baseline="-25000" dirty="0"/>
              <a:t>n</a:t>
            </a:r>
            <a:br>
              <a:rPr lang="en-US" altLang="en-US" b="0" i="1" dirty="0"/>
            </a:br>
            <a:r>
              <a:rPr lang="en-US" altLang="en-US" b="0" i="1" dirty="0"/>
              <a:t>	from r</a:t>
            </a:r>
            <a:r>
              <a:rPr lang="en-US" altLang="en-US" b="0" i="1" baseline="-25000" dirty="0"/>
              <a:t>1</a:t>
            </a:r>
            <a:r>
              <a:rPr lang="en-US" altLang="en-US" b="0" i="1" dirty="0"/>
              <a:t>, r</a:t>
            </a:r>
            <a:r>
              <a:rPr lang="en-US" altLang="en-US" b="0" i="1" baseline="-25000" dirty="0"/>
              <a:t>2</a:t>
            </a:r>
            <a:r>
              <a:rPr lang="en-US" altLang="en-US" b="0" i="1" dirty="0"/>
              <a:t>, ..., r</a:t>
            </a:r>
            <a:r>
              <a:rPr lang="en-US" altLang="en-US" b="0" i="1" baseline="-25000" dirty="0"/>
              <a:t>m</a:t>
            </a:r>
            <a:br>
              <a:rPr lang="en-US" altLang="en-US" b="0" i="1" dirty="0"/>
            </a:br>
            <a:r>
              <a:rPr lang="en-US" altLang="en-US" b="0" i="1" dirty="0"/>
              <a:t>	where P</a:t>
            </a:r>
            <a:br>
              <a:rPr lang="en-US" altLang="en-US" i="1" dirty="0"/>
            </a:b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i="1" dirty="0"/>
              <a:t>A</a:t>
            </a:r>
            <a:r>
              <a:rPr lang="en-US" altLang="en-US" i="1" baseline="-25000" dirty="0"/>
              <a:t>i </a:t>
            </a:r>
            <a:r>
              <a:rPr lang="en-US" altLang="en-US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/>
              <a:t>R</a:t>
            </a:r>
            <a:r>
              <a:rPr lang="en-US" altLang="en-US" i="1" baseline="-25000" dirty="0"/>
              <a:t>i </a:t>
            </a:r>
            <a:r>
              <a:rPr lang="en-US" altLang="en-US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/>
              <a:t>P</a:t>
            </a:r>
            <a:r>
              <a:rPr lang="en-US" altLang="en-US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The result of an SQL query is a relation.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CBD87-B879-445E-84CC-E4747C49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0A78-6185-45B6-B38F-907896AA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654E-BF15-4213-9B62-2A8B94B2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594600" cy="4906963"/>
          </a:xfrm>
        </p:spPr>
        <p:txBody>
          <a:bodyPr>
            <a:normAutofit/>
          </a:bodyPr>
          <a:lstStyle/>
          <a:p>
            <a:pPr algn="just">
              <a:tabLst>
                <a:tab pos="2055813" algn="l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select</a:t>
            </a:r>
            <a:r>
              <a:rPr lang="en-US" altLang="en-US" dirty="0"/>
              <a:t> clause lists the attributes desired in the result of a query</a:t>
            </a:r>
          </a:p>
          <a:p>
            <a:pPr lvl="1" algn="just">
              <a:tabLst>
                <a:tab pos="2055813" algn="l"/>
              </a:tabLst>
            </a:pPr>
            <a:r>
              <a:rPr lang="en-US" altLang="en-US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dirty="0"/>
              <a:t>Example: find the names of all instructors: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0" i="1" dirty="0"/>
              <a:t>select name</a:t>
            </a:r>
            <a:br>
              <a:rPr lang="en-US" altLang="en-US" b="0" i="1" dirty="0"/>
            </a:br>
            <a:r>
              <a:rPr lang="en-US" altLang="en-US" b="0" i="1" dirty="0"/>
              <a:t>	from instructor</a:t>
            </a:r>
          </a:p>
          <a:p>
            <a:pPr algn="just">
              <a:tabLst>
                <a:tab pos="2055813" algn="l"/>
              </a:tabLst>
            </a:pPr>
            <a:r>
              <a:rPr lang="en-US" altLang="en-US" dirty="0"/>
              <a:t>NOTE:  SQL names are case insensitive (i.e., you may use upper- or lower-case letters.)  </a:t>
            </a:r>
          </a:p>
          <a:p>
            <a:pPr lvl="1" algn="just">
              <a:tabLst>
                <a:tab pos="2055813" algn="l"/>
              </a:tabLst>
            </a:pPr>
            <a:r>
              <a:rPr lang="en-US" altLang="en-US" dirty="0"/>
              <a:t>E.g., 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34023-6FAB-4772-B94E-5EF847E4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0A78-6185-45B6-B38F-907896AA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654E-BF15-4213-9B62-2A8B94B2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594600" cy="4906963"/>
          </a:xfrm>
        </p:spPr>
        <p:txBody>
          <a:bodyPr>
            <a:normAutofit fontScale="92500" lnSpcReduction="10000"/>
          </a:bodyPr>
          <a:lstStyle/>
          <a:p>
            <a:pPr algn="just">
              <a:tabLst>
                <a:tab pos="2055813" algn="l"/>
              </a:tabLst>
            </a:pPr>
            <a:r>
              <a:rPr lang="en-US" altLang="en-US" dirty="0"/>
              <a:t>SQL allows duplicates in relations as well as in query results.</a:t>
            </a:r>
          </a:p>
          <a:p>
            <a:pPr algn="just">
              <a:tabLst>
                <a:tab pos="2055813" algn="l"/>
              </a:tabLst>
            </a:pPr>
            <a:r>
              <a:rPr lang="en-US" altLang="en-US" dirty="0"/>
              <a:t>To force the elimination of duplicates, insert the keyword </a:t>
            </a:r>
            <a:r>
              <a:rPr lang="en-US" altLang="en-US" b="1" dirty="0">
                <a:solidFill>
                  <a:srgbClr val="FF0000"/>
                </a:solidFill>
              </a:rPr>
              <a:t>distinct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select</a:t>
            </a:r>
            <a:r>
              <a:rPr lang="en-US" altLang="en-US" b="1" dirty="0"/>
              <a:t>.</a:t>
            </a:r>
          </a:p>
          <a:p>
            <a:pPr algn="just">
              <a:tabLst>
                <a:tab pos="2055813" algn="l"/>
              </a:tabLst>
            </a:pPr>
            <a:r>
              <a:rPr lang="en-US" altLang="en-US" dirty="0"/>
              <a:t>Find the department names of all instructors, and remove duplicates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dirty="0"/>
              <a:t>		</a:t>
            </a:r>
            <a:r>
              <a:rPr lang="en-US" altLang="en-US" b="0" i="1" dirty="0"/>
              <a:t>select distinct </a:t>
            </a:r>
            <a:r>
              <a:rPr lang="en-US" altLang="en-US" b="0" i="1" dirty="0" err="1"/>
              <a:t>dept_name</a:t>
            </a:r>
            <a:br>
              <a:rPr lang="en-US" altLang="en-US" b="0" i="1" dirty="0"/>
            </a:br>
            <a:r>
              <a:rPr lang="en-US" altLang="en-US" b="0" i="1" dirty="0"/>
              <a:t>	from instructor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The keyword </a:t>
            </a:r>
            <a:r>
              <a:rPr lang="en-US" altLang="en-US" b="1" dirty="0">
                <a:solidFill>
                  <a:srgbClr val="FF0000"/>
                </a:solidFill>
              </a:rPr>
              <a:t>all</a:t>
            </a:r>
            <a:r>
              <a:rPr lang="en-US" altLang="en-US" b="1" dirty="0"/>
              <a:t> </a:t>
            </a:r>
            <a:r>
              <a:rPr lang="en-US" altLang="en-US" dirty="0"/>
              <a:t>specifies that duplicates should not be removed.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dirty="0"/>
              <a:t>		</a:t>
            </a:r>
            <a:r>
              <a:rPr lang="en-US" altLang="en-US" b="0" i="1" dirty="0"/>
              <a:t>select all </a:t>
            </a:r>
            <a:r>
              <a:rPr lang="en-US" altLang="en-US" b="0" i="1" dirty="0" err="1"/>
              <a:t>dept_name</a:t>
            </a:r>
            <a:br>
              <a:rPr lang="en-US" altLang="en-US" b="0" i="1" dirty="0"/>
            </a:br>
            <a:r>
              <a:rPr lang="en-US" altLang="en-US" b="0" i="1" dirty="0"/>
              <a:t>	from instructor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34023-6FAB-4772-B94E-5EF847E4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0A78-6185-45B6-B38F-907896AA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654E-BF15-4213-9B62-2A8B94B2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594600" cy="4906963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An </a:t>
            </a:r>
            <a:r>
              <a:rPr lang="en-US" altLang="en-US" dirty="0">
                <a:solidFill>
                  <a:srgbClr val="FF0000"/>
                </a:solidFill>
              </a:rPr>
              <a:t>asterisk</a:t>
            </a:r>
            <a:r>
              <a:rPr lang="en-US" altLang="en-US" dirty="0"/>
              <a:t> in the </a:t>
            </a:r>
            <a:r>
              <a:rPr lang="en-US" altLang="en-US" dirty="0">
                <a:solidFill>
                  <a:srgbClr val="FF0000"/>
                </a:solidFill>
              </a:rPr>
              <a:t>select</a:t>
            </a:r>
            <a:r>
              <a:rPr lang="en-US" altLang="en-US" dirty="0"/>
              <a:t> clause denotes “all attributes”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/>
              <a:t>			select </a:t>
            </a:r>
            <a:r>
              <a:rPr lang="en-US" altLang="en-US" dirty="0"/>
              <a:t>*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An attribute can be a literal  with  no </a:t>
            </a:r>
            <a:r>
              <a:rPr lang="en-US" altLang="en-US" b="1" dirty="0"/>
              <a:t>from  </a:t>
            </a:r>
            <a:r>
              <a:rPr lang="en-US" altLang="en-US" dirty="0"/>
              <a:t>clause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/>
              <a:t>			select  </a:t>
            </a:r>
            <a:r>
              <a:rPr lang="en-US" altLang="en-US" dirty="0"/>
              <a:t>‘437’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Can give the column a name using: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dirty="0"/>
              <a:t>                    </a:t>
            </a:r>
            <a:r>
              <a:rPr lang="en-US" altLang="en-US" b="1" dirty="0"/>
              <a:t>select </a:t>
            </a:r>
            <a:r>
              <a:rPr lang="en-US" altLang="en-US" dirty="0"/>
              <a:t>‘437’ </a:t>
            </a:r>
            <a:r>
              <a:rPr lang="en-US" altLang="en-US" b="1" dirty="0"/>
              <a:t>as </a:t>
            </a:r>
            <a:r>
              <a:rPr lang="en-US" altLang="en-US" i="1" dirty="0"/>
              <a:t>FOO</a:t>
            </a:r>
            <a:r>
              <a:rPr lang="en-US" altLang="en-US" dirty="0"/>
              <a:t>	</a:t>
            </a:r>
            <a:endParaRPr lang="en-US" altLang="en-US" i="1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An attribute can be a literal with </a:t>
            </a:r>
            <a:r>
              <a:rPr lang="en-US" altLang="en-US" b="1" dirty="0"/>
              <a:t>from  </a:t>
            </a:r>
            <a:r>
              <a:rPr lang="en-US" altLang="en-US" dirty="0"/>
              <a:t>clause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/>
              <a:t>			select  </a:t>
            </a:r>
            <a:r>
              <a:rPr lang="en-US" altLang="en-US" dirty="0"/>
              <a:t>‘A’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Result is a table with one column and </a:t>
            </a:r>
            <a:r>
              <a:rPr lang="en-US" altLang="en-US" i="1" dirty="0"/>
              <a:t>N</a:t>
            </a:r>
            <a:r>
              <a:rPr lang="en-US" altLang="en-US" dirty="0"/>
              <a:t> rows (number of tuples in the </a:t>
            </a:r>
            <a:r>
              <a:rPr lang="en-US" altLang="en-US" i="1" dirty="0"/>
              <a:t>instructors</a:t>
            </a:r>
            <a:r>
              <a:rPr lang="en-US" altLang="en-US" dirty="0"/>
              <a:t> table), each row with value “A”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34023-6FAB-4772-B94E-5EF847E4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1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0A78-6185-45B6-B38F-907896AA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654E-BF15-4213-9B62-2A8B94B2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594600" cy="4906963"/>
          </a:xfrm>
        </p:spPr>
        <p:txBody>
          <a:bodyPr>
            <a:normAutofit/>
          </a:bodyPr>
          <a:lstStyle/>
          <a:p>
            <a:pPr algn="just">
              <a:tabLst>
                <a:tab pos="2055813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select</a:t>
            </a:r>
            <a:r>
              <a:rPr lang="en-US" altLang="en-US" dirty="0"/>
              <a:t> clause can contain arithmetic expressions involving the operation, +, –, </a:t>
            </a:r>
            <a:r>
              <a:rPr lang="en-US" altLang="en-US" dirty="0">
                <a:latin typeface="Symbol" panose="05050102010706020507" pitchFamily="18" charset="2"/>
              </a:rPr>
              <a:t></a:t>
            </a:r>
            <a:r>
              <a:rPr lang="en-US" altLang="en-US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The query: 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/>
              <a:t>	</a:t>
            </a:r>
            <a:r>
              <a:rPr lang="en-US" altLang="en-US" b="0" i="1" dirty="0"/>
              <a:t>                  select ID, name, salary/12</a:t>
            </a:r>
            <a:br>
              <a:rPr lang="en-US" altLang="en-US" b="0" i="1" dirty="0"/>
            </a:br>
            <a:r>
              <a:rPr lang="en-US" altLang="en-US" b="0" i="1" dirty="0"/>
              <a:t>                  from instructor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i="1" dirty="0"/>
              <a:t>	</a:t>
            </a:r>
            <a:r>
              <a:rPr lang="en-US" altLang="en-US" dirty="0"/>
              <a:t>would return a relation that is the same as the </a:t>
            </a:r>
            <a:r>
              <a:rPr lang="en-US" altLang="en-US" i="1" dirty="0"/>
              <a:t>instructor </a:t>
            </a:r>
            <a:r>
              <a:rPr lang="en-US" altLang="en-US" dirty="0"/>
              <a:t>relation, except that the value of the attribute </a:t>
            </a:r>
            <a:r>
              <a:rPr lang="en-US" altLang="en-US" i="1" dirty="0"/>
              <a:t>salary </a:t>
            </a:r>
            <a:r>
              <a:rPr lang="en-US" altLang="en-US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Can rename “s</a:t>
            </a:r>
            <a:r>
              <a:rPr lang="en-US" altLang="en-US" i="1" dirty="0"/>
              <a:t>alary/12” </a:t>
            </a:r>
            <a:r>
              <a:rPr lang="en-US" altLang="en-US" dirty="0"/>
              <a:t>using the </a:t>
            </a:r>
            <a:r>
              <a:rPr lang="en-US" altLang="en-US" b="1" dirty="0"/>
              <a:t>as </a:t>
            </a:r>
            <a:r>
              <a:rPr lang="en-US" altLang="en-US" dirty="0"/>
              <a:t>clause: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i="1" dirty="0"/>
              <a:t>	        </a:t>
            </a:r>
            <a:r>
              <a:rPr lang="en-US" altLang="en-US" b="0" i="1" dirty="0"/>
              <a:t>select ID, name, salary/12  as </a:t>
            </a:r>
            <a:r>
              <a:rPr lang="en-US" altLang="en-US" b="0" i="1" dirty="0" err="1"/>
              <a:t>monthly_salary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34023-6FAB-4772-B94E-5EF847E4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3E56-55FD-4700-8A27-DF5D00F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4BF1-BC68-406F-8F43-63FB96F9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50943" cy="4906963"/>
          </a:xfrm>
        </p:spPr>
        <p:txBody>
          <a:bodyPr>
            <a:normAutofit fontScale="92500" lnSpcReduction="20000"/>
          </a:bodyPr>
          <a:lstStyle/>
          <a:p>
            <a:pPr algn="just">
              <a:tabLst>
                <a:tab pos="1311275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where</a:t>
            </a:r>
            <a:r>
              <a:rPr lang="en-US" altLang="en-US" b="1" dirty="0"/>
              <a:t> </a:t>
            </a:r>
            <a:r>
              <a:rPr lang="en-US" altLang="en-US" dirty="0"/>
              <a:t>clause specifies conditions that the result must satisfy</a:t>
            </a:r>
          </a:p>
          <a:p>
            <a:pPr algn="just">
              <a:tabLst>
                <a:tab pos="1311275" algn="l"/>
              </a:tabLst>
            </a:pPr>
            <a:r>
              <a:rPr lang="en-US" altLang="en-US" dirty="0"/>
              <a:t>To find all instructors in Comp. Sci. dept</a:t>
            </a:r>
          </a:p>
          <a:p>
            <a:pPr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dirty="0"/>
              <a:t>		</a:t>
            </a:r>
            <a:r>
              <a:rPr lang="en-US" altLang="en-US" b="0" i="1" dirty="0"/>
              <a:t>select name</a:t>
            </a:r>
            <a:br>
              <a:rPr lang="en-US" altLang="en-US" b="0" i="1" dirty="0"/>
            </a:br>
            <a:r>
              <a:rPr lang="en-US" altLang="en-US" b="0" i="1" dirty="0"/>
              <a:t>	from instructor</a:t>
            </a:r>
            <a:br>
              <a:rPr lang="en-US" altLang="en-US" b="0" i="1" dirty="0"/>
            </a:br>
            <a:r>
              <a:rPr lang="en-US" altLang="en-US" b="0" i="1" dirty="0"/>
              <a:t>	where </a:t>
            </a:r>
            <a:r>
              <a:rPr lang="en-US" altLang="en-US" b="0" i="1" dirty="0" err="1"/>
              <a:t>dept_name</a:t>
            </a:r>
            <a:r>
              <a:rPr lang="en-US" altLang="en-US" b="0" i="1" dirty="0"/>
              <a:t> = ‘Comp. Sci.'</a:t>
            </a:r>
          </a:p>
          <a:p>
            <a:pPr>
              <a:tabLst>
                <a:tab pos="1311275" algn="l"/>
              </a:tabLst>
            </a:pPr>
            <a:r>
              <a:rPr lang="en-US" altLang="en-US" dirty="0"/>
              <a:t>Comparison results can be combined using the logical connectives </a:t>
            </a:r>
            <a:r>
              <a:rPr lang="en-US" altLang="en-US" b="1" dirty="0"/>
              <a:t>and, or, </a:t>
            </a:r>
            <a:r>
              <a:rPr lang="en-US" altLang="en-US" dirty="0"/>
              <a:t>and </a:t>
            </a:r>
            <a:r>
              <a:rPr lang="en-US" altLang="en-US" b="1" dirty="0"/>
              <a:t>not 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/>
              <a:t>To find all instructors in Comp. Sci. dept with salary &gt; 80000</a:t>
            </a:r>
          </a:p>
          <a:p>
            <a:pPr lvl="1"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dirty="0"/>
              <a:t>		select </a:t>
            </a:r>
            <a:r>
              <a:rPr lang="en-US" altLang="en-US" i="1" dirty="0"/>
              <a:t>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</a:t>
            </a:r>
            <a:r>
              <a:rPr lang="en-US" altLang="en-US" dirty="0"/>
              <a:t> </a:t>
            </a:r>
            <a:r>
              <a:rPr lang="en-US" altLang="en-US" i="1" dirty="0"/>
              <a:t>‘</a:t>
            </a:r>
            <a:r>
              <a:rPr lang="en-US" altLang="en-US" dirty="0"/>
              <a:t>Comp. Sci.'</a:t>
            </a:r>
            <a:r>
              <a:rPr lang="en-US" altLang="en-US" i="1" dirty="0"/>
              <a:t>  </a:t>
            </a:r>
            <a:r>
              <a:rPr lang="en-US" altLang="en-US" b="1" dirty="0"/>
              <a:t>and </a:t>
            </a:r>
            <a:r>
              <a:rPr lang="en-US" altLang="en-US" i="1" dirty="0"/>
              <a:t>salary </a:t>
            </a:r>
            <a:r>
              <a:rPr lang="en-US" altLang="en-US" dirty="0"/>
              <a:t>&gt; 80000</a:t>
            </a:r>
          </a:p>
          <a:p>
            <a:pPr>
              <a:tabLst>
                <a:tab pos="1311275" algn="l"/>
              </a:tabLst>
            </a:pPr>
            <a:r>
              <a:rPr lang="en-US" altLang="en-US" dirty="0"/>
              <a:t>Comparisons can be applied to results of arithmetic expressions.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23BF7-3685-47EC-A612-13C9711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4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3E56-55FD-4700-8A27-DF5D00F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from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4BF1-BC68-406F-8F43-63FB96F9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50943" cy="4906963"/>
          </a:xfrm>
        </p:spPr>
        <p:txBody>
          <a:bodyPr>
            <a:normAutofit/>
          </a:bodyPr>
          <a:lstStyle/>
          <a:p>
            <a:pPr algn="just">
              <a:tabLst>
                <a:tab pos="635000" algn="l"/>
                <a:tab pos="2403475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from</a:t>
            </a:r>
            <a:r>
              <a:rPr lang="en-US" altLang="en-US" b="1" dirty="0"/>
              <a:t> </a:t>
            </a:r>
            <a:r>
              <a:rPr lang="en-US" altLang="en-US" dirty="0"/>
              <a:t>clause lists the relations involved in the query</a:t>
            </a:r>
          </a:p>
          <a:p>
            <a:pPr algn="just">
              <a:tabLst>
                <a:tab pos="635000" algn="l"/>
                <a:tab pos="2403475" algn="l"/>
              </a:tabLst>
            </a:pPr>
            <a:r>
              <a:rPr lang="en-US" altLang="en-US" dirty="0"/>
              <a:t>Find the Cartesian product </a:t>
            </a:r>
            <a:r>
              <a:rPr lang="en-US" altLang="en-US" i="1" dirty="0"/>
              <a:t>instructor X teaches</a:t>
            </a:r>
            <a:endParaRPr lang="en-US" altLang="en-US" dirty="0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en-US" b="1" dirty="0"/>
              <a:t>			</a:t>
            </a:r>
            <a:r>
              <a:rPr lang="en-US" altLang="en-US" b="0" i="1" dirty="0"/>
              <a:t>select </a:t>
            </a:r>
            <a:r>
              <a:rPr lang="en-US" altLang="en-US" b="0" i="1" dirty="0">
                <a:latin typeface="Symbol" panose="05050102010706020507" pitchFamily="18" charset="2"/>
              </a:rPr>
              <a:t></a:t>
            </a:r>
            <a:br>
              <a:rPr lang="en-US" altLang="en-US" b="0" i="1" dirty="0"/>
            </a:br>
            <a:r>
              <a:rPr lang="en-US" altLang="en-US" b="0" i="1" dirty="0"/>
              <a:t>		from 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/>
              <a:t>generates every possible instructor – teaches pair, with all attributes from both relations.</a:t>
            </a:r>
          </a:p>
          <a:p>
            <a:pPr algn="just">
              <a:tabLst>
                <a:tab pos="635000" algn="l"/>
                <a:tab pos="2403475" algn="l"/>
              </a:tabLst>
            </a:pPr>
            <a:r>
              <a:rPr lang="en-US" altLang="en-US" dirty="0"/>
              <a:t>Cartesian product not very useful directly, but useful when combined with where-clause condition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23BF7-3685-47EC-A612-13C9711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3E56-55FD-4700-8A27-DF5D00F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from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4BF1-BC68-406F-8F43-63FB96F95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6389914" cy="4906963"/>
          </a:xfrm>
        </p:spPr>
        <p:txBody>
          <a:bodyPr>
            <a:normAutofit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who have taught some course and the </a:t>
            </a:r>
            <a:r>
              <a:rPr lang="en-US" altLang="en-US" dirty="0" err="1"/>
              <a:t>course_id</a:t>
            </a:r>
            <a:endParaRPr lang="en-US" altLang="en-US" dirty="0"/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0" i="1" dirty="0"/>
              <a:t>select name, </a:t>
            </a:r>
            <a:r>
              <a:rPr lang="en-US" altLang="en-US" b="0" i="1" dirty="0" err="1"/>
              <a:t>course_id</a:t>
            </a:r>
            <a:br>
              <a:rPr lang="en-US" altLang="en-US" b="0" i="1" dirty="0"/>
            </a:br>
            <a:r>
              <a:rPr lang="en-US" altLang="en-US" b="0" i="1" dirty="0"/>
              <a:t>from instructor , teaches</a:t>
            </a:r>
            <a:br>
              <a:rPr lang="en-US" altLang="en-US" b="0" i="1" dirty="0"/>
            </a:br>
            <a:r>
              <a:rPr lang="en-US" altLang="en-US" b="0" i="1" dirty="0"/>
              <a:t>where instructor.ID = teaches.ID </a:t>
            </a:r>
            <a:endParaRPr lang="en-US" altLang="en-US" dirty="0"/>
          </a:p>
          <a:p>
            <a:pPr algn="just">
              <a:tabLst>
                <a:tab pos="2055813" algn="l"/>
              </a:tabLst>
            </a:pPr>
            <a:r>
              <a:rPr lang="en-US" altLang="en-US" dirty="0"/>
              <a:t>Find the names of all instructors in the Comp. Sci.  department who have taught some course and the </a:t>
            </a:r>
            <a:r>
              <a:rPr lang="en-US" altLang="en-US" dirty="0" err="1"/>
              <a:t>course_id</a:t>
            </a:r>
            <a:endParaRPr lang="en-US" altLang="en-US" dirty="0"/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0" i="1" dirty="0"/>
              <a:t>select name, </a:t>
            </a:r>
            <a:r>
              <a:rPr lang="en-US" altLang="en-US" b="0" i="1" dirty="0" err="1"/>
              <a:t>course_id</a:t>
            </a:r>
            <a:br>
              <a:rPr lang="en-US" altLang="en-US" b="0" i="1" dirty="0"/>
            </a:br>
            <a:r>
              <a:rPr lang="en-US" altLang="en-US" b="0" i="1" dirty="0"/>
              <a:t>from instructor , teaches</a:t>
            </a:r>
            <a:br>
              <a:rPr lang="en-US" altLang="en-US" b="0" i="1" dirty="0"/>
            </a:br>
            <a:r>
              <a:rPr lang="en-US" altLang="en-US" b="0" i="1" dirty="0"/>
              <a:t>where instructor.ID = teaches.ID  and  instructor. </a:t>
            </a:r>
            <a:r>
              <a:rPr lang="en-US" altLang="en-US" b="0" i="1" dirty="0" err="1"/>
              <a:t>dept_name</a:t>
            </a:r>
            <a:r>
              <a:rPr lang="en-US" altLang="en-US" b="0" i="1" dirty="0"/>
              <a:t> = ‘Comp. Sci.’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23BF7-3685-47EC-A612-13C9711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47621-D1FF-4CCD-B3D4-F7908786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762" y="-1"/>
            <a:ext cx="395287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2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7B1F-FED8-407A-A2E6-A888C9CD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Rename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6779-C6AA-4883-9B16-E02B3B93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884886" cy="4906963"/>
          </a:xfrm>
        </p:spPr>
        <p:txBody>
          <a:bodyPr>
            <a:normAutofit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The SQL allows renaming relations and attributes using the </a:t>
            </a:r>
            <a:r>
              <a:rPr lang="en-US" altLang="en-US" b="1" dirty="0"/>
              <a:t>as </a:t>
            </a:r>
            <a:r>
              <a:rPr lang="en-US" altLang="en-US" dirty="0"/>
              <a:t>clause: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0" dirty="0"/>
              <a:t>		old-name as new-name</a:t>
            </a:r>
            <a:br>
              <a:rPr lang="en-US" altLang="en-US" b="0" dirty="0"/>
            </a:br>
            <a:endParaRPr lang="en-US" altLang="en-US" b="0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who have a higher salary than some instructor in ‘Comp. Sci’.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0" i="1" dirty="0"/>
              <a:t>select distinct T.name</a:t>
            </a:r>
            <a:br>
              <a:rPr lang="en-US" altLang="en-US" b="0" i="1" dirty="0"/>
            </a:br>
            <a:r>
              <a:rPr lang="en-US" altLang="en-US" b="0" i="1" dirty="0"/>
              <a:t>from instructor as T, instructor as S</a:t>
            </a:r>
            <a:br>
              <a:rPr lang="en-US" altLang="en-US" b="0" i="1" dirty="0"/>
            </a:br>
            <a:r>
              <a:rPr lang="en-US" altLang="en-US" b="0" i="1" dirty="0"/>
              <a:t>where </a:t>
            </a:r>
            <a:r>
              <a:rPr lang="en-US" altLang="en-US" b="0" i="1" dirty="0" err="1"/>
              <a:t>T.salary</a:t>
            </a:r>
            <a:r>
              <a:rPr lang="en-US" altLang="en-US" b="0" i="1" dirty="0"/>
              <a:t> &gt; </a:t>
            </a:r>
            <a:r>
              <a:rPr lang="en-US" altLang="en-US" b="0" i="1" dirty="0" err="1"/>
              <a:t>S.salary</a:t>
            </a:r>
            <a:r>
              <a:rPr lang="en-US" altLang="en-US" b="0" i="1" dirty="0"/>
              <a:t> and </a:t>
            </a:r>
            <a:r>
              <a:rPr lang="en-US" altLang="en-US" b="0" i="1" dirty="0" err="1"/>
              <a:t>S.dept_name</a:t>
            </a:r>
            <a:r>
              <a:rPr lang="en-US" altLang="en-US" b="0" i="1" dirty="0"/>
              <a:t> = ‘Comp. Sci.’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Keyword </a:t>
            </a:r>
            <a:r>
              <a:rPr lang="en-US" altLang="en-US" b="1" dirty="0">
                <a:solidFill>
                  <a:srgbClr val="FF0000"/>
                </a:solidFill>
              </a:rPr>
              <a:t>as</a:t>
            </a:r>
            <a:r>
              <a:rPr lang="en-US" altLang="en-US" dirty="0"/>
              <a:t> is optional and may be omitted</a:t>
            </a: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i="1" dirty="0"/>
              <a:t>instructor </a:t>
            </a:r>
            <a:r>
              <a:rPr lang="en-US" altLang="en-US" b="1" dirty="0"/>
              <a:t>as </a:t>
            </a:r>
            <a:r>
              <a:rPr lang="en-US" altLang="en-US" i="1" dirty="0"/>
              <a:t>T ≡ instructor</a:t>
            </a:r>
            <a:r>
              <a:rPr lang="en-US" altLang="en-US" b="1" dirty="0"/>
              <a:t> </a:t>
            </a:r>
            <a:r>
              <a:rPr lang="en-US" altLang="en-US" i="1" dirty="0"/>
              <a:t>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B7474-DAE8-4066-BB87-2179772D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D600-E21C-4ADD-90C9-367B824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7139-AA1A-415B-A646-0F70B27C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Domain Types in SQL</a:t>
            </a:r>
          </a:p>
          <a:p>
            <a:r>
              <a:rPr lang="en-US" dirty="0"/>
              <a:t>Basic Schema Definition</a:t>
            </a:r>
          </a:p>
          <a:p>
            <a:pPr lvl="1"/>
            <a:r>
              <a:rPr lang="en-US" dirty="0"/>
              <a:t>Create table, Insert, Update, Delete, Drop, Alter</a:t>
            </a:r>
          </a:p>
          <a:p>
            <a:r>
              <a:rPr lang="en-US" dirty="0"/>
              <a:t>Basic Structure of SQL Queries</a:t>
            </a:r>
          </a:p>
          <a:p>
            <a:pPr lvl="1"/>
            <a:r>
              <a:rPr lang="en-US" dirty="0"/>
              <a:t>Queries on a Single Relation</a:t>
            </a:r>
          </a:p>
          <a:p>
            <a:pPr lvl="1"/>
            <a:r>
              <a:rPr lang="en-US" dirty="0"/>
              <a:t>Queries on Multiple Relations</a:t>
            </a:r>
          </a:p>
          <a:p>
            <a:pPr lvl="1"/>
            <a:r>
              <a:rPr lang="en-US" dirty="0"/>
              <a:t>The select Clause</a:t>
            </a:r>
          </a:p>
          <a:p>
            <a:pPr lvl="1"/>
            <a:r>
              <a:rPr lang="en-US" dirty="0"/>
              <a:t>The where Clause</a:t>
            </a:r>
          </a:p>
          <a:p>
            <a:pPr lvl="1"/>
            <a:r>
              <a:rPr lang="en-US" dirty="0"/>
              <a:t>The from Clause</a:t>
            </a:r>
          </a:p>
          <a:p>
            <a:r>
              <a:rPr lang="en-US" dirty="0"/>
              <a:t>String Operations</a:t>
            </a:r>
          </a:p>
          <a:p>
            <a:r>
              <a:rPr lang="en-US" dirty="0"/>
              <a:t>Set Operations</a:t>
            </a:r>
          </a:p>
          <a:p>
            <a:r>
              <a:rPr lang="en-US" dirty="0"/>
              <a:t>Null Values</a:t>
            </a:r>
          </a:p>
          <a:p>
            <a:r>
              <a:rPr lang="en-US" dirty="0"/>
              <a:t>Aggregate Functions</a:t>
            </a:r>
          </a:p>
          <a:p>
            <a:r>
              <a:rPr lang="en-US" dirty="0"/>
              <a:t>Nested Subqueries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70B2-2973-49F4-897F-894F8E36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58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23A4-8789-46D1-85C0-2CD100E5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8102-2E9F-46A3-8AB7-9DE2D60D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668657" cy="4906963"/>
          </a:xfrm>
        </p:spPr>
        <p:txBody>
          <a:bodyPr>
            <a:normAutofit/>
          </a:bodyPr>
          <a:lstStyle/>
          <a:p>
            <a:pPr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SQL includes a string-matching operator for comparisons on character strings.  The operator </a:t>
            </a:r>
            <a:r>
              <a:rPr lang="en-US" altLang="en-US" b="1" dirty="0">
                <a:solidFill>
                  <a:srgbClr val="FF0000"/>
                </a:solidFill>
              </a:rPr>
              <a:t>like</a:t>
            </a:r>
            <a:r>
              <a:rPr lang="en-US" altLang="en-US" dirty="0"/>
              <a:t> uses patterns that are described using two special characters:</a:t>
            </a:r>
          </a:p>
          <a:p>
            <a:pPr lvl="1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percent ( % ).  The % character matches any substring.</a:t>
            </a:r>
          </a:p>
          <a:p>
            <a:pPr lvl="1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underscore ( _ ).  The _ character matches any character.</a:t>
            </a:r>
          </a:p>
          <a:p>
            <a:pPr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Find the names of all instructors whose name includes the substring “</a:t>
            </a:r>
            <a:r>
              <a:rPr lang="en-US" altLang="en-US" dirty="0" err="1"/>
              <a:t>dar</a:t>
            </a:r>
            <a:r>
              <a:rPr lang="en-US" altLang="en-US" dirty="0"/>
              <a:t>”.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altLang="en-US" b="1" dirty="0"/>
              <a:t>		</a:t>
            </a:r>
            <a:r>
              <a:rPr lang="en-US" altLang="en-US" b="0" i="1" dirty="0"/>
              <a:t>select name</a:t>
            </a:r>
            <a:br>
              <a:rPr lang="en-US" altLang="en-US" b="0" i="1" dirty="0"/>
            </a:br>
            <a:r>
              <a:rPr lang="en-US" altLang="en-US" b="0" i="1" dirty="0"/>
              <a:t>	from instructor</a:t>
            </a:r>
            <a:br>
              <a:rPr lang="en-US" altLang="en-US" b="0" i="1" dirty="0"/>
            </a:br>
            <a:r>
              <a:rPr lang="en-US" altLang="en-US" b="0" i="1" dirty="0"/>
              <a:t>	where name like </a:t>
            </a:r>
            <a:r>
              <a:rPr lang="en-US" altLang="en-US" b="0" i="1" dirty="0">
                <a:latin typeface="Century Gothic" panose="020B0502020202020204" pitchFamily="34" charset="0"/>
              </a:rPr>
              <a:t>'</a:t>
            </a:r>
            <a:r>
              <a:rPr lang="en-US" altLang="en-US" b="0" i="1" dirty="0"/>
              <a:t>%</a:t>
            </a:r>
            <a:r>
              <a:rPr lang="en-US" altLang="en-US" b="0" i="1" dirty="0" err="1"/>
              <a:t>dar</a:t>
            </a:r>
            <a:r>
              <a:rPr lang="en-US" altLang="en-US" b="0" i="1" dirty="0"/>
              <a:t>%</a:t>
            </a:r>
            <a:r>
              <a:rPr lang="en-US" altLang="en-US" b="0" i="1" dirty="0">
                <a:latin typeface="Century Gothic" panose="020B0502020202020204" pitchFamily="34" charset="0"/>
              </a:rPr>
              <a:t>'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DE9E-784F-40B0-8401-8F47F760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23A4-8789-46D1-85C0-2CD100E5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8102-2E9F-46A3-8AB7-9DE2D60D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668657" cy="4906963"/>
          </a:xfrm>
        </p:spPr>
        <p:txBody>
          <a:bodyPr>
            <a:normAutofit fontScale="92500" lnSpcReduction="20000"/>
          </a:bodyPr>
          <a:lstStyle/>
          <a:p>
            <a:pPr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Patterns are case sensitive. </a:t>
            </a:r>
          </a:p>
          <a:p>
            <a:pPr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Pattern matching examples:</a:t>
            </a:r>
          </a:p>
          <a:p>
            <a:pPr lvl="1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‘Intro%’ matches </a:t>
            </a:r>
          </a:p>
          <a:p>
            <a:pPr lvl="2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any string beginning with “Intro”.</a:t>
            </a:r>
          </a:p>
          <a:p>
            <a:pPr lvl="1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‘%Comp%’ matches any string </a:t>
            </a:r>
          </a:p>
          <a:p>
            <a:pPr lvl="2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containing “Comp” as a substring.</a:t>
            </a:r>
          </a:p>
          <a:p>
            <a:pPr lvl="1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‘_ _ _’ matches any string of </a:t>
            </a:r>
          </a:p>
          <a:p>
            <a:pPr lvl="2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exactly three characters.</a:t>
            </a:r>
          </a:p>
          <a:p>
            <a:pPr lvl="1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‘_ _ _ %’ matches any string of </a:t>
            </a:r>
          </a:p>
          <a:p>
            <a:pPr lvl="2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at least three characters.</a:t>
            </a:r>
          </a:p>
          <a:p>
            <a:pPr lvl="1" algn="just"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en-US" dirty="0"/>
          </a:p>
          <a:p>
            <a:pPr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SQL supports a variety of string operations such as</a:t>
            </a:r>
          </a:p>
          <a:p>
            <a:pPr lvl="1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concatenation </a:t>
            </a:r>
          </a:p>
          <a:p>
            <a:pPr lvl="1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converting from upper to lower case (and vice versa)</a:t>
            </a:r>
          </a:p>
          <a:p>
            <a:pPr lvl="1" algn="just">
              <a:tabLst>
                <a:tab pos="1889125" algn="l"/>
                <a:tab pos="2403475" algn="l"/>
              </a:tabLst>
            </a:pPr>
            <a:r>
              <a:rPr lang="en-US" altLang="en-US" dirty="0"/>
              <a:t>finding string length, extracting substrings,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DE9E-784F-40B0-8401-8F47F760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5841-0E04-459A-B679-C0D1109A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Ordering the Display of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2532-C6DD-45C8-B66F-F4972CB9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dirty="0"/>
              <a:t>List in alphabetic order the names of all instructors </a:t>
            </a:r>
          </a:p>
          <a:p>
            <a:pPr>
              <a:buFont typeface="Monotype Sorts" pitchFamily="2" charset="2"/>
              <a:buNone/>
              <a:tabLst>
                <a:tab pos="906463" algn="l"/>
              </a:tabLst>
            </a:pPr>
            <a:r>
              <a:rPr lang="en-US" altLang="en-US" b="0" i="1" dirty="0"/>
              <a:t>           select distinct name</a:t>
            </a:r>
            <a:br>
              <a:rPr lang="en-US" altLang="en-US" b="0" i="1" dirty="0"/>
            </a:br>
            <a:r>
              <a:rPr lang="en-US" altLang="en-US" b="0" i="1" dirty="0"/>
              <a:t>	from    instructor</a:t>
            </a:r>
            <a:br>
              <a:rPr lang="en-US" altLang="en-US" b="0" i="1" dirty="0"/>
            </a:br>
            <a:r>
              <a:rPr lang="en-US" altLang="en-US" b="0" i="1" dirty="0"/>
              <a:t>	</a:t>
            </a:r>
            <a:r>
              <a:rPr lang="en-US" altLang="en-US" b="0" i="1" dirty="0">
                <a:solidFill>
                  <a:srgbClr val="FF0000"/>
                </a:solidFill>
              </a:rPr>
              <a:t>	order by </a:t>
            </a:r>
            <a:r>
              <a:rPr lang="en-US" altLang="en-US" b="0" i="1" dirty="0"/>
              <a:t>name</a:t>
            </a:r>
          </a:p>
          <a:p>
            <a:pPr>
              <a:tabLst>
                <a:tab pos="906463" algn="l"/>
              </a:tabLst>
            </a:pPr>
            <a:r>
              <a:rPr lang="en-US" altLang="en-US" dirty="0"/>
              <a:t>We may specify </a:t>
            </a:r>
            <a:r>
              <a:rPr lang="en-US" altLang="en-US" b="1" dirty="0">
                <a:solidFill>
                  <a:srgbClr val="FF0000"/>
                </a:solidFill>
              </a:rPr>
              <a:t>desc</a:t>
            </a:r>
            <a:r>
              <a:rPr lang="en-US" altLang="en-US" dirty="0"/>
              <a:t> for descending order or </a:t>
            </a:r>
            <a:r>
              <a:rPr lang="en-US" altLang="en-US" b="1" dirty="0" err="1">
                <a:solidFill>
                  <a:srgbClr val="FF0000"/>
                </a:solidFill>
              </a:rPr>
              <a:t>asc</a:t>
            </a:r>
            <a:r>
              <a:rPr lang="en-US" altLang="en-US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/>
              <a:t>Example:  </a:t>
            </a:r>
            <a:r>
              <a:rPr lang="en-US" altLang="en-US" b="1" dirty="0"/>
              <a:t>order by</a:t>
            </a:r>
            <a:r>
              <a:rPr lang="en-US" altLang="en-US" dirty="0"/>
              <a:t>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/>
              <a:t>desc</a:t>
            </a:r>
          </a:p>
          <a:p>
            <a:pPr>
              <a:tabLst>
                <a:tab pos="906463" algn="l"/>
              </a:tabLst>
            </a:pPr>
            <a:r>
              <a:rPr lang="en-US" altLang="en-US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/>
              <a:t>Example: </a:t>
            </a:r>
            <a:r>
              <a:rPr lang="en-US" altLang="en-US" b="1" dirty="0"/>
              <a:t>order by 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name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EC22D-FE6C-412E-A149-AE7BF846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2D56-A4E8-49E8-9255-52B26586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Clause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B157-DC48-425B-A43E-5E476CCD9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includes a </a:t>
            </a:r>
            <a:r>
              <a:rPr lang="en-US" altLang="en-US" b="1" dirty="0">
                <a:solidFill>
                  <a:srgbClr val="FF0000"/>
                </a:solidFill>
              </a:rPr>
              <a:t>between</a:t>
            </a:r>
            <a:r>
              <a:rPr lang="en-US" altLang="en-US" dirty="0"/>
              <a:t> comparison operator</a:t>
            </a:r>
          </a:p>
          <a:p>
            <a:r>
              <a:rPr lang="en-US" altLang="en-US" dirty="0"/>
              <a:t>Example:  Find the names of all instructors with salary between $90,000 and $100,000 (that is, </a:t>
            </a:r>
            <a:r>
              <a:rPr lang="en-US" altLang="en-US" dirty="0">
                <a:latin typeface="Symbol" panose="05050102010706020507" pitchFamily="18" charset="2"/>
              </a:rPr>
              <a:t> </a:t>
            </a:r>
            <a:r>
              <a:rPr lang="en-US" altLang="en-US" dirty="0"/>
              <a:t>$90,000 and </a:t>
            </a:r>
            <a:r>
              <a:rPr lang="en-US" altLang="en-US" dirty="0">
                <a:latin typeface="Symbol" panose="05050102010706020507" pitchFamily="18" charset="2"/>
              </a:rPr>
              <a:t> </a:t>
            </a:r>
            <a:r>
              <a:rPr lang="en-US" altLang="en-US" dirty="0"/>
              <a:t>$100,000)</a:t>
            </a:r>
          </a:p>
          <a:p>
            <a:pPr marL="457200" lvl="1" indent="0">
              <a:buNone/>
            </a:pPr>
            <a:r>
              <a:rPr lang="en-US" altLang="en-US" b="0" i="1" dirty="0"/>
              <a:t>select name</a:t>
            </a:r>
            <a:br>
              <a:rPr lang="en-US" altLang="en-US" b="0" i="1" dirty="0"/>
            </a:br>
            <a:r>
              <a:rPr lang="en-US" altLang="en-US" b="0" i="1" dirty="0"/>
              <a:t>from instructor</a:t>
            </a:r>
            <a:br>
              <a:rPr lang="en-US" altLang="en-US" b="0" i="1" dirty="0"/>
            </a:br>
            <a:r>
              <a:rPr lang="en-US" altLang="en-US" b="0" i="1" dirty="0"/>
              <a:t>where salary between 90000 and 100000</a:t>
            </a:r>
          </a:p>
          <a:p>
            <a:r>
              <a:rPr lang="en-US" altLang="en-US" dirty="0"/>
              <a:t>Tuple comparison</a:t>
            </a:r>
          </a:p>
          <a:p>
            <a:pPr marL="457200" lvl="1" indent="0">
              <a:buNone/>
            </a:pPr>
            <a:r>
              <a:rPr kumimoji="0" lang="en-US" altLang="en-US" b="0" i="1" dirty="0"/>
              <a:t>select name, </a:t>
            </a:r>
            <a:r>
              <a:rPr kumimoji="0" lang="en-US" altLang="en-US" b="0" i="1" dirty="0" err="1"/>
              <a:t>course_id</a:t>
            </a:r>
            <a:br>
              <a:rPr kumimoji="0" lang="en-US" altLang="en-US" b="0" i="1" dirty="0"/>
            </a:br>
            <a:r>
              <a:rPr kumimoji="0" lang="en-US" altLang="en-US" b="0" i="1" dirty="0"/>
              <a:t>from instructor, teaches</a:t>
            </a:r>
            <a:br>
              <a:rPr kumimoji="0" lang="en-US" altLang="en-US" b="0" i="1" dirty="0"/>
            </a:br>
            <a:r>
              <a:rPr kumimoji="0" lang="en-US" altLang="en-US" b="0" i="1" dirty="0"/>
              <a:t>where (instructor.ID, </a:t>
            </a:r>
            <a:r>
              <a:rPr kumimoji="0" lang="en-US" altLang="en-US" b="0" i="1" dirty="0" err="1"/>
              <a:t>dept_name</a:t>
            </a:r>
            <a:r>
              <a:rPr kumimoji="0" lang="en-US" altLang="en-US" b="0" i="1" dirty="0"/>
              <a:t>) = (teaches.ID, ’Biology’);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BC393-6150-4D28-A942-9F445227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4731-905F-42F2-BA0A-2CB5E1BF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0CA-8417-420C-805A-8F5EFA0F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Find courses that ran in Fall 2019 or in Spring 2020 for section 1</a:t>
            </a:r>
          </a:p>
          <a:p>
            <a:pPr marL="457200" lvl="1" indent="0">
              <a:buNone/>
            </a:pPr>
            <a:r>
              <a:rPr kumimoji="1" lang="en-US" altLang="en-US" b="0" i="1" dirty="0"/>
              <a:t>(select </a:t>
            </a:r>
            <a:r>
              <a:rPr kumimoji="1" lang="en-US" altLang="en-US" b="0" i="1" dirty="0" err="1"/>
              <a:t>course_id</a:t>
            </a:r>
            <a:r>
              <a:rPr kumimoji="1" lang="en-US" altLang="en-US" b="0" i="1" dirty="0"/>
              <a:t> from section where semester = "Fall" and year = 2019 and </a:t>
            </a:r>
            <a:r>
              <a:rPr kumimoji="1" lang="en-US" altLang="en-US" b="0" i="1" dirty="0" err="1"/>
              <a:t>sec_id</a:t>
            </a:r>
            <a:r>
              <a:rPr kumimoji="1" lang="en-US" altLang="en-US" b="0" i="1" dirty="0"/>
              <a:t>=1)</a:t>
            </a:r>
          </a:p>
          <a:p>
            <a:pPr marL="457200" lvl="1" indent="0">
              <a:buNone/>
            </a:pPr>
            <a:r>
              <a:rPr kumimoji="1" lang="en-US" altLang="en-US" b="0" i="1" dirty="0"/>
              <a:t>Union</a:t>
            </a:r>
          </a:p>
          <a:p>
            <a:pPr marL="457200" lvl="1" indent="0">
              <a:buNone/>
            </a:pPr>
            <a:r>
              <a:rPr kumimoji="1" lang="en-US" altLang="en-US" b="0" i="1" dirty="0"/>
              <a:t>(select </a:t>
            </a:r>
            <a:r>
              <a:rPr kumimoji="1" lang="en-US" altLang="en-US" b="0" i="1" dirty="0" err="1"/>
              <a:t>course_id</a:t>
            </a:r>
            <a:r>
              <a:rPr kumimoji="1" lang="en-US" altLang="en-US" b="0" i="1" dirty="0"/>
              <a:t> from section where semester = "Spring" and year = 2020 and </a:t>
            </a:r>
            <a:r>
              <a:rPr kumimoji="1" lang="en-US" altLang="en-US" b="0" i="1" dirty="0" err="1"/>
              <a:t>sec_id</a:t>
            </a:r>
            <a:r>
              <a:rPr kumimoji="1" lang="en-US" altLang="en-US" b="0" i="1" dirty="0"/>
              <a:t>=1)</a:t>
            </a:r>
          </a:p>
          <a:p>
            <a:r>
              <a:rPr kumimoji="1" lang="en-US" altLang="en-US" dirty="0"/>
              <a:t>Find courses that ran in Fall 2019 and in Spring 2020 for section 1</a:t>
            </a:r>
            <a:endParaRPr kumimoji="1" lang="en-US" altLang="en-US" b="0" i="1" dirty="0"/>
          </a:p>
          <a:p>
            <a:pPr marL="457200" lvl="1" indent="0">
              <a:buNone/>
            </a:pPr>
            <a:r>
              <a:rPr kumimoji="1" lang="en-US" altLang="en-US" b="0" i="1" dirty="0"/>
              <a:t>(select </a:t>
            </a:r>
            <a:r>
              <a:rPr kumimoji="1" lang="en-US" altLang="en-US" b="0" i="1" dirty="0" err="1"/>
              <a:t>course_id</a:t>
            </a:r>
            <a:r>
              <a:rPr kumimoji="1" lang="en-US" altLang="en-US" b="0" i="1" dirty="0"/>
              <a:t> from section where semester = ‘Fall’ and year = 2019)</a:t>
            </a:r>
            <a:br>
              <a:rPr kumimoji="1" lang="en-US" altLang="en-US" b="0" i="1" dirty="0"/>
            </a:br>
            <a:r>
              <a:rPr kumimoji="1" lang="en-US" altLang="en-US" b="0" i="1" dirty="0"/>
              <a:t> intersect</a:t>
            </a:r>
            <a:br>
              <a:rPr kumimoji="1" lang="en-US" altLang="en-US" b="0" i="1" dirty="0"/>
            </a:br>
            <a:r>
              <a:rPr kumimoji="1" lang="en-US" altLang="en-US" b="0" i="1" dirty="0"/>
              <a:t>(select </a:t>
            </a:r>
            <a:r>
              <a:rPr kumimoji="1" lang="en-US" altLang="en-US" b="0" i="1" dirty="0" err="1"/>
              <a:t>course_id</a:t>
            </a:r>
            <a:r>
              <a:rPr kumimoji="1" lang="en-US" altLang="en-US" b="0" i="1" dirty="0"/>
              <a:t> from section where </a:t>
            </a:r>
            <a:r>
              <a:rPr kumimoji="1" lang="en-US" altLang="en-US" b="0" i="1" dirty="0" err="1"/>
              <a:t>sem</a:t>
            </a:r>
            <a:r>
              <a:rPr kumimoji="1" lang="en-US" altLang="en-US" b="0" i="1" dirty="0"/>
              <a:t> = ‘Spring’ and year = 2020)</a:t>
            </a:r>
          </a:p>
          <a:p>
            <a:pPr lvl="1"/>
            <a:r>
              <a:rPr kumimoji="1" lang="en-US" altLang="en-US" dirty="0">
                <a:solidFill>
                  <a:srgbClr val="002060"/>
                </a:solidFill>
              </a:rPr>
              <a:t>Not supported by all the version of </a:t>
            </a:r>
            <a:r>
              <a:rPr kumimoji="1" lang="en-US" altLang="en-US" dirty="0" err="1">
                <a:solidFill>
                  <a:srgbClr val="002060"/>
                </a:solidFill>
              </a:rPr>
              <a:t>mysql</a:t>
            </a:r>
            <a:endParaRPr kumimoji="1" lang="en-US" altLang="en-US" dirty="0">
              <a:solidFill>
                <a:srgbClr val="002060"/>
              </a:solidFill>
            </a:endParaRPr>
          </a:p>
          <a:p>
            <a:pPr lvl="1"/>
            <a:r>
              <a:rPr kumimoji="1" lang="en-US" altLang="en-US" b="0" i="1" dirty="0"/>
              <a:t>SELECT DISTINCT    </a:t>
            </a:r>
            <a:r>
              <a:rPr kumimoji="1" lang="en-US" altLang="en-US" b="0" i="1" dirty="0" err="1"/>
              <a:t>course_id</a:t>
            </a:r>
            <a:r>
              <a:rPr kumimoji="1" lang="en-US" altLang="en-US" b="0" i="1" dirty="0"/>
              <a:t> FROM    section WHERE    semester="FALL" and year = 2019 and </a:t>
            </a:r>
            <a:r>
              <a:rPr kumimoji="1" lang="en-US" altLang="en-US" b="0" i="1" dirty="0" err="1"/>
              <a:t>sec_id</a:t>
            </a:r>
            <a:r>
              <a:rPr kumimoji="1" lang="en-US" altLang="en-US" b="0" i="1" dirty="0"/>
              <a:t>=1 and </a:t>
            </a:r>
            <a:r>
              <a:rPr kumimoji="1" lang="en-US" altLang="en-US" b="0" i="1" dirty="0" err="1"/>
              <a:t>course_id</a:t>
            </a:r>
            <a:r>
              <a:rPr kumimoji="1" lang="en-US" altLang="en-US" b="0" i="1" dirty="0"/>
              <a:t> IN (SELECT </a:t>
            </a:r>
            <a:r>
              <a:rPr kumimoji="1" lang="en-US" altLang="en-US" b="0" i="1" dirty="0" err="1"/>
              <a:t>course_id</a:t>
            </a:r>
            <a:r>
              <a:rPr kumimoji="1" lang="en-US" altLang="en-US" b="0" i="1" dirty="0"/>
              <a:t>   FROM            section where semester="Spring" and year = 2020 and </a:t>
            </a:r>
            <a:r>
              <a:rPr kumimoji="1" lang="en-US" altLang="en-US" b="0" i="1" dirty="0" err="1"/>
              <a:t>sec_id</a:t>
            </a:r>
            <a:r>
              <a:rPr kumimoji="1" lang="en-US" altLang="en-US" b="0" i="1" dirty="0"/>
              <a:t>=1);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1C11F-7736-4BB9-A450-6EE1484C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4731-905F-42F2-BA0A-2CB5E1BF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0CA-8417-420C-805A-8F5EFA0F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/>
              <a:t>Find courses that ran in Fall 2019 but not in Spring 2020</a:t>
            </a:r>
            <a:endParaRPr lang="en-US" altLang="en-US" dirty="0"/>
          </a:p>
          <a:p>
            <a:pPr marL="457200" lvl="1" indent="0">
              <a:buNone/>
            </a:pPr>
            <a:r>
              <a:rPr kumimoji="1" lang="en-US" altLang="en-US" b="0" i="1" dirty="0"/>
              <a:t>(select </a:t>
            </a:r>
            <a:r>
              <a:rPr kumimoji="1" lang="en-US" altLang="en-US" b="0" i="1" dirty="0" err="1"/>
              <a:t>course_id</a:t>
            </a:r>
            <a:r>
              <a:rPr kumimoji="1" lang="en-US" altLang="en-US" b="0" i="1" dirty="0"/>
              <a:t> from section where semester = "Fall" and year = 2019)</a:t>
            </a:r>
          </a:p>
          <a:p>
            <a:pPr marL="457200" lvl="1" indent="0">
              <a:buNone/>
            </a:pPr>
            <a:r>
              <a:rPr kumimoji="1" lang="en-US" altLang="en-US" b="1" dirty="0"/>
              <a:t>except</a:t>
            </a:r>
            <a:endParaRPr kumimoji="1" lang="en-US" altLang="en-US" b="0" i="1" dirty="0"/>
          </a:p>
          <a:p>
            <a:pPr marL="457200" lvl="1" indent="0">
              <a:buNone/>
            </a:pPr>
            <a:r>
              <a:rPr kumimoji="1" lang="en-US" altLang="en-US" b="0" i="1" dirty="0"/>
              <a:t>(select </a:t>
            </a:r>
            <a:r>
              <a:rPr kumimoji="1" lang="en-US" altLang="en-US" b="0" i="1" dirty="0" err="1"/>
              <a:t>course_id</a:t>
            </a:r>
            <a:r>
              <a:rPr kumimoji="1" lang="en-US" altLang="en-US" b="0" i="1" dirty="0"/>
              <a:t> from section where semester = "Spring" and year = 2020)</a:t>
            </a:r>
          </a:p>
          <a:p>
            <a:pPr marL="457200" lvl="1" indent="0">
              <a:buNone/>
            </a:pPr>
            <a:endParaRPr kumimoji="1" lang="en-US" altLang="en-US" b="0" i="1" dirty="0"/>
          </a:p>
          <a:p>
            <a:pPr lvl="1"/>
            <a:r>
              <a:rPr kumimoji="1" lang="en-US" altLang="en-US" dirty="0">
                <a:solidFill>
                  <a:srgbClr val="002060"/>
                </a:solidFill>
              </a:rPr>
              <a:t>Not supported by all the version of </a:t>
            </a:r>
            <a:r>
              <a:rPr kumimoji="1" lang="en-US" altLang="en-US" dirty="0" err="1">
                <a:solidFill>
                  <a:srgbClr val="002060"/>
                </a:solidFill>
              </a:rPr>
              <a:t>mysql</a:t>
            </a:r>
            <a:endParaRPr kumimoji="1" lang="en-US" altLang="en-US" dirty="0">
              <a:solidFill>
                <a:srgbClr val="002060"/>
              </a:solidFill>
            </a:endParaRPr>
          </a:p>
          <a:p>
            <a:r>
              <a:rPr kumimoji="1" lang="en-US" altLang="en-US" dirty="0"/>
              <a:t>Find the salaries of all instructors that are less than the largest salary.</a:t>
            </a:r>
          </a:p>
          <a:p>
            <a:pPr marL="457200" lvl="1" indent="0">
              <a:buNone/>
            </a:pPr>
            <a:r>
              <a:rPr lang="en-US" altLang="en-US" b="0" i="1" dirty="0"/>
              <a:t>Select distinct </a:t>
            </a:r>
            <a:r>
              <a:rPr lang="en-US" altLang="en-US" b="0" i="1" dirty="0" err="1"/>
              <a:t>T.salary</a:t>
            </a:r>
            <a:r>
              <a:rPr lang="en-US" altLang="en-US" b="0" i="1" dirty="0"/>
              <a:t> from instructor as T, instructor as S</a:t>
            </a:r>
          </a:p>
          <a:p>
            <a:pPr marL="457200" lvl="1" indent="0">
              <a:buNone/>
            </a:pPr>
            <a:r>
              <a:rPr lang="en-US" altLang="en-US" b="0" i="1" dirty="0"/>
              <a:t>where </a:t>
            </a:r>
            <a:r>
              <a:rPr lang="en-US" altLang="en-US" b="0" i="1" dirty="0" err="1"/>
              <a:t>T.salary</a:t>
            </a:r>
            <a:r>
              <a:rPr lang="en-US" altLang="en-US" b="0" i="1" dirty="0"/>
              <a:t> &lt; </a:t>
            </a:r>
            <a:r>
              <a:rPr lang="en-US" altLang="en-US" b="0" i="1" dirty="0" err="1"/>
              <a:t>S.salary</a:t>
            </a:r>
            <a:r>
              <a:rPr lang="en-US" altLang="en-US" b="0" i="1" dirty="0"/>
              <a:t> </a:t>
            </a:r>
            <a:endParaRPr kumimoji="1" lang="en-US" altLang="en-US" b="0" i="1" dirty="0"/>
          </a:p>
          <a:p>
            <a:endParaRPr kumimoji="1" lang="en-US" altLang="en-US" dirty="0">
              <a:solidFill>
                <a:srgbClr val="002060"/>
              </a:solidFill>
            </a:endParaRPr>
          </a:p>
          <a:p>
            <a:endParaRPr kumimoji="1" lang="en-US" altLang="en-US" b="0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1C11F-7736-4BB9-A450-6EE1484C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4731-905F-42F2-BA0A-2CB5E1BF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0CA-8417-420C-805A-8F5EFA0FF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813800" cy="4906963"/>
          </a:xfrm>
        </p:spPr>
        <p:txBody>
          <a:bodyPr/>
          <a:lstStyle/>
          <a:p>
            <a:r>
              <a:rPr lang="en-US" altLang="en-US" dirty="0"/>
              <a:t>Set operations </a:t>
            </a:r>
            <a:r>
              <a:rPr lang="en-US" altLang="en-US" dirty="0">
                <a:solidFill>
                  <a:srgbClr val="000099"/>
                </a:solidFill>
              </a:rPr>
              <a:t>union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0099"/>
                </a:solidFill>
              </a:rPr>
              <a:t>intersect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rgbClr val="000099"/>
                </a:solidFill>
              </a:rPr>
              <a:t>except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union all, intersect </a:t>
            </a:r>
            <a:r>
              <a:rPr lang="en-US" altLang="en-US" dirty="0">
                <a:solidFill>
                  <a:srgbClr val="000099"/>
                </a:solidFill>
                <a:sym typeface="Symbol" panose="05050102010706020507" pitchFamily="18" charset="2"/>
              </a:rPr>
              <a:t>all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dirty="0">
                <a:solidFill>
                  <a:srgbClr val="C0000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suppose a tuple occurs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times in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times in </a:t>
            </a:r>
            <a:r>
              <a:rPr lang="en-US" altLang="en-US" i="1" dirty="0">
                <a:sym typeface="Symbol" panose="05050102010706020507" pitchFamily="18" charset="2"/>
              </a:rPr>
              <a:t>s, </a:t>
            </a:r>
            <a:r>
              <a:rPr lang="en-US" altLang="en-US" dirty="0">
                <a:sym typeface="Symbol" panose="05050102010706020507" pitchFamily="18" charset="2"/>
              </a:rPr>
              <a:t>then, it occurs:</a:t>
            </a:r>
          </a:p>
          <a:p>
            <a:pPr lvl="1"/>
            <a:r>
              <a:rPr lang="en-US" altLang="en-US" i="1" dirty="0"/>
              <a:t>m 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+ n </a:t>
            </a:r>
            <a:r>
              <a:rPr lang="en-US" altLang="en-US" dirty="0"/>
              <a:t>times in </a:t>
            </a:r>
            <a:r>
              <a:rPr lang="en-US" altLang="en-US" i="1" dirty="0"/>
              <a:t>r </a:t>
            </a:r>
            <a:r>
              <a:rPr lang="en-US" altLang="en-US" dirty="0"/>
              <a:t>union all </a:t>
            </a:r>
            <a:r>
              <a:rPr lang="en-US" altLang="en-US" i="1" dirty="0"/>
              <a:t>s</a:t>
            </a:r>
          </a:p>
          <a:p>
            <a:pPr lvl="1"/>
            <a:r>
              <a:rPr lang="en-US" altLang="en-US" dirty="0"/>
              <a:t>min(</a:t>
            </a:r>
            <a:r>
              <a:rPr lang="en-US" altLang="en-US" i="1" dirty="0" err="1"/>
              <a:t>m,n</a:t>
            </a:r>
            <a:r>
              <a:rPr lang="en-US" altLang="en-US" i="1" dirty="0"/>
              <a:t>)</a:t>
            </a:r>
            <a:r>
              <a:rPr lang="en-US" altLang="en-US" dirty="0"/>
              <a:t> times in </a:t>
            </a:r>
            <a:r>
              <a:rPr lang="en-US" altLang="en-US" i="1" dirty="0"/>
              <a:t>r</a:t>
            </a:r>
            <a:r>
              <a:rPr lang="en-US" altLang="en-US" dirty="0"/>
              <a:t> intersect all </a:t>
            </a:r>
            <a:r>
              <a:rPr lang="en-US" altLang="en-US" i="1" dirty="0"/>
              <a:t>s</a:t>
            </a:r>
          </a:p>
          <a:p>
            <a:pPr lvl="1"/>
            <a:r>
              <a:rPr lang="en-US" altLang="en-US" dirty="0"/>
              <a:t>max(0, </a:t>
            </a:r>
            <a:r>
              <a:rPr lang="en-US" altLang="en-US" i="1" dirty="0"/>
              <a:t>m – n)</a:t>
            </a:r>
            <a:r>
              <a:rPr lang="en-US" altLang="en-US" dirty="0"/>
              <a:t> times in </a:t>
            </a:r>
            <a:r>
              <a:rPr lang="en-US" altLang="en-US" i="1" dirty="0"/>
              <a:t>r</a:t>
            </a:r>
            <a:r>
              <a:rPr lang="en-US" altLang="en-US" dirty="0"/>
              <a:t> except all </a:t>
            </a:r>
            <a:r>
              <a:rPr lang="en-US" altLang="en-US" i="1" dirty="0"/>
              <a:t>s</a:t>
            </a:r>
            <a:endParaRPr lang="en-US" altLang="en-US" dirty="0"/>
          </a:p>
          <a:p>
            <a:endParaRPr kumimoji="1" lang="en-US" altLang="en-US" dirty="0">
              <a:solidFill>
                <a:srgbClr val="002060"/>
              </a:solidFill>
            </a:endParaRPr>
          </a:p>
          <a:p>
            <a:endParaRPr kumimoji="1" lang="en-US" altLang="en-US" b="0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1C11F-7736-4BB9-A450-6EE1484C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FD193-2062-4FE2-8676-C421EF196334}"/>
              </a:ext>
            </a:extLst>
          </p:cNvPr>
          <p:cNvSpPr txBox="1"/>
          <p:nvPr/>
        </p:nvSpPr>
        <p:spPr>
          <a:xfrm>
            <a:off x="596900" y="640715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Duplicate instances are supported in some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2455982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F8E8-5DFE-49CE-A2C0-63AE6225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959F-F8CE-43D6-8CDF-547A7C7B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940800" cy="490696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It is possible for tuples to have a null value, denoted by </a:t>
            </a:r>
            <a:r>
              <a:rPr lang="en-US" altLang="en-US" i="1" dirty="0">
                <a:solidFill>
                  <a:srgbClr val="C00000"/>
                </a:solidFill>
              </a:rPr>
              <a:t>null</a:t>
            </a:r>
            <a:r>
              <a:rPr lang="en-US" altLang="en-US" dirty="0"/>
              <a:t>, for some of their attributes</a:t>
            </a:r>
          </a:p>
          <a:p>
            <a:r>
              <a:rPr lang="en-US" altLang="en-US" i="1" dirty="0">
                <a:solidFill>
                  <a:srgbClr val="C00000"/>
                </a:solidFill>
              </a:rPr>
              <a:t>null</a:t>
            </a:r>
            <a:r>
              <a:rPr lang="en-US" altLang="en-US" dirty="0"/>
              <a:t> signifies an </a:t>
            </a:r>
            <a:r>
              <a:rPr lang="en-US" altLang="en-US" dirty="0">
                <a:solidFill>
                  <a:srgbClr val="C00000"/>
                </a:solidFill>
              </a:rPr>
              <a:t>unknown</a:t>
            </a:r>
            <a:r>
              <a:rPr lang="en-US" altLang="en-US" dirty="0"/>
              <a:t> value or that a value does not exist.</a:t>
            </a:r>
          </a:p>
          <a:p>
            <a:r>
              <a:rPr lang="en-US" altLang="en-US" dirty="0"/>
              <a:t>The result of any arithmetic expression involving </a:t>
            </a:r>
            <a:r>
              <a:rPr lang="en-US" altLang="en-US" i="1" dirty="0"/>
              <a:t>null</a:t>
            </a:r>
            <a:r>
              <a:rPr lang="en-US" altLang="en-US" dirty="0"/>
              <a:t> is </a:t>
            </a:r>
            <a:r>
              <a:rPr lang="en-US" altLang="en-US" i="1" dirty="0"/>
              <a:t>null</a:t>
            </a:r>
          </a:p>
          <a:p>
            <a:pPr lvl="1"/>
            <a:r>
              <a:rPr lang="en-US" altLang="en-US" dirty="0"/>
              <a:t>Example:  5 + </a:t>
            </a:r>
            <a:r>
              <a:rPr lang="en-US" altLang="en-US" i="1" dirty="0"/>
              <a:t>null</a:t>
            </a:r>
            <a:r>
              <a:rPr lang="en-US" altLang="en-US" dirty="0"/>
              <a:t>  returns null</a:t>
            </a:r>
          </a:p>
          <a:p>
            <a:r>
              <a:rPr lang="en-US" altLang="en-US" dirty="0"/>
              <a:t>The predicate  </a:t>
            </a:r>
            <a:r>
              <a:rPr lang="en-US" altLang="en-US" b="1" dirty="0"/>
              <a:t>is null</a:t>
            </a:r>
            <a:r>
              <a:rPr lang="en-US" altLang="en-US" dirty="0"/>
              <a:t> can be used to check for null values.</a:t>
            </a:r>
          </a:p>
          <a:p>
            <a:pPr lvl="1"/>
            <a:r>
              <a:rPr lang="en-US" altLang="en-US" dirty="0"/>
              <a:t>Example: Find all instructors whose salary is null</a:t>
            </a:r>
            <a:r>
              <a:rPr lang="en-US" altLang="en-US" i="1" dirty="0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dirty="0"/>
              <a:t>		select</a:t>
            </a:r>
            <a:r>
              <a:rPr lang="en-US" altLang="en-US" i="1" dirty="0"/>
              <a:t> 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salary </a:t>
            </a:r>
            <a:r>
              <a:rPr lang="en-US" altLang="en-US" b="1" dirty="0"/>
              <a:t>is null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A4B4D-A09F-49AF-BDAA-58432526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65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443C-5553-4A88-B820-F2C13784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Values and Three Valued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E8FA-6A2C-4EFE-8539-663FB87A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92202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Three values – </a:t>
            </a:r>
            <a:r>
              <a:rPr lang="en-US" altLang="en-US" i="1" dirty="0"/>
              <a:t>true</a:t>
            </a:r>
            <a:r>
              <a:rPr lang="en-US" altLang="en-US" dirty="0"/>
              <a:t>, </a:t>
            </a:r>
            <a:r>
              <a:rPr lang="en-US" altLang="en-US" i="1" dirty="0"/>
              <a:t>false</a:t>
            </a:r>
            <a:r>
              <a:rPr lang="en-US" altLang="en-US" dirty="0"/>
              <a:t>, </a:t>
            </a:r>
            <a:r>
              <a:rPr lang="en-US" altLang="en-US" i="1" dirty="0"/>
              <a:t>unknown</a:t>
            </a:r>
          </a:p>
          <a:p>
            <a:r>
              <a:rPr lang="en-US" altLang="en-US" dirty="0"/>
              <a:t>Any comparison with </a:t>
            </a:r>
            <a:r>
              <a:rPr lang="en-US" altLang="en-US" i="1" dirty="0"/>
              <a:t>null</a:t>
            </a:r>
            <a:r>
              <a:rPr lang="en-US" altLang="en-US" dirty="0"/>
              <a:t> returns </a:t>
            </a:r>
            <a:r>
              <a:rPr lang="en-US" altLang="en-US" i="1" dirty="0"/>
              <a:t>unknown</a:t>
            </a:r>
          </a:p>
          <a:p>
            <a:pPr lvl="1"/>
            <a:r>
              <a:rPr lang="en-US" altLang="en-US" dirty="0"/>
              <a:t>Example</a:t>
            </a:r>
            <a:r>
              <a:rPr lang="en-US" altLang="en-US" i="1" dirty="0"/>
              <a:t>: 5 &lt; null   or   null &lt;&gt; null    or    null = null</a:t>
            </a:r>
          </a:p>
          <a:p>
            <a:r>
              <a:rPr lang="en-US" altLang="en-US" dirty="0"/>
              <a:t>Three-valued logic using the value </a:t>
            </a:r>
            <a:r>
              <a:rPr lang="en-US" altLang="en-US" i="1" dirty="0"/>
              <a:t>unknown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OR: (</a:t>
            </a:r>
            <a:r>
              <a:rPr lang="en-US" altLang="en-US" i="1" dirty="0"/>
              <a:t>unknown</a:t>
            </a:r>
            <a:r>
              <a:rPr lang="en-US" altLang="en-US" dirty="0"/>
              <a:t> </a:t>
            </a:r>
            <a:r>
              <a:rPr lang="en-US" altLang="en-US" b="1" dirty="0"/>
              <a:t>or</a:t>
            </a:r>
            <a:r>
              <a:rPr lang="en-US" altLang="en-US" dirty="0"/>
              <a:t> </a:t>
            </a:r>
            <a:r>
              <a:rPr lang="en-US" altLang="en-US" i="1" dirty="0"/>
              <a:t>true</a:t>
            </a:r>
            <a:r>
              <a:rPr lang="en-US" altLang="en-US" dirty="0"/>
              <a:t>)   = </a:t>
            </a:r>
            <a:r>
              <a:rPr lang="en-US" altLang="en-US" i="1" dirty="0"/>
              <a:t>true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(</a:t>
            </a:r>
            <a:r>
              <a:rPr lang="en-US" altLang="en-US" i="1" dirty="0"/>
              <a:t>unknown</a:t>
            </a:r>
            <a:r>
              <a:rPr lang="en-US" altLang="en-US" dirty="0"/>
              <a:t> </a:t>
            </a:r>
            <a:r>
              <a:rPr lang="en-US" altLang="en-US" b="1" dirty="0"/>
              <a:t>or</a:t>
            </a:r>
            <a:r>
              <a:rPr lang="en-US" altLang="en-US" dirty="0"/>
              <a:t> </a:t>
            </a:r>
            <a:r>
              <a:rPr lang="en-US" altLang="en-US" i="1" dirty="0"/>
              <a:t>false</a:t>
            </a:r>
            <a:r>
              <a:rPr lang="en-US" altLang="en-US" dirty="0"/>
              <a:t>)  = </a:t>
            </a:r>
            <a:r>
              <a:rPr lang="en-US" altLang="en-US" i="1" dirty="0"/>
              <a:t>unknown</a:t>
            </a:r>
            <a:br>
              <a:rPr lang="en-US" altLang="en-US" dirty="0"/>
            </a:br>
            <a:r>
              <a:rPr lang="en-US" altLang="en-US" dirty="0"/>
              <a:t>       (</a:t>
            </a:r>
            <a:r>
              <a:rPr lang="en-US" altLang="en-US" i="1" dirty="0"/>
              <a:t>unknown </a:t>
            </a:r>
            <a:r>
              <a:rPr lang="en-US" altLang="en-US" b="1" dirty="0"/>
              <a:t>or</a:t>
            </a:r>
            <a:r>
              <a:rPr lang="en-US" altLang="en-US" i="1" dirty="0"/>
              <a:t> unknown) = unknown</a:t>
            </a:r>
          </a:p>
          <a:p>
            <a:pPr lvl="1"/>
            <a:r>
              <a:rPr lang="en-US" altLang="en-US" dirty="0"/>
              <a:t>AND:</a:t>
            </a:r>
            <a:r>
              <a:rPr lang="en-US" altLang="en-US" i="1" dirty="0"/>
              <a:t> (true</a:t>
            </a:r>
            <a:r>
              <a:rPr lang="en-US" altLang="en-US" b="1" dirty="0"/>
              <a:t> and </a:t>
            </a:r>
            <a:r>
              <a:rPr lang="en-US" altLang="en-US" i="1" dirty="0"/>
              <a:t>unknown)  = unknown,    </a:t>
            </a:r>
            <a:br>
              <a:rPr lang="en-US" altLang="en-US" i="1" dirty="0"/>
            </a:br>
            <a:r>
              <a:rPr lang="en-US" altLang="en-US" i="1" dirty="0"/>
              <a:t>         (false</a:t>
            </a:r>
            <a:r>
              <a:rPr lang="en-US" altLang="en-US" b="1" dirty="0"/>
              <a:t> and </a:t>
            </a:r>
            <a:r>
              <a:rPr lang="en-US" altLang="en-US" i="1" dirty="0"/>
              <a:t>unknown) = false,</a:t>
            </a:r>
            <a:br>
              <a:rPr lang="en-US" altLang="en-US" i="1" dirty="0"/>
            </a:br>
            <a:r>
              <a:rPr lang="en-US" altLang="en-US" i="1" dirty="0"/>
              <a:t>         (unknown </a:t>
            </a:r>
            <a:r>
              <a:rPr lang="en-US" altLang="en-US" b="1" dirty="0"/>
              <a:t>and</a:t>
            </a:r>
            <a:r>
              <a:rPr lang="en-US" altLang="en-US" i="1" dirty="0"/>
              <a:t> unknown) = unknown</a:t>
            </a:r>
          </a:p>
          <a:p>
            <a:pPr lvl="1"/>
            <a:r>
              <a:rPr lang="en-US" altLang="en-US" dirty="0"/>
              <a:t>NOT</a:t>
            </a:r>
            <a:r>
              <a:rPr lang="en-US" altLang="en-US" i="1" dirty="0"/>
              <a:t>:  (</a:t>
            </a:r>
            <a:r>
              <a:rPr lang="en-US" altLang="en-US" b="1" dirty="0"/>
              <a:t>not</a:t>
            </a:r>
            <a:r>
              <a:rPr lang="en-US" altLang="en-US" i="1" dirty="0"/>
              <a:t> unknown) = unknown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Result of </a:t>
            </a:r>
            <a:r>
              <a:rPr lang="en-US" altLang="en-US" b="1" dirty="0">
                <a:highlight>
                  <a:srgbClr val="FFFF00"/>
                </a:highlight>
              </a:rPr>
              <a:t>where </a:t>
            </a:r>
            <a:r>
              <a:rPr lang="en-US" altLang="en-US" dirty="0">
                <a:highlight>
                  <a:srgbClr val="FFFF00"/>
                </a:highlight>
              </a:rPr>
              <a:t>clause predicate is treated as </a:t>
            </a:r>
            <a:r>
              <a:rPr lang="en-US" altLang="en-US" i="1" dirty="0">
                <a:highlight>
                  <a:srgbClr val="FFFF00"/>
                </a:highlight>
              </a:rPr>
              <a:t>false </a:t>
            </a:r>
            <a:r>
              <a:rPr lang="en-US" altLang="en-US" dirty="0">
                <a:highlight>
                  <a:srgbClr val="FFFF00"/>
                </a:highlight>
              </a:rPr>
              <a:t>if it evaluates to </a:t>
            </a:r>
            <a:r>
              <a:rPr lang="en-US" altLang="en-US" i="1" dirty="0">
                <a:highlight>
                  <a:srgbClr val="FFFF00"/>
                </a:highlight>
              </a:rPr>
              <a:t>unknown</a:t>
            </a:r>
            <a:endParaRPr lang="en-US" alt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14FC-9A7D-43E6-A475-889A41A9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5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4E6E-5753-4041-ADE7-8574A695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DF50-2C6E-48D6-8700-49EBE1A6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962900" cy="4906963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dirty="0"/>
              <a:t>These functions operate on the multiset of values of a column of a relation, and return a value</a:t>
            </a: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altLang="en-US" dirty="0"/>
              <a:t>		</a:t>
            </a:r>
            <a:r>
              <a:rPr lang="en-US" altLang="en-US" b="1" dirty="0">
                <a:solidFill>
                  <a:srgbClr val="FF0000"/>
                </a:solidFill>
              </a:rPr>
              <a:t>avg: </a:t>
            </a:r>
            <a:r>
              <a:rPr lang="en-US" altLang="en-US" dirty="0">
                <a:solidFill>
                  <a:srgbClr val="FF0000"/>
                </a:solidFill>
              </a:rPr>
              <a:t>average value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min:  </a:t>
            </a:r>
            <a:r>
              <a:rPr lang="en-US" altLang="en-US" dirty="0">
                <a:solidFill>
                  <a:srgbClr val="FF0000"/>
                </a:solidFill>
              </a:rPr>
              <a:t>minimum value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max:  </a:t>
            </a:r>
            <a:r>
              <a:rPr lang="en-US" altLang="en-US" dirty="0">
                <a:solidFill>
                  <a:srgbClr val="FF0000"/>
                </a:solidFill>
              </a:rPr>
              <a:t>maximum value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sum:  </a:t>
            </a:r>
            <a:r>
              <a:rPr lang="en-US" altLang="en-US" dirty="0">
                <a:solidFill>
                  <a:srgbClr val="FF0000"/>
                </a:solidFill>
              </a:rPr>
              <a:t>sum of values</a:t>
            </a:r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count:  </a:t>
            </a:r>
            <a:r>
              <a:rPr lang="en-US" altLang="en-US" dirty="0">
                <a:solidFill>
                  <a:srgbClr val="FF0000"/>
                </a:solidFill>
              </a:rPr>
              <a:t>number of values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6EA33-C49B-41AD-8967-330D99B6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5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6518-BDF9-4C9E-8DB3-8F5C454A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Domain Types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86ED-F0B8-441A-B300-CEB459EE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15514" cy="4906963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2600" dirty="0"/>
              <a:t>char(n)</a:t>
            </a:r>
          </a:p>
          <a:p>
            <a:pPr lvl="1" algn="just"/>
            <a:r>
              <a:rPr lang="en-US" altLang="en-US" sz="2200" dirty="0"/>
              <a:t>A FIXED length string. The size parameter specifies the column length in characters - can be from 0 to 255. Default is 1</a:t>
            </a:r>
          </a:p>
          <a:p>
            <a:pPr algn="just"/>
            <a:r>
              <a:rPr lang="en-US" altLang="en-US" sz="3000" dirty="0"/>
              <a:t>varchar(n)</a:t>
            </a:r>
          </a:p>
          <a:p>
            <a:pPr lvl="1" algn="just"/>
            <a:r>
              <a:rPr lang="en-US" altLang="en-US" sz="2200" dirty="0"/>
              <a:t>A VARIABLE length string (can contain letters, numbers, and special characters). The size parameter specifies the maximum column length in characters - can be from 0 to 65535</a:t>
            </a:r>
          </a:p>
          <a:p>
            <a:pPr algn="just"/>
            <a:r>
              <a:rPr lang="en-US" altLang="en-US" sz="3000" dirty="0"/>
              <a:t>int</a:t>
            </a:r>
          </a:p>
          <a:p>
            <a:pPr lvl="1" algn="just"/>
            <a:r>
              <a:rPr lang="en-US" altLang="en-US" sz="2200" dirty="0"/>
              <a:t>A medium integer. Signed range is from -2147483648 to 2147483647. Unsigned range is from 0 to 4294967295. </a:t>
            </a:r>
          </a:p>
          <a:p>
            <a:pPr algn="just"/>
            <a:r>
              <a:rPr lang="en-US" altLang="en-US" sz="3400" dirty="0" err="1"/>
              <a:t>Smallint</a:t>
            </a:r>
            <a:endParaRPr lang="en-US" altLang="en-US" sz="3400" dirty="0">
              <a:solidFill>
                <a:srgbClr val="FF0000"/>
              </a:solidFill>
            </a:endParaRPr>
          </a:p>
          <a:p>
            <a:pPr lvl="1" algn="just">
              <a:lnSpc>
                <a:spcPct val="100000"/>
              </a:lnSpc>
            </a:pPr>
            <a:r>
              <a:rPr lang="en-US" sz="2200" dirty="0"/>
              <a:t>A small integer. Signed range is from -32768 to 32767. Unsigned range is from 0 to 65535.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55FDD-BF21-4E3E-9310-FDBE6DD5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4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4E6E-5753-4041-ADE7-8574A695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DF50-2C6E-48D6-8700-49EBE1A60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51800" cy="4906963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kumimoji="0" lang="en-US" altLang="en-US" dirty="0"/>
              <a:t>Find the total number of instructors who teach a course in the Fall 2019 semester</a:t>
            </a:r>
          </a:p>
          <a:p>
            <a:pPr marL="457200" lvl="1" indent="0">
              <a:buNone/>
              <a:tabLst>
                <a:tab pos="1711325" algn="l"/>
              </a:tabLst>
            </a:pPr>
            <a:r>
              <a:rPr kumimoji="0" lang="en-US" altLang="en-US" b="0" i="1" dirty="0"/>
              <a:t>select count(distinct ID) from teaches</a:t>
            </a:r>
          </a:p>
          <a:p>
            <a:pPr marL="457200" lvl="1" indent="0">
              <a:buNone/>
              <a:tabLst>
                <a:tab pos="1711325" algn="l"/>
              </a:tabLst>
            </a:pPr>
            <a:r>
              <a:rPr kumimoji="0" lang="en-US" altLang="en-US" b="0" i="1" dirty="0"/>
              <a:t>where semester = "Fall" and year = 2019;</a:t>
            </a:r>
            <a:endParaRPr kumimoji="0"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6EA33-C49B-41AD-8967-330D99B6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00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F26C-719A-41DE-ADD6-9AE89666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Functions –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8E4B-8287-40DD-BA17-6F916342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the average salary of instructors in each department</a:t>
            </a:r>
          </a:p>
          <a:p>
            <a:pPr marL="457200" lvl="1" indent="0">
              <a:buNone/>
            </a:pPr>
            <a:r>
              <a:rPr lang="en-US" altLang="en-US" b="0" i="1" dirty="0"/>
              <a:t>select </a:t>
            </a:r>
            <a:r>
              <a:rPr lang="en-US" altLang="en-US" b="0" i="1" dirty="0" err="1">
                <a:solidFill>
                  <a:srgbClr val="002060"/>
                </a:solidFill>
              </a:rPr>
              <a:t>dept_name</a:t>
            </a:r>
            <a:r>
              <a:rPr lang="en-US" altLang="en-US" b="0" i="1" dirty="0">
                <a:solidFill>
                  <a:srgbClr val="002060"/>
                </a:solidFill>
              </a:rPr>
              <a:t>, </a:t>
            </a:r>
            <a:r>
              <a:rPr lang="en-US" altLang="en-US" b="0" i="1" dirty="0"/>
              <a:t>avg </a:t>
            </a:r>
            <a:r>
              <a:rPr lang="en-US" altLang="en-US" b="0" i="1" dirty="0">
                <a:solidFill>
                  <a:srgbClr val="002060"/>
                </a:solidFill>
              </a:rPr>
              <a:t>(salary) </a:t>
            </a:r>
            <a:r>
              <a:rPr lang="en-US" altLang="en-US" b="0" i="1" dirty="0"/>
              <a:t>as </a:t>
            </a:r>
            <a:r>
              <a:rPr lang="en-US" altLang="en-US" b="0" i="1" dirty="0" err="1">
                <a:solidFill>
                  <a:srgbClr val="002060"/>
                </a:solidFill>
              </a:rPr>
              <a:t>avg_salary</a:t>
            </a:r>
            <a:br>
              <a:rPr lang="en-US" altLang="en-US" b="0" i="1" dirty="0"/>
            </a:br>
            <a:r>
              <a:rPr lang="en-US" altLang="en-US" b="0" i="1" dirty="0"/>
              <a:t>from </a:t>
            </a:r>
            <a:r>
              <a:rPr lang="en-US" altLang="en-US" b="0" i="1" dirty="0">
                <a:solidFill>
                  <a:srgbClr val="002060"/>
                </a:solidFill>
              </a:rPr>
              <a:t>instructor</a:t>
            </a:r>
            <a:br>
              <a:rPr lang="en-US" altLang="en-US" b="0" i="1" dirty="0"/>
            </a:br>
            <a:r>
              <a:rPr lang="en-US" altLang="en-US" b="0" i="1" dirty="0"/>
              <a:t>group by </a:t>
            </a:r>
            <a:r>
              <a:rPr lang="en-US" altLang="en-US" b="0" i="1" dirty="0" err="1">
                <a:solidFill>
                  <a:srgbClr val="002060"/>
                </a:solidFill>
              </a:rPr>
              <a:t>dept_name</a:t>
            </a:r>
            <a:r>
              <a:rPr lang="en-US" altLang="en-US" b="0" i="1" dirty="0"/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2DD48-BCC7-4C07-918B-A77C3210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3">
            <a:extLst>
              <a:ext uri="{FF2B5EF4-FFF2-40B4-BE49-F238E27FC236}">
                <a16:creationId xmlns:a16="http://schemas.microsoft.com/office/drawing/2014/main" id="{A77A79ED-4EC5-46D1-A159-C6AF7D6C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31" y="2759075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3">
            <a:extLst>
              <a:ext uri="{FF2B5EF4-FFF2-40B4-BE49-F238E27FC236}">
                <a16:creationId xmlns:a16="http://schemas.microsoft.com/office/drawing/2014/main" id="{DC7CFD9C-80EB-4F94-A449-A8809380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43" y="3309938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96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24CC-3E17-490D-881E-D5A87C03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6FE1-E4D7-4E6A-BFB0-5C014DAD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85682" cy="4906963"/>
          </a:xfrm>
        </p:spPr>
        <p:txBody>
          <a:bodyPr/>
          <a:lstStyle/>
          <a:p>
            <a:pPr algn="just"/>
            <a:r>
              <a:rPr lang="en-US" altLang="en-US" dirty="0"/>
              <a:t>Attributes in </a:t>
            </a:r>
            <a:r>
              <a:rPr lang="en-US" altLang="en-US" b="1" dirty="0"/>
              <a:t>select </a:t>
            </a:r>
            <a:r>
              <a:rPr lang="en-US" altLang="en-US" dirty="0"/>
              <a:t>clause outside of aggregate functions must appear in </a:t>
            </a:r>
            <a:r>
              <a:rPr lang="en-US" altLang="en-US" b="1" dirty="0">
                <a:solidFill>
                  <a:srgbClr val="FF0000"/>
                </a:solidFill>
              </a:rPr>
              <a:t>group by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list</a:t>
            </a:r>
          </a:p>
          <a:p>
            <a:pPr marL="457200" lvl="1" indent="0">
              <a:buNone/>
            </a:pPr>
            <a:r>
              <a:rPr lang="en-US" altLang="en-US" dirty="0"/>
              <a:t>/* erroneous query */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i="1" dirty="0" err="1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i="1" dirty="0">
                <a:solidFill>
                  <a:srgbClr val="002060"/>
                </a:solidFill>
              </a:rPr>
              <a:t>ID</a:t>
            </a:r>
            <a:r>
              <a:rPr lang="en-US" altLang="en-US" dirty="0">
                <a:solidFill>
                  <a:srgbClr val="002060"/>
                </a:solidFill>
              </a:rPr>
              <a:t>, </a:t>
            </a:r>
            <a:r>
              <a:rPr lang="en-US" altLang="en-US" b="1" dirty="0"/>
              <a:t>avg </a:t>
            </a:r>
            <a:r>
              <a:rPr lang="en-US" altLang="en-US" dirty="0">
                <a:solidFill>
                  <a:srgbClr val="002060"/>
                </a:solidFill>
              </a:rPr>
              <a:t>(</a:t>
            </a:r>
            <a:r>
              <a:rPr lang="en-US" altLang="en-US" i="1" dirty="0">
                <a:solidFill>
                  <a:srgbClr val="002060"/>
                </a:solidFill>
              </a:rPr>
              <a:t>salary</a:t>
            </a:r>
            <a:r>
              <a:rPr lang="en-US" altLang="en-US" dirty="0">
                <a:solidFill>
                  <a:srgbClr val="002060"/>
                </a:solidFill>
              </a:rPr>
              <a:t>)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/>
            </a:br>
            <a:r>
              <a:rPr lang="en-US" altLang="en-US" b="1" dirty="0"/>
              <a:t>group by </a:t>
            </a:r>
            <a:r>
              <a:rPr lang="en-US" altLang="en-US" i="1" dirty="0" err="1">
                <a:solidFill>
                  <a:srgbClr val="002060"/>
                </a:solidFill>
              </a:rPr>
              <a:t>dept_name</a:t>
            </a:r>
            <a:r>
              <a:rPr lang="en-US" altLang="en-US" dirty="0"/>
              <a:t>;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01910-A887-4FCA-B62C-94BF625A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BF5D-E244-4186-AE6B-6275B885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Functions – 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C8D75-5DF1-40F1-A3DD-3C05F106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Find the names and average salaries of all departments whose average salary is greater than 42000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select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dept_name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avg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salary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instructor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group by 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dept_name</a:t>
            </a:r>
            <a:endParaRPr kumimoji="0" lang="en-US" altLang="en-US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having avg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salary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) &gt; 42000;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n-ea"/>
              <a:cs typeface="+mn-cs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 predicates in the having clause are applied after the formation of groups whereas predicates in the where clause are applied before forming groups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7763-8E78-4119-A781-7712D880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6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35D3-95AA-49FC-A751-6B0CECA0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14AA-67FE-485E-83BE-22004FD3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8365761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/>
              <a:t>SQL provides a mechanism for the nesting of subqueries. A </a:t>
            </a:r>
            <a:r>
              <a:rPr lang="en-US" altLang="en-US" b="1" dirty="0">
                <a:solidFill>
                  <a:srgbClr val="000099"/>
                </a:solidFill>
              </a:rPr>
              <a:t>subquery</a:t>
            </a:r>
            <a:r>
              <a:rPr lang="en-US" altLang="en-US" dirty="0"/>
              <a:t> is a </a:t>
            </a:r>
            <a:r>
              <a:rPr lang="en-US" altLang="en-US" b="1" dirty="0"/>
              <a:t>select-from-where</a:t>
            </a:r>
            <a:r>
              <a:rPr lang="en-US" altLang="en-US" dirty="0"/>
              <a:t> expression that is nested within another query.</a:t>
            </a:r>
          </a:p>
          <a:p>
            <a:r>
              <a:rPr lang="en-US" altLang="en-US" dirty="0"/>
              <a:t>The nesting can be done in the following SQL query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0" i="1" dirty="0"/>
              <a:t>select A</a:t>
            </a:r>
            <a:r>
              <a:rPr lang="en-US" altLang="en-US" b="0" i="1" baseline="-25000" dirty="0"/>
              <a:t>1</a:t>
            </a:r>
            <a:r>
              <a:rPr lang="en-US" altLang="en-US" b="0" i="1" dirty="0"/>
              <a:t>, A</a:t>
            </a:r>
            <a:r>
              <a:rPr lang="en-US" altLang="en-US" b="0" i="1" baseline="-25000" dirty="0"/>
              <a:t>2</a:t>
            </a:r>
            <a:r>
              <a:rPr lang="en-US" altLang="en-US" b="0" i="1" dirty="0"/>
              <a:t>, ..., A</a:t>
            </a:r>
            <a:r>
              <a:rPr lang="en-US" altLang="en-US" b="0" i="1" baseline="-25000" dirty="0"/>
              <a:t>n</a:t>
            </a:r>
            <a:br>
              <a:rPr lang="en-US" altLang="en-US" b="0" i="1" dirty="0"/>
            </a:br>
            <a:r>
              <a:rPr lang="en-US" altLang="en-US" b="0" i="1" dirty="0"/>
              <a:t>	from r</a:t>
            </a:r>
            <a:r>
              <a:rPr lang="en-US" altLang="en-US" b="0" i="1" baseline="-25000" dirty="0"/>
              <a:t>1</a:t>
            </a:r>
            <a:r>
              <a:rPr lang="en-US" altLang="en-US" b="0" i="1" dirty="0"/>
              <a:t>, r</a:t>
            </a:r>
            <a:r>
              <a:rPr lang="en-US" altLang="en-US" b="0" i="1" baseline="-25000" dirty="0"/>
              <a:t>2</a:t>
            </a:r>
            <a:r>
              <a:rPr lang="en-US" altLang="en-US" b="0" i="1" dirty="0"/>
              <a:t>, ..., r</a:t>
            </a:r>
            <a:r>
              <a:rPr lang="en-US" altLang="en-US" b="0" i="1" baseline="-25000" dirty="0"/>
              <a:t>m</a:t>
            </a:r>
            <a:br>
              <a:rPr lang="en-US" altLang="en-US" b="0" i="1" dirty="0"/>
            </a:br>
            <a:r>
              <a:rPr lang="en-US" altLang="en-US" b="0" i="1" dirty="0"/>
              <a:t>	where P</a:t>
            </a:r>
          </a:p>
          <a:p>
            <a:pPr algn="just">
              <a:buFont typeface="Monotype Sorts" pitchFamily="2" charset="2"/>
              <a:buNone/>
            </a:pPr>
            <a:r>
              <a:rPr lang="en-US" altLang="en-US" dirty="0"/>
              <a:t>    as follows:</a:t>
            </a:r>
          </a:p>
          <a:p>
            <a:pPr lvl="1" algn="just"/>
            <a:r>
              <a:rPr lang="en-US" altLang="en-US" i="1" dirty="0"/>
              <a:t>A</a:t>
            </a:r>
            <a:r>
              <a:rPr lang="en-US" altLang="en-US" i="1" baseline="-25000" dirty="0"/>
              <a:t>i   </a:t>
            </a:r>
            <a:r>
              <a:rPr lang="en-US" altLang="en-US" dirty="0"/>
              <a:t>can be replaced by a subquery that generates a single value.</a:t>
            </a:r>
          </a:p>
          <a:p>
            <a:pPr lvl="1" algn="just"/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 can be replaced by any valid subquery</a:t>
            </a:r>
          </a:p>
          <a:p>
            <a:pPr lvl="1" algn="just"/>
            <a:r>
              <a:rPr lang="en-US" altLang="en-US" i="1" dirty="0"/>
              <a:t>P</a:t>
            </a:r>
            <a:r>
              <a:rPr lang="en-US" altLang="en-US" dirty="0"/>
              <a:t> can be replaced with an expression of the form:</a:t>
            </a:r>
          </a:p>
          <a:p>
            <a:pPr lvl="1" algn="just">
              <a:buFont typeface="Monotype Sorts" pitchFamily="2" charset="2"/>
              <a:buNone/>
            </a:pPr>
            <a:r>
              <a:rPr lang="en-US" altLang="en-US" dirty="0"/>
              <a:t>                </a:t>
            </a:r>
            <a:r>
              <a:rPr lang="en-US" altLang="en-US" i="1" dirty="0"/>
              <a:t>B</a:t>
            </a:r>
            <a:r>
              <a:rPr lang="en-US" altLang="en-US" dirty="0"/>
              <a:t> &lt;operation&gt; (subquery)</a:t>
            </a:r>
          </a:p>
          <a:p>
            <a:pPr lvl="1" algn="just">
              <a:buFont typeface="Monotype Sorts" pitchFamily="2" charset="2"/>
              <a:buNone/>
            </a:pPr>
            <a:r>
              <a:rPr lang="en-US" altLang="en-US" dirty="0"/>
              <a:t>     Where </a:t>
            </a:r>
            <a:r>
              <a:rPr lang="en-US" altLang="en-US" i="1" dirty="0"/>
              <a:t>B</a:t>
            </a:r>
            <a:r>
              <a:rPr lang="en-US" altLang="en-US" dirty="0"/>
              <a:t> is an attribute and &lt;operation&gt; to be defined later.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74F78-0CC2-4F07-A5C1-1EF51913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91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DDC5-F7BA-410E-A422-E3BCA37C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Subqueries in 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0027-2343-4CC8-8DC5-D026A41C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common use of subqueries is to perform tests:</a:t>
            </a:r>
          </a:p>
          <a:p>
            <a:pPr lvl="1"/>
            <a:r>
              <a:rPr lang="en-US" altLang="en-US" dirty="0"/>
              <a:t> For set membership</a:t>
            </a:r>
          </a:p>
          <a:p>
            <a:pPr lvl="1"/>
            <a:r>
              <a:rPr lang="en-US" altLang="en-US" dirty="0"/>
              <a:t> For set comparisons</a:t>
            </a:r>
          </a:p>
          <a:p>
            <a:pPr lvl="1"/>
            <a:r>
              <a:rPr lang="en-US" altLang="en-US" dirty="0"/>
              <a:t> For set cardinality.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189B-CFCD-4BD9-B636-BB5B223F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5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DDC5-F7BA-410E-A422-E3BCA37C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Subqueries in 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0027-2343-4CC8-8DC5-D026A41C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9520003" cy="4906963"/>
          </a:xfrm>
        </p:spPr>
        <p:txBody>
          <a:bodyPr/>
          <a:lstStyle/>
          <a:p>
            <a:r>
              <a:rPr kumimoji="1" lang="en-US" altLang="en-US" dirty="0"/>
              <a:t>Find courses that ran in Fall 2019 and in Spring 2020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select</a:t>
            </a:r>
            <a:r>
              <a:rPr lang="en-US" altLang="en-US" b="0" i="1" dirty="0"/>
              <a:t> </a:t>
            </a:r>
            <a:r>
              <a:rPr lang="en-US" altLang="en-US" b="0" i="1" dirty="0">
                <a:solidFill>
                  <a:srgbClr val="FF0000"/>
                </a:solidFill>
              </a:rPr>
              <a:t>distinct</a:t>
            </a:r>
            <a:r>
              <a:rPr lang="en-US" altLang="en-US" b="0" i="1" dirty="0"/>
              <a:t> </a:t>
            </a:r>
            <a:r>
              <a:rPr lang="en-US" altLang="en-US" b="0" i="1" dirty="0" err="1"/>
              <a:t>course_id</a:t>
            </a:r>
            <a:endParaRPr lang="en-US" altLang="en-US" b="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from</a:t>
            </a:r>
            <a:r>
              <a:rPr lang="en-US" altLang="en-US" b="0" i="1" dirty="0"/>
              <a:t>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where </a:t>
            </a:r>
            <a:r>
              <a:rPr lang="en-US" altLang="en-US" b="0" i="1" dirty="0"/>
              <a:t>semester = ’Fall’ and year= 2019 and </a:t>
            </a:r>
            <a:br>
              <a:rPr lang="en-US" altLang="en-US" b="0" i="1" dirty="0"/>
            </a:br>
            <a:r>
              <a:rPr lang="en-US" altLang="en-US" b="0" i="1" dirty="0"/>
              <a:t>           </a:t>
            </a:r>
            <a:r>
              <a:rPr lang="en-US" altLang="en-US" b="0" i="1" dirty="0" err="1"/>
              <a:t>course_id</a:t>
            </a:r>
            <a:r>
              <a:rPr lang="en-US" altLang="en-US" b="0" i="1" dirty="0"/>
              <a:t> </a:t>
            </a:r>
            <a:r>
              <a:rPr lang="en-US" altLang="en-US" b="0" i="1" dirty="0">
                <a:solidFill>
                  <a:srgbClr val="FF0000"/>
                </a:solidFill>
              </a:rPr>
              <a:t>in</a:t>
            </a:r>
            <a:r>
              <a:rPr lang="en-US" altLang="en-US" b="0" i="1" dirty="0"/>
              <a:t> (</a:t>
            </a:r>
            <a:r>
              <a:rPr lang="en-US" altLang="en-US" b="0" i="1" dirty="0">
                <a:solidFill>
                  <a:srgbClr val="FF0000"/>
                </a:solidFill>
              </a:rPr>
              <a:t>select</a:t>
            </a:r>
            <a:r>
              <a:rPr lang="en-US" altLang="en-US" b="0" i="1" dirty="0"/>
              <a:t> </a:t>
            </a:r>
            <a:r>
              <a:rPr lang="en-US" altLang="en-US" b="0" i="1" dirty="0" err="1"/>
              <a:t>course_id</a:t>
            </a:r>
            <a:endParaRPr lang="en-US" altLang="en-US" b="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0" i="1" dirty="0"/>
              <a:t>                                   </a:t>
            </a:r>
            <a:r>
              <a:rPr lang="en-US" altLang="en-US" b="0" i="1" dirty="0">
                <a:solidFill>
                  <a:srgbClr val="FF0000"/>
                </a:solidFill>
              </a:rPr>
              <a:t>from</a:t>
            </a:r>
            <a:r>
              <a:rPr lang="en-US" altLang="en-US" b="0" i="1" dirty="0"/>
              <a:t>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0" i="1" dirty="0"/>
              <a:t>                                   </a:t>
            </a:r>
            <a:r>
              <a:rPr lang="en-US" altLang="en-US" b="0" i="1" dirty="0">
                <a:solidFill>
                  <a:srgbClr val="FF0000"/>
                </a:solidFill>
              </a:rPr>
              <a:t>where</a:t>
            </a:r>
            <a:r>
              <a:rPr lang="en-US" altLang="en-US" b="0" i="1" dirty="0"/>
              <a:t> semester = ’Spring’ and year= 2020);</a:t>
            </a:r>
          </a:p>
          <a:p>
            <a:pPr lvl="1"/>
            <a:endParaRPr kumimoji="1" lang="en-US" altLang="en-US" b="0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189B-CFCD-4BD9-B636-BB5B223F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8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DDC5-F7BA-410E-A422-E3BCA37C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Subqueries in the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0027-2343-4CC8-8DC5-D026A41C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9520003" cy="4906963"/>
          </a:xfrm>
        </p:spPr>
        <p:txBody>
          <a:bodyPr/>
          <a:lstStyle/>
          <a:p>
            <a:r>
              <a:rPr kumimoji="1" lang="en-US" altLang="en-US" dirty="0"/>
              <a:t>Find courses that ran in Fall 2019 but not  in Spring 2020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select</a:t>
            </a:r>
            <a:r>
              <a:rPr lang="en-US" altLang="en-US" b="0" i="1" dirty="0"/>
              <a:t> distinct </a:t>
            </a:r>
            <a:r>
              <a:rPr lang="en-US" altLang="en-US" b="0" i="1" dirty="0" err="1"/>
              <a:t>course_id</a:t>
            </a:r>
            <a:endParaRPr lang="en-US" altLang="en-US" b="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from</a:t>
            </a:r>
            <a:r>
              <a:rPr lang="en-US" altLang="en-US" b="0" i="1" dirty="0"/>
              <a:t>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where </a:t>
            </a:r>
            <a:r>
              <a:rPr lang="en-US" altLang="en-US" b="0" i="1" dirty="0"/>
              <a:t>semester = ’Fall’ and year= 2019 and </a:t>
            </a:r>
            <a:br>
              <a:rPr lang="en-US" altLang="en-US" b="0" i="1" dirty="0"/>
            </a:br>
            <a:r>
              <a:rPr lang="en-US" altLang="en-US" b="0" i="1" dirty="0"/>
              <a:t>           </a:t>
            </a:r>
            <a:r>
              <a:rPr lang="en-US" altLang="en-US" b="0" i="1" dirty="0" err="1"/>
              <a:t>course_id</a:t>
            </a:r>
            <a:r>
              <a:rPr lang="en-US" altLang="en-US" b="0" i="1" dirty="0"/>
              <a:t> </a:t>
            </a:r>
            <a:r>
              <a:rPr lang="en-US" altLang="en-US" b="0" i="1" dirty="0">
                <a:solidFill>
                  <a:srgbClr val="FF0000"/>
                </a:solidFill>
              </a:rPr>
              <a:t>not in </a:t>
            </a:r>
            <a:r>
              <a:rPr lang="en-US" altLang="en-US" b="0" i="1" dirty="0"/>
              <a:t>(</a:t>
            </a:r>
            <a:r>
              <a:rPr lang="en-US" altLang="en-US" b="0" i="1" dirty="0">
                <a:solidFill>
                  <a:srgbClr val="FF0000"/>
                </a:solidFill>
              </a:rPr>
              <a:t>select</a:t>
            </a:r>
            <a:r>
              <a:rPr lang="en-US" altLang="en-US" b="0" i="1" dirty="0"/>
              <a:t> </a:t>
            </a:r>
            <a:r>
              <a:rPr lang="en-US" altLang="en-US" b="0" i="1" dirty="0" err="1"/>
              <a:t>course_id</a:t>
            </a:r>
            <a:endParaRPr lang="en-US" altLang="en-US" b="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0" i="1" dirty="0"/>
              <a:t>                                   </a:t>
            </a:r>
            <a:r>
              <a:rPr lang="en-US" altLang="en-US" b="0" i="1" dirty="0">
                <a:solidFill>
                  <a:srgbClr val="FF0000"/>
                </a:solidFill>
              </a:rPr>
              <a:t>from</a:t>
            </a:r>
            <a:r>
              <a:rPr lang="en-US" altLang="en-US" b="0" i="1" dirty="0"/>
              <a:t> section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0" i="1" dirty="0"/>
              <a:t>                                   </a:t>
            </a:r>
            <a:r>
              <a:rPr lang="en-US" altLang="en-US" b="0" i="1" dirty="0">
                <a:solidFill>
                  <a:srgbClr val="FF0000"/>
                </a:solidFill>
              </a:rPr>
              <a:t>where</a:t>
            </a:r>
            <a:r>
              <a:rPr lang="en-US" altLang="en-US" b="0" i="1" dirty="0"/>
              <a:t> semester = ’Spring’ and year= 2020);</a:t>
            </a:r>
          </a:p>
          <a:p>
            <a:pPr lvl="1"/>
            <a:endParaRPr kumimoji="1" lang="en-US" altLang="en-US" b="0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F189B-CFCD-4BD9-B636-BB5B223F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A4AC-1647-48B9-9045-D9294852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BC17-5DEE-4D90-B647-6390F9B9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the total number of (distinct) students who have taken course sections taught by the instructor with </a:t>
            </a:r>
            <a:r>
              <a:rPr lang="en-US" altLang="en-US" i="1" dirty="0"/>
              <a:t>ID </a:t>
            </a:r>
            <a:r>
              <a:rPr lang="en-US" altLang="en-US" dirty="0"/>
              <a:t>10101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select count (distinct </a:t>
            </a:r>
            <a:r>
              <a:rPr lang="en-US" altLang="en-US" b="0" i="1" dirty="0"/>
              <a:t>ID</a:t>
            </a:r>
            <a:r>
              <a:rPr lang="en-US" altLang="en-US" b="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from </a:t>
            </a:r>
            <a:r>
              <a:rPr lang="en-US" altLang="en-US" b="0" i="1" dirty="0"/>
              <a:t>takes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where </a:t>
            </a:r>
            <a:r>
              <a:rPr lang="en-US" altLang="en-US" b="0" i="1" dirty="0"/>
              <a:t>(</a:t>
            </a:r>
            <a:r>
              <a:rPr lang="en-US" altLang="en-US" b="0" i="1" dirty="0" err="1"/>
              <a:t>course_id</a:t>
            </a:r>
            <a:r>
              <a:rPr lang="en-US" altLang="en-US" b="0" i="1" dirty="0"/>
              <a:t>, </a:t>
            </a:r>
            <a:r>
              <a:rPr lang="en-US" altLang="en-US" b="0" i="1" dirty="0" err="1"/>
              <a:t>sec_id</a:t>
            </a:r>
            <a:r>
              <a:rPr lang="en-US" altLang="en-US" b="0" i="1" dirty="0"/>
              <a:t>, semester, year) </a:t>
            </a:r>
            <a:r>
              <a:rPr lang="en-US" altLang="en-US" b="0" i="1" dirty="0">
                <a:solidFill>
                  <a:srgbClr val="FF0000"/>
                </a:solidFill>
              </a:rPr>
              <a:t>in </a:t>
            </a:r>
            <a:br>
              <a:rPr lang="en-US" altLang="en-US" b="0" i="1" dirty="0">
                <a:solidFill>
                  <a:srgbClr val="FF0000"/>
                </a:solidFill>
              </a:rPr>
            </a:br>
            <a:r>
              <a:rPr lang="en-US" altLang="en-US" b="0" i="1" dirty="0">
                <a:solidFill>
                  <a:srgbClr val="FF0000"/>
                </a:solidFill>
              </a:rPr>
              <a:t>                               </a:t>
            </a:r>
            <a:r>
              <a:rPr lang="en-US" altLang="en-US" b="0" i="1" dirty="0"/>
              <a:t> (</a:t>
            </a:r>
            <a:r>
              <a:rPr lang="en-US" altLang="en-US" b="0" i="1" dirty="0">
                <a:solidFill>
                  <a:srgbClr val="FF0000"/>
                </a:solidFill>
              </a:rPr>
              <a:t>select </a:t>
            </a:r>
            <a:r>
              <a:rPr lang="en-US" altLang="en-US" b="0" i="1" dirty="0" err="1"/>
              <a:t>course_id</a:t>
            </a:r>
            <a:r>
              <a:rPr lang="en-US" altLang="en-US" b="0" i="1" dirty="0"/>
              <a:t>, </a:t>
            </a:r>
            <a:r>
              <a:rPr lang="en-US" altLang="en-US" b="0" i="1" dirty="0" err="1"/>
              <a:t>sec_id</a:t>
            </a:r>
            <a:r>
              <a:rPr lang="en-US" altLang="en-US" b="0" i="1" dirty="0"/>
              <a:t>, semester, year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                                 from </a:t>
            </a:r>
            <a:r>
              <a:rPr lang="en-US" altLang="en-US" b="0" i="1" dirty="0"/>
              <a:t>teaches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0" i="1" dirty="0">
                <a:solidFill>
                  <a:srgbClr val="FF0000"/>
                </a:solidFill>
              </a:rPr>
              <a:t>                                 where </a:t>
            </a:r>
            <a:r>
              <a:rPr lang="en-US" altLang="en-US" b="0" i="1" dirty="0"/>
              <a:t>teaches.ID= 10101);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139-DA25-4141-B1D8-537D2175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5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903A-ED6F-4FA7-8363-58DD4E46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Comparison – “some”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743B2-72CE-44E9-990B-A83E4736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30580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select distinct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T.name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from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instructor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as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T, instructor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as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where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T.salary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&gt; 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S.salary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and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S.dept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_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name = ’Biology’;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en-US" b="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en-US" dirty="0"/>
              <a:t> Same query using &gt; </a:t>
            </a:r>
            <a:r>
              <a:rPr kumimoji="1" lang="en-US" altLang="en-US" dirty="0">
                <a:solidFill>
                  <a:srgbClr val="FF0000"/>
                </a:solidFill>
              </a:rPr>
              <a:t>some</a:t>
            </a:r>
            <a:r>
              <a:rPr kumimoji="1" lang="en-US" altLang="en-US" dirty="0"/>
              <a:t> clause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select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name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from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instructor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where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salary &gt; </a:t>
            </a:r>
            <a:r>
              <a:rPr lang="en-US" altLang="en-US" b="0" i="1" dirty="0">
                <a:latin typeface="Helvetica" panose="020B0604020202020204" pitchFamily="34" charset="0"/>
              </a:rPr>
              <a:t>some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(</a:t>
            </a:r>
            <a:r>
              <a:rPr lang="en-US" altLang="en-US" b="0" i="1" dirty="0">
                <a:latin typeface="Helvetica" panose="020B0604020202020204" pitchFamily="34" charset="0"/>
              </a:rPr>
              <a:t>select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salary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                                     from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instructor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                                     where </a:t>
            </a:r>
            <a:r>
              <a:rPr lang="en-US" altLang="en-US" b="0" i="1" dirty="0" err="1">
                <a:solidFill>
                  <a:srgbClr val="002060"/>
                </a:solidFill>
                <a:latin typeface="Helvetica" panose="020B0604020202020204" pitchFamily="34" charset="0"/>
              </a:rPr>
              <a:t>dept_name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 = ’Biology’);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7D6F-90C0-4970-9B6E-B232455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6518-BDF9-4C9E-8DB3-8F5C454A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Domain Types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86ED-F0B8-441A-B300-CEB459EE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899400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600" dirty="0"/>
              <a:t>numeric(</a:t>
            </a:r>
            <a:r>
              <a:rPr lang="en-US" altLang="en-US" sz="2600" dirty="0" err="1"/>
              <a:t>p,d</a:t>
            </a:r>
            <a:r>
              <a:rPr lang="en-US" altLang="en-US" sz="2600" dirty="0"/>
              <a:t>)</a:t>
            </a:r>
          </a:p>
          <a:p>
            <a:pPr lvl="1" algn="just"/>
            <a:r>
              <a:rPr lang="en-US" altLang="en-US" sz="2200" dirty="0"/>
              <a:t>Fixed point number, with user-specified precision of p digits, with d digits to the right of decimal point.  </a:t>
            </a:r>
          </a:p>
          <a:p>
            <a:pPr lvl="2" algn="just"/>
            <a:r>
              <a:rPr lang="en-US" altLang="en-US" sz="1800" dirty="0"/>
              <a:t>ex., numeric(3,1), allows 44.5 to be stores exactly, but not 444.5 or 0.32</a:t>
            </a:r>
          </a:p>
          <a:p>
            <a:pPr algn="just"/>
            <a:r>
              <a:rPr lang="en-US" altLang="en-US" sz="2600" dirty="0"/>
              <a:t>real, double precision</a:t>
            </a:r>
          </a:p>
          <a:p>
            <a:pPr lvl="1" algn="just"/>
            <a:r>
              <a:rPr lang="en-US" altLang="en-US" sz="2200" dirty="0"/>
              <a:t>Floating point and double-precision floating point numbers</a:t>
            </a:r>
          </a:p>
          <a:p>
            <a:pPr algn="just"/>
            <a:r>
              <a:rPr lang="en-US" altLang="en-US" sz="2600" dirty="0"/>
              <a:t>float(n)</a:t>
            </a:r>
          </a:p>
          <a:p>
            <a:pPr lvl="1" algn="just"/>
            <a:r>
              <a:rPr lang="en-US" altLang="en-US" sz="2200" dirty="0"/>
              <a:t>Floating point number. You can use n to specify the precision of a FLOAT data type. The value n must be a whole number between 1 and 14.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55FDD-BF21-4E3E-9310-FDBE6DD5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36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AB51-592F-4745-B894-2FF11CE6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 “some”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95ED-9EC5-4D8A-A712-4F6A9407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65957" cy="4906963"/>
          </a:xfrm>
        </p:spPr>
        <p:txBody>
          <a:bodyPr/>
          <a:lstStyle/>
          <a:p>
            <a:pPr algn="just"/>
            <a:r>
              <a:rPr lang="en-US" altLang="en-US" dirty="0">
                <a:solidFill>
                  <a:srgbClr val="FF0000"/>
                </a:solidFill>
              </a:rPr>
              <a:t>F </a:t>
            </a:r>
            <a:r>
              <a:rPr lang="en-US" altLang="en-US" dirty="0"/>
              <a:t>&lt;comp&gt; </a:t>
            </a:r>
            <a:r>
              <a:rPr lang="en-US" altLang="en-US" b="1" dirty="0">
                <a:solidFill>
                  <a:srgbClr val="FF0000"/>
                </a:solidFill>
              </a:rPr>
              <a:t>some</a:t>
            </a:r>
            <a:r>
              <a:rPr lang="en-US" altLang="en-US" b="1" dirty="0"/>
              <a:t>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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r</a:t>
            </a:r>
            <a:r>
              <a:rPr lang="en-US" altLang="en-US" i="1" dirty="0">
                <a:sym typeface="Symbol" panose="05050102010706020507" pitchFamily="18" charset="2"/>
              </a:rPr>
              <a:t> </a:t>
            </a:r>
            <a:r>
              <a:rPr lang="en-US" altLang="en-US" dirty="0">
                <a:sym typeface="Symbol" panose="05050102010706020507" pitchFamily="18" charset="2"/>
              </a:rPr>
              <a:t>such that (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F &lt;comp&gt;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1FE8F-FC6F-438E-9B48-8A8B8772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40</a:t>
            </a:fld>
            <a:endParaRPr lang="en-US"/>
          </a:p>
        </p:txBody>
      </p:sp>
      <p:grpSp>
        <p:nvGrpSpPr>
          <p:cNvPr id="27" name="Group 1">
            <a:extLst>
              <a:ext uri="{FF2B5EF4-FFF2-40B4-BE49-F238E27FC236}">
                <a16:creationId xmlns:a16="http://schemas.microsoft.com/office/drawing/2014/main" id="{ABF73E5D-3714-4C10-8C9E-EF56E9B5EE33}"/>
              </a:ext>
            </a:extLst>
          </p:cNvPr>
          <p:cNvGrpSpPr>
            <a:grpSpLocks/>
          </p:cNvGrpSpPr>
          <p:nvPr/>
        </p:nvGrpSpPr>
        <p:grpSpPr bwMode="auto">
          <a:xfrm>
            <a:off x="1063183" y="2177475"/>
            <a:ext cx="7805737" cy="3505200"/>
            <a:chOff x="809625" y="1952625"/>
            <a:chExt cx="7805738" cy="3505200"/>
          </a:xfrm>
        </p:grpSpPr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BBC589F8-6448-4F95-A2CE-D7FB228C6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46" name="Rectangle 5">
                <a:extLst>
                  <a:ext uri="{FF2B5EF4-FFF2-40B4-BE49-F238E27FC236}">
                    <a16:creationId xmlns:a16="http://schemas.microsoft.com/office/drawing/2014/main" id="{662FF932-4A8F-4A72-99A2-3A7081249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9BE12FA0-A30E-449C-A749-E6858195C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A5AC3B30-2699-44D7-B068-4428E779A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653CA286-233A-430E-801C-9ABFC342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(5 &lt; 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some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375E0D9C-B0D2-4232-A37A-C6E2D5B67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) = true</a:t>
              </a:r>
            </a:p>
          </p:txBody>
        </p:sp>
        <p:sp>
          <p:nvSpPr>
            <p:cNvPr id="31" name="Rectangle 10">
              <a:extLst>
                <a:ext uri="{FF2B5EF4-FFF2-40B4-BE49-F238E27FC236}">
                  <a16:creationId xmlns:a16="http://schemas.microsoft.com/office/drawing/2014/main" id="{C25E738B-6754-4227-8C2E-4F217A78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" name="Rectangle 11">
              <a:extLst>
                <a:ext uri="{FF2B5EF4-FFF2-40B4-BE49-F238E27FC236}">
                  <a16:creationId xmlns:a16="http://schemas.microsoft.com/office/drawing/2014/main" id="{C49537BD-2CBA-45D7-BE70-74777BA64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1EA2D019-9C11-4F47-9829-B1A16A8E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C4505B37-BDAF-4E52-8858-7506F5031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) = false</a:t>
              </a:r>
            </a:p>
          </p:txBody>
        </p: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38955B10-5944-4F69-ADBE-9CFBD10E0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id="{8E1D6124-83AE-448B-8EB1-093733D9F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" name="Rectangle 16">
              <a:extLst>
                <a:ext uri="{FF2B5EF4-FFF2-40B4-BE49-F238E27FC236}">
                  <a16:creationId xmlns:a16="http://schemas.microsoft.com/office/drawing/2014/main" id="{02D6DA6F-B17F-44B2-ABB9-8A66307A6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4093CD36-38DE-44A4-8B8C-629FE080D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(5 </a:t>
              </a: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 </a:t>
              </a: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some</a:t>
              </a: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E3421449-DE6D-468D-830C-52C3FF56E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) = true (since 0 </a:t>
              </a: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sym typeface="Symbol" panose="05050102010706020507" pitchFamily="18" charset="2"/>
                </a:rPr>
                <a:t>5)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A838E670-1930-4CD6-B990-6DB4B225E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(read:  5 &lt; some tuple in the relation) </a:t>
              </a: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185CE552-F8F2-4137-A9FC-30232405F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(5 &lt; </a:t>
              </a: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some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42" name="Text Box 21">
              <a:extLst>
                <a:ext uri="{FF2B5EF4-FFF2-40B4-BE49-F238E27FC236}">
                  <a16:creationId xmlns:a16="http://schemas.microsoft.com/office/drawing/2014/main" id="{25AF161C-F6D8-4681-BFD4-21A3B8AA2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) = true</a:t>
              </a:r>
            </a:p>
          </p:txBody>
        </p:sp>
        <p:sp>
          <p:nvSpPr>
            <p:cNvPr id="43" name="Text Box 22">
              <a:extLst>
                <a:ext uri="{FF2B5EF4-FFF2-40B4-BE49-F238E27FC236}">
                  <a16:creationId xmlns:a16="http://schemas.microsoft.com/office/drawing/2014/main" id="{C2159CD0-692C-4C73-AFB9-DD5A1B6C3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(5 = </a:t>
              </a: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some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303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73C0-E9DE-4032-85DC-29ADF04E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Comparison – “all”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18AA-3216-4EB8-8D2F-1F1162164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65957" cy="4906963"/>
          </a:xfrm>
        </p:spPr>
        <p:txBody>
          <a:bodyPr/>
          <a:lstStyle/>
          <a:p>
            <a:pPr algn="just"/>
            <a:r>
              <a:rPr lang="en-US" altLang="en-US" dirty="0"/>
              <a:t>Find the names of all instructors whose salary is greater than the salary of all instructors in the Biology department.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select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name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from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instructor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where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salary &gt; </a:t>
            </a:r>
            <a:r>
              <a:rPr lang="en-US" altLang="en-US" b="0" i="1" dirty="0">
                <a:latin typeface="Helvetica" panose="020B0604020202020204" pitchFamily="34" charset="0"/>
              </a:rPr>
              <a:t>all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(</a:t>
            </a:r>
            <a:r>
              <a:rPr lang="en-US" altLang="en-US" b="0" i="1" dirty="0">
                <a:latin typeface="Helvetica" panose="020B0604020202020204" pitchFamily="34" charset="0"/>
              </a:rPr>
              <a:t>select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salary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                                     from 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instructor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b="0" i="1" dirty="0">
                <a:latin typeface="Helvetica" panose="020B0604020202020204" pitchFamily="34" charset="0"/>
              </a:rPr>
              <a:t>                                     where </a:t>
            </a:r>
            <a:r>
              <a:rPr lang="en-US" altLang="en-US" b="0" i="1" dirty="0" err="1">
                <a:solidFill>
                  <a:srgbClr val="002060"/>
                </a:solidFill>
                <a:latin typeface="Helvetica" panose="020B0604020202020204" pitchFamily="34" charset="0"/>
              </a:rPr>
              <a:t>dept_name</a:t>
            </a:r>
            <a:r>
              <a:rPr lang="en-US" altLang="en-US" b="0" i="1" dirty="0">
                <a:solidFill>
                  <a:srgbClr val="002060"/>
                </a:solidFill>
                <a:latin typeface="Helvetica" panose="020B0604020202020204" pitchFamily="34" charset="0"/>
              </a:rPr>
              <a:t> = ’Biology’);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E3FB0-F403-42A6-AED5-2651D444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4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3A00-4330-462C-AD7D-360B1E2A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of “all”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FA06-F8B6-41A8-A4AD-D96BDB21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</a:t>
            </a:r>
            <a:r>
              <a:rPr lang="en-US" altLang="en-US" dirty="0"/>
              <a:t> &lt;comp&gt; </a:t>
            </a:r>
            <a:r>
              <a:rPr lang="en-US" altLang="en-US" b="1" dirty="0">
                <a:solidFill>
                  <a:srgbClr val="FF0000"/>
                </a:solidFill>
              </a:rPr>
              <a:t>all</a:t>
            </a:r>
            <a:r>
              <a:rPr lang="en-US" altLang="en-US" b="1" dirty="0"/>
              <a:t>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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r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F </a:t>
            </a:r>
            <a:r>
              <a:rPr lang="en-US" altLang="en-US" dirty="0">
                <a:sym typeface="Symbol" panose="05050102010706020507" pitchFamily="18" charset="2"/>
              </a:rPr>
              <a:t>&lt;comp&gt;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83BF5-CF7F-433D-8E21-C83B0079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42</a:t>
            </a:fld>
            <a:endParaRPr lang="en-US"/>
          </a:p>
        </p:txBody>
      </p:sp>
      <p:grpSp>
        <p:nvGrpSpPr>
          <p:cNvPr id="26" name="Group 1">
            <a:extLst>
              <a:ext uri="{FF2B5EF4-FFF2-40B4-BE49-F238E27FC236}">
                <a16:creationId xmlns:a16="http://schemas.microsoft.com/office/drawing/2014/main" id="{7B9B4309-0F76-4AA0-AF04-E99D1F0EC843}"/>
              </a:ext>
            </a:extLst>
          </p:cNvPr>
          <p:cNvGrpSpPr>
            <a:grpSpLocks/>
          </p:cNvGrpSpPr>
          <p:nvPr/>
        </p:nvGrpSpPr>
        <p:grpSpPr bwMode="auto">
          <a:xfrm>
            <a:off x="1630909" y="2072481"/>
            <a:ext cx="6142038" cy="3505200"/>
            <a:chOff x="1593850" y="1752600"/>
            <a:chExt cx="6142038" cy="3505200"/>
          </a:xfrm>
        </p:grpSpPr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88AFB8E6-50EC-47D0-B675-82FCC94E8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7D2F9E4-95D5-43E7-BD2D-6703BB654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5" name="Rectangle 6">
                <a:extLst>
                  <a:ext uri="{FF2B5EF4-FFF2-40B4-BE49-F238E27FC236}">
                    <a16:creationId xmlns:a16="http://schemas.microsoft.com/office/drawing/2014/main" id="{36B831B3-03DF-43A2-9E55-C93F2A875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6" name="Rectangle 7">
                <a:extLst>
                  <a:ext uri="{FF2B5EF4-FFF2-40B4-BE49-F238E27FC236}">
                    <a16:creationId xmlns:a16="http://schemas.microsoft.com/office/drawing/2014/main" id="{B24BECAF-55F6-4FEE-8BAB-F8A5087B3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rgbClr val="CCE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28" name="Text Box 8">
              <a:extLst>
                <a:ext uri="{FF2B5EF4-FFF2-40B4-BE49-F238E27FC236}">
                  <a16:creationId xmlns:a16="http://schemas.microsoft.com/office/drawing/2014/main" id="{15B0B98F-13CC-4226-BD5A-D5644A776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(5 &lt; </a:t>
              </a: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all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E311965F-5390-44D1-BFA0-976EF0767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) = false</a:t>
              </a: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90E10096-7234-42B9-9930-DB6C56A3B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4CDCC571-1180-460F-BF5A-CD3F994E3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799DD6AE-3BA1-4ACD-8763-2E4A11B9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EAD463EE-286E-4A63-9806-0F049277A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) = true</a:t>
              </a: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C02DFAA7-D300-4E8C-9981-23E12BEC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E7BA938B-ADC4-438F-89FB-67F8B3EF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0EE432D0-7DE6-4D12-BCCE-4DF86C03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7" name="Text Box 17">
              <a:extLst>
                <a:ext uri="{FF2B5EF4-FFF2-40B4-BE49-F238E27FC236}">
                  <a16:creationId xmlns:a16="http://schemas.microsoft.com/office/drawing/2014/main" id="{98FB165C-E9A9-4DDE-882F-FD5733D74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(5 </a:t>
              </a: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 </a:t>
              </a: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all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74703FF4-FCB0-4B1C-BC32-6D2AEF1D7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) = true (since 5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sym typeface="Symbol" panose="05050102010706020507" pitchFamily="18" charset="2"/>
                </a:rPr>
                <a:t>4 and 5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  <a:sym typeface="Symbol" panose="05050102010706020507" pitchFamily="18" charset="2"/>
                </a:rPr>
                <a:t> 6)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9283DABF-3474-4571-A78A-FB0747FB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(5 &lt; </a:t>
              </a: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all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42BD6981-2419-403F-BA15-DF6CE7A5F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) = false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44597B08-1C0C-4B37-9B16-41C03E644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(5 = </a:t>
              </a: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anose="020B0604020202020204" pitchFamily="34" charset="0"/>
                </a:rPr>
                <a:t>all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637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8EF2-E504-47AC-B592-2A8CF5B4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for Empty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55C-538A-4464-A371-361FF6E96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8560633" cy="4906963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exists</a:t>
            </a:r>
            <a:r>
              <a:rPr lang="en-US" altLang="en-US" dirty="0"/>
              <a:t> construct returns the value </a:t>
            </a:r>
            <a:r>
              <a:rPr lang="en-US" altLang="en-US" b="1" dirty="0">
                <a:solidFill>
                  <a:srgbClr val="FF0000"/>
                </a:solidFill>
              </a:rPr>
              <a:t>true</a:t>
            </a:r>
            <a:r>
              <a:rPr lang="en-US" altLang="en-US" dirty="0"/>
              <a:t> if the argument subquery is nonempty.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exists 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r 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 </a:t>
            </a:r>
            <a:r>
              <a:rPr lang="en-US" altLang="en-US" i="1" dirty="0">
                <a:solidFill>
                  <a:srgbClr val="002060"/>
                </a:solidFill>
                <a:sym typeface="Symbol" panose="05050102010706020507" pitchFamily="18" charset="2"/>
              </a:rPr>
              <a:t>r 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 </a:t>
            </a:r>
            <a:r>
              <a:rPr lang="en-US" altLang="en-US" i="1" dirty="0">
                <a:solidFill>
                  <a:srgbClr val="002060"/>
                </a:solidFill>
              </a:rPr>
              <a:t>Ø</a:t>
            </a:r>
            <a:endParaRPr lang="en-US" altLang="en-US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not exists </a:t>
            </a:r>
            <a:r>
              <a:rPr lang="en-US" altLang="en-US" i="1" dirty="0">
                <a:solidFill>
                  <a:srgbClr val="002060"/>
                </a:solidFill>
              </a:rPr>
              <a:t>r 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 </a:t>
            </a:r>
            <a:r>
              <a:rPr lang="en-US" altLang="en-US" i="1" dirty="0">
                <a:solidFill>
                  <a:srgbClr val="002060"/>
                </a:solidFill>
                <a:sym typeface="Symbol" panose="05050102010706020507" pitchFamily="18" charset="2"/>
              </a:rPr>
              <a:t>r 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= </a:t>
            </a:r>
            <a:r>
              <a:rPr lang="en-US" altLang="en-US" i="1" dirty="0">
                <a:solidFill>
                  <a:srgbClr val="002060"/>
                </a:solidFill>
              </a:rPr>
              <a:t>Ø</a:t>
            </a:r>
          </a:p>
          <a:p>
            <a:r>
              <a:rPr kumimoji="1" lang="en-US" altLang="en-US" dirty="0"/>
              <a:t>Find courses that ran in Fall 2019 and in Spring 2020 </a:t>
            </a:r>
          </a:p>
          <a:p>
            <a:pPr marL="457200" lvl="1" indent="0">
              <a:buNone/>
            </a:pP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select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course_id</a:t>
            </a:r>
            <a:b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from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section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as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b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where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semester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 ’Fall’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and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year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 2019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and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b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exists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select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</a:t>
            </a:r>
            <a:b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from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section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as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b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where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semester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 ’Spring’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and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year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 2020 </a:t>
            </a:r>
            <a:b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               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and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</a:t>
            </a:r>
            <a:r>
              <a:rPr kumimoji="1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course_id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</a:t>
            </a:r>
            <a:r>
              <a:rPr kumimoji="1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course_id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);</a:t>
            </a:r>
            <a:endParaRPr kumimoji="1" lang="en-US" alt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5F04C-2218-4585-A049-C71C0362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5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26D5-9265-4B8C-9710-A65D1C23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Subqueries in the Form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25C6-0D3D-4A3E-8E4A-D982FA74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275820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Find the average instructors’ salaries of those departments where the average salary is greater than $42,000.”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select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dept_name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avg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salary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instructor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group by </a:t>
            </a:r>
            <a:r>
              <a:rPr kumimoji="0" lang="en-US" altLang="en-US" b="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dept_name</a:t>
            </a:r>
            <a:endParaRPr kumimoji="0" lang="en-US" altLang="en-US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having avg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altLang="en-US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salary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) &gt; 42000;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  <a:defRPr/>
            </a:pP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select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dept_name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avg_salary</a:t>
            </a:r>
            <a:b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from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select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dept_name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avg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salary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as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avg_salary</a:t>
            </a:r>
            <a:b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from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instructor</a:t>
            </a:r>
            <a:b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group by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dept_name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  <a:b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where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avg_salary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&gt; 42000;</a:t>
            </a:r>
          </a:p>
          <a:p>
            <a:pPr algn="just"/>
            <a:endParaRPr lang="en-US" alt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EE98C-33A7-4DDA-A0A3-909F806E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6A5E-4E62-4452-8166-1A35036C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5E2D-CCA2-403D-88EC-6AB0945A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80948" cy="4906963"/>
          </a:xfrm>
        </p:spPr>
        <p:txBody>
          <a:bodyPr/>
          <a:lstStyle/>
          <a:p>
            <a:pPr algn="just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with</a:t>
            </a:r>
            <a:r>
              <a:rPr lang="en-US" altLang="en-US" dirty="0"/>
              <a:t> clause provides a way of defining a temporary relation whose definition is available only to the query in which the </a:t>
            </a:r>
            <a:r>
              <a:rPr lang="en-US" altLang="en-US" b="1" dirty="0"/>
              <a:t>with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clause occurs. 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Find all departments with the maximum budget</a:t>
            </a:r>
          </a:p>
          <a:p>
            <a:endParaRPr lang="en-US" altLang="en-US" dirty="0"/>
          </a:p>
          <a:p>
            <a:pPr marL="457200" lvl="1" indent="0">
              <a:buNone/>
            </a:pP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with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max_budget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(value)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as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select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max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(budget)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department) </a:t>
            </a:r>
          </a:p>
          <a:p>
            <a:pPr marL="457200" lvl="1" indent="0">
              <a:buNone/>
            </a:pP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select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department.dept_name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department, </a:t>
            </a:r>
            <a:r>
              <a:rPr kumimoji="1" lang="en-US" alt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max_budget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  <a:p>
            <a:pPr marL="457200" lvl="1" indent="0">
              <a:buNone/>
            </a:pP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where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department.budget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1" lang="en-US" alt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max_budget.value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+mn-cs"/>
              </a:rPr>
              <a:t>;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12F60-9296-47EE-928B-2BFAE35A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9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4BA6-F9A3-4CBD-860E-8A5DBC8A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Subqueries in the 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D072-81E1-4362-B4F0-7446F2BA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886075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Scalar Subquery</a:t>
            </a:r>
          </a:p>
          <a:p>
            <a:pPr lvl="1" algn="just"/>
            <a:r>
              <a:rPr lang="en-US" altLang="en-US" sz="2400" dirty="0"/>
              <a:t>Scalar subquery is one which is used where a single value is expected</a:t>
            </a:r>
          </a:p>
          <a:p>
            <a:pPr algn="just"/>
            <a:r>
              <a:rPr lang="en-US" altLang="en-US" sz="2800" dirty="0"/>
              <a:t>List all departments along with the number of instructors in each department</a:t>
            </a:r>
            <a:endParaRPr lang="en-US" altLang="en-US" dirty="0"/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None/>
              <a:defRPr/>
            </a:pP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select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dept_name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, </a:t>
            </a:r>
            <a:b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          (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select count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(*) </a:t>
            </a:r>
            <a:b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              </a:t>
            </a:r>
            <a:r>
              <a:rPr kumimoji="1" lang="en-US" altLang="en-US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from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instructor </a:t>
            </a:r>
            <a:b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where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department</a:t>
            </a:r>
            <a:r>
              <a:rPr kumimoji="1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.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dept_name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=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instructor</a:t>
            </a:r>
            <a:r>
              <a:rPr kumimoji="1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.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dept_name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)</a:t>
            </a:r>
            <a:b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as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num_instructors</a:t>
            </a:r>
            <a:b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from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department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defRPr/>
            </a:pPr>
            <a:r>
              <a:rPr lang="en-US" altLang="en-US" dirty="0"/>
              <a:t>Runtime error if subquery returns more than one result tuple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None/>
              <a:defRPr/>
            </a:pPr>
            <a:endParaRPr kumimoji="1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algn="just"/>
            <a:endParaRPr lang="en-US" altLang="en-US" dirty="0"/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6602F-9521-4F2C-9247-4AA6C297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35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6E3F-3E8E-4EAF-B5DF-FA5FD546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F7CA-50FD-4D3C-ADB0-11000A45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991007" cy="4906963"/>
          </a:xfrm>
        </p:spPr>
        <p:txBody>
          <a:bodyPr/>
          <a:lstStyle/>
          <a:p>
            <a:pPr algn="just"/>
            <a:r>
              <a:rPr lang="en-US" altLang="en-US" sz="2800" dirty="0"/>
              <a:t>Find all departments where the total salary is greater than the average of the total salary at all departments</a:t>
            </a:r>
          </a:p>
          <a:p>
            <a:pPr algn="just"/>
            <a:r>
              <a:rPr lang="en-US" altLang="en-US" dirty="0"/>
              <a:t>Increase salaries of instructors whose salary is over $100,000 by 3%, and all others by a 5%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61942-C629-4ABF-9252-E19C6AE6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02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E71B-C79B-48FA-8075-2BD81810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Statement for Conditional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D1D3-22C5-4647-9911-74A6F640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344462" cy="4906963"/>
          </a:xfrm>
        </p:spPr>
        <p:txBody>
          <a:bodyPr/>
          <a:lstStyle/>
          <a:p>
            <a:r>
              <a:rPr lang="en-US" altLang="en-US" dirty="0"/>
              <a:t>Increase salaries of instructors whose salary is over $100,000 by 3%, and all others by a 5% 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None/>
              <a:defRPr/>
            </a:pPr>
            <a:r>
              <a:rPr kumimoji="1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update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instructor</a:t>
            </a:r>
            <a:b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set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salary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=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case</a:t>
            </a:r>
            <a:b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                      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when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salary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&lt;= 100000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then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salary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* 1.05</a:t>
            </a:r>
            <a:b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                      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else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1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salary </a:t>
            </a: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* 1.03</a:t>
            </a:r>
            <a:b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                                     </a:t>
            </a:r>
            <a:r>
              <a:rPr kumimoji="1" lang="en-US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end</a:t>
            </a:r>
            <a:endParaRPr kumimoji="1" lang="en-US" alt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8CE7B-1617-47E6-A8C8-2C1FF82C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6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Abraham </a:t>
            </a:r>
            <a:r>
              <a:rPr lang="en-US" dirty="0" err="1"/>
              <a:t>Silberschatz</a:t>
            </a:r>
            <a:r>
              <a:rPr lang="en-US" dirty="0"/>
              <a:t>, Henry F. </a:t>
            </a:r>
            <a:r>
              <a:rPr lang="en-US" dirty="0" err="1"/>
              <a:t>Korth</a:t>
            </a:r>
            <a:r>
              <a:rPr lang="en-US" dirty="0"/>
              <a:t>, and S. Sudarshan, Database System Concepts, 7/e</a:t>
            </a:r>
          </a:p>
          <a:p>
            <a:r>
              <a:rPr lang="en-US" dirty="0" err="1"/>
              <a:t>Adhsakkdi</a:t>
            </a:r>
            <a:r>
              <a:rPr lang="en-US" dirty="0"/>
              <a:t> Y, Raghuram Krishnan and Johannes </a:t>
            </a:r>
            <a:r>
              <a:rPr lang="en-US" dirty="0" err="1"/>
              <a:t>Gehrke</a:t>
            </a:r>
            <a:r>
              <a:rPr lang="en-US" dirty="0"/>
              <a:t>, Database Management Systems, 3/e, TMH, 2007. </a:t>
            </a:r>
          </a:p>
          <a:p>
            <a:r>
              <a:rPr lang="en-US" dirty="0"/>
              <a:t>Some of the figures and Examples are taken from various online sources. </a:t>
            </a:r>
          </a:p>
        </p:txBody>
      </p:sp>
    </p:spTree>
    <p:extLst>
      <p:ext uri="{BB962C8B-B14F-4D97-AF65-F5344CB8AC3E}">
        <p14:creationId xmlns:p14="http://schemas.microsoft.com/office/powerpoint/2010/main" val="31407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B5DA-4155-464A-8E6B-A6921952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Table 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397E-354F-49B1-9EA6-189F4348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dirty="0"/>
              <a:t>An SQL relation is defined using the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create table</a:t>
            </a:r>
            <a:r>
              <a:rPr lang="en-US" altLang="en-US" b="1" dirty="0"/>
              <a:t> </a:t>
            </a:r>
            <a:r>
              <a:rPr kumimoji="0" lang="en-US" altLang="en-US" dirty="0"/>
              <a:t>command</a:t>
            </a:r>
            <a:r>
              <a:rPr lang="en-US" altLang="en-US" dirty="0"/>
              <a:t>: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/>
              <a:t>		</a:t>
            </a:r>
            <a:r>
              <a:rPr lang="en-US" altLang="en-US" b="0" i="1" dirty="0"/>
              <a:t>create table r (A</a:t>
            </a:r>
            <a:r>
              <a:rPr lang="en-US" altLang="en-US" b="0" i="1" baseline="-25000" dirty="0"/>
              <a:t>1</a:t>
            </a:r>
            <a:r>
              <a:rPr lang="en-US" altLang="en-US" b="0" i="1" dirty="0"/>
              <a:t> D</a:t>
            </a:r>
            <a:r>
              <a:rPr lang="en-US" altLang="en-US" b="0" i="1" baseline="-25000" dirty="0"/>
              <a:t>1</a:t>
            </a:r>
            <a:r>
              <a:rPr lang="en-US" altLang="en-US" b="0" i="1" dirty="0"/>
              <a:t>, A</a:t>
            </a:r>
            <a:r>
              <a:rPr lang="en-US" altLang="en-US" b="0" i="1" baseline="-25000" dirty="0"/>
              <a:t>2</a:t>
            </a:r>
            <a:r>
              <a:rPr lang="en-US" altLang="en-US" b="0" i="1" dirty="0"/>
              <a:t> D</a:t>
            </a:r>
            <a:r>
              <a:rPr lang="en-US" altLang="en-US" b="0" i="1" baseline="-25000" dirty="0"/>
              <a:t>2</a:t>
            </a:r>
            <a:r>
              <a:rPr lang="en-US" altLang="en-US" b="0" i="1" dirty="0"/>
              <a:t>, ..., A</a:t>
            </a:r>
            <a:r>
              <a:rPr lang="en-US" altLang="en-US" b="0" i="1" baseline="-25000" dirty="0"/>
              <a:t>n</a:t>
            </a:r>
            <a:r>
              <a:rPr lang="en-US" altLang="en-US" b="0" i="1" dirty="0"/>
              <a:t> </a:t>
            </a:r>
            <a:r>
              <a:rPr lang="en-US" altLang="en-US" b="0" i="1" dirty="0" err="1"/>
              <a:t>D</a:t>
            </a:r>
            <a:r>
              <a:rPr lang="en-US" altLang="en-US" b="0" i="1" baseline="-25000" dirty="0" err="1"/>
              <a:t>n</a:t>
            </a:r>
            <a:r>
              <a:rPr lang="en-US" altLang="en-US" b="0" i="1" dirty="0"/>
              <a:t>,</a:t>
            </a:r>
            <a:br>
              <a:rPr lang="en-US" altLang="en-US" b="0" i="1" dirty="0"/>
            </a:br>
            <a:r>
              <a:rPr lang="en-US" altLang="en-US" b="0" i="1" dirty="0"/>
              <a:t>			(integrity-constraint</a:t>
            </a:r>
            <a:r>
              <a:rPr lang="en-US" altLang="en-US" b="0" i="1" baseline="-25000" dirty="0"/>
              <a:t>1</a:t>
            </a:r>
            <a:r>
              <a:rPr lang="en-US" altLang="en-US" b="0" i="1" dirty="0"/>
              <a:t>),</a:t>
            </a:r>
            <a:br>
              <a:rPr lang="en-US" altLang="en-US" b="0" i="1" dirty="0"/>
            </a:br>
            <a:r>
              <a:rPr lang="en-US" altLang="en-US" b="0" i="1" dirty="0"/>
              <a:t>			...,</a:t>
            </a:r>
            <a:br>
              <a:rPr lang="en-US" altLang="en-US" b="0" i="1" dirty="0"/>
            </a:br>
            <a:r>
              <a:rPr lang="en-US" altLang="en-US" b="0" i="1" dirty="0"/>
              <a:t>			(integrity-</a:t>
            </a:r>
            <a:r>
              <a:rPr lang="en-US" altLang="en-US" b="0" i="1" dirty="0" err="1"/>
              <a:t>constraint</a:t>
            </a:r>
            <a:r>
              <a:rPr lang="en-US" altLang="en-US" b="0" i="1" baseline="-25000" dirty="0" err="1"/>
              <a:t>k</a:t>
            </a:r>
            <a:r>
              <a:rPr lang="en-US" altLang="en-US" b="0" i="1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 dirty="0"/>
              <a:t>r</a:t>
            </a:r>
            <a:r>
              <a:rPr lang="en-US" altLang="en-US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/>
              <a:t>each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is an attribute name in the schema of relation </a:t>
            </a:r>
            <a:r>
              <a:rPr lang="en-US" altLang="en-US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data type of values in the domain of attribute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</a:p>
          <a:p>
            <a:pPr lvl="1"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dirty="0"/>
              <a:t>Example</a:t>
            </a:r>
            <a:r>
              <a:rPr lang="en-US" altLang="en-US" dirty="0"/>
              <a:t>: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/>
              <a:t>		 </a:t>
            </a:r>
            <a:r>
              <a:rPr lang="en-US" altLang="en-US" b="0" i="1" dirty="0"/>
              <a:t>create table instructor (</a:t>
            </a:r>
            <a:br>
              <a:rPr lang="en-US" altLang="en-US" b="0" i="1" dirty="0"/>
            </a:br>
            <a:r>
              <a:rPr lang="en-US" altLang="en-US" b="0" i="1" dirty="0"/>
              <a:t>                             ID                char(5),</a:t>
            </a:r>
            <a:br>
              <a:rPr lang="en-US" altLang="en-US" b="0" i="1" dirty="0"/>
            </a:br>
            <a:r>
              <a:rPr lang="en-US" altLang="en-US" b="0" i="1" dirty="0"/>
              <a:t>                             name           varchar(20),</a:t>
            </a:r>
            <a:br>
              <a:rPr lang="en-US" altLang="en-US" b="0" i="1" dirty="0"/>
            </a:br>
            <a:r>
              <a:rPr lang="en-US" altLang="en-US" b="0" i="1" dirty="0"/>
              <a:t>                             </a:t>
            </a:r>
            <a:r>
              <a:rPr lang="en-US" altLang="en-US" b="0" i="1" dirty="0" err="1"/>
              <a:t>dept_name</a:t>
            </a:r>
            <a:r>
              <a:rPr lang="en-US" altLang="en-US" b="0" i="1" dirty="0"/>
              <a:t>  varchar(20),</a:t>
            </a:r>
            <a:br>
              <a:rPr lang="en-US" altLang="en-US" b="0" i="1" dirty="0"/>
            </a:br>
            <a:r>
              <a:rPr lang="en-US" altLang="en-US" b="0" i="1" dirty="0"/>
              <a:t>                             salary           numeric(8,2))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58EE6-567F-463D-8BFC-6A4BF849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69B5-9AF0-415C-B93E-4A815C96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 Constraints in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A0A0-E114-4150-8A1E-3E4B1C91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not null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primary key</a:t>
            </a:r>
            <a:r>
              <a:rPr lang="en-US" altLang="en-US" dirty="0">
                <a:solidFill>
                  <a:srgbClr val="FF0000"/>
                </a:solidFill>
              </a:rPr>
              <a:t> (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, ..., 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i="1" baseline="-25000" dirty="0">
                <a:solidFill>
                  <a:srgbClr val="FF0000"/>
                </a:solidFill>
              </a:rPr>
              <a:t>n 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foreign key 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baseline="-25000" dirty="0">
                <a:solidFill>
                  <a:srgbClr val="FF0000"/>
                </a:solidFill>
              </a:rPr>
              <a:t>m</a:t>
            </a:r>
            <a:r>
              <a:rPr lang="en-US" altLang="en-US" dirty="0">
                <a:solidFill>
                  <a:srgbClr val="FF0000"/>
                </a:solidFill>
              </a:rPr>
              <a:t>, ..., 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i="1" baseline="-25000" dirty="0">
                <a:solidFill>
                  <a:srgbClr val="FF0000"/>
                </a:solidFill>
              </a:rPr>
              <a:t>n 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  <a:r>
              <a:rPr lang="en-US" altLang="en-US" b="1" dirty="0">
                <a:solidFill>
                  <a:srgbClr val="FF0000"/>
                </a:solidFill>
              </a:rPr>
              <a:t>references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i="1" dirty="0"/>
              <a:t>Example:</a:t>
            </a:r>
          </a:p>
          <a:p>
            <a:pPr marL="457200" lvl="1" indent="0">
              <a:buNone/>
            </a:pPr>
            <a:r>
              <a:rPr kumimoji="1" lang="en-US" altLang="en-US" b="0" dirty="0"/>
              <a:t>create table </a:t>
            </a:r>
            <a:r>
              <a:rPr kumimoji="1" lang="en-US" altLang="en-US" b="0" i="1" dirty="0"/>
              <a:t>instructor</a:t>
            </a:r>
            <a:r>
              <a:rPr kumimoji="1" lang="en-US" altLang="en-US" b="0" dirty="0"/>
              <a:t> (</a:t>
            </a:r>
            <a:br>
              <a:rPr kumimoji="1" lang="en-US" altLang="en-US" b="0" dirty="0"/>
            </a:br>
            <a:r>
              <a:rPr kumimoji="1" lang="en-US" altLang="en-US" b="0" dirty="0"/>
              <a:t>                             </a:t>
            </a:r>
            <a:r>
              <a:rPr kumimoji="1" lang="en-US" altLang="en-US" b="0" i="1" dirty="0"/>
              <a:t>ID</a:t>
            </a:r>
            <a:r>
              <a:rPr kumimoji="1" lang="en-US" altLang="en-US" b="0" dirty="0"/>
              <a:t>                char(5),</a:t>
            </a:r>
            <a:br>
              <a:rPr kumimoji="1" lang="en-US" altLang="en-US" b="0" dirty="0"/>
            </a:br>
            <a:r>
              <a:rPr kumimoji="1" lang="en-US" altLang="en-US" b="0" dirty="0"/>
              <a:t>                             </a:t>
            </a:r>
            <a:r>
              <a:rPr kumimoji="1" lang="en-US" altLang="en-US" b="0" i="1" dirty="0"/>
              <a:t>name           </a:t>
            </a:r>
            <a:r>
              <a:rPr kumimoji="1" lang="en-US" altLang="en-US" b="0" dirty="0"/>
              <a:t>varchar(20) not null,</a:t>
            </a:r>
            <a:br>
              <a:rPr kumimoji="1" lang="en-US" altLang="en-US" b="0" i="1" dirty="0"/>
            </a:br>
            <a:r>
              <a:rPr kumimoji="1" lang="en-US" altLang="en-US" b="0" i="1" dirty="0"/>
              <a:t>                             </a:t>
            </a:r>
            <a:r>
              <a:rPr kumimoji="1" lang="en-US" altLang="en-US" b="0" i="1" dirty="0" err="1"/>
              <a:t>dept_name</a:t>
            </a:r>
            <a:r>
              <a:rPr kumimoji="1" lang="en-US" altLang="en-US" b="0" i="1" dirty="0"/>
              <a:t>  </a:t>
            </a:r>
            <a:r>
              <a:rPr kumimoji="1" lang="en-US" altLang="en-US" b="0" dirty="0"/>
              <a:t>varchar(20),</a:t>
            </a:r>
            <a:br>
              <a:rPr kumimoji="1" lang="en-US" altLang="en-US" b="0" dirty="0"/>
            </a:br>
            <a:r>
              <a:rPr kumimoji="1" lang="en-US" altLang="en-US" b="0" dirty="0"/>
              <a:t>                             </a:t>
            </a:r>
            <a:r>
              <a:rPr kumimoji="1" lang="en-US" altLang="en-US" b="0" i="1" dirty="0"/>
              <a:t>salary</a:t>
            </a:r>
            <a:r>
              <a:rPr kumimoji="1" lang="en-US" altLang="en-US" b="0" dirty="0"/>
              <a:t>           numeric(8,2),</a:t>
            </a:r>
            <a:br>
              <a:rPr kumimoji="1" lang="en-US" altLang="en-US" b="0" dirty="0"/>
            </a:br>
            <a:r>
              <a:rPr kumimoji="1" lang="en-US" altLang="en-US" sz="2000" b="0" dirty="0"/>
              <a:t>                                   </a:t>
            </a:r>
            <a:r>
              <a:rPr lang="en-US" altLang="en-US" b="0" dirty="0"/>
              <a:t>primary key </a:t>
            </a:r>
            <a:r>
              <a:rPr kumimoji="1" lang="en-US" altLang="en-US" b="0" dirty="0"/>
              <a:t>(</a:t>
            </a:r>
            <a:r>
              <a:rPr lang="en-US" altLang="en-US" b="0" i="1" dirty="0"/>
              <a:t>ID</a:t>
            </a:r>
            <a:r>
              <a:rPr kumimoji="1" lang="en-US" altLang="en-US" b="0" dirty="0"/>
              <a:t>),</a:t>
            </a:r>
            <a:br>
              <a:rPr kumimoji="1" lang="en-US" altLang="en-US" b="0" dirty="0"/>
            </a:br>
            <a:r>
              <a:rPr kumimoji="1" lang="en-US" altLang="en-US" b="0" dirty="0"/>
              <a:t>                             foreign key </a:t>
            </a:r>
            <a:r>
              <a:rPr kumimoji="1" lang="en-US" altLang="en-US" b="0" i="1" dirty="0"/>
              <a:t>(</a:t>
            </a:r>
            <a:r>
              <a:rPr kumimoji="1" lang="en-US" altLang="en-US" b="0" i="1" dirty="0" err="1"/>
              <a:t>dept_name</a:t>
            </a:r>
            <a:r>
              <a:rPr kumimoji="1" lang="en-US" altLang="en-US" b="0" dirty="0"/>
              <a:t>) references </a:t>
            </a:r>
            <a:r>
              <a:rPr kumimoji="1" lang="en-US" altLang="en-US" b="0" i="1" dirty="0"/>
              <a:t>department(</a:t>
            </a:r>
            <a:r>
              <a:rPr kumimoji="1" lang="en-US" altLang="en-US" b="0" i="1" dirty="0" err="1"/>
              <a:t>dept_name</a:t>
            </a:r>
            <a:r>
              <a:rPr kumimoji="1" lang="en-US" altLang="en-US" b="0" i="1" dirty="0"/>
              <a:t>)</a:t>
            </a:r>
            <a:r>
              <a:rPr lang="en-US" altLang="en-US" b="0" i="1" dirty="0"/>
              <a:t>);</a:t>
            </a:r>
          </a:p>
          <a:p>
            <a:r>
              <a:rPr lang="en-US" altLang="en-US" dirty="0"/>
              <a:t>primary key declaration on an attribute automatically ensures not null</a:t>
            </a:r>
          </a:p>
          <a:p>
            <a:endParaRPr lang="en-US" alt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64DDE-A683-40E6-811D-BD68F71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720B-8971-4AEC-B1F1-BE19323A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 Constraints in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8A5A-AF23-4CCB-AD43-D57CAC82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/>
              <a:t>create table</a:t>
            </a:r>
            <a:r>
              <a:rPr lang="en-US" altLang="en-US" dirty="0"/>
              <a:t> </a:t>
            </a:r>
            <a:r>
              <a:rPr lang="en-US" altLang="en-US" i="1" dirty="0"/>
              <a:t>student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ID</a:t>
            </a:r>
            <a:r>
              <a:rPr lang="en-US" altLang="en-US" dirty="0"/>
              <a:t>                    </a:t>
            </a:r>
            <a:r>
              <a:rPr lang="en-US" altLang="en-US" b="1" dirty="0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name</a:t>
            </a:r>
            <a:r>
              <a:rPr lang="en-US" altLang="en-US" dirty="0"/>
              <a:t>               </a:t>
            </a:r>
            <a:r>
              <a:rPr lang="en-US" altLang="en-US" b="1" dirty="0"/>
              <a:t>varchar</a:t>
            </a:r>
            <a:r>
              <a:rPr lang="en-US" altLang="en-US" dirty="0"/>
              <a:t>(20) not null,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 err="1"/>
              <a:t>dept_name</a:t>
            </a:r>
            <a:r>
              <a:rPr lang="en-US" altLang="en-US" dirty="0"/>
              <a:t>     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 err="1"/>
              <a:t>tot_cred</a:t>
            </a:r>
            <a:r>
              <a:rPr lang="en-US" altLang="en-US" dirty="0"/>
              <a:t>           </a:t>
            </a:r>
            <a:r>
              <a:rPr lang="en-US" altLang="en-US" b="1" dirty="0"/>
              <a:t>numeric</a:t>
            </a:r>
            <a:r>
              <a:rPr lang="en-US" altLang="en-US" dirty="0"/>
              <a:t>(3,0),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primary key </a:t>
            </a:r>
            <a:r>
              <a:rPr lang="en-US" altLang="en-US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/>
              <a:t>            foreign key </a:t>
            </a:r>
            <a:r>
              <a:rPr lang="en-US" altLang="en-US" i="1" dirty="0"/>
              <a:t>(</a:t>
            </a:r>
            <a:r>
              <a:rPr lang="en-US" altLang="en-US" i="1" dirty="0" err="1"/>
              <a:t>dept_name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i="1" dirty="0"/>
              <a:t>department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/>
              <a:t>create table</a:t>
            </a:r>
            <a:r>
              <a:rPr lang="en-US" altLang="en-US" dirty="0"/>
              <a:t> </a:t>
            </a:r>
            <a:r>
              <a:rPr lang="en-US" altLang="en-US" i="1" dirty="0"/>
              <a:t>takes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ID</a:t>
            </a:r>
            <a:r>
              <a:rPr lang="en-US" altLang="en-US" dirty="0"/>
              <a:t>                   </a:t>
            </a:r>
            <a:r>
              <a:rPr lang="en-US" altLang="en-US" b="1" dirty="0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 err="1"/>
              <a:t>course_id</a:t>
            </a:r>
            <a:r>
              <a:rPr lang="en-US" altLang="en-US" dirty="0"/>
              <a:t>     </a:t>
            </a:r>
            <a:r>
              <a:rPr lang="en-US" altLang="en-US" b="1" dirty="0"/>
              <a:t>varchar</a:t>
            </a:r>
            <a:r>
              <a:rPr lang="en-US" altLang="en-US" dirty="0"/>
              <a:t>(8),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 err="1"/>
              <a:t>sec_id</a:t>
            </a:r>
            <a:r>
              <a:rPr lang="en-US" altLang="en-US" dirty="0"/>
              <a:t>            </a:t>
            </a:r>
            <a:r>
              <a:rPr lang="en-US" altLang="en-US" b="1" dirty="0"/>
              <a:t>varchar</a:t>
            </a:r>
            <a:r>
              <a:rPr lang="en-US" altLang="en-US" dirty="0"/>
              <a:t>(8),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semester</a:t>
            </a:r>
            <a:r>
              <a:rPr lang="en-US" altLang="en-US" dirty="0"/>
              <a:t>       </a:t>
            </a:r>
            <a:r>
              <a:rPr lang="en-US" altLang="en-US" b="1" dirty="0"/>
              <a:t>varchar</a:t>
            </a:r>
            <a:r>
              <a:rPr lang="en-US" altLang="en-US" dirty="0"/>
              <a:t>(6),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year</a:t>
            </a:r>
            <a:r>
              <a:rPr lang="en-US" altLang="en-US" dirty="0"/>
              <a:t>                </a:t>
            </a:r>
            <a:r>
              <a:rPr lang="en-US" altLang="en-US" b="1" dirty="0"/>
              <a:t>numeric</a:t>
            </a:r>
            <a:r>
              <a:rPr lang="en-US" altLang="en-US" dirty="0"/>
              <a:t>(4,0),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grade</a:t>
            </a:r>
            <a:r>
              <a:rPr lang="en-US" altLang="en-US" dirty="0"/>
              <a:t>              </a:t>
            </a:r>
            <a:r>
              <a:rPr lang="en-US" altLang="en-US" b="1" dirty="0"/>
              <a:t>varchar</a:t>
            </a:r>
            <a:r>
              <a:rPr lang="en-US" altLang="en-US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/>
              <a:t>           primary key </a:t>
            </a:r>
            <a:r>
              <a:rPr lang="en-US" altLang="en-US" i="1" dirty="0"/>
              <a:t>(ID,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sec_id</a:t>
            </a:r>
            <a:r>
              <a:rPr lang="en-US" altLang="en-US" i="1" dirty="0"/>
              <a:t>, semester, year)</a:t>
            </a:r>
            <a:r>
              <a:rPr lang="en-US" altLang="en-US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/>
              <a:t>           foreign key 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b="1" i="1" dirty="0"/>
              <a:t> </a:t>
            </a:r>
            <a:r>
              <a:rPr lang="en-US" altLang="en-US" i="1" dirty="0"/>
              <a:t>student,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foreign key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sec_id</a:t>
            </a:r>
            <a:r>
              <a:rPr lang="en-US" altLang="en-US" i="1" dirty="0"/>
              <a:t>, semester, year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i="1" dirty="0"/>
              <a:t>section</a:t>
            </a:r>
            <a:r>
              <a:rPr lang="en-US" alt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5D08-6531-46B2-A224-4D9603CC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B2A7-938E-4A39-8E2A-97AE8FF4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 Constraints in 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FE2D-5A26-4AC9-89C1-464A198C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create table</a:t>
            </a:r>
            <a:r>
              <a:rPr lang="en-US" altLang="en-US" dirty="0"/>
              <a:t> </a:t>
            </a:r>
            <a:r>
              <a:rPr lang="en-US" altLang="en-US" i="1" dirty="0"/>
              <a:t>course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 err="1"/>
              <a:t>course_id</a:t>
            </a:r>
            <a:r>
              <a:rPr lang="en-US" altLang="en-US" dirty="0"/>
              <a:t>        </a:t>
            </a:r>
            <a:r>
              <a:rPr lang="en-US" altLang="en-US" b="1" dirty="0"/>
              <a:t>varchar</a:t>
            </a:r>
            <a:r>
              <a:rPr lang="en-US" altLang="en-US" dirty="0"/>
              <a:t>(8),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title</a:t>
            </a:r>
            <a:r>
              <a:rPr lang="en-US" altLang="en-US" dirty="0"/>
              <a:t>                  </a:t>
            </a:r>
            <a:r>
              <a:rPr lang="en-US" altLang="en-US" b="1" dirty="0"/>
              <a:t>varchar(</a:t>
            </a:r>
            <a:r>
              <a:rPr lang="en-US" altLang="en-US" dirty="0"/>
              <a:t>50),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 err="1"/>
              <a:t>dept_name</a:t>
            </a:r>
            <a:r>
              <a:rPr lang="en-US" altLang="en-US" dirty="0"/>
              <a:t>     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i="1" dirty="0"/>
              <a:t>credits</a:t>
            </a:r>
            <a:r>
              <a:rPr lang="en-US" altLang="en-US" dirty="0"/>
              <a:t>             </a:t>
            </a:r>
            <a:r>
              <a:rPr lang="en-US" altLang="en-US" b="1" dirty="0"/>
              <a:t>numeric</a:t>
            </a:r>
            <a:r>
              <a:rPr lang="en-US" altLang="en-US" dirty="0"/>
              <a:t>(2,0),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dirty="0"/>
              <a:t>           </a:t>
            </a:r>
            <a:r>
              <a:rPr lang="en-US" altLang="en-US" b="1" dirty="0"/>
              <a:t>primary key </a:t>
            </a:r>
            <a:r>
              <a:rPr lang="en-US" altLang="en-US" i="1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),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/>
              <a:t>     </a:t>
            </a:r>
            <a:r>
              <a:rPr lang="en-US" altLang="en-US" dirty="0"/>
              <a:t>      </a:t>
            </a:r>
            <a:r>
              <a:rPr lang="en-US" altLang="en-US" b="1" dirty="0"/>
              <a:t>foreign key </a:t>
            </a:r>
            <a:r>
              <a:rPr lang="en-US" altLang="en-US" i="1" dirty="0"/>
              <a:t>(</a:t>
            </a:r>
            <a:r>
              <a:rPr lang="en-US" altLang="en-US" i="1" dirty="0" err="1"/>
              <a:t>dept_name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i="1" dirty="0"/>
              <a:t>department</a:t>
            </a:r>
            <a:r>
              <a:rPr lang="en-US" alt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AE0FF-3A2F-4622-8E4B-21C6E57B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B2A7-938E-4A39-8E2A-97AE8FF4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Integrity Constraints in Create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AE0FF-3A2F-4622-8E4B-21C6E57B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A33AE-926B-4D5C-9505-5B5E17C0E881}"/>
              </a:ext>
            </a:extLst>
          </p:cNvPr>
          <p:cNvSpPr txBox="1"/>
          <p:nvPr/>
        </p:nvSpPr>
        <p:spPr>
          <a:xfrm>
            <a:off x="362859" y="1721624"/>
            <a:ext cx="1436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i="1" dirty="0"/>
              <a:t>ID</a:t>
            </a:r>
          </a:p>
          <a:p>
            <a:r>
              <a:rPr lang="en-US" altLang="en-US" b="0" i="1" dirty="0"/>
              <a:t>name           </a:t>
            </a:r>
            <a:r>
              <a:rPr lang="en-US" altLang="en-US" b="0" i="1" dirty="0" err="1"/>
              <a:t>dept_name</a:t>
            </a:r>
            <a:r>
              <a:rPr lang="en-US" altLang="en-US" b="0" i="1" dirty="0"/>
              <a:t> </a:t>
            </a:r>
          </a:p>
          <a:p>
            <a:r>
              <a:rPr lang="en-US" altLang="en-US" b="0" i="1" dirty="0"/>
              <a:t>salary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A40433-B601-4A86-9C97-61ADA3870F47}"/>
              </a:ext>
            </a:extLst>
          </p:cNvPr>
          <p:cNvSpPr txBox="1"/>
          <p:nvPr/>
        </p:nvSpPr>
        <p:spPr>
          <a:xfrm>
            <a:off x="257628" y="1352292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C527F-DB28-409C-8D2C-CFB0B8CDFD90}"/>
              </a:ext>
            </a:extLst>
          </p:cNvPr>
          <p:cNvSpPr txBox="1"/>
          <p:nvPr/>
        </p:nvSpPr>
        <p:spPr>
          <a:xfrm>
            <a:off x="5246915" y="1743398"/>
            <a:ext cx="1436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i="1" dirty="0"/>
              <a:t>ID</a:t>
            </a:r>
          </a:p>
          <a:p>
            <a:r>
              <a:rPr lang="en-US" altLang="en-US" b="0" i="1" dirty="0"/>
              <a:t>name           </a:t>
            </a:r>
            <a:r>
              <a:rPr lang="en-US" altLang="en-US" b="0" i="1" dirty="0" err="1"/>
              <a:t>dept_name</a:t>
            </a:r>
            <a:r>
              <a:rPr lang="en-US" altLang="en-US" b="0" i="1" dirty="0"/>
              <a:t> </a:t>
            </a:r>
          </a:p>
          <a:p>
            <a:r>
              <a:rPr lang="en-US" altLang="en-US" b="0" i="1" dirty="0" err="1"/>
              <a:t>Total_cred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03BCA-5E3C-4DE7-B766-8357F0B1F2B5}"/>
              </a:ext>
            </a:extLst>
          </p:cNvPr>
          <p:cNvSpPr txBox="1"/>
          <p:nvPr/>
        </p:nvSpPr>
        <p:spPr>
          <a:xfrm>
            <a:off x="5141684" y="1374066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A813A-8B73-4F3A-BE55-DC0782F19C64}"/>
              </a:ext>
            </a:extLst>
          </p:cNvPr>
          <p:cNvSpPr txBox="1"/>
          <p:nvPr/>
        </p:nvSpPr>
        <p:spPr>
          <a:xfrm>
            <a:off x="5370287" y="4856716"/>
            <a:ext cx="1436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i="1" dirty="0" err="1"/>
              <a:t>course_id</a:t>
            </a:r>
            <a:br>
              <a:rPr lang="en-US" altLang="en-US" dirty="0"/>
            </a:br>
            <a:r>
              <a:rPr lang="en-US" altLang="en-US" i="1" dirty="0"/>
              <a:t>title</a:t>
            </a:r>
            <a:r>
              <a:rPr lang="en-US" altLang="en-US" dirty="0"/>
              <a:t>        </a:t>
            </a:r>
            <a:r>
              <a:rPr lang="en-US" altLang="en-US" i="1" dirty="0" err="1"/>
              <a:t>dept_name</a:t>
            </a:r>
            <a:r>
              <a:rPr lang="en-US" altLang="en-US" dirty="0"/>
              <a:t>         </a:t>
            </a:r>
            <a:r>
              <a:rPr lang="en-US" altLang="en-US" i="1" dirty="0"/>
              <a:t>credits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47C35-FEC0-4F0E-A12A-EC9F0A3C48FE}"/>
              </a:ext>
            </a:extLst>
          </p:cNvPr>
          <p:cNvSpPr txBox="1"/>
          <p:nvPr/>
        </p:nvSpPr>
        <p:spPr>
          <a:xfrm>
            <a:off x="5265056" y="4487384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course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D3F07-4338-47AD-ADF2-D19BBC42A4CE}"/>
              </a:ext>
            </a:extLst>
          </p:cNvPr>
          <p:cNvSpPr txBox="1"/>
          <p:nvPr/>
        </p:nvSpPr>
        <p:spPr>
          <a:xfrm>
            <a:off x="2634340" y="3383519"/>
            <a:ext cx="14369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dept name</a:t>
            </a:r>
          </a:p>
          <a:p>
            <a:r>
              <a:rPr lang="en-US" dirty="0"/>
              <a:t>building budget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C8D886-B17C-4DB2-AEA8-D841AD6F1630}"/>
              </a:ext>
            </a:extLst>
          </p:cNvPr>
          <p:cNvSpPr txBox="1"/>
          <p:nvPr/>
        </p:nvSpPr>
        <p:spPr>
          <a:xfrm>
            <a:off x="2529109" y="3014187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department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90A3DB7-E893-4A7A-A033-0198454BF71A}"/>
              </a:ext>
            </a:extLst>
          </p:cNvPr>
          <p:cNvCxnSpPr>
            <a:cxnSpLocks/>
          </p:cNvCxnSpPr>
          <p:nvPr/>
        </p:nvCxnSpPr>
        <p:spPr>
          <a:xfrm>
            <a:off x="1596572" y="2493988"/>
            <a:ext cx="1066796" cy="104749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7B7E007-03F9-4C35-A529-BD5EA61691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0802" y="2493987"/>
            <a:ext cx="1404254" cy="104749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A5BCB81-87D2-4D15-AD30-C1EBDCD6D9C1}"/>
              </a:ext>
            </a:extLst>
          </p:cNvPr>
          <p:cNvSpPr txBox="1"/>
          <p:nvPr/>
        </p:nvSpPr>
        <p:spPr>
          <a:xfrm>
            <a:off x="7830462" y="2977112"/>
            <a:ext cx="1436914" cy="1588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i="1" dirty="0"/>
              <a:t>ID</a:t>
            </a:r>
            <a:r>
              <a:rPr lang="en-US" altLang="en-US" b="1" dirty="0"/>
              <a:t>                           </a:t>
            </a:r>
            <a:r>
              <a:rPr lang="en-US" altLang="en-US" b="1" i="1" dirty="0" err="1"/>
              <a:t>course_id</a:t>
            </a:r>
            <a:r>
              <a:rPr lang="en-US" altLang="en-US" b="1" dirty="0"/>
              <a:t>         </a:t>
            </a:r>
            <a:r>
              <a:rPr lang="en-US" altLang="en-US" b="1" i="1" dirty="0" err="1"/>
              <a:t>sec_id</a:t>
            </a:r>
            <a:r>
              <a:rPr lang="en-US" altLang="en-US" b="1" dirty="0"/>
              <a:t>                    </a:t>
            </a:r>
            <a:r>
              <a:rPr lang="en-US" altLang="en-US" b="1" i="1" dirty="0"/>
              <a:t>semester</a:t>
            </a:r>
            <a:r>
              <a:rPr lang="en-US" altLang="en-US" b="1" dirty="0"/>
              <a:t>               </a:t>
            </a:r>
            <a:r>
              <a:rPr lang="en-US" altLang="en-US" b="1" i="1" dirty="0"/>
              <a:t>year</a:t>
            </a:r>
            <a:r>
              <a:rPr lang="en-US" altLang="en-US" b="1" dirty="0"/>
              <a:t>                        </a:t>
            </a:r>
            <a:r>
              <a:rPr lang="en-US" altLang="en-US" i="1" dirty="0"/>
              <a:t>grade</a:t>
            </a:r>
            <a:r>
              <a:rPr lang="en-US" altLang="en-US" dirty="0"/>
              <a:t>             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D5E673-B9B6-4704-B9E3-C605EE26C9A0}"/>
              </a:ext>
            </a:extLst>
          </p:cNvPr>
          <p:cNvSpPr txBox="1"/>
          <p:nvPr/>
        </p:nvSpPr>
        <p:spPr>
          <a:xfrm>
            <a:off x="7725231" y="2607780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takes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DA9914-A177-4481-B0AF-2009ED333304}"/>
              </a:ext>
            </a:extLst>
          </p:cNvPr>
          <p:cNvCxnSpPr>
            <a:cxnSpLocks/>
          </p:cNvCxnSpPr>
          <p:nvPr/>
        </p:nvCxnSpPr>
        <p:spPr>
          <a:xfrm rot="10800000">
            <a:off x="6288318" y="1865695"/>
            <a:ext cx="1542145" cy="12942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181EB5D-79FC-41D0-BD19-082F9C95EDA2}"/>
              </a:ext>
            </a:extLst>
          </p:cNvPr>
          <p:cNvSpPr txBox="1"/>
          <p:nvPr/>
        </p:nvSpPr>
        <p:spPr>
          <a:xfrm>
            <a:off x="10595426" y="4479338"/>
            <a:ext cx="1596573" cy="183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/>
              <a:t>course id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/>
              <a:t>sec id semester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/>
              <a:t>year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building </a:t>
            </a:r>
            <a:r>
              <a:rPr lang="en-US" altLang="en-US" dirty="0" err="1"/>
              <a:t>room_number</a:t>
            </a:r>
            <a:r>
              <a:rPr lang="en-US" altLang="en-US" dirty="0"/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dirty="0" err="1"/>
              <a:t>Time_slot_id</a:t>
            </a:r>
            <a:endParaRPr lang="en-US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2A6BCE-5E99-472F-AC74-50C9399255CA}"/>
              </a:ext>
            </a:extLst>
          </p:cNvPr>
          <p:cNvSpPr txBox="1"/>
          <p:nvPr/>
        </p:nvSpPr>
        <p:spPr>
          <a:xfrm>
            <a:off x="10490196" y="4110006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section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E8FEABA-8519-4162-B6C2-D1E678B797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44345" y="4686637"/>
            <a:ext cx="4209136" cy="39307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5D68F5-4363-4DB8-A54B-99D22E8CD1E2}"/>
              </a:ext>
            </a:extLst>
          </p:cNvPr>
          <p:cNvSpPr txBox="1"/>
          <p:nvPr/>
        </p:nvSpPr>
        <p:spPr>
          <a:xfrm>
            <a:off x="322880" y="4823403"/>
            <a:ext cx="1436914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b="1" i="1" dirty="0"/>
              <a:t>ID</a:t>
            </a:r>
            <a:r>
              <a:rPr lang="en-US" altLang="en-US" b="1" dirty="0"/>
              <a:t>                           </a:t>
            </a:r>
            <a:r>
              <a:rPr lang="en-US" altLang="en-US" b="1" i="1" dirty="0" err="1"/>
              <a:t>course_id</a:t>
            </a:r>
            <a:r>
              <a:rPr lang="en-US" altLang="en-US" b="1" dirty="0"/>
              <a:t>         </a:t>
            </a:r>
            <a:r>
              <a:rPr lang="en-US" altLang="en-US" b="1" i="1" dirty="0" err="1"/>
              <a:t>sec_id</a:t>
            </a:r>
            <a:r>
              <a:rPr lang="en-US" altLang="en-US" b="1" dirty="0"/>
              <a:t>                    </a:t>
            </a:r>
            <a:r>
              <a:rPr lang="en-US" altLang="en-US" b="1" i="1" dirty="0"/>
              <a:t>semester</a:t>
            </a:r>
            <a:r>
              <a:rPr lang="en-US" altLang="en-US" b="1" dirty="0"/>
              <a:t>               </a:t>
            </a:r>
            <a:r>
              <a:rPr lang="en-US" altLang="en-US" b="1" i="1" dirty="0"/>
              <a:t>year</a:t>
            </a:r>
            <a:endParaRPr lang="en-US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134794-2BBD-4E66-AEA7-ECA8CFCCAB75}"/>
              </a:ext>
            </a:extLst>
          </p:cNvPr>
          <p:cNvSpPr txBox="1"/>
          <p:nvPr/>
        </p:nvSpPr>
        <p:spPr>
          <a:xfrm>
            <a:off x="217649" y="4454071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i="1" dirty="0">
                <a:solidFill>
                  <a:srgbClr val="FF0000"/>
                </a:solidFill>
              </a:rPr>
              <a:t>teaches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870385-4C43-4416-84B6-A50707B76951}"/>
              </a:ext>
            </a:extLst>
          </p:cNvPr>
          <p:cNvCxnSpPr>
            <a:cxnSpLocks/>
          </p:cNvCxnSpPr>
          <p:nvPr/>
        </p:nvCxnSpPr>
        <p:spPr>
          <a:xfrm>
            <a:off x="44970" y="1865695"/>
            <a:ext cx="0" cy="3017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FF2681-B42B-469C-A504-53AF95DF9792}"/>
              </a:ext>
            </a:extLst>
          </p:cNvPr>
          <p:cNvCxnSpPr/>
          <p:nvPr/>
        </p:nvCxnSpPr>
        <p:spPr>
          <a:xfrm flipH="1">
            <a:off x="44970" y="4883173"/>
            <a:ext cx="317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B3A0F9-D499-49EC-AAEB-C61795D82E93}"/>
              </a:ext>
            </a:extLst>
          </p:cNvPr>
          <p:cNvCxnSpPr>
            <a:cxnSpLocks/>
          </p:cNvCxnSpPr>
          <p:nvPr/>
        </p:nvCxnSpPr>
        <p:spPr>
          <a:xfrm>
            <a:off x="56209" y="1868958"/>
            <a:ext cx="3228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3B987137-E9C2-4679-8E29-D0DF75BFB1AD}"/>
              </a:ext>
            </a:extLst>
          </p:cNvPr>
          <p:cNvSpPr/>
          <p:nvPr/>
        </p:nvSpPr>
        <p:spPr>
          <a:xfrm>
            <a:off x="10422367" y="4539298"/>
            <a:ext cx="155448" cy="914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F93325F-4E71-4B82-AD46-C93DABF9FCB5}"/>
              </a:ext>
            </a:extLst>
          </p:cNvPr>
          <p:cNvCxnSpPr>
            <a:cxnSpLocks/>
            <a:stCxn id="71" idx="1"/>
            <a:endCxn id="49" idx="1"/>
          </p:cNvCxnSpPr>
          <p:nvPr/>
        </p:nvCxnSpPr>
        <p:spPr>
          <a:xfrm rot="10800000" flipH="1" flipV="1">
            <a:off x="9426611" y="3845184"/>
            <a:ext cx="995755" cy="1151314"/>
          </a:xfrm>
          <a:prstGeom prst="bentConnector3">
            <a:avLst>
              <a:gd name="adj1" fmla="val 442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8B525185-7E65-4476-B040-98AA23AE5175}"/>
              </a:ext>
            </a:extLst>
          </p:cNvPr>
          <p:cNvSpPr/>
          <p:nvPr/>
        </p:nvSpPr>
        <p:spPr>
          <a:xfrm>
            <a:off x="1787301" y="5079709"/>
            <a:ext cx="77723" cy="104749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2A9E2515-628F-4E4A-ACFC-65073D66739A}"/>
              </a:ext>
            </a:extLst>
          </p:cNvPr>
          <p:cNvSpPr/>
          <p:nvPr/>
        </p:nvSpPr>
        <p:spPr>
          <a:xfrm>
            <a:off x="9348889" y="3321435"/>
            <a:ext cx="77723" cy="104749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574FD1-8AD1-47DC-A851-FDF4A1AA89EF}"/>
              </a:ext>
            </a:extLst>
          </p:cNvPr>
          <p:cNvCxnSpPr>
            <a:cxnSpLocks/>
          </p:cNvCxnSpPr>
          <p:nvPr/>
        </p:nvCxnSpPr>
        <p:spPr>
          <a:xfrm>
            <a:off x="9867027" y="4856716"/>
            <a:ext cx="0" cy="1460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3C464BC-6D35-43E9-9446-D8CCCB430032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 flipH="1" flipV="1">
            <a:off x="1865023" y="5603458"/>
            <a:ext cx="8002001" cy="61398"/>
          </a:xfrm>
          <a:prstGeom prst="bentConnector5">
            <a:avLst>
              <a:gd name="adj1" fmla="val 1574"/>
              <a:gd name="adj2" fmla="val 841418"/>
              <a:gd name="adj3" fmla="val 730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4A5EA8-8A85-20BC-8D06-6FBB94A864C6}"/>
              </a:ext>
            </a:extLst>
          </p:cNvPr>
          <p:cNvCxnSpPr>
            <a:cxnSpLocks/>
          </p:cNvCxnSpPr>
          <p:nvPr/>
        </p:nvCxnSpPr>
        <p:spPr>
          <a:xfrm>
            <a:off x="4555025" y="3660352"/>
            <a:ext cx="7904" cy="1926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6EAB2A-A6B1-6D8F-5E7D-DDE0D1B0A797}"/>
              </a:ext>
            </a:extLst>
          </p:cNvPr>
          <p:cNvCxnSpPr>
            <a:cxnSpLocks/>
          </p:cNvCxnSpPr>
          <p:nvPr/>
        </p:nvCxnSpPr>
        <p:spPr>
          <a:xfrm flipH="1">
            <a:off x="3860802" y="3660352"/>
            <a:ext cx="694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7588E2-BB7D-0D4E-ADC7-0D09BBA31135}"/>
              </a:ext>
            </a:extLst>
          </p:cNvPr>
          <p:cNvCxnSpPr>
            <a:cxnSpLocks/>
          </p:cNvCxnSpPr>
          <p:nvPr/>
        </p:nvCxnSpPr>
        <p:spPr>
          <a:xfrm flipH="1">
            <a:off x="4553598" y="5594126"/>
            <a:ext cx="8073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4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21902</TotalTime>
  <Words>3976</Words>
  <Application>Microsoft Office PowerPoint</Application>
  <PresentationFormat>Widescreen</PresentationFormat>
  <Paragraphs>449</Paragraphs>
  <Slides>49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Helvetica</vt:lpstr>
      <vt:lpstr>Monotype Sorts</vt:lpstr>
      <vt:lpstr>Symbol</vt:lpstr>
      <vt:lpstr>Times New Roman</vt:lpstr>
      <vt:lpstr>Office Theme</vt:lpstr>
      <vt:lpstr>Introduction to SQL</vt:lpstr>
      <vt:lpstr>Outline</vt:lpstr>
      <vt:lpstr>Basic Domain Types in SQL</vt:lpstr>
      <vt:lpstr>Basic Domain Types in SQL</vt:lpstr>
      <vt:lpstr>Create Table Construct</vt:lpstr>
      <vt:lpstr>Integrity Constraints in Create Table</vt:lpstr>
      <vt:lpstr>Integrity Constraints in Create Table</vt:lpstr>
      <vt:lpstr>Integrity Constraints in Create Table</vt:lpstr>
      <vt:lpstr>Integrity Constraints in Create Table</vt:lpstr>
      <vt:lpstr>Updates to tables</vt:lpstr>
      <vt:lpstr>Basic Query Structure </vt:lpstr>
      <vt:lpstr>The select Clause</vt:lpstr>
      <vt:lpstr>The select Clause</vt:lpstr>
      <vt:lpstr>The select Clause</vt:lpstr>
      <vt:lpstr>The select Clause</vt:lpstr>
      <vt:lpstr>The where Clause</vt:lpstr>
      <vt:lpstr>The from Clause</vt:lpstr>
      <vt:lpstr>The from Clause</vt:lpstr>
      <vt:lpstr>The Rename Operation</vt:lpstr>
      <vt:lpstr>String Operations</vt:lpstr>
      <vt:lpstr>String Operations</vt:lpstr>
      <vt:lpstr>Ordering the Display of Tuples</vt:lpstr>
      <vt:lpstr>Where Clause Predicates</vt:lpstr>
      <vt:lpstr>Set Operations</vt:lpstr>
      <vt:lpstr>Set Operations</vt:lpstr>
      <vt:lpstr>Set Operations</vt:lpstr>
      <vt:lpstr>Null Values</vt:lpstr>
      <vt:lpstr>Null Values and Three Valued Logic</vt:lpstr>
      <vt:lpstr>Aggregate Functions</vt:lpstr>
      <vt:lpstr>Aggregate Functions</vt:lpstr>
      <vt:lpstr>Aggregate Functions – Group By</vt:lpstr>
      <vt:lpstr>Aggregation</vt:lpstr>
      <vt:lpstr>Aggregate Functions – Having Clause</vt:lpstr>
      <vt:lpstr>Nested Subqueries</vt:lpstr>
      <vt:lpstr>Subqueries in the Where Clause</vt:lpstr>
      <vt:lpstr>Subqueries in the Where Clause</vt:lpstr>
      <vt:lpstr>Subqueries in the Where Clause</vt:lpstr>
      <vt:lpstr>Set Membership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Subqueries in the Form Clause</vt:lpstr>
      <vt:lpstr>With Clause</vt:lpstr>
      <vt:lpstr>Subqueries in the Select Clause</vt:lpstr>
      <vt:lpstr>Exercise</vt:lpstr>
      <vt:lpstr>Case Statement for Conditional Updates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 Kumar</cp:lastModifiedBy>
  <cp:revision>761</cp:revision>
  <dcterms:created xsi:type="dcterms:W3CDTF">2018-08-09T05:48:18Z</dcterms:created>
  <dcterms:modified xsi:type="dcterms:W3CDTF">2022-05-11T03:28:30Z</dcterms:modified>
</cp:coreProperties>
</file>