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341" r:id="rId3"/>
    <p:sldId id="342" r:id="rId4"/>
    <p:sldId id="343" r:id="rId5"/>
    <p:sldId id="344" r:id="rId6"/>
    <p:sldId id="346" r:id="rId7"/>
    <p:sldId id="345" r:id="rId8"/>
    <p:sldId id="347" r:id="rId9"/>
    <p:sldId id="348" r:id="rId10"/>
    <p:sldId id="349" r:id="rId11"/>
    <p:sldId id="351" r:id="rId12"/>
    <p:sldId id="350" r:id="rId13"/>
    <p:sldId id="352"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1" r:id="rId31"/>
    <p:sldId id="370" r:id="rId32"/>
    <p:sldId id="372" r:id="rId33"/>
    <p:sldId id="373" r:id="rId34"/>
    <p:sldId id="375" r:id="rId35"/>
    <p:sldId id="376" r:id="rId36"/>
    <p:sldId id="303"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74" r:id="rId53"/>
    <p:sldId id="393" r:id="rId54"/>
    <p:sldId id="392" r:id="rId55"/>
    <p:sldId id="394" r:id="rId56"/>
    <p:sldId id="395" r:id="rId57"/>
    <p:sldId id="396" r:id="rId58"/>
    <p:sldId id="397" r:id="rId59"/>
    <p:sldId id="398" r:id="rId60"/>
    <p:sldId id="399" r:id="rId61"/>
    <p:sldId id="400" r:id="rId62"/>
    <p:sldId id="401" r:id="rId63"/>
    <p:sldId id="402" r:id="rId64"/>
    <p:sldId id="403" r:id="rId65"/>
    <p:sldId id="404" r:id="rId66"/>
    <p:sldId id="405" r:id="rId67"/>
    <p:sldId id="406" r:id="rId68"/>
    <p:sldId id="408" r:id="rId69"/>
    <p:sldId id="409" r:id="rId70"/>
    <p:sldId id="410" r:id="rId71"/>
    <p:sldId id="407" r:id="rId72"/>
    <p:sldId id="411" r:id="rId73"/>
    <p:sldId id="289"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08" autoAdjust="0"/>
    <p:restoredTop sz="94660"/>
  </p:normalViewPr>
  <p:slideViewPr>
    <p:cSldViewPr snapToGrid="0">
      <p:cViewPr varScale="1">
        <p:scale>
          <a:sx n="82" d="100"/>
          <a:sy n="82"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5</a:t>
            </a:r>
          </a:p>
        </p:txBody>
      </p:sp>
      <p:sp>
        <p:nvSpPr>
          <p:cNvPr id="2662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p:cNvSpPr>
            <a:spLocks noGrp="1" noRot="1" noChangeAspect="1" noChangeArrowheads="1" noTextEdit="1"/>
          </p:cNvSpPr>
          <p:nvPr>
            <p:ph type="sldImg"/>
          </p:nvPr>
        </p:nvSpPr>
        <p:spPr>
          <a:xfrm>
            <a:off x="393700" y="692150"/>
            <a:ext cx="6070600" cy="3416300"/>
          </a:xfrm>
          <a:ln cap="flat"/>
        </p:spPr>
      </p:sp>
      <p:sp>
        <p:nvSpPr>
          <p:cNvPr id="2663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157784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0ABFCD-C1D0-4FBE-8A8B-20DBECFA529F}" type="datetime1">
              <a:rPr lang="en-US" smtClean="0"/>
              <a:t>5/26/2022</a:t>
            </a:fld>
            <a:endParaRPr lang="en-US"/>
          </a:p>
        </p:txBody>
      </p:sp>
      <p:sp>
        <p:nvSpPr>
          <p:cNvPr id="5" name="Footer Placeholder 4"/>
          <p:cNvSpPr>
            <a:spLocks noGrp="1"/>
          </p:cNvSpPr>
          <p:nvPr>
            <p:ph type="ftr" sz="quarter" idx="11"/>
          </p:nvPr>
        </p:nvSpPr>
        <p:spPr/>
        <p:txBody>
          <a:bodyPr/>
          <a:lstStyle>
            <a:lvl1pPr>
              <a:defRPr/>
            </a:lvl1pPr>
          </a:lstStyle>
          <a:p>
            <a:r>
              <a:rPr lang="en-US"/>
              <a:t>Database Management System</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06FE82-E3C1-4A9D-AAA9-669C2093A788}" type="datetime1">
              <a:rPr lang="en-US" smtClean="0"/>
              <a:t>5/26/2022</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920D8-13ED-449D-BB07-8F4DA74EC7CD}" type="datetime1">
              <a:rPr lang="en-US" smtClean="0"/>
              <a:t>5/26/2022</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10515600" cy="4906963"/>
          </a:xfrm>
        </p:spPr>
        <p:txBody>
          <a:bodyPr/>
          <a:lstStyle>
            <a:lvl1pPr>
              <a:defRPr b="1">
                <a:solidFill>
                  <a:srgbClr val="002060"/>
                </a:solidFill>
              </a:defRPr>
            </a:lvl1pPr>
            <a:lvl2pPr>
              <a:defRPr b="1">
                <a:solidFill>
                  <a:srgbClr val="FF0000"/>
                </a:solidFill>
              </a:defRPr>
            </a:lvl2pPr>
            <a:lvl3pPr>
              <a:defRPr b="1">
                <a:solidFill>
                  <a:srgbClr val="00B05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431FFAC9-C6BA-49D0-8976-35A477D463C1}" type="datetime1">
              <a:rPr lang="en-US" smtClean="0"/>
              <a:t>5/26/2022</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Database Management System</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8441A-836D-48A8-8AEE-68A6DCD1F373}" type="datetime1">
              <a:rPr lang="en-US" smtClean="0"/>
              <a:t>5/26/2022</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98643D-9D3B-4700-A130-6389DF94A3DD}" type="datetime1">
              <a:rPr lang="en-US" smtClean="0"/>
              <a:t>5/26/2022</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248FE-3853-4755-B81C-88177DB32FD8}" type="datetime1">
              <a:rPr lang="en-US" smtClean="0"/>
              <a:t>5/26/2022</a:t>
            </a:fld>
            <a:endParaRPr lang="en-US"/>
          </a:p>
        </p:txBody>
      </p:sp>
      <p:sp>
        <p:nvSpPr>
          <p:cNvPr id="8" name="Footer Placeholder 7"/>
          <p:cNvSpPr>
            <a:spLocks noGrp="1"/>
          </p:cNvSpPr>
          <p:nvPr>
            <p:ph type="ftr" sz="quarter" idx="11"/>
          </p:nvPr>
        </p:nvSpPr>
        <p:spPr/>
        <p:txBody>
          <a:bodyPr/>
          <a:lstStyle/>
          <a:p>
            <a:r>
              <a:rPr lang="en-US"/>
              <a:t>Database Management System</a:t>
            </a:r>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C4D52-0319-44E0-88AA-BF05E2410E96}" type="datetime1">
              <a:rPr lang="en-US" smtClean="0"/>
              <a:t>5/26/2022</a:t>
            </a:fld>
            <a:endParaRPr lang="en-US"/>
          </a:p>
        </p:txBody>
      </p:sp>
      <p:sp>
        <p:nvSpPr>
          <p:cNvPr id="4" name="Footer Placeholder 3"/>
          <p:cNvSpPr>
            <a:spLocks noGrp="1"/>
          </p:cNvSpPr>
          <p:nvPr>
            <p:ph type="ftr" sz="quarter" idx="11"/>
          </p:nvPr>
        </p:nvSpPr>
        <p:spPr/>
        <p:txBody>
          <a:bodyPr/>
          <a:lstStyle/>
          <a:p>
            <a:r>
              <a:rPr lang="en-US"/>
              <a:t>Database Management System</a:t>
            </a:r>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34B51-38DA-4FC0-AA36-B3EEFA4FA43F}" type="datetime1">
              <a:rPr lang="en-US" smtClean="0"/>
              <a:t>5/26/2022</a:t>
            </a:fld>
            <a:endParaRPr lang="en-US"/>
          </a:p>
        </p:txBody>
      </p:sp>
      <p:sp>
        <p:nvSpPr>
          <p:cNvPr id="3" name="Footer Placeholder 2"/>
          <p:cNvSpPr>
            <a:spLocks noGrp="1"/>
          </p:cNvSpPr>
          <p:nvPr>
            <p:ph type="ftr" sz="quarter" idx="11"/>
          </p:nvPr>
        </p:nvSpPr>
        <p:spPr/>
        <p:txBody>
          <a:bodyPr/>
          <a:lstStyle/>
          <a:p>
            <a:r>
              <a:rPr lang="en-US"/>
              <a:t>Database Management System</a:t>
            </a:r>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20AB66-A93E-48A5-9FB3-1506A36A0808}" type="datetime1">
              <a:rPr lang="en-US" smtClean="0"/>
              <a:t>5/26/2022</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6056B-11AE-4D9A-99F5-17DB717D35AE}" type="datetime1">
              <a:rPr lang="en-US" smtClean="0"/>
              <a:t>5/26/2022</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62489-BC56-42E3-A387-7E56DAC2851E}" type="datetime1">
              <a:rPr lang="en-US" smtClean="0"/>
              <a:t>5/26/2022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042" y="3071000"/>
            <a:ext cx="10567916" cy="716000"/>
          </a:xfrm>
        </p:spPr>
        <p:txBody>
          <a:bodyPr>
            <a:normAutofit/>
          </a:bodyPr>
          <a:lstStyle/>
          <a:p>
            <a:r>
              <a:rPr lang="en-US" sz="3800" dirty="0">
                <a:solidFill>
                  <a:srgbClr val="C00000"/>
                </a:solidFill>
              </a:rPr>
              <a:t>Intermediate SQL</a:t>
            </a:r>
            <a:endParaRPr lang="en-US" sz="3800" dirty="0">
              <a:solidFill>
                <a:srgbClr val="002060"/>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t>1</a:t>
            </a:fld>
            <a:endParaRPr lang="en-US"/>
          </a:p>
        </p:txBody>
      </p:sp>
    </p:spTree>
    <p:extLst>
      <p:ext uri="{BB962C8B-B14F-4D97-AF65-F5344CB8AC3E}">
        <p14:creationId xmlns:p14="http://schemas.microsoft.com/office/powerpoint/2010/main" val="172544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AA5C-F728-4E94-A14D-15181678A49F}"/>
              </a:ext>
            </a:extLst>
          </p:cNvPr>
          <p:cNvSpPr>
            <a:spLocks noGrp="1"/>
          </p:cNvSpPr>
          <p:nvPr>
            <p:ph type="title"/>
          </p:nvPr>
        </p:nvSpPr>
        <p:spPr/>
        <p:txBody>
          <a:bodyPr>
            <a:normAutofit fontScale="90000"/>
          </a:bodyPr>
          <a:lstStyle/>
          <a:p>
            <a:r>
              <a:rPr lang="en-US" dirty="0"/>
              <a:t>The Natural Join</a:t>
            </a:r>
          </a:p>
        </p:txBody>
      </p:sp>
      <p:sp>
        <p:nvSpPr>
          <p:cNvPr id="3" name="Content Placeholder 2">
            <a:extLst>
              <a:ext uri="{FF2B5EF4-FFF2-40B4-BE49-F238E27FC236}">
                <a16:creationId xmlns:a16="http://schemas.microsoft.com/office/drawing/2014/main" id="{3109AE4D-FC2F-4D3C-BFBB-424CDBC2A318}"/>
              </a:ext>
            </a:extLst>
          </p:cNvPr>
          <p:cNvSpPr>
            <a:spLocks noGrp="1"/>
          </p:cNvSpPr>
          <p:nvPr>
            <p:ph idx="1"/>
          </p:nvPr>
        </p:nvSpPr>
        <p:spPr>
          <a:xfrm>
            <a:off x="838200" y="1270000"/>
            <a:ext cx="6592410" cy="4906963"/>
          </a:xfrm>
        </p:spPr>
        <p:txBody>
          <a:bodyPr>
            <a:normAutofit fontScale="85000" lnSpcReduction="20000"/>
          </a:bodyPr>
          <a:lstStyle/>
          <a:p>
            <a:pPr algn="just"/>
            <a:r>
              <a:rPr lang="en-US" dirty="0"/>
              <a:t>Question: List the names of students along with the titles of courses that they have taken.</a:t>
            </a:r>
          </a:p>
          <a:p>
            <a:pPr marL="457200" lvl="1" indent="0">
              <a:buNone/>
            </a:pPr>
            <a:r>
              <a:rPr lang="en-US" b="1" i="0" dirty="0">
                <a:effectLst/>
              </a:rPr>
              <a:t>select </a:t>
            </a:r>
            <a:r>
              <a:rPr lang="en-US" b="0" i="1" dirty="0">
                <a:effectLst/>
              </a:rPr>
              <a:t>name</a:t>
            </a:r>
            <a:r>
              <a:rPr lang="en-US" b="0" i="0" dirty="0">
                <a:effectLst/>
              </a:rPr>
              <a:t>, </a:t>
            </a:r>
            <a:r>
              <a:rPr lang="en-US" b="0" i="1" dirty="0">
                <a:effectLst/>
              </a:rPr>
              <a:t>title</a:t>
            </a:r>
            <a:br>
              <a:rPr lang="en-US" b="0" i="1" dirty="0">
                <a:effectLst/>
              </a:rPr>
            </a:br>
            <a:r>
              <a:rPr lang="en-US" b="1" i="0" dirty="0">
                <a:effectLst/>
              </a:rPr>
              <a:t>from </a:t>
            </a:r>
            <a:r>
              <a:rPr lang="en-US" b="0" i="1" dirty="0">
                <a:effectLst/>
              </a:rPr>
              <a:t>student </a:t>
            </a:r>
            <a:r>
              <a:rPr lang="en-US" b="1" i="0" dirty="0">
                <a:effectLst/>
              </a:rPr>
              <a:t>natural join </a:t>
            </a:r>
            <a:r>
              <a:rPr lang="en-US" b="0" i="1" dirty="0">
                <a:effectLst/>
              </a:rPr>
              <a:t>takes</a:t>
            </a:r>
            <a:r>
              <a:rPr lang="en-US" b="0" i="0" dirty="0">
                <a:effectLst/>
              </a:rPr>
              <a:t>, </a:t>
            </a:r>
            <a:r>
              <a:rPr lang="en-US" b="0" i="1" dirty="0">
                <a:effectLst/>
              </a:rPr>
              <a:t>course </a:t>
            </a:r>
            <a:r>
              <a:rPr lang="en-US" b="1" i="0" dirty="0">
                <a:effectLst/>
              </a:rPr>
              <a:t>where </a:t>
            </a:r>
            <a:r>
              <a:rPr lang="en-US" b="0" i="1" dirty="0" err="1">
                <a:effectLst/>
              </a:rPr>
              <a:t>takes</a:t>
            </a:r>
            <a:r>
              <a:rPr lang="en-US" b="0" i="0" dirty="0" err="1">
                <a:effectLst/>
              </a:rPr>
              <a:t>.</a:t>
            </a:r>
            <a:r>
              <a:rPr lang="en-US" b="0" i="1" dirty="0" err="1">
                <a:effectLst/>
              </a:rPr>
              <a:t>course_id</a:t>
            </a:r>
            <a:r>
              <a:rPr lang="en-US" b="0" i="1" dirty="0">
                <a:effectLst/>
              </a:rPr>
              <a:t> </a:t>
            </a:r>
            <a:r>
              <a:rPr lang="en-US" b="0" i="0" dirty="0">
                <a:effectLst/>
              </a:rPr>
              <a:t>= </a:t>
            </a:r>
            <a:r>
              <a:rPr lang="en-US" b="0" i="1" dirty="0" err="1">
                <a:effectLst/>
              </a:rPr>
              <a:t>course</a:t>
            </a:r>
            <a:r>
              <a:rPr lang="en-US" b="0" i="0" dirty="0" err="1">
                <a:effectLst/>
              </a:rPr>
              <a:t>.</a:t>
            </a:r>
            <a:r>
              <a:rPr lang="en-US" b="0" i="1" dirty="0" err="1">
                <a:effectLst/>
              </a:rPr>
              <a:t>course_id</a:t>
            </a:r>
            <a:r>
              <a:rPr lang="en-US" b="0" i="0" dirty="0">
                <a:effectLst/>
              </a:rPr>
              <a:t>;</a:t>
            </a:r>
            <a:r>
              <a:rPr lang="en-US" dirty="0"/>
              <a:t> </a:t>
            </a:r>
            <a:br>
              <a:rPr lang="en-US" dirty="0"/>
            </a:br>
            <a:endParaRPr lang="en-US" dirty="0"/>
          </a:p>
          <a:p>
            <a:pPr algn="just"/>
            <a:r>
              <a:rPr lang="en-US" dirty="0"/>
              <a:t>The natural join of student and takes is first computed and a Cartesian product of this result with course is computed</a:t>
            </a:r>
          </a:p>
          <a:p>
            <a:pPr lvl="1" algn="just"/>
            <a:r>
              <a:rPr lang="en-US" dirty="0"/>
              <a:t>from which the where clause extracts only those tuples where the course identifier from the join result matches the course identifier from the course relation. </a:t>
            </a:r>
          </a:p>
          <a:p>
            <a:pPr algn="just"/>
            <a:r>
              <a:rPr lang="en-US" dirty="0">
                <a:solidFill>
                  <a:srgbClr val="FF0000"/>
                </a:solidFill>
              </a:rPr>
              <a:t>Note</a:t>
            </a:r>
            <a:r>
              <a:rPr lang="en-US" dirty="0"/>
              <a:t> that </a:t>
            </a:r>
            <a:r>
              <a:rPr lang="en-US" dirty="0" err="1"/>
              <a:t>takes.course</a:t>
            </a:r>
            <a:r>
              <a:rPr lang="en-US" dirty="0"/>
              <a:t> id in the where clause refers to the </a:t>
            </a:r>
            <a:r>
              <a:rPr lang="en-US" dirty="0" err="1"/>
              <a:t>course_id</a:t>
            </a:r>
            <a:r>
              <a:rPr lang="en-US" dirty="0"/>
              <a:t> field of the natural join result, since this field, in turn, came from the</a:t>
            </a:r>
            <a:br>
              <a:rPr lang="en-US" dirty="0"/>
            </a:br>
            <a:r>
              <a:rPr lang="en-US" dirty="0"/>
              <a:t>takes relation.</a:t>
            </a:r>
          </a:p>
        </p:txBody>
      </p:sp>
      <p:sp>
        <p:nvSpPr>
          <p:cNvPr id="4" name="Slide Number Placeholder 3">
            <a:extLst>
              <a:ext uri="{FF2B5EF4-FFF2-40B4-BE49-F238E27FC236}">
                <a16:creationId xmlns:a16="http://schemas.microsoft.com/office/drawing/2014/main" id="{D55172BB-70C9-4468-8DB9-3E70C82ECFCC}"/>
              </a:ext>
            </a:extLst>
          </p:cNvPr>
          <p:cNvSpPr>
            <a:spLocks noGrp="1"/>
          </p:cNvSpPr>
          <p:nvPr>
            <p:ph type="sldNum" sz="quarter" idx="12"/>
          </p:nvPr>
        </p:nvSpPr>
        <p:spPr/>
        <p:txBody>
          <a:bodyPr/>
          <a:lstStyle/>
          <a:p>
            <a:fld id="{7A40C488-C8CC-47D5-8871-7D5F905AB6AC}" type="slidenum">
              <a:rPr lang="en-US" smtClean="0"/>
              <a:t>10</a:t>
            </a:fld>
            <a:endParaRPr lang="en-US"/>
          </a:p>
        </p:txBody>
      </p:sp>
      <p:pic>
        <p:nvPicPr>
          <p:cNvPr id="6" name="Picture 5">
            <a:extLst>
              <a:ext uri="{FF2B5EF4-FFF2-40B4-BE49-F238E27FC236}">
                <a16:creationId xmlns:a16="http://schemas.microsoft.com/office/drawing/2014/main" id="{DF1652EF-0C68-450D-9345-0D8BD52CD779}"/>
              </a:ext>
            </a:extLst>
          </p:cNvPr>
          <p:cNvPicPr>
            <a:picLocks noChangeAspect="1"/>
          </p:cNvPicPr>
          <p:nvPr/>
        </p:nvPicPr>
        <p:blipFill>
          <a:blip r:embed="rId2"/>
          <a:stretch>
            <a:fillRect/>
          </a:stretch>
        </p:blipFill>
        <p:spPr>
          <a:xfrm>
            <a:off x="8530980" y="0"/>
            <a:ext cx="3337356" cy="2778711"/>
          </a:xfrm>
          <a:prstGeom prst="rect">
            <a:avLst/>
          </a:prstGeom>
        </p:spPr>
      </p:pic>
      <p:pic>
        <p:nvPicPr>
          <p:cNvPr id="8" name="Picture 7">
            <a:extLst>
              <a:ext uri="{FF2B5EF4-FFF2-40B4-BE49-F238E27FC236}">
                <a16:creationId xmlns:a16="http://schemas.microsoft.com/office/drawing/2014/main" id="{70A836D9-D00A-4183-9C49-2A870E3B8A56}"/>
              </a:ext>
            </a:extLst>
          </p:cNvPr>
          <p:cNvPicPr>
            <a:picLocks noChangeAspect="1"/>
          </p:cNvPicPr>
          <p:nvPr/>
        </p:nvPicPr>
        <p:blipFill>
          <a:blip r:embed="rId3"/>
          <a:stretch>
            <a:fillRect/>
          </a:stretch>
        </p:blipFill>
        <p:spPr>
          <a:xfrm>
            <a:off x="8610601" y="2778712"/>
            <a:ext cx="3581400" cy="4014822"/>
          </a:xfrm>
          <a:prstGeom prst="rect">
            <a:avLst/>
          </a:prstGeom>
        </p:spPr>
      </p:pic>
      <p:sp>
        <p:nvSpPr>
          <p:cNvPr id="9" name="TextBox 8">
            <a:extLst>
              <a:ext uri="{FF2B5EF4-FFF2-40B4-BE49-F238E27FC236}">
                <a16:creationId xmlns:a16="http://schemas.microsoft.com/office/drawing/2014/main" id="{57D211FA-369E-4F9C-908B-F6EF8713AEAB}"/>
              </a:ext>
            </a:extLst>
          </p:cNvPr>
          <p:cNvSpPr txBox="1"/>
          <p:nvPr/>
        </p:nvSpPr>
        <p:spPr>
          <a:xfrm>
            <a:off x="7430610" y="213064"/>
            <a:ext cx="1100370" cy="369332"/>
          </a:xfrm>
          <a:prstGeom prst="rect">
            <a:avLst/>
          </a:prstGeom>
          <a:noFill/>
        </p:spPr>
        <p:txBody>
          <a:bodyPr wrap="square" rtlCol="0">
            <a:spAutoFit/>
          </a:bodyPr>
          <a:lstStyle/>
          <a:p>
            <a:pPr algn="r"/>
            <a:r>
              <a:rPr lang="en-US" dirty="0"/>
              <a:t>student</a:t>
            </a:r>
          </a:p>
        </p:txBody>
      </p:sp>
      <p:sp>
        <p:nvSpPr>
          <p:cNvPr id="10" name="TextBox 9">
            <a:extLst>
              <a:ext uri="{FF2B5EF4-FFF2-40B4-BE49-F238E27FC236}">
                <a16:creationId xmlns:a16="http://schemas.microsoft.com/office/drawing/2014/main" id="{04C8934F-4243-4CB9-BFBC-7D8F564251AC}"/>
              </a:ext>
            </a:extLst>
          </p:cNvPr>
          <p:cNvSpPr txBox="1"/>
          <p:nvPr/>
        </p:nvSpPr>
        <p:spPr>
          <a:xfrm>
            <a:off x="7581530" y="2750352"/>
            <a:ext cx="1100370" cy="369332"/>
          </a:xfrm>
          <a:prstGeom prst="rect">
            <a:avLst/>
          </a:prstGeom>
          <a:noFill/>
        </p:spPr>
        <p:txBody>
          <a:bodyPr wrap="square" rtlCol="0">
            <a:spAutoFit/>
          </a:bodyPr>
          <a:lstStyle/>
          <a:p>
            <a:pPr algn="r"/>
            <a:r>
              <a:rPr lang="en-US" dirty="0"/>
              <a:t>takes</a:t>
            </a:r>
          </a:p>
        </p:txBody>
      </p:sp>
    </p:spTree>
    <p:extLst>
      <p:ext uri="{BB962C8B-B14F-4D97-AF65-F5344CB8AC3E}">
        <p14:creationId xmlns:p14="http://schemas.microsoft.com/office/powerpoint/2010/main" val="195680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AA5C-F728-4E94-A14D-15181678A49F}"/>
              </a:ext>
            </a:extLst>
          </p:cNvPr>
          <p:cNvSpPr>
            <a:spLocks noGrp="1"/>
          </p:cNvSpPr>
          <p:nvPr>
            <p:ph type="title"/>
          </p:nvPr>
        </p:nvSpPr>
        <p:spPr/>
        <p:txBody>
          <a:bodyPr>
            <a:normAutofit fontScale="90000"/>
          </a:bodyPr>
          <a:lstStyle/>
          <a:p>
            <a:r>
              <a:rPr lang="en-US" dirty="0"/>
              <a:t>The Natural Join</a:t>
            </a:r>
          </a:p>
        </p:txBody>
      </p:sp>
      <p:sp>
        <p:nvSpPr>
          <p:cNvPr id="3" name="Content Placeholder 2">
            <a:extLst>
              <a:ext uri="{FF2B5EF4-FFF2-40B4-BE49-F238E27FC236}">
                <a16:creationId xmlns:a16="http://schemas.microsoft.com/office/drawing/2014/main" id="{3109AE4D-FC2F-4D3C-BFBB-424CDBC2A318}"/>
              </a:ext>
            </a:extLst>
          </p:cNvPr>
          <p:cNvSpPr>
            <a:spLocks noGrp="1"/>
          </p:cNvSpPr>
          <p:nvPr>
            <p:ph idx="1"/>
          </p:nvPr>
        </p:nvSpPr>
        <p:spPr>
          <a:xfrm>
            <a:off x="838200" y="1270000"/>
            <a:ext cx="6592410" cy="4906963"/>
          </a:xfrm>
        </p:spPr>
        <p:txBody>
          <a:bodyPr>
            <a:normAutofit/>
          </a:bodyPr>
          <a:lstStyle/>
          <a:p>
            <a:pPr algn="just"/>
            <a:r>
              <a:rPr lang="en-US" dirty="0"/>
              <a:t>Question: List the names of students along with the titles of courses that they have taken.</a:t>
            </a:r>
          </a:p>
          <a:p>
            <a:pPr marL="457200" lvl="1" indent="0">
              <a:buNone/>
            </a:pPr>
            <a:r>
              <a:rPr lang="en-US" b="1" i="0" dirty="0">
                <a:effectLst/>
              </a:rPr>
              <a:t>select </a:t>
            </a:r>
            <a:r>
              <a:rPr lang="en-US" b="0" i="1" dirty="0">
                <a:effectLst/>
              </a:rPr>
              <a:t>name</a:t>
            </a:r>
            <a:r>
              <a:rPr lang="en-US" b="0" i="0" dirty="0">
                <a:effectLst/>
              </a:rPr>
              <a:t>, </a:t>
            </a:r>
            <a:r>
              <a:rPr lang="en-US" b="0" i="1" dirty="0">
                <a:effectLst/>
              </a:rPr>
              <a:t>title</a:t>
            </a:r>
            <a:br>
              <a:rPr lang="en-US" b="0" i="1" dirty="0">
                <a:effectLst/>
              </a:rPr>
            </a:br>
            <a:r>
              <a:rPr lang="en-US" b="1" i="0" dirty="0">
                <a:effectLst/>
              </a:rPr>
              <a:t>from </a:t>
            </a:r>
            <a:r>
              <a:rPr lang="en-US" b="0" i="1" dirty="0">
                <a:effectLst/>
              </a:rPr>
              <a:t>student </a:t>
            </a:r>
            <a:r>
              <a:rPr lang="en-US" b="1" i="0" dirty="0">
                <a:effectLst/>
              </a:rPr>
              <a:t>natural join </a:t>
            </a:r>
            <a:r>
              <a:rPr lang="en-US" b="0" i="1" dirty="0">
                <a:effectLst/>
              </a:rPr>
              <a:t>takes</a:t>
            </a:r>
            <a:r>
              <a:rPr lang="en-US" b="0" i="0" dirty="0">
                <a:effectLst/>
              </a:rPr>
              <a:t>, </a:t>
            </a:r>
            <a:r>
              <a:rPr lang="en-US" b="0" i="1" dirty="0">
                <a:effectLst/>
              </a:rPr>
              <a:t>course </a:t>
            </a:r>
            <a:r>
              <a:rPr lang="en-US" b="1" i="0" dirty="0">
                <a:effectLst/>
              </a:rPr>
              <a:t>where </a:t>
            </a:r>
            <a:r>
              <a:rPr lang="en-US" b="0" i="1" dirty="0" err="1">
                <a:effectLst/>
              </a:rPr>
              <a:t>takes</a:t>
            </a:r>
            <a:r>
              <a:rPr lang="en-US" b="0" i="0" dirty="0" err="1">
                <a:effectLst/>
              </a:rPr>
              <a:t>.</a:t>
            </a:r>
            <a:r>
              <a:rPr lang="en-US" b="0" i="1" dirty="0" err="1">
                <a:effectLst/>
              </a:rPr>
              <a:t>course</a:t>
            </a:r>
            <a:r>
              <a:rPr lang="en-US" b="0" i="1" dirty="0" err="1"/>
              <a:t>_</a:t>
            </a:r>
            <a:r>
              <a:rPr lang="en-US" b="0" i="1" dirty="0" err="1">
                <a:effectLst/>
              </a:rPr>
              <a:t>id</a:t>
            </a:r>
            <a:r>
              <a:rPr lang="en-US" b="0" i="1" dirty="0">
                <a:effectLst/>
              </a:rPr>
              <a:t> </a:t>
            </a:r>
            <a:r>
              <a:rPr lang="en-US" b="0" i="0" dirty="0">
                <a:effectLst/>
              </a:rPr>
              <a:t>= </a:t>
            </a:r>
            <a:r>
              <a:rPr lang="en-US" b="0" i="1" dirty="0" err="1">
                <a:effectLst/>
              </a:rPr>
              <a:t>course</a:t>
            </a:r>
            <a:r>
              <a:rPr lang="en-US" b="0" i="0" dirty="0" err="1">
                <a:effectLst/>
              </a:rPr>
              <a:t>.</a:t>
            </a:r>
            <a:r>
              <a:rPr lang="en-US" b="0" i="1" dirty="0" err="1">
                <a:effectLst/>
              </a:rPr>
              <a:t>course</a:t>
            </a:r>
            <a:r>
              <a:rPr lang="en-US" b="0" i="1" dirty="0" err="1"/>
              <a:t>_</a:t>
            </a:r>
            <a:r>
              <a:rPr lang="en-US" b="0" i="1" dirty="0" err="1">
                <a:effectLst/>
              </a:rPr>
              <a:t>id</a:t>
            </a:r>
            <a:r>
              <a:rPr lang="en-US" b="0" i="0" dirty="0">
                <a:effectLst/>
              </a:rPr>
              <a:t>;</a:t>
            </a:r>
            <a:r>
              <a:rPr lang="en-US" dirty="0"/>
              <a:t> </a:t>
            </a:r>
            <a:br>
              <a:rPr lang="en-US" dirty="0"/>
            </a:br>
            <a:endParaRPr lang="en-US" dirty="0"/>
          </a:p>
          <a:p>
            <a:r>
              <a:rPr lang="en-US" dirty="0"/>
              <a:t>Is the following query will produce same result? </a:t>
            </a:r>
          </a:p>
          <a:p>
            <a:pPr marL="457200" lvl="1" indent="0">
              <a:buNone/>
            </a:pPr>
            <a:r>
              <a:rPr lang="en-US" dirty="0"/>
              <a:t>select </a:t>
            </a:r>
            <a:r>
              <a:rPr lang="en-US" b="0" i="1" dirty="0"/>
              <a:t>name</a:t>
            </a:r>
            <a:r>
              <a:rPr lang="en-US" b="0" dirty="0"/>
              <a:t>, </a:t>
            </a:r>
            <a:r>
              <a:rPr lang="en-US" b="0" i="1" dirty="0"/>
              <a:t>title</a:t>
            </a:r>
            <a:br>
              <a:rPr lang="en-US" b="0" i="1" dirty="0"/>
            </a:br>
            <a:r>
              <a:rPr lang="en-US" dirty="0"/>
              <a:t>from </a:t>
            </a:r>
            <a:r>
              <a:rPr lang="en-US" b="0" i="1" dirty="0"/>
              <a:t>student </a:t>
            </a:r>
            <a:r>
              <a:rPr lang="en-US" dirty="0"/>
              <a:t>natural join </a:t>
            </a:r>
            <a:r>
              <a:rPr lang="en-US" b="0" i="1" dirty="0"/>
              <a:t>takes </a:t>
            </a:r>
            <a:r>
              <a:rPr lang="en-US" dirty="0"/>
              <a:t>natural join </a:t>
            </a:r>
            <a:r>
              <a:rPr lang="en-US" b="0" i="1" dirty="0"/>
              <a:t>course</a:t>
            </a:r>
            <a:r>
              <a:rPr lang="en-US" b="0" dirty="0"/>
              <a:t>;</a:t>
            </a:r>
            <a:r>
              <a:rPr lang="en-US" dirty="0"/>
              <a:t> </a:t>
            </a:r>
            <a:br>
              <a:rPr lang="en-US" dirty="0"/>
            </a:br>
            <a:endParaRPr lang="en-US" dirty="0"/>
          </a:p>
        </p:txBody>
      </p:sp>
      <p:sp>
        <p:nvSpPr>
          <p:cNvPr id="4" name="Slide Number Placeholder 3">
            <a:extLst>
              <a:ext uri="{FF2B5EF4-FFF2-40B4-BE49-F238E27FC236}">
                <a16:creationId xmlns:a16="http://schemas.microsoft.com/office/drawing/2014/main" id="{D55172BB-70C9-4468-8DB9-3E70C82ECFCC}"/>
              </a:ext>
            </a:extLst>
          </p:cNvPr>
          <p:cNvSpPr>
            <a:spLocks noGrp="1"/>
          </p:cNvSpPr>
          <p:nvPr>
            <p:ph type="sldNum" sz="quarter" idx="12"/>
          </p:nvPr>
        </p:nvSpPr>
        <p:spPr/>
        <p:txBody>
          <a:bodyPr/>
          <a:lstStyle/>
          <a:p>
            <a:fld id="{7A40C488-C8CC-47D5-8871-7D5F905AB6AC}" type="slidenum">
              <a:rPr lang="en-US" smtClean="0"/>
              <a:t>11</a:t>
            </a:fld>
            <a:endParaRPr lang="en-US"/>
          </a:p>
        </p:txBody>
      </p:sp>
      <p:pic>
        <p:nvPicPr>
          <p:cNvPr id="6" name="Picture 5">
            <a:extLst>
              <a:ext uri="{FF2B5EF4-FFF2-40B4-BE49-F238E27FC236}">
                <a16:creationId xmlns:a16="http://schemas.microsoft.com/office/drawing/2014/main" id="{DF1652EF-0C68-450D-9345-0D8BD52CD779}"/>
              </a:ext>
            </a:extLst>
          </p:cNvPr>
          <p:cNvPicPr>
            <a:picLocks noChangeAspect="1"/>
          </p:cNvPicPr>
          <p:nvPr/>
        </p:nvPicPr>
        <p:blipFill>
          <a:blip r:embed="rId2"/>
          <a:stretch>
            <a:fillRect/>
          </a:stretch>
        </p:blipFill>
        <p:spPr>
          <a:xfrm>
            <a:off x="8530980" y="0"/>
            <a:ext cx="3337356" cy="2778711"/>
          </a:xfrm>
          <a:prstGeom prst="rect">
            <a:avLst/>
          </a:prstGeom>
        </p:spPr>
      </p:pic>
      <p:pic>
        <p:nvPicPr>
          <p:cNvPr id="8" name="Picture 7">
            <a:extLst>
              <a:ext uri="{FF2B5EF4-FFF2-40B4-BE49-F238E27FC236}">
                <a16:creationId xmlns:a16="http://schemas.microsoft.com/office/drawing/2014/main" id="{70A836D9-D00A-4183-9C49-2A870E3B8A56}"/>
              </a:ext>
            </a:extLst>
          </p:cNvPr>
          <p:cNvPicPr>
            <a:picLocks noChangeAspect="1"/>
          </p:cNvPicPr>
          <p:nvPr/>
        </p:nvPicPr>
        <p:blipFill>
          <a:blip r:embed="rId3"/>
          <a:stretch>
            <a:fillRect/>
          </a:stretch>
        </p:blipFill>
        <p:spPr>
          <a:xfrm>
            <a:off x="8610601" y="2778712"/>
            <a:ext cx="3581400" cy="4014822"/>
          </a:xfrm>
          <a:prstGeom prst="rect">
            <a:avLst/>
          </a:prstGeom>
        </p:spPr>
      </p:pic>
      <p:sp>
        <p:nvSpPr>
          <p:cNvPr id="9" name="TextBox 8">
            <a:extLst>
              <a:ext uri="{FF2B5EF4-FFF2-40B4-BE49-F238E27FC236}">
                <a16:creationId xmlns:a16="http://schemas.microsoft.com/office/drawing/2014/main" id="{57D211FA-369E-4F9C-908B-F6EF8713AEAB}"/>
              </a:ext>
            </a:extLst>
          </p:cNvPr>
          <p:cNvSpPr txBox="1"/>
          <p:nvPr/>
        </p:nvSpPr>
        <p:spPr>
          <a:xfrm>
            <a:off x="7430610" y="213064"/>
            <a:ext cx="1100370" cy="369332"/>
          </a:xfrm>
          <a:prstGeom prst="rect">
            <a:avLst/>
          </a:prstGeom>
          <a:noFill/>
        </p:spPr>
        <p:txBody>
          <a:bodyPr wrap="square" rtlCol="0">
            <a:spAutoFit/>
          </a:bodyPr>
          <a:lstStyle/>
          <a:p>
            <a:pPr algn="r"/>
            <a:r>
              <a:rPr lang="en-US" dirty="0"/>
              <a:t>student</a:t>
            </a:r>
          </a:p>
        </p:txBody>
      </p:sp>
      <p:sp>
        <p:nvSpPr>
          <p:cNvPr id="10" name="TextBox 9">
            <a:extLst>
              <a:ext uri="{FF2B5EF4-FFF2-40B4-BE49-F238E27FC236}">
                <a16:creationId xmlns:a16="http://schemas.microsoft.com/office/drawing/2014/main" id="{04C8934F-4243-4CB9-BFBC-7D8F564251AC}"/>
              </a:ext>
            </a:extLst>
          </p:cNvPr>
          <p:cNvSpPr txBox="1"/>
          <p:nvPr/>
        </p:nvSpPr>
        <p:spPr>
          <a:xfrm>
            <a:off x="7581530" y="2750352"/>
            <a:ext cx="1100370" cy="369332"/>
          </a:xfrm>
          <a:prstGeom prst="rect">
            <a:avLst/>
          </a:prstGeom>
          <a:noFill/>
        </p:spPr>
        <p:txBody>
          <a:bodyPr wrap="square" rtlCol="0">
            <a:spAutoFit/>
          </a:bodyPr>
          <a:lstStyle/>
          <a:p>
            <a:pPr algn="r"/>
            <a:r>
              <a:rPr lang="en-US" dirty="0"/>
              <a:t>takes</a:t>
            </a:r>
          </a:p>
        </p:txBody>
      </p:sp>
    </p:spTree>
    <p:extLst>
      <p:ext uri="{BB962C8B-B14F-4D97-AF65-F5344CB8AC3E}">
        <p14:creationId xmlns:p14="http://schemas.microsoft.com/office/powerpoint/2010/main" val="39176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AA5C-F728-4E94-A14D-15181678A49F}"/>
              </a:ext>
            </a:extLst>
          </p:cNvPr>
          <p:cNvSpPr>
            <a:spLocks noGrp="1"/>
          </p:cNvSpPr>
          <p:nvPr>
            <p:ph type="title"/>
          </p:nvPr>
        </p:nvSpPr>
        <p:spPr/>
        <p:txBody>
          <a:bodyPr>
            <a:normAutofit fontScale="90000"/>
          </a:bodyPr>
          <a:lstStyle/>
          <a:p>
            <a:r>
              <a:rPr lang="en-US" dirty="0"/>
              <a:t>The Natural Join</a:t>
            </a:r>
          </a:p>
        </p:txBody>
      </p:sp>
      <p:sp>
        <p:nvSpPr>
          <p:cNvPr id="3" name="Content Placeholder 2">
            <a:extLst>
              <a:ext uri="{FF2B5EF4-FFF2-40B4-BE49-F238E27FC236}">
                <a16:creationId xmlns:a16="http://schemas.microsoft.com/office/drawing/2014/main" id="{3109AE4D-FC2F-4D3C-BFBB-424CDBC2A318}"/>
              </a:ext>
            </a:extLst>
          </p:cNvPr>
          <p:cNvSpPr>
            <a:spLocks noGrp="1"/>
          </p:cNvSpPr>
          <p:nvPr>
            <p:ph idx="1"/>
          </p:nvPr>
        </p:nvSpPr>
        <p:spPr>
          <a:xfrm>
            <a:off x="838200" y="1270000"/>
            <a:ext cx="6592410" cy="4906963"/>
          </a:xfrm>
        </p:spPr>
        <p:txBody>
          <a:bodyPr>
            <a:normAutofit fontScale="85000" lnSpcReduction="10000"/>
          </a:bodyPr>
          <a:lstStyle/>
          <a:p>
            <a:pPr marL="457200" lvl="1" indent="0">
              <a:buNone/>
            </a:pPr>
            <a:r>
              <a:rPr lang="en-US" dirty="0"/>
              <a:t>select </a:t>
            </a:r>
            <a:r>
              <a:rPr lang="en-US" b="0" i="1" dirty="0"/>
              <a:t>name</a:t>
            </a:r>
            <a:r>
              <a:rPr lang="en-US" b="0" dirty="0"/>
              <a:t>, </a:t>
            </a:r>
            <a:r>
              <a:rPr lang="en-US" b="0" i="1" dirty="0"/>
              <a:t>title</a:t>
            </a:r>
            <a:br>
              <a:rPr lang="en-US" b="0" i="1" dirty="0"/>
            </a:br>
            <a:r>
              <a:rPr lang="en-US" dirty="0"/>
              <a:t>from </a:t>
            </a:r>
            <a:r>
              <a:rPr lang="en-US" b="0" i="1" dirty="0"/>
              <a:t>student </a:t>
            </a:r>
            <a:r>
              <a:rPr lang="en-US" dirty="0"/>
              <a:t>natural join </a:t>
            </a:r>
            <a:r>
              <a:rPr lang="en-US" b="0" i="1" dirty="0"/>
              <a:t>takes </a:t>
            </a:r>
            <a:r>
              <a:rPr lang="en-US" dirty="0"/>
              <a:t>natural join </a:t>
            </a:r>
            <a:r>
              <a:rPr lang="en-US" b="0" i="1" dirty="0"/>
              <a:t>course</a:t>
            </a:r>
            <a:r>
              <a:rPr lang="en-US" b="0" dirty="0"/>
              <a:t>;</a:t>
            </a:r>
            <a:r>
              <a:rPr lang="en-US" dirty="0"/>
              <a:t> </a:t>
            </a:r>
          </a:p>
          <a:p>
            <a:pPr algn="just"/>
            <a:r>
              <a:rPr lang="en-US" dirty="0"/>
              <a:t>natural join of </a:t>
            </a:r>
            <a:r>
              <a:rPr lang="en-US" dirty="0">
                <a:solidFill>
                  <a:srgbClr val="FF0000"/>
                </a:solidFill>
              </a:rPr>
              <a:t>student</a:t>
            </a:r>
            <a:r>
              <a:rPr lang="en-US" dirty="0"/>
              <a:t> and </a:t>
            </a:r>
            <a:r>
              <a:rPr lang="en-US" dirty="0">
                <a:solidFill>
                  <a:srgbClr val="FF0000"/>
                </a:solidFill>
              </a:rPr>
              <a:t>takes</a:t>
            </a:r>
            <a:r>
              <a:rPr lang="en-US" dirty="0"/>
              <a:t> contains the attributes </a:t>
            </a:r>
            <a:r>
              <a:rPr lang="en-US" b="0" i="1" dirty="0"/>
              <a:t>(ID, name, </a:t>
            </a:r>
            <a:r>
              <a:rPr lang="en-US" b="0" i="1" dirty="0" err="1"/>
              <a:t>dept_name</a:t>
            </a:r>
            <a:r>
              <a:rPr lang="en-US" b="0" i="1" dirty="0"/>
              <a:t>, </a:t>
            </a:r>
            <a:r>
              <a:rPr lang="en-US" b="0" i="1" dirty="0" err="1"/>
              <a:t>tot_cred</a:t>
            </a:r>
            <a:r>
              <a:rPr lang="en-US" b="0" i="1" dirty="0"/>
              <a:t>, </a:t>
            </a:r>
            <a:r>
              <a:rPr lang="en-US" b="0" i="1" dirty="0" err="1"/>
              <a:t>course_id</a:t>
            </a:r>
            <a:r>
              <a:rPr lang="en-US" b="0" i="1" dirty="0"/>
              <a:t>, </a:t>
            </a:r>
            <a:r>
              <a:rPr lang="en-US" b="0" i="1" dirty="0" err="1"/>
              <a:t>sec_id</a:t>
            </a:r>
            <a:r>
              <a:rPr lang="en-US" b="0" i="1" dirty="0"/>
              <a:t>, semester, year, grade), </a:t>
            </a:r>
            <a:r>
              <a:rPr lang="en-US" dirty="0"/>
              <a:t>while the </a:t>
            </a:r>
            <a:r>
              <a:rPr lang="en-US" dirty="0">
                <a:solidFill>
                  <a:srgbClr val="FF0000"/>
                </a:solidFill>
              </a:rPr>
              <a:t>course</a:t>
            </a:r>
            <a:r>
              <a:rPr lang="en-US" dirty="0"/>
              <a:t> relation contains the attributes </a:t>
            </a:r>
            <a:r>
              <a:rPr lang="en-US" b="0" i="1" dirty="0"/>
              <a:t>(</a:t>
            </a:r>
            <a:r>
              <a:rPr lang="en-US" b="0" i="1" dirty="0" err="1"/>
              <a:t>course_id</a:t>
            </a:r>
            <a:r>
              <a:rPr lang="en-US" b="0" i="1" dirty="0"/>
              <a:t>, title, </a:t>
            </a:r>
            <a:r>
              <a:rPr lang="en-US" b="0" i="1" dirty="0" err="1"/>
              <a:t>dept_name</a:t>
            </a:r>
            <a:r>
              <a:rPr lang="en-US" b="0" i="1" dirty="0"/>
              <a:t>, credits). </a:t>
            </a:r>
          </a:p>
          <a:p>
            <a:pPr algn="just"/>
            <a:r>
              <a:rPr lang="en-US" dirty="0"/>
              <a:t>As a result, the natural join would require that the dept name attribute values from the two relations be the same in addition to requiring that the course id values be the same. </a:t>
            </a:r>
          </a:p>
          <a:p>
            <a:pPr algn="just"/>
            <a:r>
              <a:rPr lang="en-US" dirty="0"/>
              <a:t>This query would then omit all (student name, course title) pairs where the student takes a course in a department other than the student’s own department. </a:t>
            </a:r>
          </a:p>
        </p:txBody>
      </p:sp>
      <p:sp>
        <p:nvSpPr>
          <p:cNvPr id="4" name="Slide Number Placeholder 3">
            <a:extLst>
              <a:ext uri="{FF2B5EF4-FFF2-40B4-BE49-F238E27FC236}">
                <a16:creationId xmlns:a16="http://schemas.microsoft.com/office/drawing/2014/main" id="{D55172BB-70C9-4468-8DB9-3E70C82ECFCC}"/>
              </a:ext>
            </a:extLst>
          </p:cNvPr>
          <p:cNvSpPr>
            <a:spLocks noGrp="1"/>
          </p:cNvSpPr>
          <p:nvPr>
            <p:ph type="sldNum" sz="quarter" idx="12"/>
          </p:nvPr>
        </p:nvSpPr>
        <p:spPr/>
        <p:txBody>
          <a:bodyPr/>
          <a:lstStyle/>
          <a:p>
            <a:fld id="{7A40C488-C8CC-47D5-8871-7D5F905AB6AC}" type="slidenum">
              <a:rPr lang="en-US" smtClean="0"/>
              <a:t>12</a:t>
            </a:fld>
            <a:endParaRPr lang="en-US"/>
          </a:p>
        </p:txBody>
      </p:sp>
      <p:pic>
        <p:nvPicPr>
          <p:cNvPr id="6" name="Picture 5">
            <a:extLst>
              <a:ext uri="{FF2B5EF4-FFF2-40B4-BE49-F238E27FC236}">
                <a16:creationId xmlns:a16="http://schemas.microsoft.com/office/drawing/2014/main" id="{DF1652EF-0C68-450D-9345-0D8BD52CD779}"/>
              </a:ext>
            </a:extLst>
          </p:cNvPr>
          <p:cNvPicPr>
            <a:picLocks noChangeAspect="1"/>
          </p:cNvPicPr>
          <p:nvPr/>
        </p:nvPicPr>
        <p:blipFill>
          <a:blip r:embed="rId2"/>
          <a:stretch>
            <a:fillRect/>
          </a:stretch>
        </p:blipFill>
        <p:spPr>
          <a:xfrm>
            <a:off x="8530980" y="0"/>
            <a:ext cx="3337356" cy="2778711"/>
          </a:xfrm>
          <a:prstGeom prst="rect">
            <a:avLst/>
          </a:prstGeom>
        </p:spPr>
      </p:pic>
      <p:pic>
        <p:nvPicPr>
          <p:cNvPr id="8" name="Picture 7">
            <a:extLst>
              <a:ext uri="{FF2B5EF4-FFF2-40B4-BE49-F238E27FC236}">
                <a16:creationId xmlns:a16="http://schemas.microsoft.com/office/drawing/2014/main" id="{70A836D9-D00A-4183-9C49-2A870E3B8A56}"/>
              </a:ext>
            </a:extLst>
          </p:cNvPr>
          <p:cNvPicPr>
            <a:picLocks noChangeAspect="1"/>
          </p:cNvPicPr>
          <p:nvPr/>
        </p:nvPicPr>
        <p:blipFill>
          <a:blip r:embed="rId3"/>
          <a:stretch>
            <a:fillRect/>
          </a:stretch>
        </p:blipFill>
        <p:spPr>
          <a:xfrm>
            <a:off x="8610601" y="2778712"/>
            <a:ext cx="3581400" cy="4014822"/>
          </a:xfrm>
          <a:prstGeom prst="rect">
            <a:avLst/>
          </a:prstGeom>
        </p:spPr>
      </p:pic>
      <p:sp>
        <p:nvSpPr>
          <p:cNvPr id="9" name="TextBox 8">
            <a:extLst>
              <a:ext uri="{FF2B5EF4-FFF2-40B4-BE49-F238E27FC236}">
                <a16:creationId xmlns:a16="http://schemas.microsoft.com/office/drawing/2014/main" id="{57D211FA-369E-4F9C-908B-F6EF8713AEAB}"/>
              </a:ext>
            </a:extLst>
          </p:cNvPr>
          <p:cNvSpPr txBox="1"/>
          <p:nvPr/>
        </p:nvSpPr>
        <p:spPr>
          <a:xfrm>
            <a:off x="7430610" y="213064"/>
            <a:ext cx="1100370" cy="369332"/>
          </a:xfrm>
          <a:prstGeom prst="rect">
            <a:avLst/>
          </a:prstGeom>
          <a:noFill/>
        </p:spPr>
        <p:txBody>
          <a:bodyPr wrap="square" rtlCol="0">
            <a:spAutoFit/>
          </a:bodyPr>
          <a:lstStyle/>
          <a:p>
            <a:pPr algn="r"/>
            <a:r>
              <a:rPr lang="en-US" dirty="0"/>
              <a:t>student</a:t>
            </a:r>
          </a:p>
        </p:txBody>
      </p:sp>
      <p:sp>
        <p:nvSpPr>
          <p:cNvPr id="10" name="TextBox 9">
            <a:extLst>
              <a:ext uri="{FF2B5EF4-FFF2-40B4-BE49-F238E27FC236}">
                <a16:creationId xmlns:a16="http://schemas.microsoft.com/office/drawing/2014/main" id="{04C8934F-4243-4CB9-BFBC-7D8F564251AC}"/>
              </a:ext>
            </a:extLst>
          </p:cNvPr>
          <p:cNvSpPr txBox="1"/>
          <p:nvPr/>
        </p:nvSpPr>
        <p:spPr>
          <a:xfrm>
            <a:off x="7581530" y="2750352"/>
            <a:ext cx="1100370" cy="369332"/>
          </a:xfrm>
          <a:prstGeom prst="rect">
            <a:avLst/>
          </a:prstGeom>
          <a:noFill/>
        </p:spPr>
        <p:txBody>
          <a:bodyPr wrap="square" rtlCol="0">
            <a:spAutoFit/>
          </a:bodyPr>
          <a:lstStyle/>
          <a:p>
            <a:pPr algn="r"/>
            <a:r>
              <a:rPr lang="en-US" dirty="0"/>
              <a:t>takes</a:t>
            </a:r>
          </a:p>
        </p:txBody>
      </p:sp>
    </p:spTree>
    <p:extLst>
      <p:ext uri="{BB962C8B-B14F-4D97-AF65-F5344CB8AC3E}">
        <p14:creationId xmlns:p14="http://schemas.microsoft.com/office/powerpoint/2010/main" val="281212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C1CD-D723-4EFF-BED8-DA09CE4581CB}"/>
              </a:ext>
            </a:extLst>
          </p:cNvPr>
          <p:cNvSpPr>
            <a:spLocks noGrp="1"/>
          </p:cNvSpPr>
          <p:nvPr>
            <p:ph type="title"/>
          </p:nvPr>
        </p:nvSpPr>
        <p:spPr/>
        <p:txBody>
          <a:bodyPr>
            <a:normAutofit fontScale="90000"/>
          </a:bodyPr>
          <a:lstStyle/>
          <a:p>
            <a:r>
              <a:rPr lang="en-US" dirty="0"/>
              <a:t>Join … using </a:t>
            </a:r>
          </a:p>
        </p:txBody>
      </p:sp>
      <p:sp>
        <p:nvSpPr>
          <p:cNvPr id="3" name="Content Placeholder 2">
            <a:extLst>
              <a:ext uri="{FF2B5EF4-FFF2-40B4-BE49-F238E27FC236}">
                <a16:creationId xmlns:a16="http://schemas.microsoft.com/office/drawing/2014/main" id="{4D69C8F5-A438-46B8-9F61-9AA9195C7E2A}"/>
              </a:ext>
            </a:extLst>
          </p:cNvPr>
          <p:cNvSpPr>
            <a:spLocks noGrp="1"/>
          </p:cNvSpPr>
          <p:nvPr>
            <p:ph idx="1"/>
          </p:nvPr>
        </p:nvSpPr>
        <p:spPr>
          <a:xfrm>
            <a:off x="838200" y="1270000"/>
            <a:ext cx="7878097" cy="4906963"/>
          </a:xfrm>
        </p:spPr>
        <p:txBody>
          <a:bodyPr/>
          <a:lstStyle/>
          <a:p>
            <a:pPr algn="just"/>
            <a:r>
              <a:rPr lang="en-US" dirty="0"/>
              <a:t>Form of natural join that requires values to match only on specified attributes</a:t>
            </a:r>
          </a:p>
          <a:p>
            <a:pPr algn="just"/>
            <a:endParaRPr lang="en-US" dirty="0"/>
          </a:p>
          <a:p>
            <a:pPr marL="457200" lvl="1" indent="0">
              <a:buNone/>
            </a:pPr>
            <a:r>
              <a:rPr lang="en-US" dirty="0"/>
              <a:t>select</a:t>
            </a:r>
            <a:r>
              <a:rPr lang="en-US" dirty="0">
                <a:solidFill>
                  <a:srgbClr val="002060"/>
                </a:solidFill>
              </a:rPr>
              <a:t> name, title </a:t>
            </a:r>
          </a:p>
          <a:p>
            <a:pPr marL="457200" lvl="1" indent="0">
              <a:buNone/>
            </a:pPr>
            <a:r>
              <a:rPr lang="en-US" dirty="0"/>
              <a:t>from</a:t>
            </a:r>
            <a:r>
              <a:rPr lang="en-US" dirty="0">
                <a:solidFill>
                  <a:srgbClr val="002060"/>
                </a:solidFill>
              </a:rPr>
              <a:t> (student </a:t>
            </a:r>
            <a:r>
              <a:rPr lang="en-US" dirty="0"/>
              <a:t>natural join </a:t>
            </a:r>
            <a:r>
              <a:rPr lang="en-US" dirty="0">
                <a:solidFill>
                  <a:srgbClr val="002060"/>
                </a:solidFill>
              </a:rPr>
              <a:t>takes) </a:t>
            </a:r>
          </a:p>
          <a:p>
            <a:pPr marL="457200" lvl="1" indent="0">
              <a:buNone/>
            </a:pPr>
            <a:r>
              <a:rPr lang="en-US" dirty="0"/>
              <a:t>join</a:t>
            </a:r>
            <a:r>
              <a:rPr lang="en-US" dirty="0">
                <a:solidFill>
                  <a:srgbClr val="002060"/>
                </a:solidFill>
              </a:rPr>
              <a:t> course </a:t>
            </a:r>
            <a:r>
              <a:rPr lang="en-US" dirty="0"/>
              <a:t>using</a:t>
            </a:r>
            <a:r>
              <a:rPr lang="en-US" dirty="0">
                <a:solidFill>
                  <a:srgbClr val="002060"/>
                </a:solidFill>
              </a:rPr>
              <a:t> (</a:t>
            </a:r>
            <a:r>
              <a:rPr lang="en-US" dirty="0" err="1">
                <a:solidFill>
                  <a:srgbClr val="002060"/>
                </a:solidFill>
              </a:rPr>
              <a:t>course_id</a:t>
            </a:r>
            <a:r>
              <a:rPr lang="en-US" dirty="0">
                <a:solidFill>
                  <a:srgbClr val="002060"/>
                </a:solidFill>
              </a:rPr>
              <a:t>);</a:t>
            </a:r>
          </a:p>
        </p:txBody>
      </p:sp>
      <p:pic>
        <p:nvPicPr>
          <p:cNvPr id="11" name="Picture 10">
            <a:extLst>
              <a:ext uri="{FF2B5EF4-FFF2-40B4-BE49-F238E27FC236}">
                <a16:creationId xmlns:a16="http://schemas.microsoft.com/office/drawing/2014/main" id="{E362A3F4-C097-4BC5-A484-17F33869411D}"/>
              </a:ext>
            </a:extLst>
          </p:cNvPr>
          <p:cNvPicPr>
            <a:picLocks noChangeAspect="1"/>
          </p:cNvPicPr>
          <p:nvPr/>
        </p:nvPicPr>
        <p:blipFill>
          <a:blip r:embed="rId2"/>
          <a:stretch>
            <a:fillRect/>
          </a:stretch>
        </p:blipFill>
        <p:spPr>
          <a:xfrm>
            <a:off x="5868139" y="3129804"/>
            <a:ext cx="6181817" cy="2889259"/>
          </a:xfrm>
          <a:prstGeom prst="rect">
            <a:avLst/>
          </a:prstGeom>
        </p:spPr>
      </p:pic>
      <p:sp>
        <p:nvSpPr>
          <p:cNvPr id="4" name="Slide Number Placeholder 3">
            <a:extLst>
              <a:ext uri="{FF2B5EF4-FFF2-40B4-BE49-F238E27FC236}">
                <a16:creationId xmlns:a16="http://schemas.microsoft.com/office/drawing/2014/main" id="{D7582E2F-5743-40F5-B71A-7CAE988BF5E2}"/>
              </a:ext>
            </a:extLst>
          </p:cNvPr>
          <p:cNvSpPr>
            <a:spLocks noGrp="1"/>
          </p:cNvSpPr>
          <p:nvPr>
            <p:ph type="sldNum" sz="quarter" idx="12"/>
          </p:nvPr>
        </p:nvSpPr>
        <p:spPr/>
        <p:txBody>
          <a:bodyPr/>
          <a:lstStyle/>
          <a:p>
            <a:fld id="{7A40C488-C8CC-47D5-8871-7D5F905AB6AC}" type="slidenum">
              <a:rPr lang="en-US" smtClean="0"/>
              <a:t>13</a:t>
            </a:fld>
            <a:endParaRPr lang="en-US"/>
          </a:p>
        </p:txBody>
      </p:sp>
      <p:sp>
        <p:nvSpPr>
          <p:cNvPr id="12" name="Oval 11">
            <a:extLst>
              <a:ext uri="{FF2B5EF4-FFF2-40B4-BE49-F238E27FC236}">
                <a16:creationId xmlns:a16="http://schemas.microsoft.com/office/drawing/2014/main" id="{5819E898-B418-4035-96E0-F3F4A1C75107}"/>
              </a:ext>
            </a:extLst>
          </p:cNvPr>
          <p:cNvSpPr/>
          <p:nvPr/>
        </p:nvSpPr>
        <p:spPr>
          <a:xfrm rot="1568395">
            <a:off x="7994721" y="3282323"/>
            <a:ext cx="3055639" cy="17275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5CBE2B1-4E7E-428D-B242-E7D7D143EB87}"/>
              </a:ext>
            </a:extLst>
          </p:cNvPr>
          <p:cNvSpPr txBox="1"/>
          <p:nvPr/>
        </p:nvSpPr>
        <p:spPr>
          <a:xfrm>
            <a:off x="9320813" y="2796748"/>
            <a:ext cx="2655164" cy="369332"/>
          </a:xfrm>
          <a:prstGeom prst="rect">
            <a:avLst/>
          </a:prstGeom>
          <a:solidFill>
            <a:srgbClr val="FFFF00"/>
          </a:solidFill>
        </p:spPr>
        <p:txBody>
          <a:bodyPr wrap="square">
            <a:spAutoFit/>
          </a:bodyPr>
          <a:lstStyle/>
          <a:p>
            <a:r>
              <a:rPr lang="en-US" dirty="0">
                <a:solidFill>
                  <a:srgbClr val="002060"/>
                </a:solidFill>
              </a:rPr>
              <a:t>student </a:t>
            </a:r>
            <a:r>
              <a:rPr lang="en-US" b="1" dirty="0"/>
              <a:t>natural join </a:t>
            </a:r>
            <a:r>
              <a:rPr lang="en-US" dirty="0">
                <a:solidFill>
                  <a:srgbClr val="002060"/>
                </a:solidFill>
              </a:rPr>
              <a:t>takes</a:t>
            </a:r>
            <a:endParaRPr lang="en-US" dirty="0"/>
          </a:p>
        </p:txBody>
      </p:sp>
      <p:sp>
        <p:nvSpPr>
          <p:cNvPr id="15" name="Rectangle 14">
            <a:extLst>
              <a:ext uri="{FF2B5EF4-FFF2-40B4-BE49-F238E27FC236}">
                <a16:creationId xmlns:a16="http://schemas.microsoft.com/office/drawing/2014/main" id="{68F0F052-EB1C-4BCD-91D5-98C00284B347}"/>
              </a:ext>
            </a:extLst>
          </p:cNvPr>
          <p:cNvSpPr/>
          <p:nvPr/>
        </p:nvSpPr>
        <p:spPr>
          <a:xfrm>
            <a:off x="9765436" y="4199142"/>
            <a:ext cx="887767" cy="1864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01A4DF-78AF-4A05-8E39-B5FB42B2CF91}"/>
              </a:ext>
            </a:extLst>
          </p:cNvPr>
          <p:cNvSpPr/>
          <p:nvPr/>
        </p:nvSpPr>
        <p:spPr>
          <a:xfrm>
            <a:off x="8532919" y="5150532"/>
            <a:ext cx="887767" cy="1864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B38DAC4-DA78-4FBE-A97A-D0A1C1FC3335}"/>
              </a:ext>
            </a:extLst>
          </p:cNvPr>
          <p:cNvSpPr/>
          <p:nvPr/>
        </p:nvSpPr>
        <p:spPr>
          <a:xfrm>
            <a:off x="8516643" y="5453854"/>
            <a:ext cx="887767" cy="1864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633AA02-A3D0-4555-970A-D317C3B010CB}"/>
              </a:ext>
            </a:extLst>
          </p:cNvPr>
          <p:cNvSpPr/>
          <p:nvPr/>
        </p:nvSpPr>
        <p:spPr>
          <a:xfrm>
            <a:off x="8473735" y="3706430"/>
            <a:ext cx="887767" cy="1864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30A70F4-04DA-445D-A649-DC0992D1844E}"/>
              </a:ext>
            </a:extLst>
          </p:cNvPr>
          <p:cNvSpPr txBox="1"/>
          <p:nvPr/>
        </p:nvSpPr>
        <p:spPr>
          <a:xfrm>
            <a:off x="6858137" y="6312370"/>
            <a:ext cx="4498390" cy="369332"/>
          </a:xfrm>
          <a:prstGeom prst="rect">
            <a:avLst/>
          </a:prstGeom>
          <a:solidFill>
            <a:srgbClr val="FFFF00"/>
          </a:solidFill>
        </p:spPr>
        <p:txBody>
          <a:bodyPr wrap="square">
            <a:spAutoFit/>
          </a:bodyPr>
          <a:lstStyle/>
          <a:p>
            <a:r>
              <a:rPr lang="en-US" dirty="0">
                <a:solidFill>
                  <a:srgbClr val="002060"/>
                </a:solidFill>
              </a:rPr>
              <a:t>student </a:t>
            </a:r>
            <a:r>
              <a:rPr lang="en-US" b="1" dirty="0"/>
              <a:t>natural join </a:t>
            </a:r>
            <a:r>
              <a:rPr lang="en-US" dirty="0">
                <a:solidFill>
                  <a:srgbClr val="002060"/>
                </a:solidFill>
              </a:rPr>
              <a:t>takes </a:t>
            </a:r>
            <a:r>
              <a:rPr lang="en-US" b="1" dirty="0"/>
              <a:t>natural join </a:t>
            </a:r>
            <a:r>
              <a:rPr lang="en-US" dirty="0"/>
              <a:t>course</a:t>
            </a:r>
          </a:p>
        </p:txBody>
      </p:sp>
      <p:sp>
        <p:nvSpPr>
          <p:cNvPr id="24" name="TextBox 23">
            <a:extLst>
              <a:ext uri="{FF2B5EF4-FFF2-40B4-BE49-F238E27FC236}">
                <a16:creationId xmlns:a16="http://schemas.microsoft.com/office/drawing/2014/main" id="{228B2064-BC52-4BDA-90BD-7940DFFF6667}"/>
              </a:ext>
            </a:extLst>
          </p:cNvPr>
          <p:cNvSpPr txBox="1"/>
          <p:nvPr/>
        </p:nvSpPr>
        <p:spPr>
          <a:xfrm>
            <a:off x="5881457" y="2105827"/>
            <a:ext cx="6094520" cy="646331"/>
          </a:xfrm>
          <a:prstGeom prst="rect">
            <a:avLst/>
          </a:prstGeom>
          <a:noFill/>
        </p:spPr>
        <p:txBody>
          <a:bodyPr wrap="square">
            <a:spAutoFit/>
          </a:bodyPr>
          <a:lstStyle/>
          <a:p>
            <a:pPr algn="just"/>
            <a:r>
              <a:rPr lang="en-US" dirty="0"/>
              <a:t>Question: List the names of students along with the titles of courses that they have taken.</a:t>
            </a:r>
          </a:p>
        </p:txBody>
      </p:sp>
    </p:spTree>
    <p:extLst>
      <p:ext uri="{BB962C8B-B14F-4D97-AF65-F5344CB8AC3E}">
        <p14:creationId xmlns:p14="http://schemas.microsoft.com/office/powerpoint/2010/main" val="137465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F19F-AC26-4C09-AE0F-A91ADE32B230}"/>
              </a:ext>
            </a:extLst>
          </p:cNvPr>
          <p:cNvSpPr>
            <a:spLocks noGrp="1"/>
          </p:cNvSpPr>
          <p:nvPr>
            <p:ph type="title"/>
          </p:nvPr>
        </p:nvSpPr>
        <p:spPr/>
        <p:txBody>
          <a:bodyPr>
            <a:normAutofit fontScale="90000"/>
          </a:bodyPr>
          <a:lstStyle/>
          <a:p>
            <a:r>
              <a:rPr lang="en-US" dirty="0"/>
              <a:t>Questions</a:t>
            </a:r>
          </a:p>
        </p:txBody>
      </p:sp>
      <p:sp>
        <p:nvSpPr>
          <p:cNvPr id="3" name="Content Placeholder 2">
            <a:extLst>
              <a:ext uri="{FF2B5EF4-FFF2-40B4-BE49-F238E27FC236}">
                <a16:creationId xmlns:a16="http://schemas.microsoft.com/office/drawing/2014/main" id="{3BD67D4A-CC28-4D95-9909-D204C8431722}"/>
              </a:ext>
            </a:extLst>
          </p:cNvPr>
          <p:cNvSpPr>
            <a:spLocks noGrp="1"/>
          </p:cNvSpPr>
          <p:nvPr>
            <p:ph idx="1"/>
          </p:nvPr>
        </p:nvSpPr>
        <p:spPr>
          <a:xfrm>
            <a:off x="838200" y="1270000"/>
            <a:ext cx="7613342" cy="4906963"/>
          </a:xfrm>
        </p:spPr>
        <p:txBody>
          <a:bodyPr>
            <a:normAutofit/>
          </a:bodyPr>
          <a:lstStyle/>
          <a:p>
            <a:r>
              <a:rPr lang="en-US" dirty="0"/>
              <a:t>Output of the following Query? Assume, Primary key constraint is absent. </a:t>
            </a:r>
          </a:p>
          <a:p>
            <a:pPr marL="457200" lvl="1" indent="0">
              <a:buNone/>
            </a:pPr>
            <a:r>
              <a:rPr lang="en-US" b="0" i="1" dirty="0"/>
              <a:t>insert into student</a:t>
            </a:r>
            <a:br>
              <a:rPr lang="en-US" b="0" i="1" dirty="0"/>
            </a:br>
            <a:r>
              <a:rPr lang="en-US" b="0" i="1" dirty="0"/>
              <a:t>select * from student; </a:t>
            </a:r>
          </a:p>
          <a:p>
            <a:r>
              <a:rPr lang="en-US" dirty="0"/>
              <a:t>Output of the following Query? </a:t>
            </a:r>
          </a:p>
          <a:p>
            <a:pPr marL="457200" lvl="1" indent="0">
              <a:buNone/>
            </a:pPr>
            <a:r>
              <a:rPr lang="en-US" b="0" i="1" dirty="0"/>
              <a:t>select name from instructor</a:t>
            </a:r>
          </a:p>
          <a:p>
            <a:pPr marL="457200" lvl="1" indent="0">
              <a:buNone/>
            </a:pPr>
            <a:r>
              <a:rPr lang="en-US" b="0" i="1" dirty="0"/>
              <a:t>where salary &gt; 10000 is unknown;</a:t>
            </a:r>
          </a:p>
          <a:p>
            <a:r>
              <a:rPr lang="en-US" dirty="0"/>
              <a:t>Output of the following Query? </a:t>
            </a:r>
          </a:p>
          <a:p>
            <a:pPr marL="457200" lvl="1" indent="0">
              <a:buNone/>
            </a:pPr>
            <a:r>
              <a:rPr lang="en-US" b="0" i="1" dirty="0"/>
              <a:t>update instructor</a:t>
            </a:r>
            <a:br>
              <a:rPr lang="en-US" b="0" i="1" dirty="0"/>
            </a:br>
            <a:r>
              <a:rPr lang="en-US" b="0" i="1" dirty="0"/>
              <a:t>set salary = salary * 1.03</a:t>
            </a:r>
            <a:br>
              <a:rPr lang="en-US" b="0" i="1" dirty="0"/>
            </a:br>
            <a:r>
              <a:rPr lang="en-US" b="0" i="1" dirty="0"/>
              <a:t>where salary &gt; 100000; </a:t>
            </a:r>
            <a:br>
              <a:rPr lang="en-US" dirty="0"/>
            </a:br>
            <a:endParaRPr lang="en-US" b="0" i="1" dirty="0"/>
          </a:p>
        </p:txBody>
      </p:sp>
      <p:sp>
        <p:nvSpPr>
          <p:cNvPr id="4" name="Slide Number Placeholder 3">
            <a:extLst>
              <a:ext uri="{FF2B5EF4-FFF2-40B4-BE49-F238E27FC236}">
                <a16:creationId xmlns:a16="http://schemas.microsoft.com/office/drawing/2014/main" id="{4793AF10-6D07-4DEA-9174-AF08E4D3E0E1}"/>
              </a:ext>
            </a:extLst>
          </p:cNvPr>
          <p:cNvSpPr>
            <a:spLocks noGrp="1"/>
          </p:cNvSpPr>
          <p:nvPr>
            <p:ph type="sldNum" sz="quarter" idx="12"/>
          </p:nvPr>
        </p:nvSpPr>
        <p:spPr/>
        <p:txBody>
          <a:bodyPr/>
          <a:lstStyle/>
          <a:p>
            <a:fld id="{7A40C488-C8CC-47D5-8871-7D5F905AB6AC}" type="slidenum">
              <a:rPr lang="en-US" smtClean="0"/>
              <a:t>14</a:t>
            </a:fld>
            <a:endParaRPr lang="en-US"/>
          </a:p>
        </p:txBody>
      </p:sp>
    </p:spTree>
    <p:extLst>
      <p:ext uri="{BB962C8B-B14F-4D97-AF65-F5344CB8AC3E}">
        <p14:creationId xmlns:p14="http://schemas.microsoft.com/office/powerpoint/2010/main" val="375241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654D-3D7D-4720-9261-D1D2E8A4DC31}"/>
              </a:ext>
            </a:extLst>
          </p:cNvPr>
          <p:cNvSpPr>
            <a:spLocks noGrp="1"/>
          </p:cNvSpPr>
          <p:nvPr>
            <p:ph type="title"/>
          </p:nvPr>
        </p:nvSpPr>
        <p:spPr/>
        <p:txBody>
          <a:bodyPr>
            <a:normAutofit fontScale="90000"/>
          </a:bodyPr>
          <a:lstStyle/>
          <a:p>
            <a:r>
              <a:rPr lang="en-US" dirty="0"/>
              <a:t>Join Conditions: ON Conditions</a:t>
            </a:r>
          </a:p>
        </p:txBody>
      </p:sp>
      <p:sp>
        <p:nvSpPr>
          <p:cNvPr id="3" name="Content Placeholder 2">
            <a:extLst>
              <a:ext uri="{FF2B5EF4-FFF2-40B4-BE49-F238E27FC236}">
                <a16:creationId xmlns:a16="http://schemas.microsoft.com/office/drawing/2014/main" id="{B55B7C90-25C8-471C-AB2D-A09109ADACD3}"/>
              </a:ext>
            </a:extLst>
          </p:cNvPr>
          <p:cNvSpPr>
            <a:spLocks noGrp="1"/>
          </p:cNvSpPr>
          <p:nvPr>
            <p:ph idx="1"/>
          </p:nvPr>
        </p:nvSpPr>
        <p:spPr>
          <a:xfrm>
            <a:off x="838200" y="1270000"/>
            <a:ext cx="7567246" cy="4906963"/>
          </a:xfrm>
        </p:spPr>
        <p:txBody>
          <a:bodyPr>
            <a:normAutofit/>
          </a:bodyPr>
          <a:lstStyle/>
          <a:p>
            <a:pPr algn="just"/>
            <a:r>
              <a:rPr lang="en-US" dirty="0"/>
              <a:t>Defines which tuples in the two relations match, and what attributes are present in the result of the join.</a:t>
            </a:r>
          </a:p>
          <a:p>
            <a:pPr algn="just"/>
            <a:r>
              <a:rPr lang="en-US" dirty="0">
                <a:solidFill>
                  <a:srgbClr val="FF0000"/>
                </a:solidFill>
              </a:rPr>
              <a:t>ON </a:t>
            </a:r>
            <a:r>
              <a:rPr lang="en-US" dirty="0"/>
              <a:t>condition</a:t>
            </a:r>
          </a:p>
          <a:p>
            <a:pPr lvl="1" algn="just"/>
            <a:r>
              <a:rPr lang="en-US" dirty="0"/>
              <a:t>A</a:t>
            </a:r>
            <a:r>
              <a:rPr lang="en-US" dirty="0">
                <a:solidFill>
                  <a:srgbClr val="FF0000"/>
                </a:solidFill>
              </a:rPr>
              <a:t>llows a general predicate over the relations being joined</a:t>
            </a:r>
          </a:p>
          <a:p>
            <a:pPr lvl="1" algn="just"/>
            <a:r>
              <a:rPr lang="en-US" dirty="0"/>
              <a:t>Example</a:t>
            </a:r>
          </a:p>
          <a:p>
            <a:pPr marL="457200" lvl="1" indent="0">
              <a:buNone/>
            </a:pPr>
            <a:r>
              <a:rPr lang="en-US" sz="1800" i="1" dirty="0">
                <a:solidFill>
                  <a:srgbClr val="242021"/>
                </a:solidFill>
                <a:effectLst/>
              </a:rPr>
              <a:t>	</a:t>
            </a:r>
            <a:r>
              <a:rPr lang="en-US" sz="2000" i="1" dirty="0">
                <a:solidFill>
                  <a:srgbClr val="242021"/>
                </a:solidFill>
                <a:effectLst/>
              </a:rPr>
              <a:t>select * from </a:t>
            </a:r>
            <a:r>
              <a:rPr lang="en-US" sz="2000" b="0" i="1" dirty="0">
                <a:solidFill>
                  <a:srgbClr val="242021"/>
                </a:solidFill>
                <a:effectLst/>
              </a:rPr>
              <a:t>student</a:t>
            </a:r>
            <a:r>
              <a:rPr lang="en-US" sz="2000" i="1" dirty="0">
                <a:solidFill>
                  <a:srgbClr val="242021"/>
                </a:solidFill>
                <a:effectLst/>
              </a:rPr>
              <a:t> join </a:t>
            </a:r>
            <a:r>
              <a:rPr lang="en-US" sz="2000" b="0" i="1" dirty="0">
                <a:solidFill>
                  <a:srgbClr val="242021"/>
                </a:solidFill>
                <a:effectLst/>
              </a:rPr>
              <a:t>takes</a:t>
            </a:r>
            <a:r>
              <a:rPr lang="en-US" sz="2000" i="1" dirty="0">
                <a:solidFill>
                  <a:srgbClr val="242021"/>
                </a:solidFill>
                <a:effectLst/>
              </a:rPr>
              <a:t> on </a:t>
            </a:r>
            <a:r>
              <a:rPr lang="en-US" sz="2000" b="0" i="1" dirty="0">
                <a:solidFill>
                  <a:srgbClr val="242021"/>
                </a:solidFill>
                <a:effectLst/>
              </a:rPr>
              <a:t>student.ID = takes.ID</a:t>
            </a:r>
            <a:r>
              <a:rPr lang="en-US" sz="2000" i="1" dirty="0">
                <a:solidFill>
                  <a:srgbClr val="242021"/>
                </a:solidFill>
                <a:effectLst/>
              </a:rPr>
              <a:t>;</a:t>
            </a:r>
            <a:r>
              <a:rPr lang="en-US" sz="2000" i="1" dirty="0"/>
              <a:t> </a:t>
            </a:r>
          </a:p>
          <a:p>
            <a:pPr lvl="1"/>
            <a:r>
              <a:rPr lang="en-US" dirty="0"/>
              <a:t>IS the following query will  return different result?</a:t>
            </a:r>
          </a:p>
          <a:p>
            <a:pPr marL="914400" lvl="2" indent="0">
              <a:buNone/>
            </a:pPr>
            <a:r>
              <a:rPr lang="en-US" i="1" dirty="0">
                <a:solidFill>
                  <a:srgbClr val="242021"/>
                </a:solidFill>
                <a:effectLst/>
              </a:rPr>
              <a:t>select * from </a:t>
            </a:r>
            <a:r>
              <a:rPr lang="en-US" b="0" i="1" dirty="0">
                <a:solidFill>
                  <a:srgbClr val="242021"/>
                </a:solidFill>
                <a:effectLst/>
              </a:rPr>
              <a:t>student</a:t>
            </a:r>
            <a:r>
              <a:rPr lang="en-US" i="1" dirty="0">
                <a:solidFill>
                  <a:srgbClr val="242021"/>
                </a:solidFill>
                <a:effectLst/>
              </a:rPr>
              <a:t> natural join </a:t>
            </a:r>
            <a:r>
              <a:rPr lang="en-US" b="0" i="1" dirty="0">
                <a:solidFill>
                  <a:srgbClr val="242021"/>
                </a:solidFill>
                <a:effectLst/>
              </a:rPr>
              <a:t>takes</a:t>
            </a:r>
          </a:p>
          <a:p>
            <a:pPr lvl="1" algn="just"/>
            <a:r>
              <a:rPr lang="en-US" dirty="0"/>
              <a:t>Yes, The one difference is that the result has the </a:t>
            </a:r>
            <a:r>
              <a:rPr lang="en-US" i="1" dirty="0"/>
              <a:t>ID </a:t>
            </a:r>
            <a:r>
              <a:rPr lang="en-US" dirty="0"/>
              <a:t>attribute listed twice in the first query</a:t>
            </a:r>
          </a:p>
        </p:txBody>
      </p:sp>
      <p:sp>
        <p:nvSpPr>
          <p:cNvPr id="4" name="Slide Number Placeholder 3">
            <a:extLst>
              <a:ext uri="{FF2B5EF4-FFF2-40B4-BE49-F238E27FC236}">
                <a16:creationId xmlns:a16="http://schemas.microsoft.com/office/drawing/2014/main" id="{3AC01E7B-9C28-4371-BF97-56763FA86F5F}"/>
              </a:ext>
            </a:extLst>
          </p:cNvPr>
          <p:cNvSpPr>
            <a:spLocks noGrp="1"/>
          </p:cNvSpPr>
          <p:nvPr>
            <p:ph type="sldNum" sz="quarter" idx="12"/>
          </p:nvPr>
        </p:nvSpPr>
        <p:spPr/>
        <p:txBody>
          <a:bodyPr/>
          <a:lstStyle/>
          <a:p>
            <a:fld id="{7A40C488-C8CC-47D5-8871-7D5F905AB6AC}" type="slidenum">
              <a:rPr lang="en-US" smtClean="0"/>
              <a:t>15</a:t>
            </a:fld>
            <a:endParaRPr lang="en-US"/>
          </a:p>
        </p:txBody>
      </p:sp>
    </p:spTree>
    <p:extLst>
      <p:ext uri="{BB962C8B-B14F-4D97-AF65-F5344CB8AC3E}">
        <p14:creationId xmlns:p14="http://schemas.microsoft.com/office/powerpoint/2010/main" val="358444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654D-3D7D-4720-9261-D1D2E8A4DC31}"/>
              </a:ext>
            </a:extLst>
          </p:cNvPr>
          <p:cNvSpPr>
            <a:spLocks noGrp="1"/>
          </p:cNvSpPr>
          <p:nvPr>
            <p:ph type="title"/>
          </p:nvPr>
        </p:nvSpPr>
        <p:spPr/>
        <p:txBody>
          <a:bodyPr>
            <a:normAutofit fontScale="90000"/>
          </a:bodyPr>
          <a:lstStyle/>
          <a:p>
            <a:r>
              <a:rPr lang="en-US" dirty="0"/>
              <a:t>Join Conditions: ON Conditions</a:t>
            </a:r>
          </a:p>
        </p:txBody>
      </p:sp>
      <p:sp>
        <p:nvSpPr>
          <p:cNvPr id="3" name="Content Placeholder 2">
            <a:extLst>
              <a:ext uri="{FF2B5EF4-FFF2-40B4-BE49-F238E27FC236}">
                <a16:creationId xmlns:a16="http://schemas.microsoft.com/office/drawing/2014/main" id="{B55B7C90-25C8-471C-AB2D-A09109ADACD3}"/>
              </a:ext>
            </a:extLst>
          </p:cNvPr>
          <p:cNvSpPr>
            <a:spLocks noGrp="1"/>
          </p:cNvSpPr>
          <p:nvPr>
            <p:ph idx="1"/>
          </p:nvPr>
        </p:nvSpPr>
        <p:spPr>
          <a:xfrm>
            <a:off x="838200" y="1270000"/>
            <a:ext cx="7567246" cy="4906963"/>
          </a:xfrm>
        </p:spPr>
        <p:txBody>
          <a:bodyPr>
            <a:normAutofit lnSpcReduction="10000"/>
          </a:bodyPr>
          <a:lstStyle/>
          <a:p>
            <a:pPr algn="just"/>
            <a:r>
              <a:rPr lang="en-US" dirty="0"/>
              <a:t>Defines which tuples in the two relations match, and what attributes are present in the result of the join.</a:t>
            </a:r>
          </a:p>
          <a:p>
            <a:pPr algn="just"/>
            <a:r>
              <a:rPr lang="en-US" dirty="0">
                <a:solidFill>
                  <a:srgbClr val="FF0000"/>
                </a:solidFill>
              </a:rPr>
              <a:t>ON </a:t>
            </a:r>
            <a:r>
              <a:rPr lang="en-US" dirty="0"/>
              <a:t>condition</a:t>
            </a:r>
          </a:p>
          <a:p>
            <a:pPr lvl="1" algn="just"/>
            <a:r>
              <a:rPr lang="en-US" dirty="0"/>
              <a:t>A</a:t>
            </a:r>
            <a:r>
              <a:rPr lang="en-US" dirty="0">
                <a:solidFill>
                  <a:srgbClr val="FF0000"/>
                </a:solidFill>
              </a:rPr>
              <a:t>llows a general predicate over the relations being joined</a:t>
            </a:r>
          </a:p>
          <a:p>
            <a:pPr lvl="1" algn="just"/>
            <a:r>
              <a:rPr lang="en-US" dirty="0"/>
              <a:t>Example</a:t>
            </a:r>
          </a:p>
          <a:p>
            <a:pPr marL="457200" lvl="1" indent="0">
              <a:buNone/>
            </a:pPr>
            <a:r>
              <a:rPr lang="en-US" sz="1800" i="1" dirty="0">
                <a:solidFill>
                  <a:srgbClr val="242021"/>
                </a:solidFill>
                <a:effectLst/>
              </a:rPr>
              <a:t>	</a:t>
            </a:r>
            <a:r>
              <a:rPr lang="en-US" sz="2000" i="1" dirty="0">
                <a:solidFill>
                  <a:srgbClr val="242021"/>
                </a:solidFill>
                <a:effectLst/>
              </a:rPr>
              <a:t>select * from </a:t>
            </a:r>
            <a:r>
              <a:rPr lang="en-US" sz="2000" b="0" i="1" dirty="0">
                <a:solidFill>
                  <a:srgbClr val="242021"/>
                </a:solidFill>
                <a:effectLst/>
              </a:rPr>
              <a:t>student</a:t>
            </a:r>
            <a:r>
              <a:rPr lang="en-US" sz="2000" i="1" dirty="0">
                <a:solidFill>
                  <a:srgbClr val="242021"/>
                </a:solidFill>
                <a:effectLst/>
              </a:rPr>
              <a:t> join </a:t>
            </a:r>
            <a:r>
              <a:rPr lang="en-US" sz="2000" b="0" i="1" dirty="0">
                <a:solidFill>
                  <a:srgbClr val="242021"/>
                </a:solidFill>
                <a:effectLst/>
              </a:rPr>
              <a:t>takes</a:t>
            </a:r>
            <a:r>
              <a:rPr lang="en-US" sz="2000" i="1" dirty="0">
                <a:solidFill>
                  <a:srgbClr val="242021"/>
                </a:solidFill>
                <a:effectLst/>
              </a:rPr>
              <a:t> on </a:t>
            </a:r>
            <a:r>
              <a:rPr lang="en-US" sz="2000" b="0" i="1" dirty="0">
                <a:solidFill>
                  <a:srgbClr val="242021"/>
                </a:solidFill>
                <a:effectLst/>
              </a:rPr>
              <a:t>student.ID = takes.ID</a:t>
            </a:r>
            <a:r>
              <a:rPr lang="en-US" sz="2000" i="1" dirty="0">
                <a:solidFill>
                  <a:srgbClr val="242021"/>
                </a:solidFill>
                <a:effectLst/>
              </a:rPr>
              <a:t>;</a:t>
            </a:r>
            <a:r>
              <a:rPr lang="en-US" sz="2000" i="1" dirty="0"/>
              <a:t> </a:t>
            </a:r>
          </a:p>
          <a:p>
            <a:pPr lvl="1"/>
            <a:r>
              <a:rPr lang="en-US" dirty="0"/>
              <a:t>IS the following query will  return different result?</a:t>
            </a:r>
          </a:p>
          <a:p>
            <a:pPr marL="914400" lvl="2" indent="0">
              <a:buNone/>
            </a:pPr>
            <a:r>
              <a:rPr lang="en-US" i="1" dirty="0">
                <a:solidFill>
                  <a:srgbClr val="242021"/>
                </a:solidFill>
              </a:rPr>
              <a:t>select </a:t>
            </a:r>
            <a:r>
              <a:rPr lang="en-US" b="0" i="1" dirty="0">
                <a:solidFill>
                  <a:srgbClr val="242021"/>
                </a:solidFill>
              </a:rPr>
              <a:t>student.ID </a:t>
            </a:r>
            <a:r>
              <a:rPr lang="en-US" i="1" dirty="0">
                <a:solidFill>
                  <a:srgbClr val="242021"/>
                </a:solidFill>
              </a:rPr>
              <a:t>as</a:t>
            </a:r>
            <a:r>
              <a:rPr lang="en-US" b="0" i="1" dirty="0">
                <a:solidFill>
                  <a:srgbClr val="242021"/>
                </a:solidFill>
              </a:rPr>
              <a:t> ID, name, dept name, tot cred,</a:t>
            </a:r>
          </a:p>
          <a:p>
            <a:pPr marL="914400" lvl="2" indent="0">
              <a:buNone/>
            </a:pPr>
            <a:r>
              <a:rPr lang="en-US" b="0" i="1" dirty="0">
                <a:solidFill>
                  <a:srgbClr val="242021"/>
                </a:solidFill>
              </a:rPr>
              <a:t>course id, sec id, semester, year, grade</a:t>
            </a:r>
          </a:p>
          <a:p>
            <a:pPr marL="914400" lvl="2" indent="0">
              <a:buNone/>
            </a:pPr>
            <a:r>
              <a:rPr lang="en-US" i="1" dirty="0">
                <a:solidFill>
                  <a:srgbClr val="242021"/>
                </a:solidFill>
              </a:rPr>
              <a:t>from </a:t>
            </a:r>
            <a:r>
              <a:rPr lang="en-US" b="0" i="1" dirty="0">
                <a:solidFill>
                  <a:srgbClr val="242021"/>
                </a:solidFill>
              </a:rPr>
              <a:t>student </a:t>
            </a:r>
            <a:r>
              <a:rPr lang="en-US" i="1" dirty="0">
                <a:solidFill>
                  <a:srgbClr val="242021"/>
                </a:solidFill>
              </a:rPr>
              <a:t>join </a:t>
            </a:r>
            <a:r>
              <a:rPr lang="en-US" b="0" i="1" dirty="0">
                <a:solidFill>
                  <a:srgbClr val="242021"/>
                </a:solidFill>
              </a:rPr>
              <a:t>takes</a:t>
            </a:r>
            <a:r>
              <a:rPr lang="en-US" i="1" dirty="0">
                <a:solidFill>
                  <a:srgbClr val="242021"/>
                </a:solidFill>
              </a:rPr>
              <a:t> on </a:t>
            </a:r>
            <a:r>
              <a:rPr lang="en-US" dirty="0">
                <a:solidFill>
                  <a:srgbClr val="242021"/>
                </a:solidFill>
              </a:rPr>
              <a:t>student.ID = takes.ID</a:t>
            </a:r>
            <a:r>
              <a:rPr lang="en-US" i="1" dirty="0">
                <a:solidFill>
                  <a:srgbClr val="242021"/>
                </a:solidFill>
              </a:rPr>
              <a:t>;</a:t>
            </a:r>
          </a:p>
          <a:p>
            <a:pPr lvl="1"/>
            <a:r>
              <a:rPr lang="en-US" dirty="0"/>
              <a:t>NO?</a:t>
            </a:r>
          </a:p>
        </p:txBody>
      </p:sp>
      <p:sp>
        <p:nvSpPr>
          <p:cNvPr id="4" name="Slide Number Placeholder 3">
            <a:extLst>
              <a:ext uri="{FF2B5EF4-FFF2-40B4-BE49-F238E27FC236}">
                <a16:creationId xmlns:a16="http://schemas.microsoft.com/office/drawing/2014/main" id="{3AC01E7B-9C28-4371-BF97-56763FA86F5F}"/>
              </a:ext>
            </a:extLst>
          </p:cNvPr>
          <p:cNvSpPr>
            <a:spLocks noGrp="1"/>
          </p:cNvSpPr>
          <p:nvPr>
            <p:ph type="sldNum" sz="quarter" idx="12"/>
          </p:nvPr>
        </p:nvSpPr>
        <p:spPr/>
        <p:txBody>
          <a:bodyPr/>
          <a:lstStyle/>
          <a:p>
            <a:fld id="{7A40C488-C8CC-47D5-8871-7D5F905AB6AC}" type="slidenum">
              <a:rPr lang="en-US" smtClean="0"/>
              <a:t>16</a:t>
            </a:fld>
            <a:endParaRPr lang="en-US"/>
          </a:p>
        </p:txBody>
      </p:sp>
    </p:spTree>
    <p:extLst>
      <p:ext uri="{BB962C8B-B14F-4D97-AF65-F5344CB8AC3E}">
        <p14:creationId xmlns:p14="http://schemas.microsoft.com/office/powerpoint/2010/main" val="375406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F54A-AEF6-43E9-8190-696A988677CD}"/>
              </a:ext>
            </a:extLst>
          </p:cNvPr>
          <p:cNvSpPr>
            <a:spLocks noGrp="1"/>
          </p:cNvSpPr>
          <p:nvPr>
            <p:ph type="title"/>
          </p:nvPr>
        </p:nvSpPr>
        <p:spPr/>
        <p:txBody>
          <a:bodyPr>
            <a:normAutofit fontScale="90000"/>
          </a:bodyPr>
          <a:lstStyle/>
          <a:p>
            <a:r>
              <a:rPr lang="en-US" dirty="0"/>
              <a:t>Outer Joins</a:t>
            </a:r>
          </a:p>
        </p:txBody>
      </p:sp>
      <p:sp>
        <p:nvSpPr>
          <p:cNvPr id="3" name="Content Placeholder 2">
            <a:extLst>
              <a:ext uri="{FF2B5EF4-FFF2-40B4-BE49-F238E27FC236}">
                <a16:creationId xmlns:a16="http://schemas.microsoft.com/office/drawing/2014/main" id="{1E1B9055-BD08-40F1-BACE-F05FCD02F638}"/>
              </a:ext>
            </a:extLst>
          </p:cNvPr>
          <p:cNvSpPr>
            <a:spLocks noGrp="1"/>
          </p:cNvSpPr>
          <p:nvPr>
            <p:ph idx="1"/>
          </p:nvPr>
        </p:nvSpPr>
        <p:spPr>
          <a:xfrm>
            <a:off x="838199" y="1270000"/>
            <a:ext cx="6916615" cy="4906963"/>
          </a:xfrm>
        </p:spPr>
        <p:txBody>
          <a:bodyPr>
            <a:normAutofit fontScale="92500" lnSpcReduction="10000"/>
          </a:bodyPr>
          <a:lstStyle/>
          <a:p>
            <a:r>
              <a:rPr lang="en-US" dirty="0"/>
              <a:t>Display a list of all students, displaying their ID, and name, </a:t>
            </a:r>
            <a:r>
              <a:rPr lang="en-US" dirty="0" err="1"/>
              <a:t>dept_name</a:t>
            </a:r>
            <a:r>
              <a:rPr lang="en-US" dirty="0"/>
              <a:t>, and </a:t>
            </a:r>
            <a:r>
              <a:rPr lang="en-US" dirty="0" err="1"/>
              <a:t>tot_cred</a:t>
            </a:r>
            <a:r>
              <a:rPr lang="en-US" dirty="0"/>
              <a:t>, along with the courses (</a:t>
            </a:r>
            <a:r>
              <a:rPr lang="en-US" dirty="0" err="1"/>
              <a:t>course_id’s</a:t>
            </a:r>
            <a:r>
              <a:rPr lang="en-US" dirty="0"/>
              <a:t>) that they have taken.</a:t>
            </a:r>
          </a:p>
          <a:p>
            <a:pPr marL="457200" lvl="1" indent="0">
              <a:buNone/>
            </a:pPr>
            <a:r>
              <a:rPr lang="en-US" dirty="0"/>
              <a:t>select * from student natural join takes;</a:t>
            </a:r>
          </a:p>
          <a:p>
            <a:r>
              <a:rPr lang="en-US" dirty="0"/>
              <a:t>Will the above query work? </a:t>
            </a:r>
          </a:p>
          <a:p>
            <a:pPr lvl="1"/>
            <a:r>
              <a:rPr lang="en-US" dirty="0"/>
              <a:t>No, suppose that there is some student who takes no courses.</a:t>
            </a:r>
          </a:p>
          <a:p>
            <a:pPr algn="just"/>
            <a:r>
              <a:rPr lang="en-US" dirty="0"/>
              <a:t>The </a:t>
            </a:r>
            <a:r>
              <a:rPr lang="en-US" dirty="0">
                <a:solidFill>
                  <a:srgbClr val="FF0000"/>
                </a:solidFill>
              </a:rPr>
              <a:t>outer-join </a:t>
            </a:r>
            <a:r>
              <a:rPr lang="en-US" dirty="0"/>
              <a:t>operation works in a manner similar to the join operations, but it preserves those tuples that would be lost in a join by creating tuples in the result containing </a:t>
            </a:r>
            <a:r>
              <a:rPr lang="en-US" dirty="0">
                <a:solidFill>
                  <a:srgbClr val="FF0000"/>
                </a:solidFill>
              </a:rPr>
              <a:t>null</a:t>
            </a:r>
            <a:r>
              <a:rPr lang="en-US" dirty="0"/>
              <a:t> values</a:t>
            </a:r>
          </a:p>
        </p:txBody>
      </p:sp>
      <p:sp>
        <p:nvSpPr>
          <p:cNvPr id="4" name="Slide Number Placeholder 3">
            <a:extLst>
              <a:ext uri="{FF2B5EF4-FFF2-40B4-BE49-F238E27FC236}">
                <a16:creationId xmlns:a16="http://schemas.microsoft.com/office/drawing/2014/main" id="{126EBDE0-E1C2-48BB-A06D-C42780049404}"/>
              </a:ext>
            </a:extLst>
          </p:cNvPr>
          <p:cNvSpPr>
            <a:spLocks noGrp="1"/>
          </p:cNvSpPr>
          <p:nvPr>
            <p:ph type="sldNum" sz="quarter" idx="12"/>
          </p:nvPr>
        </p:nvSpPr>
        <p:spPr/>
        <p:txBody>
          <a:bodyPr/>
          <a:lstStyle/>
          <a:p>
            <a:fld id="{7A40C488-C8CC-47D5-8871-7D5F905AB6AC}" type="slidenum">
              <a:rPr lang="en-US" smtClean="0"/>
              <a:t>17</a:t>
            </a:fld>
            <a:endParaRPr lang="en-US"/>
          </a:p>
        </p:txBody>
      </p:sp>
      <p:pic>
        <p:nvPicPr>
          <p:cNvPr id="5" name="Picture 4">
            <a:extLst>
              <a:ext uri="{FF2B5EF4-FFF2-40B4-BE49-F238E27FC236}">
                <a16:creationId xmlns:a16="http://schemas.microsoft.com/office/drawing/2014/main" id="{60299CDD-9BDF-4D8B-B184-465818CC9399}"/>
              </a:ext>
            </a:extLst>
          </p:cNvPr>
          <p:cNvPicPr>
            <a:picLocks noChangeAspect="1"/>
          </p:cNvPicPr>
          <p:nvPr/>
        </p:nvPicPr>
        <p:blipFill>
          <a:blip r:embed="rId2"/>
          <a:stretch>
            <a:fillRect/>
          </a:stretch>
        </p:blipFill>
        <p:spPr>
          <a:xfrm>
            <a:off x="8530980" y="0"/>
            <a:ext cx="3337356" cy="2778711"/>
          </a:xfrm>
          <a:prstGeom prst="rect">
            <a:avLst/>
          </a:prstGeom>
        </p:spPr>
      </p:pic>
      <p:pic>
        <p:nvPicPr>
          <p:cNvPr id="6" name="Picture 5">
            <a:extLst>
              <a:ext uri="{FF2B5EF4-FFF2-40B4-BE49-F238E27FC236}">
                <a16:creationId xmlns:a16="http://schemas.microsoft.com/office/drawing/2014/main" id="{70770F25-DC40-4A15-8C3A-D979FC49CBF0}"/>
              </a:ext>
            </a:extLst>
          </p:cNvPr>
          <p:cNvPicPr>
            <a:picLocks noChangeAspect="1"/>
          </p:cNvPicPr>
          <p:nvPr/>
        </p:nvPicPr>
        <p:blipFill>
          <a:blip r:embed="rId3"/>
          <a:stretch>
            <a:fillRect/>
          </a:stretch>
        </p:blipFill>
        <p:spPr>
          <a:xfrm>
            <a:off x="8610601" y="2778712"/>
            <a:ext cx="3581400" cy="4014822"/>
          </a:xfrm>
          <a:prstGeom prst="rect">
            <a:avLst/>
          </a:prstGeom>
        </p:spPr>
      </p:pic>
      <p:sp>
        <p:nvSpPr>
          <p:cNvPr id="7" name="TextBox 6">
            <a:extLst>
              <a:ext uri="{FF2B5EF4-FFF2-40B4-BE49-F238E27FC236}">
                <a16:creationId xmlns:a16="http://schemas.microsoft.com/office/drawing/2014/main" id="{ECB4EFFE-91BF-49FC-A28A-62770F9325ED}"/>
              </a:ext>
            </a:extLst>
          </p:cNvPr>
          <p:cNvSpPr txBox="1"/>
          <p:nvPr/>
        </p:nvSpPr>
        <p:spPr>
          <a:xfrm>
            <a:off x="7430610" y="213064"/>
            <a:ext cx="1100370" cy="369332"/>
          </a:xfrm>
          <a:prstGeom prst="rect">
            <a:avLst/>
          </a:prstGeom>
          <a:noFill/>
        </p:spPr>
        <p:txBody>
          <a:bodyPr wrap="square" rtlCol="0">
            <a:spAutoFit/>
          </a:bodyPr>
          <a:lstStyle/>
          <a:p>
            <a:pPr algn="r"/>
            <a:r>
              <a:rPr lang="en-US" dirty="0"/>
              <a:t>student</a:t>
            </a:r>
          </a:p>
        </p:txBody>
      </p:sp>
      <p:sp>
        <p:nvSpPr>
          <p:cNvPr id="8" name="TextBox 7">
            <a:extLst>
              <a:ext uri="{FF2B5EF4-FFF2-40B4-BE49-F238E27FC236}">
                <a16:creationId xmlns:a16="http://schemas.microsoft.com/office/drawing/2014/main" id="{3EE1D462-6A6D-4C10-9260-83CD3BA9346B}"/>
              </a:ext>
            </a:extLst>
          </p:cNvPr>
          <p:cNvSpPr txBox="1"/>
          <p:nvPr/>
        </p:nvSpPr>
        <p:spPr>
          <a:xfrm>
            <a:off x="7581530" y="2750352"/>
            <a:ext cx="1100370" cy="369332"/>
          </a:xfrm>
          <a:prstGeom prst="rect">
            <a:avLst/>
          </a:prstGeom>
          <a:noFill/>
        </p:spPr>
        <p:txBody>
          <a:bodyPr wrap="square" rtlCol="0">
            <a:spAutoFit/>
          </a:bodyPr>
          <a:lstStyle/>
          <a:p>
            <a:pPr algn="r"/>
            <a:r>
              <a:rPr lang="en-US" dirty="0"/>
              <a:t>takes</a:t>
            </a:r>
          </a:p>
        </p:txBody>
      </p:sp>
      <p:sp>
        <p:nvSpPr>
          <p:cNvPr id="9" name="Rectangle 8">
            <a:extLst>
              <a:ext uri="{FF2B5EF4-FFF2-40B4-BE49-F238E27FC236}">
                <a16:creationId xmlns:a16="http://schemas.microsoft.com/office/drawing/2014/main" id="{06BAB5B3-0C1F-423A-8518-4AE820B0AE1A}"/>
              </a:ext>
            </a:extLst>
          </p:cNvPr>
          <p:cNvSpPr/>
          <p:nvPr/>
        </p:nvSpPr>
        <p:spPr>
          <a:xfrm>
            <a:off x="8610600" y="1776046"/>
            <a:ext cx="656492" cy="1934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074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0454E-4FC6-46BD-BBAC-3B9552E93F19}"/>
              </a:ext>
            </a:extLst>
          </p:cNvPr>
          <p:cNvSpPr>
            <a:spLocks noGrp="1"/>
          </p:cNvSpPr>
          <p:nvPr>
            <p:ph type="title"/>
          </p:nvPr>
        </p:nvSpPr>
        <p:spPr/>
        <p:txBody>
          <a:bodyPr>
            <a:normAutofit fontScale="90000"/>
          </a:bodyPr>
          <a:lstStyle/>
          <a:p>
            <a:r>
              <a:rPr lang="en-US" dirty="0"/>
              <a:t>Outer Joins</a:t>
            </a:r>
          </a:p>
        </p:txBody>
      </p:sp>
      <p:sp>
        <p:nvSpPr>
          <p:cNvPr id="3" name="Content Placeholder 2">
            <a:extLst>
              <a:ext uri="{FF2B5EF4-FFF2-40B4-BE49-F238E27FC236}">
                <a16:creationId xmlns:a16="http://schemas.microsoft.com/office/drawing/2014/main" id="{ED0AEEDC-6F82-44C0-A1A2-00E1B7EF6D17}"/>
              </a:ext>
            </a:extLst>
          </p:cNvPr>
          <p:cNvSpPr>
            <a:spLocks noGrp="1"/>
          </p:cNvSpPr>
          <p:nvPr>
            <p:ph idx="1"/>
          </p:nvPr>
        </p:nvSpPr>
        <p:spPr>
          <a:xfrm>
            <a:off x="838200" y="1270000"/>
            <a:ext cx="7022123" cy="4906963"/>
          </a:xfrm>
        </p:spPr>
        <p:txBody>
          <a:bodyPr>
            <a:normAutofit lnSpcReduction="10000"/>
          </a:bodyPr>
          <a:lstStyle/>
          <a:p>
            <a:r>
              <a:rPr lang="en-US" dirty="0"/>
              <a:t>There are three forms of outer join:</a:t>
            </a:r>
          </a:p>
          <a:p>
            <a:pPr lvl="1" algn="just"/>
            <a:r>
              <a:rPr lang="en-US" dirty="0"/>
              <a:t>The </a:t>
            </a:r>
            <a:r>
              <a:rPr lang="en-US" dirty="0">
                <a:solidFill>
                  <a:srgbClr val="0070C0"/>
                </a:solidFill>
              </a:rPr>
              <a:t>left outer join </a:t>
            </a:r>
            <a:r>
              <a:rPr lang="en-US" dirty="0"/>
              <a:t>preserves tuples only in the relation named before (to the left of) the left outer join operation.</a:t>
            </a:r>
          </a:p>
          <a:p>
            <a:pPr lvl="1" algn="just"/>
            <a:r>
              <a:rPr lang="en-US" dirty="0"/>
              <a:t>The </a:t>
            </a:r>
            <a:r>
              <a:rPr lang="en-US" dirty="0">
                <a:solidFill>
                  <a:srgbClr val="0070C0"/>
                </a:solidFill>
              </a:rPr>
              <a:t>right outer join </a:t>
            </a:r>
            <a:r>
              <a:rPr lang="en-US" dirty="0"/>
              <a:t>preserves tuples only in the relation named after (to the right of) the right outer join operation.</a:t>
            </a:r>
          </a:p>
          <a:p>
            <a:pPr lvl="1" algn="just"/>
            <a:r>
              <a:rPr lang="en-US" dirty="0"/>
              <a:t>The </a:t>
            </a:r>
            <a:r>
              <a:rPr lang="en-US" dirty="0">
                <a:solidFill>
                  <a:srgbClr val="0070C0"/>
                </a:solidFill>
              </a:rPr>
              <a:t>full outer join</a:t>
            </a:r>
            <a:r>
              <a:rPr lang="en-US" dirty="0"/>
              <a:t> preserves tuples in both relations</a:t>
            </a:r>
          </a:p>
          <a:p>
            <a:pPr lvl="1" algn="just"/>
            <a:endParaRPr lang="en-US" dirty="0"/>
          </a:p>
          <a:p>
            <a:pPr algn="just"/>
            <a:r>
              <a:rPr lang="en-US" dirty="0"/>
              <a:t>The join operations we studied earlier that do not preserve nonmatched tuples are called </a:t>
            </a:r>
            <a:r>
              <a:rPr lang="en-US" dirty="0">
                <a:solidFill>
                  <a:srgbClr val="0070C0"/>
                </a:solidFill>
              </a:rPr>
              <a:t>inner-join</a:t>
            </a:r>
            <a:r>
              <a:rPr lang="en-US" dirty="0"/>
              <a:t> operations</a:t>
            </a:r>
          </a:p>
        </p:txBody>
      </p:sp>
      <p:sp>
        <p:nvSpPr>
          <p:cNvPr id="4" name="Slide Number Placeholder 3">
            <a:extLst>
              <a:ext uri="{FF2B5EF4-FFF2-40B4-BE49-F238E27FC236}">
                <a16:creationId xmlns:a16="http://schemas.microsoft.com/office/drawing/2014/main" id="{D135DE7C-DD65-486D-9010-50F77147B29B}"/>
              </a:ext>
            </a:extLst>
          </p:cNvPr>
          <p:cNvSpPr>
            <a:spLocks noGrp="1"/>
          </p:cNvSpPr>
          <p:nvPr>
            <p:ph type="sldNum" sz="quarter" idx="12"/>
          </p:nvPr>
        </p:nvSpPr>
        <p:spPr/>
        <p:txBody>
          <a:bodyPr/>
          <a:lstStyle/>
          <a:p>
            <a:fld id="{7A40C488-C8CC-47D5-8871-7D5F905AB6AC}" type="slidenum">
              <a:rPr lang="en-US" smtClean="0"/>
              <a:t>18</a:t>
            </a:fld>
            <a:endParaRPr lang="en-US"/>
          </a:p>
        </p:txBody>
      </p:sp>
      <p:pic>
        <p:nvPicPr>
          <p:cNvPr id="5" name="Picture 4">
            <a:extLst>
              <a:ext uri="{FF2B5EF4-FFF2-40B4-BE49-F238E27FC236}">
                <a16:creationId xmlns:a16="http://schemas.microsoft.com/office/drawing/2014/main" id="{F99079FD-195D-43DB-A615-0ABDDBD74594}"/>
              </a:ext>
            </a:extLst>
          </p:cNvPr>
          <p:cNvPicPr>
            <a:picLocks noChangeAspect="1"/>
          </p:cNvPicPr>
          <p:nvPr/>
        </p:nvPicPr>
        <p:blipFill>
          <a:blip r:embed="rId2"/>
          <a:stretch>
            <a:fillRect/>
          </a:stretch>
        </p:blipFill>
        <p:spPr>
          <a:xfrm>
            <a:off x="8530980" y="0"/>
            <a:ext cx="3337356" cy="2778711"/>
          </a:xfrm>
          <a:prstGeom prst="rect">
            <a:avLst/>
          </a:prstGeom>
        </p:spPr>
      </p:pic>
      <p:pic>
        <p:nvPicPr>
          <p:cNvPr id="6" name="Picture 5">
            <a:extLst>
              <a:ext uri="{FF2B5EF4-FFF2-40B4-BE49-F238E27FC236}">
                <a16:creationId xmlns:a16="http://schemas.microsoft.com/office/drawing/2014/main" id="{A94B7DED-3B4C-4C2C-A54C-3C06F948704E}"/>
              </a:ext>
            </a:extLst>
          </p:cNvPr>
          <p:cNvPicPr>
            <a:picLocks noChangeAspect="1"/>
          </p:cNvPicPr>
          <p:nvPr/>
        </p:nvPicPr>
        <p:blipFill>
          <a:blip r:embed="rId3"/>
          <a:stretch>
            <a:fillRect/>
          </a:stretch>
        </p:blipFill>
        <p:spPr>
          <a:xfrm>
            <a:off x="8610601" y="2778712"/>
            <a:ext cx="3581400" cy="4014822"/>
          </a:xfrm>
          <a:prstGeom prst="rect">
            <a:avLst/>
          </a:prstGeom>
        </p:spPr>
      </p:pic>
      <p:sp>
        <p:nvSpPr>
          <p:cNvPr id="7" name="TextBox 6">
            <a:extLst>
              <a:ext uri="{FF2B5EF4-FFF2-40B4-BE49-F238E27FC236}">
                <a16:creationId xmlns:a16="http://schemas.microsoft.com/office/drawing/2014/main" id="{0C06067C-E978-4779-B558-30D3C74574FF}"/>
              </a:ext>
            </a:extLst>
          </p:cNvPr>
          <p:cNvSpPr txBox="1"/>
          <p:nvPr/>
        </p:nvSpPr>
        <p:spPr>
          <a:xfrm>
            <a:off x="7430610" y="213064"/>
            <a:ext cx="1100370" cy="369332"/>
          </a:xfrm>
          <a:prstGeom prst="rect">
            <a:avLst/>
          </a:prstGeom>
          <a:noFill/>
        </p:spPr>
        <p:txBody>
          <a:bodyPr wrap="square" rtlCol="0">
            <a:spAutoFit/>
          </a:bodyPr>
          <a:lstStyle/>
          <a:p>
            <a:pPr algn="r"/>
            <a:r>
              <a:rPr lang="en-US" dirty="0"/>
              <a:t>student</a:t>
            </a:r>
          </a:p>
        </p:txBody>
      </p:sp>
      <p:sp>
        <p:nvSpPr>
          <p:cNvPr id="8" name="TextBox 7">
            <a:extLst>
              <a:ext uri="{FF2B5EF4-FFF2-40B4-BE49-F238E27FC236}">
                <a16:creationId xmlns:a16="http://schemas.microsoft.com/office/drawing/2014/main" id="{F1F77E6D-4488-421D-A7B9-87BE6E9B8204}"/>
              </a:ext>
            </a:extLst>
          </p:cNvPr>
          <p:cNvSpPr txBox="1"/>
          <p:nvPr/>
        </p:nvSpPr>
        <p:spPr>
          <a:xfrm>
            <a:off x="7581530" y="2750352"/>
            <a:ext cx="1100370" cy="369332"/>
          </a:xfrm>
          <a:prstGeom prst="rect">
            <a:avLst/>
          </a:prstGeom>
          <a:noFill/>
        </p:spPr>
        <p:txBody>
          <a:bodyPr wrap="square" rtlCol="0">
            <a:spAutoFit/>
          </a:bodyPr>
          <a:lstStyle/>
          <a:p>
            <a:pPr algn="r"/>
            <a:r>
              <a:rPr lang="en-US" dirty="0"/>
              <a:t>takes</a:t>
            </a:r>
          </a:p>
        </p:txBody>
      </p:sp>
    </p:spTree>
    <p:extLst>
      <p:ext uri="{BB962C8B-B14F-4D97-AF65-F5344CB8AC3E}">
        <p14:creationId xmlns:p14="http://schemas.microsoft.com/office/powerpoint/2010/main" val="17519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0454E-4FC6-46BD-BBAC-3B9552E93F19}"/>
              </a:ext>
            </a:extLst>
          </p:cNvPr>
          <p:cNvSpPr>
            <a:spLocks noGrp="1"/>
          </p:cNvSpPr>
          <p:nvPr>
            <p:ph type="title"/>
          </p:nvPr>
        </p:nvSpPr>
        <p:spPr/>
        <p:txBody>
          <a:bodyPr>
            <a:normAutofit fontScale="90000"/>
          </a:bodyPr>
          <a:lstStyle/>
          <a:p>
            <a:r>
              <a:rPr lang="en-US" dirty="0"/>
              <a:t>Outer Joins</a:t>
            </a:r>
          </a:p>
        </p:txBody>
      </p:sp>
      <p:sp>
        <p:nvSpPr>
          <p:cNvPr id="3" name="Content Placeholder 2">
            <a:extLst>
              <a:ext uri="{FF2B5EF4-FFF2-40B4-BE49-F238E27FC236}">
                <a16:creationId xmlns:a16="http://schemas.microsoft.com/office/drawing/2014/main" id="{ED0AEEDC-6F82-44C0-A1A2-00E1B7EF6D17}"/>
              </a:ext>
            </a:extLst>
          </p:cNvPr>
          <p:cNvSpPr>
            <a:spLocks noGrp="1"/>
          </p:cNvSpPr>
          <p:nvPr>
            <p:ph idx="1"/>
          </p:nvPr>
        </p:nvSpPr>
        <p:spPr>
          <a:xfrm>
            <a:off x="838200" y="1270000"/>
            <a:ext cx="7022123" cy="4906963"/>
          </a:xfrm>
        </p:spPr>
        <p:txBody>
          <a:bodyPr>
            <a:normAutofit/>
          </a:bodyPr>
          <a:lstStyle/>
          <a:p>
            <a:pPr algn="just"/>
            <a:r>
              <a:rPr lang="en-US" dirty="0"/>
              <a:t> left outer join</a:t>
            </a:r>
          </a:p>
          <a:p>
            <a:pPr marL="457200" lvl="1" indent="0" algn="just">
              <a:buNone/>
            </a:pPr>
            <a:r>
              <a:rPr lang="en-US" dirty="0"/>
              <a:t>Select </a:t>
            </a:r>
            <a:r>
              <a:rPr lang="en-US" b="0" dirty="0"/>
              <a:t>* </a:t>
            </a:r>
            <a:r>
              <a:rPr lang="en-US" dirty="0"/>
              <a:t>from </a:t>
            </a:r>
            <a:r>
              <a:rPr lang="en-US" b="0" i="1" dirty="0"/>
              <a:t>student </a:t>
            </a:r>
            <a:r>
              <a:rPr lang="en-US" dirty="0"/>
              <a:t>natural left outer join </a:t>
            </a:r>
            <a:r>
              <a:rPr lang="en-US" b="0" i="1" dirty="0"/>
              <a:t>takes</a:t>
            </a:r>
            <a:r>
              <a:rPr lang="en-US" b="0" dirty="0"/>
              <a:t>;</a:t>
            </a:r>
            <a:r>
              <a:rPr lang="en-US" dirty="0"/>
              <a:t> </a:t>
            </a:r>
            <a:br>
              <a:rPr lang="en-US" dirty="0"/>
            </a:br>
            <a:endParaRPr lang="en-US" dirty="0"/>
          </a:p>
        </p:txBody>
      </p:sp>
      <p:sp>
        <p:nvSpPr>
          <p:cNvPr id="4" name="Slide Number Placeholder 3">
            <a:extLst>
              <a:ext uri="{FF2B5EF4-FFF2-40B4-BE49-F238E27FC236}">
                <a16:creationId xmlns:a16="http://schemas.microsoft.com/office/drawing/2014/main" id="{D135DE7C-DD65-486D-9010-50F77147B29B}"/>
              </a:ext>
            </a:extLst>
          </p:cNvPr>
          <p:cNvSpPr>
            <a:spLocks noGrp="1"/>
          </p:cNvSpPr>
          <p:nvPr>
            <p:ph type="sldNum" sz="quarter" idx="12"/>
          </p:nvPr>
        </p:nvSpPr>
        <p:spPr/>
        <p:txBody>
          <a:bodyPr/>
          <a:lstStyle/>
          <a:p>
            <a:fld id="{7A40C488-C8CC-47D5-8871-7D5F905AB6AC}" type="slidenum">
              <a:rPr lang="en-US" smtClean="0"/>
              <a:t>19</a:t>
            </a:fld>
            <a:endParaRPr lang="en-US"/>
          </a:p>
        </p:txBody>
      </p:sp>
      <p:pic>
        <p:nvPicPr>
          <p:cNvPr id="5" name="Picture 4">
            <a:extLst>
              <a:ext uri="{FF2B5EF4-FFF2-40B4-BE49-F238E27FC236}">
                <a16:creationId xmlns:a16="http://schemas.microsoft.com/office/drawing/2014/main" id="{F99079FD-195D-43DB-A615-0ABDDBD74594}"/>
              </a:ext>
            </a:extLst>
          </p:cNvPr>
          <p:cNvPicPr>
            <a:picLocks noChangeAspect="1"/>
          </p:cNvPicPr>
          <p:nvPr/>
        </p:nvPicPr>
        <p:blipFill>
          <a:blip r:embed="rId2"/>
          <a:stretch>
            <a:fillRect/>
          </a:stretch>
        </p:blipFill>
        <p:spPr>
          <a:xfrm>
            <a:off x="8530980" y="0"/>
            <a:ext cx="3337356" cy="2778711"/>
          </a:xfrm>
          <a:prstGeom prst="rect">
            <a:avLst/>
          </a:prstGeom>
        </p:spPr>
      </p:pic>
      <p:pic>
        <p:nvPicPr>
          <p:cNvPr id="6" name="Picture 5">
            <a:extLst>
              <a:ext uri="{FF2B5EF4-FFF2-40B4-BE49-F238E27FC236}">
                <a16:creationId xmlns:a16="http://schemas.microsoft.com/office/drawing/2014/main" id="{A94B7DED-3B4C-4C2C-A54C-3C06F948704E}"/>
              </a:ext>
            </a:extLst>
          </p:cNvPr>
          <p:cNvPicPr>
            <a:picLocks noChangeAspect="1"/>
          </p:cNvPicPr>
          <p:nvPr/>
        </p:nvPicPr>
        <p:blipFill>
          <a:blip r:embed="rId3"/>
          <a:stretch>
            <a:fillRect/>
          </a:stretch>
        </p:blipFill>
        <p:spPr>
          <a:xfrm>
            <a:off x="8610601" y="2778712"/>
            <a:ext cx="3581400" cy="4014822"/>
          </a:xfrm>
          <a:prstGeom prst="rect">
            <a:avLst/>
          </a:prstGeom>
        </p:spPr>
      </p:pic>
      <p:sp>
        <p:nvSpPr>
          <p:cNvPr id="7" name="TextBox 6">
            <a:extLst>
              <a:ext uri="{FF2B5EF4-FFF2-40B4-BE49-F238E27FC236}">
                <a16:creationId xmlns:a16="http://schemas.microsoft.com/office/drawing/2014/main" id="{0C06067C-E978-4779-B558-30D3C74574FF}"/>
              </a:ext>
            </a:extLst>
          </p:cNvPr>
          <p:cNvSpPr txBox="1"/>
          <p:nvPr/>
        </p:nvSpPr>
        <p:spPr>
          <a:xfrm>
            <a:off x="7430610" y="213064"/>
            <a:ext cx="1100370" cy="369332"/>
          </a:xfrm>
          <a:prstGeom prst="rect">
            <a:avLst/>
          </a:prstGeom>
          <a:noFill/>
        </p:spPr>
        <p:txBody>
          <a:bodyPr wrap="square" rtlCol="0">
            <a:spAutoFit/>
          </a:bodyPr>
          <a:lstStyle/>
          <a:p>
            <a:pPr algn="r"/>
            <a:r>
              <a:rPr lang="en-US" dirty="0"/>
              <a:t>student</a:t>
            </a:r>
          </a:p>
        </p:txBody>
      </p:sp>
      <p:sp>
        <p:nvSpPr>
          <p:cNvPr id="8" name="TextBox 7">
            <a:extLst>
              <a:ext uri="{FF2B5EF4-FFF2-40B4-BE49-F238E27FC236}">
                <a16:creationId xmlns:a16="http://schemas.microsoft.com/office/drawing/2014/main" id="{F1F77E6D-4488-421D-A7B9-87BE6E9B8204}"/>
              </a:ext>
            </a:extLst>
          </p:cNvPr>
          <p:cNvSpPr txBox="1"/>
          <p:nvPr/>
        </p:nvSpPr>
        <p:spPr>
          <a:xfrm>
            <a:off x="7581530" y="2750352"/>
            <a:ext cx="1100370" cy="369332"/>
          </a:xfrm>
          <a:prstGeom prst="rect">
            <a:avLst/>
          </a:prstGeom>
          <a:noFill/>
        </p:spPr>
        <p:txBody>
          <a:bodyPr wrap="square" rtlCol="0">
            <a:spAutoFit/>
          </a:bodyPr>
          <a:lstStyle/>
          <a:p>
            <a:pPr algn="r"/>
            <a:r>
              <a:rPr lang="en-US" dirty="0"/>
              <a:t>takes</a:t>
            </a:r>
          </a:p>
        </p:txBody>
      </p:sp>
      <p:pic>
        <p:nvPicPr>
          <p:cNvPr id="10" name="Picture 9">
            <a:extLst>
              <a:ext uri="{FF2B5EF4-FFF2-40B4-BE49-F238E27FC236}">
                <a16:creationId xmlns:a16="http://schemas.microsoft.com/office/drawing/2014/main" id="{8754E1B5-607F-4763-86D9-CECA65E27E31}"/>
              </a:ext>
            </a:extLst>
          </p:cNvPr>
          <p:cNvPicPr>
            <a:picLocks noChangeAspect="1"/>
          </p:cNvPicPr>
          <p:nvPr/>
        </p:nvPicPr>
        <p:blipFill>
          <a:blip r:embed="rId4"/>
          <a:stretch>
            <a:fillRect/>
          </a:stretch>
        </p:blipFill>
        <p:spPr>
          <a:xfrm>
            <a:off x="1447726" y="2157274"/>
            <a:ext cx="5482423" cy="4781864"/>
          </a:xfrm>
          <a:prstGeom prst="rect">
            <a:avLst/>
          </a:prstGeom>
        </p:spPr>
      </p:pic>
    </p:spTree>
    <p:extLst>
      <p:ext uri="{BB962C8B-B14F-4D97-AF65-F5344CB8AC3E}">
        <p14:creationId xmlns:p14="http://schemas.microsoft.com/office/powerpoint/2010/main" val="32822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F19F-AC26-4C09-AE0F-A91ADE32B230}"/>
              </a:ext>
            </a:extLst>
          </p:cNvPr>
          <p:cNvSpPr>
            <a:spLocks noGrp="1"/>
          </p:cNvSpPr>
          <p:nvPr>
            <p:ph type="title"/>
          </p:nvPr>
        </p:nvSpPr>
        <p:spPr/>
        <p:txBody>
          <a:bodyPr>
            <a:normAutofit fontScale="90000"/>
          </a:bodyPr>
          <a:lstStyle/>
          <a:p>
            <a:r>
              <a:rPr lang="en-US" dirty="0"/>
              <a:t>Questions</a:t>
            </a:r>
          </a:p>
        </p:txBody>
      </p:sp>
      <p:sp>
        <p:nvSpPr>
          <p:cNvPr id="3" name="Content Placeholder 2">
            <a:extLst>
              <a:ext uri="{FF2B5EF4-FFF2-40B4-BE49-F238E27FC236}">
                <a16:creationId xmlns:a16="http://schemas.microsoft.com/office/drawing/2014/main" id="{3BD67D4A-CC28-4D95-9909-D204C8431722}"/>
              </a:ext>
            </a:extLst>
          </p:cNvPr>
          <p:cNvSpPr>
            <a:spLocks noGrp="1"/>
          </p:cNvSpPr>
          <p:nvPr>
            <p:ph idx="1"/>
          </p:nvPr>
        </p:nvSpPr>
        <p:spPr>
          <a:xfrm>
            <a:off x="838200" y="1270000"/>
            <a:ext cx="7613342" cy="4906963"/>
          </a:xfrm>
        </p:spPr>
        <p:txBody>
          <a:bodyPr>
            <a:normAutofit/>
          </a:bodyPr>
          <a:lstStyle/>
          <a:p>
            <a:r>
              <a:rPr lang="en-US" dirty="0"/>
              <a:t>Output of the following Query? </a:t>
            </a:r>
          </a:p>
          <a:p>
            <a:pPr marL="457200" lvl="1" indent="0">
              <a:buNone/>
            </a:pPr>
            <a:r>
              <a:rPr lang="en-US" b="0" i="1" dirty="0"/>
              <a:t>select name, </a:t>
            </a:r>
            <a:r>
              <a:rPr lang="en-US" b="0" i="1" dirty="0" err="1"/>
              <a:t>instructor.dept_name</a:t>
            </a:r>
            <a:r>
              <a:rPr lang="en-US" b="0" i="1" dirty="0"/>
              <a:t>, building from instructor, department where </a:t>
            </a:r>
            <a:r>
              <a:rPr lang="en-US" b="0" i="1" dirty="0" err="1"/>
              <a:t>instructor.dept_name</a:t>
            </a:r>
            <a:r>
              <a:rPr lang="en-US" b="0" i="1" dirty="0"/>
              <a:t>= </a:t>
            </a:r>
            <a:r>
              <a:rPr lang="en-US" b="0" i="1" dirty="0" err="1"/>
              <a:t>department.dept_name</a:t>
            </a:r>
            <a:r>
              <a:rPr lang="en-US" b="0" i="1" dirty="0"/>
              <a:t>;</a:t>
            </a:r>
          </a:p>
          <a:p>
            <a:r>
              <a:rPr lang="en-US" dirty="0"/>
              <a:t>Output of the following Query? </a:t>
            </a:r>
          </a:p>
          <a:p>
            <a:pPr marL="457200" lvl="1" indent="0">
              <a:buNone/>
            </a:pPr>
            <a:r>
              <a:rPr lang="en-US" b="0" i="1" dirty="0"/>
              <a:t>select </a:t>
            </a:r>
            <a:r>
              <a:rPr lang="en-US" b="0" i="1" dirty="0" err="1"/>
              <a:t>dept_name</a:t>
            </a:r>
            <a:r>
              <a:rPr lang="en-US" b="0" i="1" dirty="0"/>
              <a:t> from department</a:t>
            </a:r>
          </a:p>
          <a:p>
            <a:pPr marL="457200" lvl="1" indent="0">
              <a:buNone/>
            </a:pPr>
            <a:r>
              <a:rPr lang="en-US" b="0" i="1" dirty="0"/>
              <a:t>where </a:t>
            </a:r>
            <a:r>
              <a:rPr lang="en-US" b="0" i="1" dirty="0" err="1"/>
              <a:t>dept_name</a:t>
            </a:r>
            <a:r>
              <a:rPr lang="en-US" b="0" i="1" dirty="0"/>
              <a:t> like “</a:t>
            </a:r>
            <a:r>
              <a:rPr lang="en-US" b="0" i="1" dirty="0" err="1"/>
              <a:t>ab%cd</a:t>
            </a:r>
            <a:r>
              <a:rPr lang="en-US" b="0" i="1" dirty="0"/>
              <a:t>”;</a:t>
            </a:r>
          </a:p>
          <a:p>
            <a:r>
              <a:rPr lang="en-US" dirty="0"/>
              <a:t>Output of the following Query? </a:t>
            </a:r>
          </a:p>
          <a:p>
            <a:pPr marL="457200" lvl="1" indent="0">
              <a:buNone/>
            </a:pPr>
            <a:r>
              <a:rPr lang="en-US" b="0" i="1" dirty="0"/>
              <a:t>select name from instructor</a:t>
            </a:r>
          </a:p>
          <a:p>
            <a:pPr marL="457200" lvl="1" indent="0">
              <a:buNone/>
            </a:pPr>
            <a:r>
              <a:rPr lang="en-US" b="0" i="1" dirty="0"/>
              <a:t>where salary &gt; 10000 is unknown;</a:t>
            </a:r>
          </a:p>
        </p:txBody>
      </p:sp>
      <p:sp>
        <p:nvSpPr>
          <p:cNvPr id="4" name="Slide Number Placeholder 3">
            <a:extLst>
              <a:ext uri="{FF2B5EF4-FFF2-40B4-BE49-F238E27FC236}">
                <a16:creationId xmlns:a16="http://schemas.microsoft.com/office/drawing/2014/main" id="{4793AF10-6D07-4DEA-9174-AF08E4D3E0E1}"/>
              </a:ext>
            </a:extLst>
          </p:cNvPr>
          <p:cNvSpPr>
            <a:spLocks noGrp="1"/>
          </p:cNvSpPr>
          <p:nvPr>
            <p:ph type="sldNum" sz="quarter" idx="12"/>
          </p:nvPr>
        </p:nvSpPr>
        <p:spPr/>
        <p:txBody>
          <a:bodyPr/>
          <a:lstStyle/>
          <a:p>
            <a:fld id="{7A40C488-C8CC-47D5-8871-7D5F905AB6AC}" type="slidenum">
              <a:rPr lang="en-US" smtClean="0"/>
              <a:t>2</a:t>
            </a:fld>
            <a:endParaRPr lang="en-US"/>
          </a:p>
        </p:txBody>
      </p:sp>
    </p:spTree>
    <p:extLst>
      <p:ext uri="{BB962C8B-B14F-4D97-AF65-F5344CB8AC3E}">
        <p14:creationId xmlns:p14="http://schemas.microsoft.com/office/powerpoint/2010/main" val="358061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6B3D-1C3E-4C03-B1DD-28934084070F}"/>
              </a:ext>
            </a:extLst>
          </p:cNvPr>
          <p:cNvSpPr>
            <a:spLocks noGrp="1"/>
          </p:cNvSpPr>
          <p:nvPr>
            <p:ph type="title"/>
          </p:nvPr>
        </p:nvSpPr>
        <p:spPr/>
        <p:txBody>
          <a:bodyPr>
            <a:normAutofit fontScale="90000"/>
          </a:bodyPr>
          <a:lstStyle/>
          <a:p>
            <a:r>
              <a:rPr lang="en-US" dirty="0"/>
              <a:t>Outer Joins</a:t>
            </a:r>
          </a:p>
        </p:txBody>
      </p:sp>
      <p:sp>
        <p:nvSpPr>
          <p:cNvPr id="3" name="Content Placeholder 2">
            <a:extLst>
              <a:ext uri="{FF2B5EF4-FFF2-40B4-BE49-F238E27FC236}">
                <a16:creationId xmlns:a16="http://schemas.microsoft.com/office/drawing/2014/main" id="{8FC3624F-BE3B-48A6-9D81-978CF90B9434}"/>
              </a:ext>
            </a:extLst>
          </p:cNvPr>
          <p:cNvSpPr>
            <a:spLocks noGrp="1"/>
          </p:cNvSpPr>
          <p:nvPr>
            <p:ph idx="1"/>
          </p:nvPr>
        </p:nvSpPr>
        <p:spPr>
          <a:xfrm>
            <a:off x="838200" y="1270000"/>
            <a:ext cx="7233138" cy="4906963"/>
          </a:xfrm>
        </p:spPr>
        <p:txBody>
          <a:bodyPr/>
          <a:lstStyle/>
          <a:p>
            <a:pPr algn="just"/>
            <a:r>
              <a:rPr lang="en-US" dirty="0"/>
              <a:t>right outer join</a:t>
            </a:r>
          </a:p>
          <a:p>
            <a:pPr lvl="1" algn="just"/>
            <a:r>
              <a:rPr lang="en-US" dirty="0"/>
              <a:t>The </a:t>
            </a:r>
            <a:r>
              <a:rPr lang="en-US" dirty="0">
                <a:solidFill>
                  <a:srgbClr val="002060"/>
                </a:solidFill>
              </a:rPr>
              <a:t>right outer join</a:t>
            </a:r>
            <a:r>
              <a:rPr lang="en-US" dirty="0"/>
              <a:t> is symmetric to the </a:t>
            </a:r>
            <a:r>
              <a:rPr lang="en-US" dirty="0">
                <a:solidFill>
                  <a:srgbClr val="002060"/>
                </a:solidFill>
              </a:rPr>
              <a:t>left outer join</a:t>
            </a:r>
          </a:p>
          <a:p>
            <a:pPr marL="457200" lvl="1" indent="0" algn="just">
              <a:buNone/>
            </a:pPr>
            <a:r>
              <a:rPr lang="en-US" dirty="0"/>
              <a:t>Select </a:t>
            </a:r>
            <a:r>
              <a:rPr lang="en-US" b="0" dirty="0"/>
              <a:t>* </a:t>
            </a:r>
            <a:r>
              <a:rPr lang="en-US" dirty="0"/>
              <a:t>from </a:t>
            </a:r>
            <a:r>
              <a:rPr lang="en-US" b="0" i="1" dirty="0">
                <a:solidFill>
                  <a:srgbClr val="0070C0"/>
                </a:solidFill>
              </a:rPr>
              <a:t>takes</a:t>
            </a:r>
            <a:r>
              <a:rPr lang="en-US" b="0" i="1" dirty="0"/>
              <a:t> </a:t>
            </a:r>
            <a:r>
              <a:rPr lang="en-US" dirty="0"/>
              <a:t>natural right outer join </a:t>
            </a:r>
            <a:r>
              <a:rPr lang="en-US" b="0" i="1" dirty="0">
                <a:solidFill>
                  <a:srgbClr val="0070C0"/>
                </a:solidFill>
              </a:rPr>
              <a:t>student</a:t>
            </a:r>
            <a:r>
              <a:rPr lang="en-US" b="0" dirty="0"/>
              <a:t>;</a:t>
            </a:r>
            <a:r>
              <a:rPr lang="en-US" dirty="0"/>
              <a:t> </a:t>
            </a: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73FB0509-CC23-48DB-9888-2FE2D129CA03}"/>
              </a:ext>
            </a:extLst>
          </p:cNvPr>
          <p:cNvSpPr>
            <a:spLocks noGrp="1"/>
          </p:cNvSpPr>
          <p:nvPr>
            <p:ph type="sldNum" sz="quarter" idx="12"/>
          </p:nvPr>
        </p:nvSpPr>
        <p:spPr/>
        <p:txBody>
          <a:bodyPr/>
          <a:lstStyle/>
          <a:p>
            <a:fld id="{7A40C488-C8CC-47D5-8871-7D5F905AB6AC}" type="slidenum">
              <a:rPr lang="en-US" smtClean="0"/>
              <a:t>20</a:t>
            </a:fld>
            <a:endParaRPr lang="en-US"/>
          </a:p>
        </p:txBody>
      </p:sp>
      <p:pic>
        <p:nvPicPr>
          <p:cNvPr id="5" name="Picture 4">
            <a:extLst>
              <a:ext uri="{FF2B5EF4-FFF2-40B4-BE49-F238E27FC236}">
                <a16:creationId xmlns:a16="http://schemas.microsoft.com/office/drawing/2014/main" id="{B002DC57-249B-4A6E-B2CB-C288DE9FF7DA}"/>
              </a:ext>
            </a:extLst>
          </p:cNvPr>
          <p:cNvPicPr>
            <a:picLocks noChangeAspect="1"/>
          </p:cNvPicPr>
          <p:nvPr/>
        </p:nvPicPr>
        <p:blipFill>
          <a:blip r:embed="rId2"/>
          <a:stretch>
            <a:fillRect/>
          </a:stretch>
        </p:blipFill>
        <p:spPr>
          <a:xfrm>
            <a:off x="8530980" y="0"/>
            <a:ext cx="3337356" cy="2778711"/>
          </a:xfrm>
          <a:prstGeom prst="rect">
            <a:avLst/>
          </a:prstGeom>
        </p:spPr>
      </p:pic>
      <p:pic>
        <p:nvPicPr>
          <p:cNvPr id="6" name="Picture 5">
            <a:extLst>
              <a:ext uri="{FF2B5EF4-FFF2-40B4-BE49-F238E27FC236}">
                <a16:creationId xmlns:a16="http://schemas.microsoft.com/office/drawing/2014/main" id="{3C914B83-C54C-420A-A208-12F53FF5686C}"/>
              </a:ext>
            </a:extLst>
          </p:cNvPr>
          <p:cNvPicPr>
            <a:picLocks noChangeAspect="1"/>
          </p:cNvPicPr>
          <p:nvPr/>
        </p:nvPicPr>
        <p:blipFill>
          <a:blip r:embed="rId3"/>
          <a:stretch>
            <a:fillRect/>
          </a:stretch>
        </p:blipFill>
        <p:spPr>
          <a:xfrm>
            <a:off x="8610601" y="2778712"/>
            <a:ext cx="3581400" cy="4014822"/>
          </a:xfrm>
          <a:prstGeom prst="rect">
            <a:avLst/>
          </a:prstGeom>
        </p:spPr>
      </p:pic>
      <p:sp>
        <p:nvSpPr>
          <p:cNvPr id="7" name="TextBox 6">
            <a:extLst>
              <a:ext uri="{FF2B5EF4-FFF2-40B4-BE49-F238E27FC236}">
                <a16:creationId xmlns:a16="http://schemas.microsoft.com/office/drawing/2014/main" id="{FDEEBBD9-6E99-4118-8FFE-B21223D85F18}"/>
              </a:ext>
            </a:extLst>
          </p:cNvPr>
          <p:cNvSpPr txBox="1"/>
          <p:nvPr/>
        </p:nvSpPr>
        <p:spPr>
          <a:xfrm>
            <a:off x="7430610" y="213064"/>
            <a:ext cx="1100370" cy="369332"/>
          </a:xfrm>
          <a:prstGeom prst="rect">
            <a:avLst/>
          </a:prstGeom>
          <a:noFill/>
        </p:spPr>
        <p:txBody>
          <a:bodyPr wrap="square" rtlCol="0">
            <a:spAutoFit/>
          </a:bodyPr>
          <a:lstStyle/>
          <a:p>
            <a:pPr algn="r"/>
            <a:r>
              <a:rPr lang="en-US" dirty="0"/>
              <a:t>student</a:t>
            </a:r>
          </a:p>
        </p:txBody>
      </p:sp>
      <p:sp>
        <p:nvSpPr>
          <p:cNvPr id="8" name="TextBox 7">
            <a:extLst>
              <a:ext uri="{FF2B5EF4-FFF2-40B4-BE49-F238E27FC236}">
                <a16:creationId xmlns:a16="http://schemas.microsoft.com/office/drawing/2014/main" id="{0CD7A124-0995-4C9D-BD81-6C9A5254F28B}"/>
              </a:ext>
            </a:extLst>
          </p:cNvPr>
          <p:cNvSpPr txBox="1"/>
          <p:nvPr/>
        </p:nvSpPr>
        <p:spPr>
          <a:xfrm>
            <a:off x="7581530" y="2750352"/>
            <a:ext cx="1100370" cy="369332"/>
          </a:xfrm>
          <a:prstGeom prst="rect">
            <a:avLst/>
          </a:prstGeom>
          <a:noFill/>
        </p:spPr>
        <p:txBody>
          <a:bodyPr wrap="square" rtlCol="0">
            <a:spAutoFit/>
          </a:bodyPr>
          <a:lstStyle/>
          <a:p>
            <a:pPr algn="r"/>
            <a:r>
              <a:rPr lang="en-US" dirty="0"/>
              <a:t>takes</a:t>
            </a:r>
          </a:p>
        </p:txBody>
      </p:sp>
      <p:pic>
        <p:nvPicPr>
          <p:cNvPr id="10" name="Picture 9">
            <a:extLst>
              <a:ext uri="{FF2B5EF4-FFF2-40B4-BE49-F238E27FC236}">
                <a16:creationId xmlns:a16="http://schemas.microsoft.com/office/drawing/2014/main" id="{A89EB84E-B943-4C28-86D4-327058BAF7BA}"/>
              </a:ext>
            </a:extLst>
          </p:cNvPr>
          <p:cNvPicPr>
            <a:picLocks noChangeAspect="1"/>
          </p:cNvPicPr>
          <p:nvPr/>
        </p:nvPicPr>
        <p:blipFill>
          <a:blip r:embed="rId4"/>
          <a:stretch>
            <a:fillRect/>
          </a:stretch>
        </p:blipFill>
        <p:spPr>
          <a:xfrm>
            <a:off x="2654423" y="2860602"/>
            <a:ext cx="4450470" cy="3894941"/>
          </a:xfrm>
          <a:prstGeom prst="rect">
            <a:avLst/>
          </a:prstGeom>
        </p:spPr>
      </p:pic>
    </p:spTree>
    <p:extLst>
      <p:ext uri="{BB962C8B-B14F-4D97-AF65-F5344CB8AC3E}">
        <p14:creationId xmlns:p14="http://schemas.microsoft.com/office/powerpoint/2010/main" val="1990778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6B3D-1C3E-4C03-B1DD-28934084070F}"/>
              </a:ext>
            </a:extLst>
          </p:cNvPr>
          <p:cNvSpPr>
            <a:spLocks noGrp="1"/>
          </p:cNvSpPr>
          <p:nvPr>
            <p:ph type="title"/>
          </p:nvPr>
        </p:nvSpPr>
        <p:spPr/>
        <p:txBody>
          <a:bodyPr>
            <a:normAutofit fontScale="90000"/>
          </a:bodyPr>
          <a:lstStyle/>
          <a:p>
            <a:r>
              <a:rPr lang="en-US" dirty="0"/>
              <a:t>Outer Joins</a:t>
            </a:r>
          </a:p>
        </p:txBody>
      </p:sp>
      <p:sp>
        <p:nvSpPr>
          <p:cNvPr id="3" name="Content Placeholder 2">
            <a:extLst>
              <a:ext uri="{FF2B5EF4-FFF2-40B4-BE49-F238E27FC236}">
                <a16:creationId xmlns:a16="http://schemas.microsoft.com/office/drawing/2014/main" id="{8FC3624F-BE3B-48A6-9D81-978CF90B9434}"/>
              </a:ext>
            </a:extLst>
          </p:cNvPr>
          <p:cNvSpPr>
            <a:spLocks noGrp="1"/>
          </p:cNvSpPr>
          <p:nvPr>
            <p:ph idx="1"/>
          </p:nvPr>
        </p:nvSpPr>
        <p:spPr>
          <a:xfrm>
            <a:off x="838200" y="1270000"/>
            <a:ext cx="7233138" cy="4906963"/>
          </a:xfrm>
        </p:spPr>
        <p:txBody>
          <a:bodyPr/>
          <a:lstStyle/>
          <a:p>
            <a:pPr algn="just"/>
            <a:r>
              <a:rPr lang="en-US" dirty="0"/>
              <a:t>full outer join</a:t>
            </a:r>
          </a:p>
          <a:p>
            <a:pPr lvl="1" algn="just"/>
            <a:r>
              <a:rPr lang="en-US" dirty="0"/>
              <a:t>The </a:t>
            </a:r>
            <a:r>
              <a:rPr lang="en-US" dirty="0">
                <a:solidFill>
                  <a:srgbClr val="002060"/>
                </a:solidFill>
              </a:rPr>
              <a:t>full outer join </a:t>
            </a:r>
            <a:r>
              <a:rPr lang="en-US" dirty="0"/>
              <a:t>is a combination of the left and right outer-join types.</a:t>
            </a:r>
          </a:p>
          <a:p>
            <a:pPr algn="just"/>
            <a:r>
              <a:rPr lang="en-US" dirty="0"/>
              <a:t>Note that the </a:t>
            </a:r>
            <a:r>
              <a:rPr lang="en-US" dirty="0">
                <a:solidFill>
                  <a:srgbClr val="FF0000"/>
                </a:solidFill>
              </a:rPr>
              <a:t>full-outer join </a:t>
            </a:r>
            <a:r>
              <a:rPr lang="en-US" dirty="0"/>
              <a:t>is not supported by </a:t>
            </a:r>
            <a:r>
              <a:rPr lang="en-US" dirty="0">
                <a:solidFill>
                  <a:srgbClr val="FF0000"/>
                </a:solidFill>
              </a:rPr>
              <a:t>MySQL</a:t>
            </a:r>
          </a:p>
          <a:p>
            <a:pPr lvl="1" algn="just"/>
            <a:r>
              <a:rPr lang="en-US" dirty="0">
                <a:solidFill>
                  <a:srgbClr val="FF0000"/>
                </a:solidFill>
              </a:rPr>
              <a:t>you can emulate one by combining left and right-outer join with UNION set operation.</a:t>
            </a:r>
          </a:p>
        </p:txBody>
      </p:sp>
      <p:sp>
        <p:nvSpPr>
          <p:cNvPr id="4" name="Slide Number Placeholder 3">
            <a:extLst>
              <a:ext uri="{FF2B5EF4-FFF2-40B4-BE49-F238E27FC236}">
                <a16:creationId xmlns:a16="http://schemas.microsoft.com/office/drawing/2014/main" id="{73FB0509-CC23-48DB-9888-2FE2D129CA03}"/>
              </a:ext>
            </a:extLst>
          </p:cNvPr>
          <p:cNvSpPr>
            <a:spLocks noGrp="1"/>
          </p:cNvSpPr>
          <p:nvPr>
            <p:ph type="sldNum" sz="quarter" idx="12"/>
          </p:nvPr>
        </p:nvSpPr>
        <p:spPr/>
        <p:txBody>
          <a:bodyPr/>
          <a:lstStyle/>
          <a:p>
            <a:fld id="{7A40C488-C8CC-47D5-8871-7D5F905AB6AC}" type="slidenum">
              <a:rPr lang="en-US" smtClean="0"/>
              <a:t>21</a:t>
            </a:fld>
            <a:endParaRPr lang="en-US"/>
          </a:p>
        </p:txBody>
      </p:sp>
      <p:pic>
        <p:nvPicPr>
          <p:cNvPr id="5" name="Picture 4">
            <a:extLst>
              <a:ext uri="{FF2B5EF4-FFF2-40B4-BE49-F238E27FC236}">
                <a16:creationId xmlns:a16="http://schemas.microsoft.com/office/drawing/2014/main" id="{B002DC57-249B-4A6E-B2CB-C288DE9FF7DA}"/>
              </a:ext>
            </a:extLst>
          </p:cNvPr>
          <p:cNvPicPr>
            <a:picLocks noChangeAspect="1"/>
          </p:cNvPicPr>
          <p:nvPr/>
        </p:nvPicPr>
        <p:blipFill>
          <a:blip r:embed="rId2"/>
          <a:stretch>
            <a:fillRect/>
          </a:stretch>
        </p:blipFill>
        <p:spPr>
          <a:xfrm>
            <a:off x="8530980" y="0"/>
            <a:ext cx="3337356" cy="2778711"/>
          </a:xfrm>
          <a:prstGeom prst="rect">
            <a:avLst/>
          </a:prstGeom>
        </p:spPr>
      </p:pic>
      <p:pic>
        <p:nvPicPr>
          <p:cNvPr id="6" name="Picture 5">
            <a:extLst>
              <a:ext uri="{FF2B5EF4-FFF2-40B4-BE49-F238E27FC236}">
                <a16:creationId xmlns:a16="http://schemas.microsoft.com/office/drawing/2014/main" id="{3C914B83-C54C-420A-A208-12F53FF5686C}"/>
              </a:ext>
            </a:extLst>
          </p:cNvPr>
          <p:cNvPicPr>
            <a:picLocks noChangeAspect="1"/>
          </p:cNvPicPr>
          <p:nvPr/>
        </p:nvPicPr>
        <p:blipFill>
          <a:blip r:embed="rId3"/>
          <a:stretch>
            <a:fillRect/>
          </a:stretch>
        </p:blipFill>
        <p:spPr>
          <a:xfrm>
            <a:off x="8610601" y="2778712"/>
            <a:ext cx="3581400" cy="4014822"/>
          </a:xfrm>
          <a:prstGeom prst="rect">
            <a:avLst/>
          </a:prstGeom>
        </p:spPr>
      </p:pic>
      <p:sp>
        <p:nvSpPr>
          <p:cNvPr id="7" name="TextBox 6">
            <a:extLst>
              <a:ext uri="{FF2B5EF4-FFF2-40B4-BE49-F238E27FC236}">
                <a16:creationId xmlns:a16="http://schemas.microsoft.com/office/drawing/2014/main" id="{FDEEBBD9-6E99-4118-8FFE-B21223D85F18}"/>
              </a:ext>
            </a:extLst>
          </p:cNvPr>
          <p:cNvSpPr txBox="1"/>
          <p:nvPr/>
        </p:nvSpPr>
        <p:spPr>
          <a:xfrm>
            <a:off x="7430610" y="213064"/>
            <a:ext cx="1100370" cy="369332"/>
          </a:xfrm>
          <a:prstGeom prst="rect">
            <a:avLst/>
          </a:prstGeom>
          <a:noFill/>
        </p:spPr>
        <p:txBody>
          <a:bodyPr wrap="square" rtlCol="0">
            <a:spAutoFit/>
          </a:bodyPr>
          <a:lstStyle/>
          <a:p>
            <a:pPr algn="r"/>
            <a:r>
              <a:rPr lang="en-US" dirty="0"/>
              <a:t>student</a:t>
            </a:r>
          </a:p>
        </p:txBody>
      </p:sp>
      <p:sp>
        <p:nvSpPr>
          <p:cNvPr id="8" name="TextBox 7">
            <a:extLst>
              <a:ext uri="{FF2B5EF4-FFF2-40B4-BE49-F238E27FC236}">
                <a16:creationId xmlns:a16="http://schemas.microsoft.com/office/drawing/2014/main" id="{0CD7A124-0995-4C9D-BD81-6C9A5254F28B}"/>
              </a:ext>
            </a:extLst>
          </p:cNvPr>
          <p:cNvSpPr txBox="1"/>
          <p:nvPr/>
        </p:nvSpPr>
        <p:spPr>
          <a:xfrm>
            <a:off x="7581530" y="2750352"/>
            <a:ext cx="1100370" cy="369332"/>
          </a:xfrm>
          <a:prstGeom prst="rect">
            <a:avLst/>
          </a:prstGeom>
          <a:noFill/>
        </p:spPr>
        <p:txBody>
          <a:bodyPr wrap="square" rtlCol="0">
            <a:spAutoFit/>
          </a:bodyPr>
          <a:lstStyle/>
          <a:p>
            <a:pPr algn="r"/>
            <a:r>
              <a:rPr lang="en-US" dirty="0"/>
              <a:t>takes</a:t>
            </a:r>
          </a:p>
        </p:txBody>
      </p:sp>
    </p:spTree>
    <p:extLst>
      <p:ext uri="{BB962C8B-B14F-4D97-AF65-F5344CB8AC3E}">
        <p14:creationId xmlns:p14="http://schemas.microsoft.com/office/powerpoint/2010/main" val="325704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4618-1DFE-4DA7-B2E4-030974BDED91}"/>
              </a:ext>
            </a:extLst>
          </p:cNvPr>
          <p:cNvSpPr>
            <a:spLocks noGrp="1"/>
          </p:cNvSpPr>
          <p:nvPr>
            <p:ph type="title"/>
          </p:nvPr>
        </p:nvSpPr>
        <p:spPr/>
        <p:txBody>
          <a:bodyPr>
            <a:normAutofit fontScale="90000"/>
          </a:bodyPr>
          <a:lstStyle/>
          <a:p>
            <a:r>
              <a:rPr lang="en-US" dirty="0"/>
              <a:t>Join Types and Conditions</a:t>
            </a:r>
          </a:p>
        </p:txBody>
      </p:sp>
      <p:sp>
        <p:nvSpPr>
          <p:cNvPr id="3" name="Content Placeholder 2">
            <a:extLst>
              <a:ext uri="{FF2B5EF4-FFF2-40B4-BE49-F238E27FC236}">
                <a16:creationId xmlns:a16="http://schemas.microsoft.com/office/drawing/2014/main" id="{0DCBB15B-13CC-4053-9C0B-2AAFB58D43A4}"/>
              </a:ext>
            </a:extLst>
          </p:cNvPr>
          <p:cNvSpPr>
            <a:spLocks noGrp="1"/>
          </p:cNvSpPr>
          <p:nvPr>
            <p:ph idx="1"/>
          </p:nvPr>
        </p:nvSpPr>
        <p:spPr>
          <a:xfrm>
            <a:off x="838200" y="1270000"/>
            <a:ext cx="7196091" cy="4906963"/>
          </a:xfrm>
        </p:spPr>
        <p:txBody>
          <a:bodyPr>
            <a:normAutofit lnSpcReduction="10000"/>
          </a:bodyPr>
          <a:lstStyle/>
          <a:p>
            <a:r>
              <a:rPr lang="en-US" dirty="0"/>
              <a:t>To distinguish normal joins from outer joins, normal joins are called </a:t>
            </a:r>
            <a:r>
              <a:rPr lang="en-US" dirty="0">
                <a:solidFill>
                  <a:srgbClr val="FF0000"/>
                </a:solidFill>
              </a:rPr>
              <a:t>inner joins </a:t>
            </a:r>
            <a:r>
              <a:rPr lang="en-US" dirty="0"/>
              <a:t>in SQL.</a:t>
            </a:r>
          </a:p>
          <a:p>
            <a:r>
              <a:rPr lang="en-US" dirty="0"/>
              <a:t>A </a:t>
            </a:r>
            <a:r>
              <a:rPr lang="en-US" dirty="0">
                <a:solidFill>
                  <a:srgbClr val="FF0000"/>
                </a:solidFill>
              </a:rPr>
              <a:t>join</a:t>
            </a:r>
            <a:r>
              <a:rPr lang="en-US" dirty="0"/>
              <a:t> clause can thus specify </a:t>
            </a:r>
            <a:r>
              <a:rPr lang="en-US" dirty="0">
                <a:solidFill>
                  <a:srgbClr val="FF0000"/>
                </a:solidFill>
              </a:rPr>
              <a:t>inner join </a:t>
            </a:r>
            <a:r>
              <a:rPr lang="en-US" dirty="0"/>
              <a:t>instead of </a:t>
            </a:r>
            <a:r>
              <a:rPr lang="en-US" dirty="0">
                <a:solidFill>
                  <a:srgbClr val="FF0000"/>
                </a:solidFill>
              </a:rPr>
              <a:t>outer join.</a:t>
            </a:r>
          </a:p>
          <a:p>
            <a:r>
              <a:rPr lang="en-US" dirty="0"/>
              <a:t>The keyword </a:t>
            </a:r>
            <a:r>
              <a:rPr lang="en-US" dirty="0">
                <a:solidFill>
                  <a:srgbClr val="FF0000"/>
                </a:solidFill>
              </a:rPr>
              <a:t>inner</a:t>
            </a:r>
            <a:r>
              <a:rPr lang="en-US" dirty="0"/>
              <a:t> is, however, optional.</a:t>
            </a:r>
          </a:p>
          <a:p>
            <a:endParaRPr lang="en-US" dirty="0"/>
          </a:p>
          <a:p>
            <a:endParaRPr lang="en-US" dirty="0"/>
          </a:p>
          <a:p>
            <a:endParaRPr lang="en-US" dirty="0"/>
          </a:p>
          <a:p>
            <a:endParaRPr lang="en-US" dirty="0"/>
          </a:p>
          <a:p>
            <a:r>
              <a:rPr lang="en-US" dirty="0"/>
              <a:t>Similarly, </a:t>
            </a:r>
            <a:r>
              <a:rPr lang="en-US" dirty="0">
                <a:solidFill>
                  <a:srgbClr val="FF0000"/>
                </a:solidFill>
              </a:rPr>
              <a:t>natural join </a:t>
            </a:r>
            <a:r>
              <a:rPr lang="en-US" dirty="0"/>
              <a:t>is equivalent to </a:t>
            </a:r>
            <a:r>
              <a:rPr lang="en-US" dirty="0">
                <a:solidFill>
                  <a:srgbClr val="FF0000"/>
                </a:solidFill>
              </a:rPr>
              <a:t>natural inner join</a:t>
            </a:r>
            <a:r>
              <a:rPr lang="en-US" dirty="0"/>
              <a:t>.</a:t>
            </a:r>
          </a:p>
        </p:txBody>
      </p:sp>
      <p:sp>
        <p:nvSpPr>
          <p:cNvPr id="4" name="Slide Number Placeholder 3">
            <a:extLst>
              <a:ext uri="{FF2B5EF4-FFF2-40B4-BE49-F238E27FC236}">
                <a16:creationId xmlns:a16="http://schemas.microsoft.com/office/drawing/2014/main" id="{FC51599B-84D2-4C43-BB4A-65A008775CD2}"/>
              </a:ext>
            </a:extLst>
          </p:cNvPr>
          <p:cNvSpPr>
            <a:spLocks noGrp="1"/>
          </p:cNvSpPr>
          <p:nvPr>
            <p:ph type="sldNum" sz="quarter" idx="12"/>
          </p:nvPr>
        </p:nvSpPr>
        <p:spPr/>
        <p:txBody>
          <a:bodyPr/>
          <a:lstStyle/>
          <a:p>
            <a:fld id="{7A40C488-C8CC-47D5-8871-7D5F905AB6AC}" type="slidenum">
              <a:rPr lang="en-US" smtClean="0"/>
              <a:t>22</a:t>
            </a:fld>
            <a:endParaRPr lang="en-US"/>
          </a:p>
        </p:txBody>
      </p:sp>
      <p:pic>
        <p:nvPicPr>
          <p:cNvPr id="6" name="Picture 5">
            <a:extLst>
              <a:ext uri="{FF2B5EF4-FFF2-40B4-BE49-F238E27FC236}">
                <a16:creationId xmlns:a16="http://schemas.microsoft.com/office/drawing/2014/main" id="{8287F75E-6E51-4268-99CF-2EB0F1AB60C7}"/>
              </a:ext>
            </a:extLst>
          </p:cNvPr>
          <p:cNvPicPr>
            <a:picLocks noChangeAspect="1"/>
          </p:cNvPicPr>
          <p:nvPr/>
        </p:nvPicPr>
        <p:blipFill>
          <a:blip r:embed="rId2"/>
          <a:stretch>
            <a:fillRect/>
          </a:stretch>
        </p:blipFill>
        <p:spPr>
          <a:xfrm>
            <a:off x="1583509" y="3429000"/>
            <a:ext cx="4621984" cy="1712235"/>
          </a:xfrm>
          <a:prstGeom prst="rect">
            <a:avLst/>
          </a:prstGeom>
        </p:spPr>
      </p:pic>
      <p:pic>
        <p:nvPicPr>
          <p:cNvPr id="8" name="Picture 7">
            <a:extLst>
              <a:ext uri="{FF2B5EF4-FFF2-40B4-BE49-F238E27FC236}">
                <a16:creationId xmlns:a16="http://schemas.microsoft.com/office/drawing/2014/main" id="{8A48B9CC-2A05-4146-8B58-09990FE17099}"/>
              </a:ext>
            </a:extLst>
          </p:cNvPr>
          <p:cNvPicPr>
            <a:picLocks noChangeAspect="1"/>
          </p:cNvPicPr>
          <p:nvPr/>
        </p:nvPicPr>
        <p:blipFill>
          <a:blip r:embed="rId3"/>
          <a:stretch>
            <a:fillRect/>
          </a:stretch>
        </p:blipFill>
        <p:spPr>
          <a:xfrm>
            <a:off x="7552030" y="2642724"/>
            <a:ext cx="4438650" cy="1323975"/>
          </a:xfrm>
          <a:prstGeom prst="rect">
            <a:avLst/>
          </a:prstGeom>
        </p:spPr>
      </p:pic>
    </p:spTree>
    <p:extLst>
      <p:ext uri="{BB962C8B-B14F-4D97-AF65-F5344CB8AC3E}">
        <p14:creationId xmlns:p14="http://schemas.microsoft.com/office/powerpoint/2010/main" val="849146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5EFC-8C03-4C8F-BC9C-6944A9A000D5}"/>
              </a:ext>
            </a:extLst>
          </p:cNvPr>
          <p:cNvSpPr>
            <a:spLocks noGrp="1"/>
          </p:cNvSpPr>
          <p:nvPr>
            <p:ph type="title"/>
          </p:nvPr>
        </p:nvSpPr>
        <p:spPr/>
        <p:txBody>
          <a:bodyPr>
            <a:normAutofit fontScale="90000"/>
          </a:bodyPr>
          <a:lstStyle/>
          <a:p>
            <a:r>
              <a:rPr lang="en-US" dirty="0"/>
              <a:t>Views</a:t>
            </a:r>
          </a:p>
        </p:txBody>
      </p:sp>
      <p:sp>
        <p:nvSpPr>
          <p:cNvPr id="3" name="Content Placeholder 2">
            <a:extLst>
              <a:ext uri="{FF2B5EF4-FFF2-40B4-BE49-F238E27FC236}">
                <a16:creationId xmlns:a16="http://schemas.microsoft.com/office/drawing/2014/main" id="{40CBFD67-087B-41DD-AC35-46324D3774DB}"/>
              </a:ext>
            </a:extLst>
          </p:cNvPr>
          <p:cNvSpPr>
            <a:spLocks noGrp="1"/>
          </p:cNvSpPr>
          <p:nvPr>
            <p:ph idx="1"/>
          </p:nvPr>
        </p:nvSpPr>
        <p:spPr>
          <a:xfrm>
            <a:off x="838200" y="1270000"/>
            <a:ext cx="7666608" cy="4906963"/>
          </a:xfrm>
        </p:spPr>
        <p:txBody>
          <a:bodyPr>
            <a:normAutofit lnSpcReduction="10000"/>
          </a:bodyPr>
          <a:lstStyle/>
          <a:p>
            <a:pPr algn="just"/>
            <a:r>
              <a:rPr lang="en-US" dirty="0"/>
              <a:t>In some cases, it is not desirable for all users to see the entire logical model.</a:t>
            </a:r>
          </a:p>
          <a:p>
            <a:pPr algn="just"/>
            <a:r>
              <a:rPr lang="en-US" dirty="0"/>
              <a:t>Consider a person who needs to know the instructors name and department, but not the salary. This person should see a relation described, in SQL, by </a:t>
            </a:r>
          </a:p>
          <a:p>
            <a:pPr marL="457200" lvl="1" indent="0" algn="ctr">
              <a:buNone/>
            </a:pPr>
            <a:r>
              <a:rPr lang="en-US" dirty="0"/>
              <a:t>select ID, name, </a:t>
            </a:r>
            <a:r>
              <a:rPr lang="en-US" dirty="0" err="1"/>
              <a:t>dept_name</a:t>
            </a:r>
            <a:r>
              <a:rPr lang="en-US" dirty="0"/>
              <a:t> from instructor</a:t>
            </a:r>
          </a:p>
          <a:p>
            <a:pPr algn="just"/>
            <a:r>
              <a:rPr lang="en-US" dirty="0">
                <a:highlight>
                  <a:srgbClr val="FFFF00"/>
                </a:highlight>
              </a:rPr>
              <a:t>A view provides a mechanism to hide certain data from the view of certain users.</a:t>
            </a:r>
          </a:p>
          <a:p>
            <a:pPr algn="just"/>
            <a:r>
              <a:rPr lang="en-US" dirty="0">
                <a:highlight>
                  <a:srgbClr val="00FFFF"/>
                </a:highlight>
              </a:rPr>
              <a:t>Any relation that is not of the conceptual model but is made visible to a user as a “virtual relation” is called a view.</a:t>
            </a:r>
          </a:p>
        </p:txBody>
      </p:sp>
      <p:sp>
        <p:nvSpPr>
          <p:cNvPr id="4" name="Slide Number Placeholder 3">
            <a:extLst>
              <a:ext uri="{FF2B5EF4-FFF2-40B4-BE49-F238E27FC236}">
                <a16:creationId xmlns:a16="http://schemas.microsoft.com/office/drawing/2014/main" id="{A3D44961-0AC5-4A17-97B0-F2F0EECB23EA}"/>
              </a:ext>
            </a:extLst>
          </p:cNvPr>
          <p:cNvSpPr>
            <a:spLocks noGrp="1"/>
          </p:cNvSpPr>
          <p:nvPr>
            <p:ph type="sldNum" sz="quarter" idx="12"/>
          </p:nvPr>
        </p:nvSpPr>
        <p:spPr/>
        <p:txBody>
          <a:bodyPr/>
          <a:lstStyle/>
          <a:p>
            <a:fld id="{7A40C488-C8CC-47D5-8871-7D5F905AB6AC}" type="slidenum">
              <a:rPr lang="en-US" smtClean="0"/>
              <a:t>23</a:t>
            </a:fld>
            <a:endParaRPr lang="en-US"/>
          </a:p>
        </p:txBody>
      </p:sp>
    </p:spTree>
    <p:extLst>
      <p:ext uri="{BB962C8B-B14F-4D97-AF65-F5344CB8AC3E}">
        <p14:creationId xmlns:p14="http://schemas.microsoft.com/office/powerpoint/2010/main" val="3062752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69E8-E221-4007-A389-6B35294C19C7}"/>
              </a:ext>
            </a:extLst>
          </p:cNvPr>
          <p:cNvSpPr>
            <a:spLocks noGrp="1"/>
          </p:cNvSpPr>
          <p:nvPr>
            <p:ph type="title"/>
          </p:nvPr>
        </p:nvSpPr>
        <p:spPr/>
        <p:txBody>
          <a:bodyPr>
            <a:normAutofit fontScale="90000"/>
          </a:bodyPr>
          <a:lstStyle/>
          <a:p>
            <a:r>
              <a:rPr lang="en-US" dirty="0"/>
              <a:t>View Definition</a:t>
            </a:r>
          </a:p>
        </p:txBody>
      </p:sp>
      <p:sp>
        <p:nvSpPr>
          <p:cNvPr id="3" name="Content Placeholder 2">
            <a:extLst>
              <a:ext uri="{FF2B5EF4-FFF2-40B4-BE49-F238E27FC236}">
                <a16:creationId xmlns:a16="http://schemas.microsoft.com/office/drawing/2014/main" id="{66316481-CB88-47A6-9676-C60BC6A01076}"/>
              </a:ext>
            </a:extLst>
          </p:cNvPr>
          <p:cNvSpPr>
            <a:spLocks noGrp="1"/>
          </p:cNvSpPr>
          <p:nvPr>
            <p:ph idx="1"/>
          </p:nvPr>
        </p:nvSpPr>
        <p:spPr>
          <a:xfrm>
            <a:off x="838200" y="1270000"/>
            <a:ext cx="7959571" cy="4906963"/>
          </a:xfrm>
        </p:spPr>
        <p:txBody>
          <a:bodyPr>
            <a:normAutofit/>
          </a:bodyPr>
          <a:lstStyle/>
          <a:p>
            <a:pPr algn="just"/>
            <a:r>
              <a:rPr lang="en-US" dirty="0"/>
              <a:t>A view is defined using the create view statement which has the form </a:t>
            </a:r>
          </a:p>
          <a:p>
            <a:pPr marL="457200" lvl="1" indent="0" algn="ctr">
              <a:buNone/>
            </a:pPr>
            <a:r>
              <a:rPr lang="en-US" i="1" dirty="0"/>
              <a:t>create view </a:t>
            </a:r>
            <a:r>
              <a:rPr lang="en-US" b="0" i="1" dirty="0" err="1"/>
              <a:t>view_name</a:t>
            </a:r>
            <a:r>
              <a:rPr lang="en-US" i="1" dirty="0"/>
              <a:t> as &lt;query expression&gt;</a:t>
            </a:r>
          </a:p>
          <a:p>
            <a:pPr marL="457200" lvl="1" indent="0" algn="just">
              <a:buNone/>
            </a:pPr>
            <a:endParaRPr lang="en-US" dirty="0"/>
          </a:p>
          <a:p>
            <a:pPr marL="457200" lvl="1" indent="0" algn="just">
              <a:buNone/>
            </a:pPr>
            <a:r>
              <a:rPr lang="en-US" dirty="0"/>
              <a:t>where </a:t>
            </a:r>
            <a:r>
              <a:rPr lang="en-US" dirty="0">
                <a:solidFill>
                  <a:srgbClr val="00B0F0"/>
                </a:solidFill>
              </a:rPr>
              <a:t>&lt;query expression&gt; </a:t>
            </a:r>
            <a:r>
              <a:rPr lang="en-US" dirty="0"/>
              <a:t>is any legal SQL expression. The view name is represented by </a:t>
            </a:r>
            <a:r>
              <a:rPr lang="en-US" b="0" i="1" dirty="0" err="1">
                <a:solidFill>
                  <a:srgbClr val="00B0F0"/>
                </a:solidFill>
              </a:rPr>
              <a:t>view_name</a:t>
            </a:r>
            <a:r>
              <a:rPr lang="en-US" dirty="0"/>
              <a:t>.</a:t>
            </a:r>
          </a:p>
          <a:p>
            <a:pPr algn="just"/>
            <a:r>
              <a:rPr lang="en-US" dirty="0"/>
              <a:t>A view definition causes the saving of an expression; the expression is substituted into queries using the view.</a:t>
            </a:r>
          </a:p>
        </p:txBody>
      </p:sp>
      <p:sp>
        <p:nvSpPr>
          <p:cNvPr id="4" name="Slide Number Placeholder 3">
            <a:extLst>
              <a:ext uri="{FF2B5EF4-FFF2-40B4-BE49-F238E27FC236}">
                <a16:creationId xmlns:a16="http://schemas.microsoft.com/office/drawing/2014/main" id="{6681D92D-B635-4CB6-A7BC-EC66EEEAAA78}"/>
              </a:ext>
            </a:extLst>
          </p:cNvPr>
          <p:cNvSpPr>
            <a:spLocks noGrp="1"/>
          </p:cNvSpPr>
          <p:nvPr>
            <p:ph type="sldNum" sz="quarter" idx="12"/>
          </p:nvPr>
        </p:nvSpPr>
        <p:spPr/>
        <p:txBody>
          <a:bodyPr/>
          <a:lstStyle/>
          <a:p>
            <a:fld id="{7A40C488-C8CC-47D5-8871-7D5F905AB6AC}" type="slidenum">
              <a:rPr lang="en-US" smtClean="0"/>
              <a:t>24</a:t>
            </a:fld>
            <a:endParaRPr lang="en-US"/>
          </a:p>
        </p:txBody>
      </p:sp>
    </p:spTree>
    <p:extLst>
      <p:ext uri="{BB962C8B-B14F-4D97-AF65-F5344CB8AC3E}">
        <p14:creationId xmlns:p14="http://schemas.microsoft.com/office/powerpoint/2010/main" val="263583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78A3-F50F-4227-B3A5-BAF0EC5844D9}"/>
              </a:ext>
            </a:extLst>
          </p:cNvPr>
          <p:cNvSpPr>
            <a:spLocks noGrp="1"/>
          </p:cNvSpPr>
          <p:nvPr>
            <p:ph type="title"/>
          </p:nvPr>
        </p:nvSpPr>
        <p:spPr/>
        <p:txBody>
          <a:bodyPr>
            <a:normAutofit fontScale="90000"/>
          </a:bodyPr>
          <a:lstStyle/>
          <a:p>
            <a:r>
              <a:rPr lang="en-US" dirty="0"/>
              <a:t>Views</a:t>
            </a:r>
          </a:p>
        </p:txBody>
      </p:sp>
      <p:sp>
        <p:nvSpPr>
          <p:cNvPr id="3" name="Content Placeholder 2">
            <a:extLst>
              <a:ext uri="{FF2B5EF4-FFF2-40B4-BE49-F238E27FC236}">
                <a16:creationId xmlns:a16="http://schemas.microsoft.com/office/drawing/2014/main" id="{70B8E24D-85EE-4EC7-9465-2AB875CF3DAA}"/>
              </a:ext>
            </a:extLst>
          </p:cNvPr>
          <p:cNvSpPr>
            <a:spLocks noGrp="1"/>
          </p:cNvSpPr>
          <p:nvPr>
            <p:ph idx="1"/>
          </p:nvPr>
        </p:nvSpPr>
        <p:spPr>
          <a:xfrm>
            <a:off x="838201" y="1270000"/>
            <a:ext cx="5713520" cy="4906963"/>
          </a:xfrm>
        </p:spPr>
        <p:txBody>
          <a:bodyPr/>
          <a:lstStyle/>
          <a:p>
            <a:pPr algn="just"/>
            <a:r>
              <a:rPr lang="en-US" dirty="0"/>
              <a:t>Create a view that lists all course sections offered by the Physics department in the Fall 2017 semester with the building and room number of each section</a:t>
            </a:r>
          </a:p>
        </p:txBody>
      </p:sp>
      <p:sp>
        <p:nvSpPr>
          <p:cNvPr id="4" name="Slide Number Placeholder 3">
            <a:extLst>
              <a:ext uri="{FF2B5EF4-FFF2-40B4-BE49-F238E27FC236}">
                <a16:creationId xmlns:a16="http://schemas.microsoft.com/office/drawing/2014/main" id="{6800B50D-979B-4C10-AEF5-891096104A43}"/>
              </a:ext>
            </a:extLst>
          </p:cNvPr>
          <p:cNvSpPr>
            <a:spLocks noGrp="1"/>
          </p:cNvSpPr>
          <p:nvPr>
            <p:ph type="sldNum" sz="quarter" idx="12"/>
          </p:nvPr>
        </p:nvSpPr>
        <p:spPr/>
        <p:txBody>
          <a:bodyPr/>
          <a:lstStyle/>
          <a:p>
            <a:fld id="{7A40C488-C8CC-47D5-8871-7D5F905AB6AC}" type="slidenum">
              <a:rPr lang="en-US" smtClean="0"/>
              <a:t>25</a:t>
            </a:fld>
            <a:endParaRPr lang="en-US"/>
          </a:p>
        </p:txBody>
      </p:sp>
      <p:pic>
        <p:nvPicPr>
          <p:cNvPr id="6" name="Picture 5">
            <a:extLst>
              <a:ext uri="{FF2B5EF4-FFF2-40B4-BE49-F238E27FC236}">
                <a16:creationId xmlns:a16="http://schemas.microsoft.com/office/drawing/2014/main" id="{E95710FF-0F48-44A2-BCAB-A4D72728680F}"/>
              </a:ext>
            </a:extLst>
          </p:cNvPr>
          <p:cNvPicPr>
            <a:picLocks noChangeAspect="1"/>
          </p:cNvPicPr>
          <p:nvPr/>
        </p:nvPicPr>
        <p:blipFill>
          <a:blip r:embed="rId2"/>
          <a:stretch>
            <a:fillRect/>
          </a:stretch>
        </p:blipFill>
        <p:spPr>
          <a:xfrm>
            <a:off x="1071960" y="3427245"/>
            <a:ext cx="5479761" cy="2294376"/>
          </a:xfrm>
          <a:prstGeom prst="rect">
            <a:avLst/>
          </a:prstGeom>
        </p:spPr>
      </p:pic>
      <p:pic>
        <p:nvPicPr>
          <p:cNvPr id="7" name="Picture 6">
            <a:extLst>
              <a:ext uri="{FF2B5EF4-FFF2-40B4-BE49-F238E27FC236}">
                <a16:creationId xmlns:a16="http://schemas.microsoft.com/office/drawing/2014/main" id="{6C3723DD-BEED-4F47-8707-4546ABC2A260}"/>
              </a:ext>
            </a:extLst>
          </p:cNvPr>
          <p:cNvPicPr>
            <a:picLocks noChangeAspect="1"/>
          </p:cNvPicPr>
          <p:nvPr/>
        </p:nvPicPr>
        <p:blipFill>
          <a:blip r:embed="rId3"/>
          <a:stretch>
            <a:fillRect/>
          </a:stretch>
        </p:blipFill>
        <p:spPr>
          <a:xfrm>
            <a:off x="6551721" y="1382800"/>
            <a:ext cx="5479761" cy="2507449"/>
          </a:xfrm>
          <a:prstGeom prst="rect">
            <a:avLst/>
          </a:prstGeom>
        </p:spPr>
      </p:pic>
    </p:spTree>
    <p:extLst>
      <p:ext uri="{BB962C8B-B14F-4D97-AF65-F5344CB8AC3E}">
        <p14:creationId xmlns:p14="http://schemas.microsoft.com/office/powerpoint/2010/main" val="150891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A051-3293-4F30-AEE0-1D24B0388B4C}"/>
              </a:ext>
            </a:extLst>
          </p:cNvPr>
          <p:cNvSpPr>
            <a:spLocks noGrp="1"/>
          </p:cNvSpPr>
          <p:nvPr>
            <p:ph type="title"/>
          </p:nvPr>
        </p:nvSpPr>
        <p:spPr/>
        <p:txBody>
          <a:bodyPr>
            <a:normAutofit fontScale="90000"/>
          </a:bodyPr>
          <a:lstStyle/>
          <a:p>
            <a:r>
              <a:rPr lang="en-US" dirty="0"/>
              <a:t>Views Defined Using Other Views</a:t>
            </a:r>
          </a:p>
        </p:txBody>
      </p:sp>
      <p:sp>
        <p:nvSpPr>
          <p:cNvPr id="3" name="Content Placeholder 2">
            <a:extLst>
              <a:ext uri="{FF2B5EF4-FFF2-40B4-BE49-F238E27FC236}">
                <a16:creationId xmlns:a16="http://schemas.microsoft.com/office/drawing/2014/main" id="{45A50761-7444-4219-B348-7E6F8ECCE208}"/>
              </a:ext>
            </a:extLst>
          </p:cNvPr>
          <p:cNvSpPr>
            <a:spLocks noGrp="1"/>
          </p:cNvSpPr>
          <p:nvPr>
            <p:ph idx="1"/>
          </p:nvPr>
        </p:nvSpPr>
        <p:spPr/>
        <p:txBody>
          <a:bodyPr>
            <a:normAutofit fontScale="92500" lnSpcReduction="10000"/>
          </a:bodyPr>
          <a:lstStyle/>
          <a:p>
            <a:pPr marL="0" indent="0">
              <a:buNone/>
            </a:pPr>
            <a:r>
              <a:rPr lang="en-US" sz="2800" b="1" i="0" dirty="0">
                <a:solidFill>
                  <a:srgbClr val="000000"/>
                </a:solidFill>
                <a:effectLst/>
              </a:rPr>
              <a:t>create view </a:t>
            </a:r>
            <a:r>
              <a:rPr lang="en-US" sz="2800" b="0" i="1" dirty="0">
                <a:solidFill>
                  <a:srgbClr val="000099"/>
                </a:solidFill>
                <a:effectLst/>
              </a:rPr>
              <a:t>physics_fall_2017 </a:t>
            </a:r>
            <a:r>
              <a:rPr lang="en-US" sz="2800" b="1" i="0" dirty="0">
                <a:solidFill>
                  <a:srgbClr val="000000"/>
                </a:solidFill>
                <a:effectLst/>
              </a:rPr>
              <a:t>as</a:t>
            </a:r>
            <a:br>
              <a:rPr lang="en-US" sz="2800" b="1" i="0" dirty="0">
                <a:solidFill>
                  <a:srgbClr val="000000"/>
                </a:solidFill>
                <a:effectLst/>
              </a:rPr>
            </a:br>
            <a:r>
              <a:rPr lang="en-US" sz="2800" b="1" i="0" dirty="0">
                <a:solidFill>
                  <a:srgbClr val="000000"/>
                </a:solidFill>
                <a:effectLst/>
              </a:rPr>
              <a:t>select </a:t>
            </a:r>
            <a:r>
              <a:rPr lang="en-US" sz="2800" b="0" i="1" dirty="0" err="1">
                <a:solidFill>
                  <a:srgbClr val="000000"/>
                </a:solidFill>
                <a:effectLst/>
              </a:rPr>
              <a:t>course</a:t>
            </a:r>
            <a:r>
              <a:rPr lang="en-US" sz="2800" b="0" i="0" dirty="0" err="1">
                <a:solidFill>
                  <a:srgbClr val="000000"/>
                </a:solidFill>
                <a:effectLst/>
              </a:rPr>
              <a:t>.</a:t>
            </a:r>
            <a:r>
              <a:rPr lang="en-US" sz="2800" b="0" i="1" dirty="0" err="1">
                <a:solidFill>
                  <a:srgbClr val="000000"/>
                </a:solidFill>
                <a:effectLst/>
              </a:rPr>
              <a:t>course_id</a:t>
            </a:r>
            <a:r>
              <a:rPr lang="en-US" sz="2800" b="0" i="0" dirty="0">
                <a:solidFill>
                  <a:srgbClr val="000000"/>
                </a:solidFill>
                <a:effectLst/>
              </a:rPr>
              <a:t>, </a:t>
            </a:r>
            <a:r>
              <a:rPr lang="en-US" sz="2800" b="0" i="1" dirty="0" err="1">
                <a:solidFill>
                  <a:srgbClr val="000000"/>
                </a:solidFill>
                <a:effectLst/>
              </a:rPr>
              <a:t>sec_id</a:t>
            </a:r>
            <a:r>
              <a:rPr lang="en-US" sz="2800" b="0" i="0" dirty="0">
                <a:solidFill>
                  <a:srgbClr val="000000"/>
                </a:solidFill>
                <a:effectLst/>
              </a:rPr>
              <a:t>, </a:t>
            </a:r>
            <a:r>
              <a:rPr lang="en-US" sz="2800" b="0" i="1" dirty="0">
                <a:solidFill>
                  <a:srgbClr val="000000"/>
                </a:solidFill>
                <a:effectLst/>
              </a:rPr>
              <a:t>building</a:t>
            </a:r>
            <a:r>
              <a:rPr lang="en-US" sz="2800" b="0" i="0" dirty="0">
                <a:solidFill>
                  <a:srgbClr val="000000"/>
                </a:solidFill>
                <a:effectLst/>
              </a:rPr>
              <a:t>, </a:t>
            </a:r>
            <a:r>
              <a:rPr lang="en-US" sz="2800" b="0" i="1" dirty="0" err="1">
                <a:solidFill>
                  <a:srgbClr val="000000"/>
                </a:solidFill>
                <a:effectLst/>
              </a:rPr>
              <a:t>room_number</a:t>
            </a:r>
            <a:br>
              <a:rPr lang="en-US" sz="2800" b="0" i="1" dirty="0">
                <a:solidFill>
                  <a:srgbClr val="000000"/>
                </a:solidFill>
                <a:effectLst/>
              </a:rPr>
            </a:br>
            <a:r>
              <a:rPr lang="en-US" sz="2800" b="1" i="0" dirty="0">
                <a:solidFill>
                  <a:srgbClr val="000000"/>
                </a:solidFill>
                <a:effectLst/>
              </a:rPr>
              <a:t>from </a:t>
            </a:r>
            <a:r>
              <a:rPr lang="en-US" sz="2800" b="0" i="1" dirty="0">
                <a:solidFill>
                  <a:srgbClr val="000000"/>
                </a:solidFill>
                <a:effectLst/>
              </a:rPr>
              <a:t>course</a:t>
            </a:r>
            <a:r>
              <a:rPr lang="en-US" sz="2800" b="0" i="0" dirty="0">
                <a:solidFill>
                  <a:srgbClr val="000000"/>
                </a:solidFill>
                <a:effectLst/>
              </a:rPr>
              <a:t>, </a:t>
            </a:r>
            <a:r>
              <a:rPr lang="en-US" sz="2800" b="0" i="1" dirty="0">
                <a:solidFill>
                  <a:srgbClr val="000000"/>
                </a:solidFill>
                <a:effectLst/>
              </a:rPr>
              <a:t>section</a:t>
            </a:r>
            <a:br>
              <a:rPr lang="en-US" sz="2800" b="0" i="1" dirty="0">
                <a:solidFill>
                  <a:srgbClr val="000000"/>
                </a:solidFill>
                <a:effectLst/>
              </a:rPr>
            </a:br>
            <a:r>
              <a:rPr lang="en-US" sz="2800" b="1" i="0" dirty="0">
                <a:solidFill>
                  <a:srgbClr val="000000"/>
                </a:solidFill>
                <a:effectLst/>
              </a:rPr>
              <a:t>where </a:t>
            </a:r>
            <a:r>
              <a:rPr lang="en-US" sz="2800" b="0" i="1" dirty="0" err="1">
                <a:solidFill>
                  <a:srgbClr val="000000"/>
                </a:solidFill>
                <a:effectLst/>
              </a:rPr>
              <a:t>course</a:t>
            </a:r>
            <a:r>
              <a:rPr lang="en-US" sz="2800" b="0" i="0" dirty="0" err="1">
                <a:solidFill>
                  <a:srgbClr val="000000"/>
                </a:solidFill>
                <a:effectLst/>
              </a:rPr>
              <a:t>.</a:t>
            </a:r>
            <a:r>
              <a:rPr lang="en-US" sz="2800" b="0" i="1" dirty="0" err="1">
                <a:solidFill>
                  <a:srgbClr val="000000"/>
                </a:solidFill>
                <a:effectLst/>
              </a:rPr>
              <a:t>course_id</a:t>
            </a:r>
            <a:r>
              <a:rPr lang="en-US" sz="2800" b="0" i="1" dirty="0">
                <a:solidFill>
                  <a:srgbClr val="000000"/>
                </a:solidFill>
                <a:effectLst/>
              </a:rPr>
              <a:t> </a:t>
            </a:r>
            <a:r>
              <a:rPr lang="en-US" sz="2800" b="0" i="0" dirty="0">
                <a:solidFill>
                  <a:srgbClr val="000000"/>
                </a:solidFill>
                <a:effectLst/>
              </a:rPr>
              <a:t>= </a:t>
            </a:r>
            <a:r>
              <a:rPr lang="en-US" sz="2800" b="0" i="1" dirty="0" err="1">
                <a:solidFill>
                  <a:srgbClr val="000000"/>
                </a:solidFill>
                <a:effectLst/>
              </a:rPr>
              <a:t>section</a:t>
            </a:r>
            <a:r>
              <a:rPr lang="en-US" sz="2800" b="0" i="0" dirty="0" err="1">
                <a:solidFill>
                  <a:srgbClr val="000000"/>
                </a:solidFill>
                <a:effectLst/>
              </a:rPr>
              <a:t>.</a:t>
            </a:r>
            <a:r>
              <a:rPr lang="en-US" sz="2800" b="0" i="1" dirty="0" err="1">
                <a:solidFill>
                  <a:srgbClr val="000000"/>
                </a:solidFill>
                <a:effectLst/>
              </a:rPr>
              <a:t>course_id</a:t>
            </a:r>
            <a:br>
              <a:rPr lang="en-US" sz="2800" b="0" i="1" dirty="0">
                <a:solidFill>
                  <a:srgbClr val="000000"/>
                </a:solidFill>
                <a:effectLst/>
              </a:rPr>
            </a:br>
            <a:r>
              <a:rPr lang="en-US" sz="2800" b="1" i="0" dirty="0">
                <a:solidFill>
                  <a:srgbClr val="000000"/>
                </a:solidFill>
                <a:effectLst/>
              </a:rPr>
              <a:t>and </a:t>
            </a:r>
            <a:r>
              <a:rPr lang="en-US" sz="2800" b="0" i="1" dirty="0" err="1">
                <a:solidFill>
                  <a:srgbClr val="000000"/>
                </a:solidFill>
                <a:effectLst/>
              </a:rPr>
              <a:t>course</a:t>
            </a:r>
            <a:r>
              <a:rPr lang="en-US" sz="2800" b="0" i="0" dirty="0" err="1">
                <a:solidFill>
                  <a:srgbClr val="000000"/>
                </a:solidFill>
                <a:effectLst/>
              </a:rPr>
              <a:t>.</a:t>
            </a:r>
            <a:r>
              <a:rPr lang="en-US" sz="2800" b="0" i="1" dirty="0" err="1">
                <a:solidFill>
                  <a:srgbClr val="000000"/>
                </a:solidFill>
                <a:effectLst/>
              </a:rPr>
              <a:t>dept_name</a:t>
            </a:r>
            <a:r>
              <a:rPr lang="en-US" sz="2800" b="0" i="1" dirty="0">
                <a:solidFill>
                  <a:srgbClr val="000000"/>
                </a:solidFill>
                <a:effectLst/>
              </a:rPr>
              <a:t> </a:t>
            </a:r>
            <a:r>
              <a:rPr lang="en-US" sz="2800" b="0" i="0" dirty="0">
                <a:solidFill>
                  <a:srgbClr val="000000"/>
                </a:solidFill>
                <a:effectLst/>
              </a:rPr>
              <a:t>= ’Physics’</a:t>
            </a:r>
            <a:br>
              <a:rPr lang="en-US" sz="2800" b="0" i="0" dirty="0">
                <a:solidFill>
                  <a:srgbClr val="000000"/>
                </a:solidFill>
                <a:effectLst/>
              </a:rPr>
            </a:br>
            <a:r>
              <a:rPr lang="en-US" sz="2800" b="1" i="0" dirty="0">
                <a:solidFill>
                  <a:srgbClr val="000000"/>
                </a:solidFill>
                <a:effectLst/>
              </a:rPr>
              <a:t>and </a:t>
            </a:r>
            <a:r>
              <a:rPr lang="en-US" sz="2800" b="0" i="1" dirty="0" err="1">
                <a:solidFill>
                  <a:srgbClr val="000000"/>
                </a:solidFill>
                <a:effectLst/>
              </a:rPr>
              <a:t>section</a:t>
            </a:r>
            <a:r>
              <a:rPr lang="en-US" sz="2800" b="0" i="0" dirty="0" err="1">
                <a:solidFill>
                  <a:srgbClr val="000000"/>
                </a:solidFill>
                <a:effectLst/>
              </a:rPr>
              <a:t>.</a:t>
            </a:r>
            <a:r>
              <a:rPr lang="en-US" sz="2800" b="0" i="1" dirty="0" err="1">
                <a:solidFill>
                  <a:srgbClr val="000000"/>
                </a:solidFill>
                <a:effectLst/>
              </a:rPr>
              <a:t>semester</a:t>
            </a:r>
            <a:r>
              <a:rPr lang="en-US" sz="2800" b="0" i="1" dirty="0">
                <a:solidFill>
                  <a:srgbClr val="000000"/>
                </a:solidFill>
                <a:effectLst/>
              </a:rPr>
              <a:t> </a:t>
            </a:r>
            <a:r>
              <a:rPr lang="en-US" sz="2800" b="0" i="0" dirty="0">
                <a:solidFill>
                  <a:srgbClr val="000000"/>
                </a:solidFill>
                <a:effectLst/>
              </a:rPr>
              <a:t>= ’Fall’</a:t>
            </a:r>
            <a:br>
              <a:rPr lang="en-US" sz="2800" b="0" i="0" dirty="0">
                <a:solidFill>
                  <a:srgbClr val="000000"/>
                </a:solidFill>
                <a:effectLst/>
              </a:rPr>
            </a:br>
            <a:r>
              <a:rPr lang="en-US" sz="2800" b="1" i="0" dirty="0">
                <a:solidFill>
                  <a:srgbClr val="000000"/>
                </a:solidFill>
                <a:effectLst/>
              </a:rPr>
              <a:t>and </a:t>
            </a:r>
            <a:r>
              <a:rPr lang="en-US" sz="2800" b="0" i="1" dirty="0" err="1">
                <a:solidFill>
                  <a:srgbClr val="000000"/>
                </a:solidFill>
                <a:effectLst/>
              </a:rPr>
              <a:t>section</a:t>
            </a:r>
            <a:r>
              <a:rPr lang="en-US" sz="2800" b="0" i="0" dirty="0" err="1">
                <a:solidFill>
                  <a:srgbClr val="000000"/>
                </a:solidFill>
                <a:effectLst/>
              </a:rPr>
              <a:t>.</a:t>
            </a:r>
            <a:r>
              <a:rPr lang="en-US" sz="2800" b="0" i="1" dirty="0" err="1">
                <a:solidFill>
                  <a:srgbClr val="000000"/>
                </a:solidFill>
                <a:effectLst/>
              </a:rPr>
              <a:t>year</a:t>
            </a:r>
            <a:r>
              <a:rPr lang="en-US" sz="2800" b="0" i="1" dirty="0">
                <a:solidFill>
                  <a:srgbClr val="000000"/>
                </a:solidFill>
                <a:effectLst/>
              </a:rPr>
              <a:t> </a:t>
            </a:r>
            <a:r>
              <a:rPr lang="en-US" sz="2800" b="0" i="0" dirty="0">
                <a:solidFill>
                  <a:srgbClr val="000000"/>
                </a:solidFill>
                <a:effectLst/>
              </a:rPr>
              <a:t>= ’2009’;</a:t>
            </a:r>
          </a:p>
          <a:p>
            <a:pPr marL="0" indent="0">
              <a:buNone/>
            </a:pPr>
            <a:endParaRPr lang="en-US" sz="2800" b="0" i="0" dirty="0">
              <a:solidFill>
                <a:srgbClr val="000000"/>
              </a:solidFill>
              <a:effectLst/>
            </a:endParaRPr>
          </a:p>
          <a:p>
            <a:pPr marL="0" indent="0">
              <a:buNone/>
            </a:pPr>
            <a:br>
              <a:rPr lang="en-US" sz="2800" b="0" i="0" dirty="0">
                <a:solidFill>
                  <a:srgbClr val="000000"/>
                </a:solidFill>
                <a:effectLst/>
              </a:rPr>
            </a:br>
            <a:r>
              <a:rPr lang="en-US" sz="2800" b="1" i="0" dirty="0">
                <a:solidFill>
                  <a:srgbClr val="000000"/>
                </a:solidFill>
                <a:effectLst/>
              </a:rPr>
              <a:t>create view </a:t>
            </a:r>
            <a:r>
              <a:rPr lang="en-US" sz="2800" b="0" i="1" dirty="0">
                <a:solidFill>
                  <a:srgbClr val="000000"/>
                </a:solidFill>
                <a:effectLst/>
              </a:rPr>
              <a:t>physics_fall_2009_watson </a:t>
            </a:r>
            <a:r>
              <a:rPr lang="en-US" sz="2800" b="1" i="0" dirty="0">
                <a:solidFill>
                  <a:srgbClr val="000000"/>
                </a:solidFill>
                <a:effectLst/>
              </a:rPr>
              <a:t>as</a:t>
            </a:r>
            <a:br>
              <a:rPr lang="en-US" sz="2800" b="1" i="0" dirty="0">
                <a:solidFill>
                  <a:srgbClr val="000000"/>
                </a:solidFill>
                <a:effectLst/>
              </a:rPr>
            </a:br>
            <a:r>
              <a:rPr lang="en-US" sz="2800" b="1" i="0" dirty="0">
                <a:solidFill>
                  <a:srgbClr val="000000"/>
                </a:solidFill>
                <a:effectLst/>
              </a:rPr>
              <a:t>select </a:t>
            </a:r>
            <a:r>
              <a:rPr lang="en-US" sz="2800" b="0" i="1" dirty="0" err="1">
                <a:solidFill>
                  <a:srgbClr val="000000"/>
                </a:solidFill>
                <a:effectLst/>
              </a:rPr>
              <a:t>course_id</a:t>
            </a:r>
            <a:r>
              <a:rPr lang="en-US" sz="2800" b="0" i="0" dirty="0">
                <a:solidFill>
                  <a:srgbClr val="000000"/>
                </a:solidFill>
                <a:effectLst/>
              </a:rPr>
              <a:t>, </a:t>
            </a:r>
            <a:r>
              <a:rPr lang="en-US" sz="2800" b="0" i="1" dirty="0" err="1">
                <a:solidFill>
                  <a:srgbClr val="000000"/>
                </a:solidFill>
                <a:effectLst/>
              </a:rPr>
              <a:t>room_number</a:t>
            </a:r>
            <a:br>
              <a:rPr lang="en-US" sz="2800" b="0" i="1" dirty="0">
                <a:solidFill>
                  <a:srgbClr val="000000"/>
                </a:solidFill>
                <a:effectLst/>
              </a:rPr>
            </a:br>
            <a:r>
              <a:rPr lang="en-US" sz="2800" b="1" i="0" dirty="0">
                <a:solidFill>
                  <a:srgbClr val="000000"/>
                </a:solidFill>
                <a:effectLst/>
              </a:rPr>
              <a:t>from </a:t>
            </a:r>
            <a:r>
              <a:rPr lang="en-US" sz="2800" b="0" i="1" dirty="0">
                <a:solidFill>
                  <a:srgbClr val="000099"/>
                </a:solidFill>
                <a:effectLst/>
              </a:rPr>
              <a:t>physics_fall_2017</a:t>
            </a:r>
            <a:br>
              <a:rPr lang="en-US" sz="2800" b="0" i="1" dirty="0">
                <a:solidFill>
                  <a:srgbClr val="000099"/>
                </a:solidFill>
                <a:effectLst/>
              </a:rPr>
            </a:br>
            <a:r>
              <a:rPr lang="en-US" sz="2800" b="1" i="0" dirty="0">
                <a:solidFill>
                  <a:srgbClr val="000000"/>
                </a:solidFill>
                <a:effectLst/>
              </a:rPr>
              <a:t>where </a:t>
            </a:r>
            <a:r>
              <a:rPr lang="en-US" sz="2800" b="0" i="1" dirty="0">
                <a:solidFill>
                  <a:srgbClr val="000000"/>
                </a:solidFill>
                <a:effectLst/>
              </a:rPr>
              <a:t>building</a:t>
            </a:r>
            <a:r>
              <a:rPr lang="en-US" sz="2800" b="0" i="0" dirty="0">
                <a:solidFill>
                  <a:srgbClr val="000000"/>
                </a:solidFill>
                <a:effectLst/>
              </a:rPr>
              <a:t>= ’Watson’;</a:t>
            </a:r>
            <a:r>
              <a:rPr lang="en-US" dirty="0"/>
              <a:t> </a:t>
            </a:r>
            <a:br>
              <a:rPr lang="en-US" dirty="0"/>
            </a:br>
            <a:endParaRPr lang="en-US" dirty="0"/>
          </a:p>
        </p:txBody>
      </p:sp>
      <p:sp>
        <p:nvSpPr>
          <p:cNvPr id="4" name="Slide Number Placeholder 3">
            <a:extLst>
              <a:ext uri="{FF2B5EF4-FFF2-40B4-BE49-F238E27FC236}">
                <a16:creationId xmlns:a16="http://schemas.microsoft.com/office/drawing/2014/main" id="{9B180AD7-56B0-41B4-8D11-E2647B591FEE}"/>
              </a:ext>
            </a:extLst>
          </p:cNvPr>
          <p:cNvSpPr>
            <a:spLocks noGrp="1"/>
          </p:cNvSpPr>
          <p:nvPr>
            <p:ph type="sldNum" sz="quarter" idx="12"/>
          </p:nvPr>
        </p:nvSpPr>
        <p:spPr/>
        <p:txBody>
          <a:bodyPr/>
          <a:lstStyle/>
          <a:p>
            <a:fld id="{7A40C488-C8CC-47D5-8871-7D5F905AB6AC}" type="slidenum">
              <a:rPr lang="en-US" smtClean="0"/>
              <a:t>26</a:t>
            </a:fld>
            <a:endParaRPr lang="en-US"/>
          </a:p>
        </p:txBody>
      </p:sp>
    </p:spTree>
    <p:extLst>
      <p:ext uri="{BB962C8B-B14F-4D97-AF65-F5344CB8AC3E}">
        <p14:creationId xmlns:p14="http://schemas.microsoft.com/office/powerpoint/2010/main" val="3497079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D5EB-B346-4CF1-9FB5-DA6F8304B6E9}"/>
              </a:ext>
            </a:extLst>
          </p:cNvPr>
          <p:cNvSpPr>
            <a:spLocks noGrp="1"/>
          </p:cNvSpPr>
          <p:nvPr>
            <p:ph type="title"/>
          </p:nvPr>
        </p:nvSpPr>
        <p:spPr/>
        <p:txBody>
          <a:bodyPr>
            <a:normAutofit fontScale="90000"/>
          </a:bodyPr>
          <a:lstStyle/>
          <a:p>
            <a:r>
              <a:rPr lang="en-US" dirty="0"/>
              <a:t>Materialized Views</a:t>
            </a:r>
          </a:p>
        </p:txBody>
      </p:sp>
      <p:sp>
        <p:nvSpPr>
          <p:cNvPr id="3" name="Content Placeholder 2">
            <a:extLst>
              <a:ext uri="{FF2B5EF4-FFF2-40B4-BE49-F238E27FC236}">
                <a16:creationId xmlns:a16="http://schemas.microsoft.com/office/drawing/2014/main" id="{D40A35B6-194F-47D3-BA90-69B39497110F}"/>
              </a:ext>
            </a:extLst>
          </p:cNvPr>
          <p:cNvSpPr>
            <a:spLocks noGrp="1"/>
          </p:cNvSpPr>
          <p:nvPr>
            <p:ph idx="1"/>
          </p:nvPr>
        </p:nvSpPr>
        <p:spPr>
          <a:xfrm>
            <a:off x="838200" y="1270000"/>
            <a:ext cx="7382522" cy="4906963"/>
          </a:xfrm>
        </p:spPr>
        <p:txBody>
          <a:bodyPr/>
          <a:lstStyle/>
          <a:p>
            <a:pPr algn="just"/>
            <a:r>
              <a:rPr lang="en-US" dirty="0"/>
              <a:t>Certain database systems allow view relations to be stored, but they make sure that, if the actual relations used in the view definition change, the view is kept up-to-date. Such views are called </a:t>
            </a:r>
            <a:r>
              <a:rPr lang="en-US" dirty="0">
                <a:solidFill>
                  <a:srgbClr val="FF0000"/>
                </a:solidFill>
              </a:rPr>
              <a:t>materialized views</a:t>
            </a:r>
            <a:r>
              <a:rPr lang="en-US" dirty="0"/>
              <a:t>.</a:t>
            </a:r>
          </a:p>
          <a:p>
            <a:pPr algn="just"/>
            <a:r>
              <a:rPr lang="en-US" dirty="0">
                <a:solidFill>
                  <a:srgbClr val="FF0000"/>
                </a:solidFill>
              </a:rPr>
              <a:t>materialized views</a:t>
            </a:r>
            <a:r>
              <a:rPr lang="en-US" dirty="0"/>
              <a:t>  allow query to potentially run much faster by using the precomputed view result, instead of recomputing it.</a:t>
            </a:r>
          </a:p>
        </p:txBody>
      </p:sp>
      <p:sp>
        <p:nvSpPr>
          <p:cNvPr id="4" name="Slide Number Placeholder 3">
            <a:extLst>
              <a:ext uri="{FF2B5EF4-FFF2-40B4-BE49-F238E27FC236}">
                <a16:creationId xmlns:a16="http://schemas.microsoft.com/office/drawing/2014/main" id="{F61C5A0F-F199-400F-87CD-37B04D1F67F7}"/>
              </a:ext>
            </a:extLst>
          </p:cNvPr>
          <p:cNvSpPr>
            <a:spLocks noGrp="1"/>
          </p:cNvSpPr>
          <p:nvPr>
            <p:ph type="sldNum" sz="quarter" idx="12"/>
          </p:nvPr>
        </p:nvSpPr>
        <p:spPr/>
        <p:txBody>
          <a:bodyPr/>
          <a:lstStyle/>
          <a:p>
            <a:fld id="{7A40C488-C8CC-47D5-8871-7D5F905AB6AC}" type="slidenum">
              <a:rPr lang="en-US" smtClean="0"/>
              <a:t>27</a:t>
            </a:fld>
            <a:endParaRPr lang="en-US"/>
          </a:p>
        </p:txBody>
      </p:sp>
    </p:spTree>
    <p:extLst>
      <p:ext uri="{BB962C8B-B14F-4D97-AF65-F5344CB8AC3E}">
        <p14:creationId xmlns:p14="http://schemas.microsoft.com/office/powerpoint/2010/main" val="4185021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6017-EA53-446A-84B8-8EFABCD1D6E3}"/>
              </a:ext>
            </a:extLst>
          </p:cNvPr>
          <p:cNvSpPr>
            <a:spLocks noGrp="1"/>
          </p:cNvSpPr>
          <p:nvPr>
            <p:ph type="title"/>
          </p:nvPr>
        </p:nvSpPr>
        <p:spPr/>
        <p:txBody>
          <a:bodyPr>
            <a:normAutofit fontScale="90000"/>
          </a:bodyPr>
          <a:lstStyle/>
          <a:p>
            <a:r>
              <a:rPr lang="en-US" dirty="0"/>
              <a:t>Update of a View</a:t>
            </a:r>
          </a:p>
        </p:txBody>
      </p:sp>
      <p:sp>
        <p:nvSpPr>
          <p:cNvPr id="3" name="Content Placeholder 2">
            <a:extLst>
              <a:ext uri="{FF2B5EF4-FFF2-40B4-BE49-F238E27FC236}">
                <a16:creationId xmlns:a16="http://schemas.microsoft.com/office/drawing/2014/main" id="{F0DDA0A6-5373-43FB-963A-3C987EB92296}"/>
              </a:ext>
            </a:extLst>
          </p:cNvPr>
          <p:cNvSpPr>
            <a:spLocks noGrp="1"/>
          </p:cNvSpPr>
          <p:nvPr>
            <p:ph idx="1"/>
          </p:nvPr>
        </p:nvSpPr>
        <p:spPr>
          <a:xfrm>
            <a:off x="838200" y="1270000"/>
            <a:ext cx="6334957" cy="4906963"/>
          </a:xfrm>
        </p:spPr>
        <p:txBody>
          <a:bodyPr>
            <a:normAutofit fontScale="92500" lnSpcReduction="10000"/>
          </a:bodyPr>
          <a:lstStyle/>
          <a:p>
            <a:pPr algn="just"/>
            <a:r>
              <a:rPr lang="en-US" dirty="0"/>
              <a:t>Although views are a useful tool for queries, they present serious problems if we express updates, insertions, or deletions with them. </a:t>
            </a:r>
          </a:p>
          <a:p>
            <a:pPr lvl="1" algn="just"/>
            <a:r>
              <a:rPr lang="en-US" dirty="0"/>
              <a:t>Perfectly fine if you have view like</a:t>
            </a:r>
          </a:p>
          <a:p>
            <a:pPr marL="914400" lvl="2" indent="0" algn="just">
              <a:buNone/>
            </a:pPr>
            <a:r>
              <a:rPr lang="en-US" i="1" dirty="0"/>
              <a:t>create view </a:t>
            </a:r>
            <a:r>
              <a:rPr lang="en-US" b="0" i="1" dirty="0"/>
              <a:t>faculty </a:t>
            </a:r>
            <a:r>
              <a:rPr lang="en-US" i="1" dirty="0"/>
              <a:t>as</a:t>
            </a:r>
            <a:r>
              <a:rPr lang="en-US" b="0" i="1" dirty="0"/>
              <a:t> </a:t>
            </a:r>
            <a:r>
              <a:rPr lang="en-US" i="1" dirty="0"/>
              <a:t>select</a:t>
            </a:r>
            <a:r>
              <a:rPr lang="en-US" b="0" i="1" dirty="0"/>
              <a:t> ID, name, </a:t>
            </a:r>
            <a:r>
              <a:rPr lang="en-US" b="0" i="1" dirty="0" err="1"/>
              <a:t>dept_name</a:t>
            </a:r>
            <a:r>
              <a:rPr lang="en-US" b="0" i="1" dirty="0"/>
              <a:t> </a:t>
            </a:r>
            <a:r>
              <a:rPr lang="en-US" i="1" dirty="0"/>
              <a:t>from</a:t>
            </a:r>
            <a:r>
              <a:rPr lang="en-US" b="0" i="1" dirty="0"/>
              <a:t> instructor;</a:t>
            </a:r>
          </a:p>
          <a:p>
            <a:pPr lvl="1"/>
            <a:r>
              <a:rPr lang="en-US" dirty="0"/>
              <a:t>What about </a:t>
            </a:r>
          </a:p>
          <a:p>
            <a:pPr marL="914400" lvl="2" indent="0">
              <a:buNone/>
            </a:pPr>
            <a:r>
              <a:rPr lang="en-US" b="1" dirty="0">
                <a:effectLst/>
              </a:rPr>
              <a:t>insert into </a:t>
            </a:r>
            <a:r>
              <a:rPr lang="en-US" b="0" dirty="0">
                <a:effectLst/>
              </a:rPr>
              <a:t>faculty</a:t>
            </a:r>
            <a:br>
              <a:rPr lang="en-US" b="0" dirty="0">
                <a:effectLst/>
              </a:rPr>
            </a:br>
            <a:r>
              <a:rPr lang="en-US" b="1" dirty="0">
                <a:effectLst/>
              </a:rPr>
              <a:t>values </a:t>
            </a:r>
            <a:r>
              <a:rPr lang="en-US" b="0" dirty="0">
                <a:effectLst/>
              </a:rPr>
              <a:t>('30765', 'Green', 'Music’);</a:t>
            </a:r>
            <a:r>
              <a:rPr lang="en-US" dirty="0"/>
              <a:t> ?</a:t>
            </a:r>
          </a:p>
          <a:p>
            <a:pPr lvl="1" algn="just"/>
            <a:r>
              <a:rPr lang="en-US" dirty="0"/>
              <a:t>This insertion must be represented by an insertion into the relation instructor, since instructor is the actual relation from which the database system constructs the view faculty.</a:t>
            </a:r>
          </a:p>
          <a:p>
            <a:pPr lvl="2" algn="just"/>
            <a:r>
              <a:rPr lang="en-US" b="0" dirty="0"/>
              <a:t>However, to insert a tuple into </a:t>
            </a:r>
            <a:r>
              <a:rPr lang="en-US" b="0" i="1" dirty="0"/>
              <a:t>instructor</a:t>
            </a:r>
            <a:r>
              <a:rPr lang="en-US" b="0" dirty="0"/>
              <a:t>, we must have some value for </a:t>
            </a:r>
            <a:r>
              <a:rPr lang="en-US" b="0" i="1" dirty="0"/>
              <a:t>salary.</a:t>
            </a:r>
            <a:endParaRPr lang="en-US" dirty="0"/>
          </a:p>
        </p:txBody>
      </p:sp>
      <p:sp>
        <p:nvSpPr>
          <p:cNvPr id="4" name="Slide Number Placeholder 3">
            <a:extLst>
              <a:ext uri="{FF2B5EF4-FFF2-40B4-BE49-F238E27FC236}">
                <a16:creationId xmlns:a16="http://schemas.microsoft.com/office/drawing/2014/main" id="{09759705-43AE-42F4-8E12-8D646C7A0475}"/>
              </a:ext>
            </a:extLst>
          </p:cNvPr>
          <p:cNvSpPr>
            <a:spLocks noGrp="1"/>
          </p:cNvSpPr>
          <p:nvPr>
            <p:ph type="sldNum" sz="quarter" idx="12"/>
          </p:nvPr>
        </p:nvSpPr>
        <p:spPr/>
        <p:txBody>
          <a:bodyPr/>
          <a:lstStyle/>
          <a:p>
            <a:fld id="{7A40C488-C8CC-47D5-8871-7D5F905AB6AC}" type="slidenum">
              <a:rPr lang="en-US" smtClean="0"/>
              <a:t>28</a:t>
            </a:fld>
            <a:endParaRPr lang="en-US"/>
          </a:p>
        </p:txBody>
      </p:sp>
      <p:pic>
        <p:nvPicPr>
          <p:cNvPr id="5" name="Picture 4">
            <a:extLst>
              <a:ext uri="{FF2B5EF4-FFF2-40B4-BE49-F238E27FC236}">
                <a16:creationId xmlns:a16="http://schemas.microsoft.com/office/drawing/2014/main" id="{CC2E4941-0EC0-4637-ABAD-544ABD92AEA8}"/>
              </a:ext>
            </a:extLst>
          </p:cNvPr>
          <p:cNvPicPr>
            <a:picLocks noChangeAspect="1"/>
          </p:cNvPicPr>
          <p:nvPr/>
        </p:nvPicPr>
        <p:blipFill>
          <a:blip r:embed="rId2"/>
          <a:stretch>
            <a:fillRect/>
          </a:stretch>
        </p:blipFill>
        <p:spPr>
          <a:xfrm>
            <a:off x="7253056" y="1081088"/>
            <a:ext cx="4938944" cy="2274672"/>
          </a:xfrm>
          <a:prstGeom prst="rect">
            <a:avLst/>
          </a:prstGeom>
        </p:spPr>
      </p:pic>
    </p:spTree>
    <p:extLst>
      <p:ext uri="{BB962C8B-B14F-4D97-AF65-F5344CB8AC3E}">
        <p14:creationId xmlns:p14="http://schemas.microsoft.com/office/powerpoint/2010/main" val="208909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6017-EA53-446A-84B8-8EFABCD1D6E3}"/>
              </a:ext>
            </a:extLst>
          </p:cNvPr>
          <p:cNvSpPr>
            <a:spLocks noGrp="1"/>
          </p:cNvSpPr>
          <p:nvPr>
            <p:ph type="title"/>
          </p:nvPr>
        </p:nvSpPr>
        <p:spPr/>
        <p:txBody>
          <a:bodyPr>
            <a:normAutofit fontScale="90000"/>
          </a:bodyPr>
          <a:lstStyle/>
          <a:p>
            <a:r>
              <a:rPr lang="en-US" dirty="0"/>
              <a:t>Update of a View</a:t>
            </a:r>
          </a:p>
        </p:txBody>
      </p:sp>
      <p:sp>
        <p:nvSpPr>
          <p:cNvPr id="3" name="Content Placeholder 2">
            <a:extLst>
              <a:ext uri="{FF2B5EF4-FFF2-40B4-BE49-F238E27FC236}">
                <a16:creationId xmlns:a16="http://schemas.microsoft.com/office/drawing/2014/main" id="{F0DDA0A6-5373-43FB-963A-3C987EB92296}"/>
              </a:ext>
            </a:extLst>
          </p:cNvPr>
          <p:cNvSpPr>
            <a:spLocks noGrp="1"/>
          </p:cNvSpPr>
          <p:nvPr>
            <p:ph idx="1"/>
          </p:nvPr>
        </p:nvSpPr>
        <p:spPr>
          <a:xfrm>
            <a:off x="838200" y="1270000"/>
            <a:ext cx="6121893" cy="4906963"/>
          </a:xfrm>
        </p:spPr>
        <p:txBody>
          <a:bodyPr>
            <a:normAutofit fontScale="92500"/>
          </a:bodyPr>
          <a:lstStyle/>
          <a:p>
            <a:r>
              <a:rPr lang="en-US" dirty="0"/>
              <a:t>What about </a:t>
            </a:r>
          </a:p>
          <a:p>
            <a:pPr marL="457200" lvl="1" indent="0">
              <a:buNone/>
            </a:pPr>
            <a:r>
              <a:rPr lang="en-US" b="1" dirty="0">
                <a:effectLst/>
              </a:rPr>
              <a:t>insert into </a:t>
            </a:r>
            <a:r>
              <a:rPr lang="en-US" b="0" dirty="0">
                <a:effectLst/>
              </a:rPr>
              <a:t>faculty</a:t>
            </a:r>
            <a:br>
              <a:rPr lang="en-US" b="0" dirty="0">
                <a:effectLst/>
              </a:rPr>
            </a:br>
            <a:r>
              <a:rPr lang="en-US" b="1" dirty="0">
                <a:effectLst/>
              </a:rPr>
              <a:t>values </a:t>
            </a:r>
            <a:r>
              <a:rPr lang="en-US" b="0" dirty="0">
                <a:effectLst/>
              </a:rPr>
              <a:t>('30765', 'Green', 'Music’);</a:t>
            </a:r>
            <a:r>
              <a:rPr lang="en-US" dirty="0"/>
              <a:t> ?</a:t>
            </a:r>
          </a:p>
          <a:p>
            <a:pPr algn="just"/>
            <a:r>
              <a:rPr lang="en-US" dirty="0"/>
              <a:t>This insertion must be represented by an insertion into the relation instructor.</a:t>
            </a:r>
          </a:p>
          <a:p>
            <a:pPr lvl="1" algn="just"/>
            <a:r>
              <a:rPr lang="en-US" b="0" dirty="0"/>
              <a:t>However, to insert a tuple into </a:t>
            </a:r>
            <a:r>
              <a:rPr lang="en-US" b="0" i="1" dirty="0"/>
              <a:t>instructor</a:t>
            </a:r>
            <a:r>
              <a:rPr lang="en-US" b="0" dirty="0"/>
              <a:t>, we must have some value for </a:t>
            </a:r>
            <a:r>
              <a:rPr lang="en-US" b="0" i="1" dirty="0"/>
              <a:t>salary.</a:t>
            </a:r>
          </a:p>
          <a:p>
            <a:pPr algn="just"/>
            <a:r>
              <a:rPr lang="en-US" dirty="0"/>
              <a:t>Approaches to dealing with this insertion</a:t>
            </a:r>
          </a:p>
          <a:p>
            <a:pPr lvl="1" algn="just"/>
            <a:r>
              <a:rPr lang="en-US" dirty="0"/>
              <a:t>Reject the insertion, and return an error message to the user</a:t>
            </a:r>
          </a:p>
          <a:p>
            <a:pPr lvl="1" algn="just"/>
            <a:r>
              <a:rPr lang="en-US" dirty="0"/>
              <a:t>Insert a tuple ('30765', 'Green', 'Music', </a:t>
            </a:r>
            <a:r>
              <a:rPr lang="en-US" i="1" dirty="0"/>
              <a:t>null</a:t>
            </a:r>
            <a:r>
              <a:rPr lang="en-US" dirty="0"/>
              <a:t>) into the </a:t>
            </a:r>
            <a:r>
              <a:rPr lang="en-US" i="1" dirty="0"/>
              <a:t>instructor </a:t>
            </a:r>
            <a:r>
              <a:rPr lang="en-US" dirty="0"/>
              <a:t>relation.</a:t>
            </a:r>
          </a:p>
        </p:txBody>
      </p:sp>
      <p:sp>
        <p:nvSpPr>
          <p:cNvPr id="4" name="Slide Number Placeholder 3">
            <a:extLst>
              <a:ext uri="{FF2B5EF4-FFF2-40B4-BE49-F238E27FC236}">
                <a16:creationId xmlns:a16="http://schemas.microsoft.com/office/drawing/2014/main" id="{09759705-43AE-42F4-8E12-8D646C7A0475}"/>
              </a:ext>
            </a:extLst>
          </p:cNvPr>
          <p:cNvSpPr>
            <a:spLocks noGrp="1"/>
          </p:cNvSpPr>
          <p:nvPr>
            <p:ph type="sldNum" sz="quarter" idx="12"/>
          </p:nvPr>
        </p:nvSpPr>
        <p:spPr/>
        <p:txBody>
          <a:bodyPr/>
          <a:lstStyle/>
          <a:p>
            <a:fld id="{7A40C488-C8CC-47D5-8871-7D5F905AB6AC}" type="slidenum">
              <a:rPr lang="en-US" smtClean="0"/>
              <a:t>29</a:t>
            </a:fld>
            <a:endParaRPr lang="en-US"/>
          </a:p>
        </p:txBody>
      </p:sp>
      <p:pic>
        <p:nvPicPr>
          <p:cNvPr id="5" name="Picture 4">
            <a:extLst>
              <a:ext uri="{FF2B5EF4-FFF2-40B4-BE49-F238E27FC236}">
                <a16:creationId xmlns:a16="http://schemas.microsoft.com/office/drawing/2014/main" id="{48D971AF-69C0-4624-A243-CC27D9D7EE6C}"/>
              </a:ext>
            </a:extLst>
          </p:cNvPr>
          <p:cNvPicPr>
            <a:picLocks noChangeAspect="1"/>
          </p:cNvPicPr>
          <p:nvPr/>
        </p:nvPicPr>
        <p:blipFill>
          <a:blip r:embed="rId2"/>
          <a:stretch>
            <a:fillRect/>
          </a:stretch>
        </p:blipFill>
        <p:spPr>
          <a:xfrm>
            <a:off x="7253056" y="1081087"/>
            <a:ext cx="4938944" cy="2507449"/>
          </a:xfrm>
          <a:prstGeom prst="rect">
            <a:avLst/>
          </a:prstGeom>
        </p:spPr>
      </p:pic>
    </p:spTree>
    <p:extLst>
      <p:ext uri="{BB962C8B-B14F-4D97-AF65-F5344CB8AC3E}">
        <p14:creationId xmlns:p14="http://schemas.microsoft.com/office/powerpoint/2010/main" val="403646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F19F-AC26-4C09-AE0F-A91ADE32B230}"/>
              </a:ext>
            </a:extLst>
          </p:cNvPr>
          <p:cNvSpPr>
            <a:spLocks noGrp="1"/>
          </p:cNvSpPr>
          <p:nvPr>
            <p:ph type="title"/>
          </p:nvPr>
        </p:nvSpPr>
        <p:spPr/>
        <p:txBody>
          <a:bodyPr>
            <a:normAutofit fontScale="90000"/>
          </a:bodyPr>
          <a:lstStyle/>
          <a:p>
            <a:r>
              <a:rPr lang="en-US" dirty="0"/>
              <a:t>Question</a:t>
            </a:r>
          </a:p>
        </p:txBody>
      </p:sp>
      <p:sp>
        <p:nvSpPr>
          <p:cNvPr id="3" name="Content Placeholder 2">
            <a:extLst>
              <a:ext uri="{FF2B5EF4-FFF2-40B4-BE49-F238E27FC236}">
                <a16:creationId xmlns:a16="http://schemas.microsoft.com/office/drawing/2014/main" id="{3BD67D4A-CC28-4D95-9909-D204C8431722}"/>
              </a:ext>
            </a:extLst>
          </p:cNvPr>
          <p:cNvSpPr>
            <a:spLocks noGrp="1"/>
          </p:cNvSpPr>
          <p:nvPr>
            <p:ph idx="1"/>
          </p:nvPr>
        </p:nvSpPr>
        <p:spPr>
          <a:xfrm>
            <a:off x="838200" y="1270000"/>
            <a:ext cx="7772400" cy="4906963"/>
          </a:xfrm>
        </p:spPr>
        <p:txBody>
          <a:bodyPr>
            <a:normAutofit/>
          </a:bodyPr>
          <a:lstStyle/>
          <a:p>
            <a:r>
              <a:rPr lang="en-US" dirty="0"/>
              <a:t>Output of the following Query? </a:t>
            </a:r>
          </a:p>
          <a:p>
            <a:pPr marL="457200" lvl="1" indent="0">
              <a:buNone/>
            </a:pPr>
            <a:r>
              <a:rPr lang="en-US" b="0" dirty="0"/>
              <a:t>select</a:t>
            </a:r>
            <a:r>
              <a:rPr lang="en-US" b="0" dirty="0">
                <a:solidFill>
                  <a:schemeClr val="tx1"/>
                </a:solidFill>
              </a:rPr>
              <a:t> </a:t>
            </a:r>
            <a:r>
              <a:rPr lang="en-US" b="0" dirty="0" err="1">
                <a:solidFill>
                  <a:schemeClr val="tx1"/>
                </a:solidFill>
              </a:rPr>
              <a:t>course_id</a:t>
            </a:r>
            <a:r>
              <a:rPr lang="en-US" b="0" dirty="0">
                <a:solidFill>
                  <a:schemeClr val="tx1"/>
                </a:solidFill>
              </a:rPr>
              <a:t>, semester, year, </a:t>
            </a:r>
            <a:r>
              <a:rPr lang="en-US" b="0" dirty="0" err="1">
                <a:solidFill>
                  <a:schemeClr val="tx1"/>
                </a:solidFill>
              </a:rPr>
              <a:t>sec_id</a:t>
            </a:r>
            <a:r>
              <a:rPr lang="en-US" b="0" dirty="0">
                <a:solidFill>
                  <a:schemeClr val="tx1"/>
                </a:solidFill>
              </a:rPr>
              <a:t>, avg (</a:t>
            </a:r>
            <a:r>
              <a:rPr lang="en-US" b="0" dirty="0" err="1">
                <a:solidFill>
                  <a:schemeClr val="tx1"/>
                </a:solidFill>
              </a:rPr>
              <a:t>total_cred</a:t>
            </a:r>
            <a:r>
              <a:rPr lang="en-US" b="0" dirty="0">
                <a:solidFill>
                  <a:schemeClr val="tx1"/>
                </a:solidFill>
              </a:rPr>
              <a:t>) </a:t>
            </a:r>
            <a:r>
              <a:rPr lang="en-US" b="0" dirty="0"/>
              <a:t>from</a:t>
            </a:r>
            <a:r>
              <a:rPr lang="en-US" b="0" dirty="0">
                <a:solidFill>
                  <a:schemeClr val="tx1"/>
                </a:solidFill>
              </a:rPr>
              <a:t> student, takes </a:t>
            </a:r>
            <a:r>
              <a:rPr lang="en-US" b="0" dirty="0"/>
              <a:t>where</a:t>
            </a:r>
            <a:r>
              <a:rPr lang="en-US" b="0" dirty="0">
                <a:solidFill>
                  <a:schemeClr val="tx1"/>
                </a:solidFill>
              </a:rPr>
              <a:t> student.ID= takes.ID </a:t>
            </a:r>
            <a:r>
              <a:rPr lang="en-US" b="0" dirty="0"/>
              <a:t>and</a:t>
            </a:r>
            <a:r>
              <a:rPr lang="en-US" b="0" dirty="0">
                <a:solidFill>
                  <a:schemeClr val="tx1"/>
                </a:solidFill>
              </a:rPr>
              <a:t> year = 2017 </a:t>
            </a:r>
            <a:r>
              <a:rPr lang="en-US" b="0" dirty="0"/>
              <a:t>group by</a:t>
            </a:r>
            <a:r>
              <a:rPr lang="en-US" b="0" dirty="0">
                <a:solidFill>
                  <a:schemeClr val="tx1"/>
                </a:solidFill>
              </a:rPr>
              <a:t> </a:t>
            </a:r>
            <a:r>
              <a:rPr lang="en-US" b="0" dirty="0" err="1">
                <a:solidFill>
                  <a:schemeClr val="tx1"/>
                </a:solidFill>
              </a:rPr>
              <a:t>course_id</a:t>
            </a:r>
            <a:r>
              <a:rPr lang="en-US" b="0" dirty="0">
                <a:solidFill>
                  <a:schemeClr val="tx1"/>
                </a:solidFill>
              </a:rPr>
              <a:t>, semester, year, </a:t>
            </a:r>
            <a:r>
              <a:rPr lang="en-US" b="0" dirty="0" err="1">
                <a:solidFill>
                  <a:schemeClr val="tx1"/>
                </a:solidFill>
              </a:rPr>
              <a:t>sec_id</a:t>
            </a:r>
            <a:r>
              <a:rPr lang="en-US" b="0" dirty="0">
                <a:solidFill>
                  <a:schemeClr val="tx1"/>
                </a:solidFill>
              </a:rPr>
              <a:t> </a:t>
            </a:r>
            <a:r>
              <a:rPr lang="en-US" b="0" dirty="0"/>
              <a:t>having</a:t>
            </a:r>
            <a:r>
              <a:rPr lang="en-US" b="0" dirty="0">
                <a:solidFill>
                  <a:schemeClr val="tx1"/>
                </a:solidFill>
              </a:rPr>
              <a:t> </a:t>
            </a:r>
            <a:r>
              <a:rPr lang="en-US" b="0" dirty="0"/>
              <a:t>count</a:t>
            </a:r>
            <a:r>
              <a:rPr lang="en-US" b="0" dirty="0">
                <a:solidFill>
                  <a:schemeClr val="tx1"/>
                </a:solidFill>
              </a:rPr>
              <a:t>(takes.ID) &gt;= 2;</a:t>
            </a:r>
          </a:p>
          <a:p>
            <a:r>
              <a:rPr lang="en-US" dirty="0"/>
              <a:t>For each course section offered in 2017, the above query will find the average total credits (tot cred) of all students enrolled in the section, if the section has at least 2 students. </a:t>
            </a:r>
          </a:p>
        </p:txBody>
      </p:sp>
      <p:sp>
        <p:nvSpPr>
          <p:cNvPr id="4" name="Slide Number Placeholder 3">
            <a:extLst>
              <a:ext uri="{FF2B5EF4-FFF2-40B4-BE49-F238E27FC236}">
                <a16:creationId xmlns:a16="http://schemas.microsoft.com/office/drawing/2014/main" id="{4793AF10-6D07-4DEA-9174-AF08E4D3E0E1}"/>
              </a:ext>
            </a:extLst>
          </p:cNvPr>
          <p:cNvSpPr>
            <a:spLocks noGrp="1"/>
          </p:cNvSpPr>
          <p:nvPr>
            <p:ph type="sldNum" sz="quarter" idx="12"/>
          </p:nvPr>
        </p:nvSpPr>
        <p:spPr/>
        <p:txBody>
          <a:bodyPr/>
          <a:lstStyle/>
          <a:p>
            <a:fld id="{7A40C488-C8CC-47D5-8871-7D5F905AB6AC}" type="slidenum">
              <a:rPr lang="en-US" smtClean="0"/>
              <a:t>3</a:t>
            </a:fld>
            <a:endParaRPr lang="en-US"/>
          </a:p>
        </p:txBody>
      </p:sp>
    </p:spTree>
    <p:extLst>
      <p:ext uri="{BB962C8B-B14F-4D97-AF65-F5344CB8AC3E}">
        <p14:creationId xmlns:p14="http://schemas.microsoft.com/office/powerpoint/2010/main" val="274701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6017-EA53-446A-84B8-8EFABCD1D6E3}"/>
              </a:ext>
            </a:extLst>
          </p:cNvPr>
          <p:cNvSpPr>
            <a:spLocks noGrp="1"/>
          </p:cNvSpPr>
          <p:nvPr>
            <p:ph type="title"/>
          </p:nvPr>
        </p:nvSpPr>
        <p:spPr/>
        <p:txBody>
          <a:bodyPr>
            <a:normAutofit fontScale="90000"/>
          </a:bodyPr>
          <a:lstStyle/>
          <a:p>
            <a:r>
              <a:rPr lang="en-US" dirty="0"/>
              <a:t>Update of a View</a:t>
            </a:r>
          </a:p>
        </p:txBody>
      </p:sp>
      <p:sp>
        <p:nvSpPr>
          <p:cNvPr id="3" name="Content Placeholder 2">
            <a:extLst>
              <a:ext uri="{FF2B5EF4-FFF2-40B4-BE49-F238E27FC236}">
                <a16:creationId xmlns:a16="http://schemas.microsoft.com/office/drawing/2014/main" id="{F0DDA0A6-5373-43FB-963A-3C987EB92296}"/>
              </a:ext>
            </a:extLst>
          </p:cNvPr>
          <p:cNvSpPr>
            <a:spLocks noGrp="1"/>
          </p:cNvSpPr>
          <p:nvPr>
            <p:ph idx="1"/>
          </p:nvPr>
        </p:nvSpPr>
        <p:spPr>
          <a:xfrm>
            <a:off x="838200" y="1270000"/>
            <a:ext cx="7666608" cy="4906963"/>
          </a:xfrm>
        </p:spPr>
        <p:txBody>
          <a:bodyPr>
            <a:normAutofit fontScale="92500"/>
          </a:bodyPr>
          <a:lstStyle/>
          <a:p>
            <a:r>
              <a:rPr lang="en-US" dirty="0"/>
              <a:t>Some Updates cannot be Translate Uniquely </a:t>
            </a:r>
            <a:br>
              <a:rPr lang="en-US" dirty="0"/>
            </a:br>
            <a:r>
              <a:rPr lang="en-US" sz="2400" i="1" dirty="0">
                <a:solidFill>
                  <a:srgbClr val="000000"/>
                </a:solidFill>
              </a:rPr>
              <a:t>create view </a:t>
            </a:r>
            <a:r>
              <a:rPr lang="en-US" sz="2400" b="0" i="1" dirty="0" err="1">
                <a:solidFill>
                  <a:srgbClr val="000000"/>
                </a:solidFill>
              </a:rPr>
              <a:t>instructor_info</a:t>
            </a:r>
            <a:r>
              <a:rPr lang="en-US" sz="2400" b="0" i="1" dirty="0">
                <a:solidFill>
                  <a:srgbClr val="000000"/>
                </a:solidFill>
              </a:rPr>
              <a:t> </a:t>
            </a:r>
            <a:r>
              <a:rPr lang="en-US" sz="2400" i="1" dirty="0">
                <a:solidFill>
                  <a:srgbClr val="000000"/>
                </a:solidFill>
              </a:rPr>
              <a:t>as</a:t>
            </a:r>
            <a:br>
              <a:rPr lang="en-US" sz="2400" i="1" dirty="0">
                <a:solidFill>
                  <a:srgbClr val="000000"/>
                </a:solidFill>
              </a:rPr>
            </a:br>
            <a:r>
              <a:rPr lang="en-US" sz="2400" i="1" dirty="0">
                <a:solidFill>
                  <a:srgbClr val="000000"/>
                </a:solidFill>
              </a:rPr>
              <a:t>select </a:t>
            </a:r>
            <a:r>
              <a:rPr lang="en-US" sz="2400" b="0" i="1" dirty="0">
                <a:solidFill>
                  <a:srgbClr val="000000"/>
                </a:solidFill>
              </a:rPr>
              <a:t>ID, name, building</a:t>
            </a:r>
            <a:br>
              <a:rPr lang="en-US" sz="2400" b="0" i="1" dirty="0">
                <a:solidFill>
                  <a:srgbClr val="000000"/>
                </a:solidFill>
              </a:rPr>
            </a:br>
            <a:r>
              <a:rPr lang="en-US" sz="2400" i="1" dirty="0">
                <a:solidFill>
                  <a:srgbClr val="000000"/>
                </a:solidFill>
              </a:rPr>
              <a:t>from </a:t>
            </a:r>
            <a:r>
              <a:rPr lang="en-US" sz="2400" b="0" i="1" dirty="0">
                <a:solidFill>
                  <a:srgbClr val="FF0000"/>
                </a:solidFill>
              </a:rPr>
              <a:t>instructor</a:t>
            </a:r>
            <a:r>
              <a:rPr lang="en-US" sz="2400" b="0" i="1" dirty="0">
                <a:solidFill>
                  <a:srgbClr val="000000"/>
                </a:solidFill>
              </a:rPr>
              <a:t>, </a:t>
            </a:r>
            <a:r>
              <a:rPr lang="en-US" sz="2400" b="0" i="1" dirty="0">
                <a:solidFill>
                  <a:srgbClr val="FF0000"/>
                </a:solidFill>
              </a:rPr>
              <a:t>department</a:t>
            </a:r>
            <a:br>
              <a:rPr lang="en-US" sz="2400" b="0" i="1" dirty="0">
                <a:solidFill>
                  <a:srgbClr val="000000"/>
                </a:solidFill>
              </a:rPr>
            </a:br>
            <a:r>
              <a:rPr lang="en-US" sz="2400" i="1" dirty="0">
                <a:solidFill>
                  <a:srgbClr val="000000"/>
                </a:solidFill>
              </a:rPr>
              <a:t>where </a:t>
            </a:r>
            <a:r>
              <a:rPr lang="en-US" sz="2400" b="0" i="1" dirty="0" err="1">
                <a:solidFill>
                  <a:srgbClr val="000000"/>
                </a:solidFill>
              </a:rPr>
              <a:t>instructor.dept_name</a:t>
            </a:r>
            <a:r>
              <a:rPr lang="en-US" sz="2400" b="0" i="1" dirty="0">
                <a:solidFill>
                  <a:srgbClr val="000000"/>
                </a:solidFill>
              </a:rPr>
              <a:t>= </a:t>
            </a:r>
            <a:r>
              <a:rPr lang="en-US" sz="2400" b="0" i="1" dirty="0" err="1">
                <a:solidFill>
                  <a:srgbClr val="000000"/>
                </a:solidFill>
              </a:rPr>
              <a:t>department.dept_name</a:t>
            </a:r>
            <a:r>
              <a:rPr lang="en-US" sz="2400" b="0" i="1" dirty="0">
                <a:solidFill>
                  <a:srgbClr val="000000"/>
                </a:solidFill>
              </a:rPr>
              <a:t>;</a:t>
            </a:r>
            <a:br>
              <a:rPr lang="en-US" sz="2400" b="0" i="1" dirty="0">
                <a:solidFill>
                  <a:srgbClr val="000000"/>
                </a:solidFill>
              </a:rPr>
            </a:br>
            <a:br>
              <a:rPr lang="en-US" sz="2400" b="0" i="1" dirty="0">
                <a:solidFill>
                  <a:srgbClr val="000000"/>
                </a:solidFill>
              </a:rPr>
            </a:br>
            <a:r>
              <a:rPr lang="en-US" sz="2400" i="1" dirty="0">
                <a:solidFill>
                  <a:srgbClr val="000000"/>
                </a:solidFill>
              </a:rPr>
              <a:t>insert into </a:t>
            </a:r>
            <a:r>
              <a:rPr lang="en-US" sz="2400" b="0" i="1" dirty="0" err="1">
                <a:solidFill>
                  <a:srgbClr val="000000"/>
                </a:solidFill>
              </a:rPr>
              <a:t>instructor_info</a:t>
            </a:r>
            <a:r>
              <a:rPr lang="en-US" sz="2400" b="0" i="1" dirty="0">
                <a:solidFill>
                  <a:srgbClr val="000000"/>
                </a:solidFill>
              </a:rPr>
              <a:t> </a:t>
            </a:r>
            <a:r>
              <a:rPr lang="en-US" sz="2400" i="1" dirty="0">
                <a:solidFill>
                  <a:srgbClr val="000000"/>
                </a:solidFill>
              </a:rPr>
              <a:t>values </a:t>
            </a:r>
            <a:r>
              <a:rPr lang="en-US" sz="2400" b="0" i="1" dirty="0">
                <a:solidFill>
                  <a:srgbClr val="000000"/>
                </a:solidFill>
              </a:rPr>
              <a:t>(’69987’, ’White’, ’Taylor’);</a:t>
            </a:r>
            <a:r>
              <a:rPr lang="en-US" sz="2400" i="1" dirty="0"/>
              <a:t> </a:t>
            </a:r>
            <a:endParaRPr lang="en-US" dirty="0"/>
          </a:p>
          <a:p>
            <a:pPr algn="just"/>
            <a:r>
              <a:rPr lang="en-US" dirty="0"/>
              <a:t>Suppose there is no instructor with ID 69987, and no department in the Taylor building. </a:t>
            </a:r>
          </a:p>
          <a:p>
            <a:pPr algn="just"/>
            <a:r>
              <a:rPr lang="en-US" dirty="0"/>
              <a:t>Then the only possible method of inserting tuples into the instructor and department relations is to </a:t>
            </a:r>
          </a:p>
          <a:p>
            <a:pPr lvl="1" algn="just"/>
            <a:r>
              <a:rPr lang="en-US" dirty="0"/>
              <a:t>insert ('69987', 'White', null, null) into instructor and </a:t>
            </a:r>
          </a:p>
          <a:p>
            <a:pPr lvl="1" algn="just"/>
            <a:r>
              <a:rPr lang="en-US" dirty="0"/>
              <a:t>(null, 'Taylor', null) into department. </a:t>
            </a:r>
          </a:p>
        </p:txBody>
      </p:sp>
      <p:sp>
        <p:nvSpPr>
          <p:cNvPr id="4" name="Slide Number Placeholder 3">
            <a:extLst>
              <a:ext uri="{FF2B5EF4-FFF2-40B4-BE49-F238E27FC236}">
                <a16:creationId xmlns:a16="http://schemas.microsoft.com/office/drawing/2014/main" id="{09759705-43AE-42F4-8E12-8D646C7A0475}"/>
              </a:ext>
            </a:extLst>
          </p:cNvPr>
          <p:cNvSpPr>
            <a:spLocks noGrp="1"/>
          </p:cNvSpPr>
          <p:nvPr>
            <p:ph type="sldNum" sz="quarter" idx="12"/>
          </p:nvPr>
        </p:nvSpPr>
        <p:spPr/>
        <p:txBody>
          <a:bodyPr/>
          <a:lstStyle/>
          <a:p>
            <a:fld id="{7A40C488-C8CC-47D5-8871-7D5F905AB6AC}" type="slidenum">
              <a:rPr lang="en-US" smtClean="0"/>
              <a:t>30</a:t>
            </a:fld>
            <a:endParaRPr lang="en-US"/>
          </a:p>
        </p:txBody>
      </p:sp>
      <p:sp>
        <p:nvSpPr>
          <p:cNvPr id="5" name="TextBox 4">
            <a:extLst>
              <a:ext uri="{FF2B5EF4-FFF2-40B4-BE49-F238E27FC236}">
                <a16:creationId xmlns:a16="http://schemas.microsoft.com/office/drawing/2014/main" id="{98D9431B-E5FC-40C0-A44D-3F6D38346E38}"/>
              </a:ext>
            </a:extLst>
          </p:cNvPr>
          <p:cNvSpPr txBox="1"/>
          <p:nvPr/>
        </p:nvSpPr>
        <p:spPr>
          <a:xfrm>
            <a:off x="9870875" y="1721624"/>
            <a:ext cx="1436914" cy="1200329"/>
          </a:xfrm>
          <a:prstGeom prst="rect">
            <a:avLst/>
          </a:prstGeom>
          <a:noFill/>
          <a:ln>
            <a:solidFill>
              <a:schemeClr val="tx1"/>
            </a:solidFill>
          </a:ln>
        </p:spPr>
        <p:txBody>
          <a:bodyPr wrap="square" rtlCol="0">
            <a:spAutoFit/>
          </a:bodyPr>
          <a:lstStyle/>
          <a:p>
            <a:r>
              <a:rPr lang="en-US" altLang="en-US" b="1" i="1" dirty="0"/>
              <a:t>ID</a:t>
            </a:r>
          </a:p>
          <a:p>
            <a:r>
              <a:rPr lang="en-US" altLang="en-US" b="0" i="1" dirty="0"/>
              <a:t>name           </a:t>
            </a:r>
            <a:r>
              <a:rPr lang="en-US" altLang="en-US" b="0" i="1" dirty="0" err="1"/>
              <a:t>dept_name</a:t>
            </a:r>
            <a:r>
              <a:rPr lang="en-US" altLang="en-US" b="0" i="1" dirty="0"/>
              <a:t> </a:t>
            </a:r>
          </a:p>
          <a:p>
            <a:r>
              <a:rPr lang="en-US" altLang="en-US" b="0" i="1" dirty="0"/>
              <a:t>salary</a:t>
            </a:r>
            <a:endParaRPr lang="en-US" dirty="0"/>
          </a:p>
        </p:txBody>
      </p:sp>
      <p:sp>
        <p:nvSpPr>
          <p:cNvPr id="6" name="TextBox 5">
            <a:extLst>
              <a:ext uri="{FF2B5EF4-FFF2-40B4-BE49-F238E27FC236}">
                <a16:creationId xmlns:a16="http://schemas.microsoft.com/office/drawing/2014/main" id="{E41FAC4C-DA6D-4DE8-8D4F-182A56005621}"/>
              </a:ext>
            </a:extLst>
          </p:cNvPr>
          <p:cNvSpPr txBox="1"/>
          <p:nvPr/>
        </p:nvSpPr>
        <p:spPr>
          <a:xfrm>
            <a:off x="9765644" y="1352292"/>
            <a:ext cx="1600200" cy="369332"/>
          </a:xfrm>
          <a:prstGeom prst="rect">
            <a:avLst/>
          </a:prstGeom>
          <a:noFill/>
        </p:spPr>
        <p:txBody>
          <a:bodyPr wrap="square">
            <a:spAutoFit/>
          </a:bodyPr>
          <a:lstStyle/>
          <a:p>
            <a:r>
              <a:rPr lang="en-US" altLang="en-US" b="1" i="1" dirty="0">
                <a:solidFill>
                  <a:srgbClr val="FF0000"/>
                </a:solidFill>
              </a:rPr>
              <a:t>Instructor</a:t>
            </a:r>
          </a:p>
        </p:txBody>
      </p:sp>
      <p:sp>
        <p:nvSpPr>
          <p:cNvPr id="7" name="TextBox 6">
            <a:extLst>
              <a:ext uri="{FF2B5EF4-FFF2-40B4-BE49-F238E27FC236}">
                <a16:creationId xmlns:a16="http://schemas.microsoft.com/office/drawing/2014/main" id="{9C75873C-A9BF-4918-AF18-61930F130EF5}"/>
              </a:ext>
            </a:extLst>
          </p:cNvPr>
          <p:cNvSpPr txBox="1"/>
          <p:nvPr/>
        </p:nvSpPr>
        <p:spPr>
          <a:xfrm>
            <a:off x="9922926" y="3525567"/>
            <a:ext cx="1436914" cy="923330"/>
          </a:xfrm>
          <a:prstGeom prst="rect">
            <a:avLst/>
          </a:prstGeom>
          <a:noFill/>
          <a:ln>
            <a:solidFill>
              <a:schemeClr val="tx1"/>
            </a:solidFill>
          </a:ln>
        </p:spPr>
        <p:txBody>
          <a:bodyPr wrap="square" rtlCol="0">
            <a:spAutoFit/>
          </a:bodyPr>
          <a:lstStyle/>
          <a:p>
            <a:r>
              <a:rPr lang="en-US" b="1" dirty="0"/>
              <a:t>dept name</a:t>
            </a:r>
          </a:p>
          <a:p>
            <a:r>
              <a:rPr lang="en-US" dirty="0"/>
              <a:t>building budget</a:t>
            </a:r>
          </a:p>
        </p:txBody>
      </p:sp>
      <p:sp>
        <p:nvSpPr>
          <p:cNvPr id="8" name="TextBox 7">
            <a:extLst>
              <a:ext uri="{FF2B5EF4-FFF2-40B4-BE49-F238E27FC236}">
                <a16:creationId xmlns:a16="http://schemas.microsoft.com/office/drawing/2014/main" id="{20D23C2C-5688-4EDA-B252-503A69D5B7D5}"/>
              </a:ext>
            </a:extLst>
          </p:cNvPr>
          <p:cNvSpPr txBox="1"/>
          <p:nvPr/>
        </p:nvSpPr>
        <p:spPr>
          <a:xfrm>
            <a:off x="9817695" y="3156235"/>
            <a:ext cx="1600200" cy="369332"/>
          </a:xfrm>
          <a:prstGeom prst="rect">
            <a:avLst/>
          </a:prstGeom>
          <a:noFill/>
        </p:spPr>
        <p:txBody>
          <a:bodyPr wrap="square">
            <a:spAutoFit/>
          </a:bodyPr>
          <a:lstStyle/>
          <a:p>
            <a:r>
              <a:rPr lang="en-US" altLang="en-US" b="1" i="1" dirty="0">
                <a:solidFill>
                  <a:srgbClr val="FF0000"/>
                </a:solidFill>
              </a:rPr>
              <a:t>department</a:t>
            </a:r>
          </a:p>
        </p:txBody>
      </p:sp>
    </p:spTree>
    <p:extLst>
      <p:ext uri="{BB962C8B-B14F-4D97-AF65-F5344CB8AC3E}">
        <p14:creationId xmlns:p14="http://schemas.microsoft.com/office/powerpoint/2010/main" val="38397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6017-EA53-446A-84B8-8EFABCD1D6E3}"/>
              </a:ext>
            </a:extLst>
          </p:cNvPr>
          <p:cNvSpPr>
            <a:spLocks noGrp="1"/>
          </p:cNvSpPr>
          <p:nvPr>
            <p:ph type="title"/>
          </p:nvPr>
        </p:nvSpPr>
        <p:spPr/>
        <p:txBody>
          <a:bodyPr>
            <a:normAutofit fontScale="90000"/>
          </a:bodyPr>
          <a:lstStyle/>
          <a:p>
            <a:r>
              <a:rPr lang="en-US" dirty="0"/>
              <a:t>Update of a View</a:t>
            </a:r>
          </a:p>
        </p:txBody>
      </p:sp>
      <p:sp>
        <p:nvSpPr>
          <p:cNvPr id="3" name="Content Placeholder 2">
            <a:extLst>
              <a:ext uri="{FF2B5EF4-FFF2-40B4-BE49-F238E27FC236}">
                <a16:creationId xmlns:a16="http://schemas.microsoft.com/office/drawing/2014/main" id="{F0DDA0A6-5373-43FB-963A-3C987EB92296}"/>
              </a:ext>
            </a:extLst>
          </p:cNvPr>
          <p:cNvSpPr>
            <a:spLocks noGrp="1"/>
          </p:cNvSpPr>
          <p:nvPr>
            <p:ph idx="1"/>
          </p:nvPr>
        </p:nvSpPr>
        <p:spPr>
          <a:xfrm>
            <a:off x="838200" y="1270000"/>
            <a:ext cx="7666608" cy="4906963"/>
          </a:xfrm>
        </p:spPr>
        <p:txBody>
          <a:bodyPr>
            <a:normAutofit/>
          </a:bodyPr>
          <a:lstStyle/>
          <a:p>
            <a:pPr algn="just"/>
            <a:r>
              <a:rPr lang="en-US" dirty="0"/>
              <a:t>Then the only possible method of inserting tuples into the instructor and department relations is to </a:t>
            </a:r>
          </a:p>
          <a:p>
            <a:pPr lvl="1" algn="just"/>
            <a:r>
              <a:rPr lang="en-US" dirty="0"/>
              <a:t>insert ('69987', 'White', null, null) into instructor and </a:t>
            </a:r>
          </a:p>
          <a:p>
            <a:pPr lvl="1" algn="just"/>
            <a:r>
              <a:rPr lang="en-US" dirty="0"/>
              <a:t>(null, 'Taylor', null) into department. </a:t>
            </a:r>
          </a:p>
        </p:txBody>
      </p:sp>
      <p:sp>
        <p:nvSpPr>
          <p:cNvPr id="4" name="Slide Number Placeholder 3">
            <a:extLst>
              <a:ext uri="{FF2B5EF4-FFF2-40B4-BE49-F238E27FC236}">
                <a16:creationId xmlns:a16="http://schemas.microsoft.com/office/drawing/2014/main" id="{09759705-43AE-42F4-8E12-8D646C7A0475}"/>
              </a:ext>
            </a:extLst>
          </p:cNvPr>
          <p:cNvSpPr>
            <a:spLocks noGrp="1"/>
          </p:cNvSpPr>
          <p:nvPr>
            <p:ph type="sldNum" sz="quarter" idx="12"/>
          </p:nvPr>
        </p:nvSpPr>
        <p:spPr/>
        <p:txBody>
          <a:bodyPr/>
          <a:lstStyle/>
          <a:p>
            <a:fld id="{7A40C488-C8CC-47D5-8871-7D5F905AB6AC}" type="slidenum">
              <a:rPr lang="en-US" smtClean="0"/>
              <a:t>31</a:t>
            </a:fld>
            <a:endParaRPr lang="en-US"/>
          </a:p>
        </p:txBody>
      </p:sp>
      <p:sp>
        <p:nvSpPr>
          <p:cNvPr id="5" name="TextBox 4">
            <a:extLst>
              <a:ext uri="{FF2B5EF4-FFF2-40B4-BE49-F238E27FC236}">
                <a16:creationId xmlns:a16="http://schemas.microsoft.com/office/drawing/2014/main" id="{98D9431B-E5FC-40C0-A44D-3F6D38346E38}"/>
              </a:ext>
            </a:extLst>
          </p:cNvPr>
          <p:cNvSpPr txBox="1"/>
          <p:nvPr/>
        </p:nvSpPr>
        <p:spPr>
          <a:xfrm>
            <a:off x="9870875" y="1721624"/>
            <a:ext cx="1436914" cy="1200329"/>
          </a:xfrm>
          <a:prstGeom prst="rect">
            <a:avLst/>
          </a:prstGeom>
          <a:noFill/>
          <a:ln>
            <a:solidFill>
              <a:schemeClr val="tx1"/>
            </a:solidFill>
          </a:ln>
        </p:spPr>
        <p:txBody>
          <a:bodyPr wrap="square" rtlCol="0">
            <a:spAutoFit/>
          </a:bodyPr>
          <a:lstStyle/>
          <a:p>
            <a:r>
              <a:rPr lang="en-US" altLang="en-US" b="1" i="1" dirty="0"/>
              <a:t>ID</a:t>
            </a:r>
          </a:p>
          <a:p>
            <a:r>
              <a:rPr lang="en-US" altLang="en-US" b="0" i="1" dirty="0"/>
              <a:t>name           </a:t>
            </a:r>
            <a:r>
              <a:rPr lang="en-US" altLang="en-US" b="0" i="1" dirty="0" err="1"/>
              <a:t>dept_name</a:t>
            </a:r>
            <a:r>
              <a:rPr lang="en-US" altLang="en-US" b="0" i="1" dirty="0"/>
              <a:t> </a:t>
            </a:r>
          </a:p>
          <a:p>
            <a:r>
              <a:rPr lang="en-US" altLang="en-US" b="0" i="1" dirty="0"/>
              <a:t>salary</a:t>
            </a:r>
            <a:endParaRPr lang="en-US" dirty="0"/>
          </a:p>
        </p:txBody>
      </p:sp>
      <p:sp>
        <p:nvSpPr>
          <p:cNvPr id="6" name="TextBox 5">
            <a:extLst>
              <a:ext uri="{FF2B5EF4-FFF2-40B4-BE49-F238E27FC236}">
                <a16:creationId xmlns:a16="http://schemas.microsoft.com/office/drawing/2014/main" id="{E41FAC4C-DA6D-4DE8-8D4F-182A56005621}"/>
              </a:ext>
            </a:extLst>
          </p:cNvPr>
          <p:cNvSpPr txBox="1"/>
          <p:nvPr/>
        </p:nvSpPr>
        <p:spPr>
          <a:xfrm>
            <a:off x="9765644" y="1352292"/>
            <a:ext cx="1600200" cy="369332"/>
          </a:xfrm>
          <a:prstGeom prst="rect">
            <a:avLst/>
          </a:prstGeom>
          <a:noFill/>
        </p:spPr>
        <p:txBody>
          <a:bodyPr wrap="square">
            <a:spAutoFit/>
          </a:bodyPr>
          <a:lstStyle/>
          <a:p>
            <a:r>
              <a:rPr lang="en-US" altLang="en-US" b="1" i="1" dirty="0">
                <a:solidFill>
                  <a:srgbClr val="FF0000"/>
                </a:solidFill>
              </a:rPr>
              <a:t>Instructor</a:t>
            </a:r>
          </a:p>
        </p:txBody>
      </p:sp>
      <p:sp>
        <p:nvSpPr>
          <p:cNvPr id="7" name="TextBox 6">
            <a:extLst>
              <a:ext uri="{FF2B5EF4-FFF2-40B4-BE49-F238E27FC236}">
                <a16:creationId xmlns:a16="http://schemas.microsoft.com/office/drawing/2014/main" id="{9C75873C-A9BF-4918-AF18-61930F130EF5}"/>
              </a:ext>
            </a:extLst>
          </p:cNvPr>
          <p:cNvSpPr txBox="1"/>
          <p:nvPr/>
        </p:nvSpPr>
        <p:spPr>
          <a:xfrm>
            <a:off x="9922926" y="3525567"/>
            <a:ext cx="1436914" cy="923330"/>
          </a:xfrm>
          <a:prstGeom prst="rect">
            <a:avLst/>
          </a:prstGeom>
          <a:noFill/>
          <a:ln>
            <a:solidFill>
              <a:schemeClr val="tx1"/>
            </a:solidFill>
          </a:ln>
        </p:spPr>
        <p:txBody>
          <a:bodyPr wrap="square" rtlCol="0">
            <a:spAutoFit/>
          </a:bodyPr>
          <a:lstStyle/>
          <a:p>
            <a:r>
              <a:rPr lang="en-US" b="1" dirty="0"/>
              <a:t>dept name</a:t>
            </a:r>
          </a:p>
          <a:p>
            <a:r>
              <a:rPr lang="en-US" dirty="0"/>
              <a:t>building budget</a:t>
            </a:r>
          </a:p>
        </p:txBody>
      </p:sp>
      <p:sp>
        <p:nvSpPr>
          <p:cNvPr id="8" name="TextBox 7">
            <a:extLst>
              <a:ext uri="{FF2B5EF4-FFF2-40B4-BE49-F238E27FC236}">
                <a16:creationId xmlns:a16="http://schemas.microsoft.com/office/drawing/2014/main" id="{20D23C2C-5688-4EDA-B252-503A69D5B7D5}"/>
              </a:ext>
            </a:extLst>
          </p:cNvPr>
          <p:cNvSpPr txBox="1"/>
          <p:nvPr/>
        </p:nvSpPr>
        <p:spPr>
          <a:xfrm>
            <a:off x="9817695" y="3156235"/>
            <a:ext cx="1600200" cy="369332"/>
          </a:xfrm>
          <a:prstGeom prst="rect">
            <a:avLst/>
          </a:prstGeom>
          <a:noFill/>
        </p:spPr>
        <p:txBody>
          <a:bodyPr wrap="square">
            <a:spAutoFit/>
          </a:bodyPr>
          <a:lstStyle/>
          <a:p>
            <a:r>
              <a:rPr lang="en-US" altLang="en-US" b="1" i="1" dirty="0">
                <a:solidFill>
                  <a:srgbClr val="FF0000"/>
                </a:solidFill>
              </a:rPr>
              <a:t>department</a:t>
            </a:r>
          </a:p>
        </p:txBody>
      </p:sp>
      <p:pic>
        <p:nvPicPr>
          <p:cNvPr id="10" name="Picture 9">
            <a:extLst>
              <a:ext uri="{FF2B5EF4-FFF2-40B4-BE49-F238E27FC236}">
                <a16:creationId xmlns:a16="http://schemas.microsoft.com/office/drawing/2014/main" id="{D9DE9E55-FB7D-4F8D-804B-3536CE6B9840}"/>
              </a:ext>
            </a:extLst>
          </p:cNvPr>
          <p:cNvPicPr>
            <a:picLocks noChangeAspect="1"/>
          </p:cNvPicPr>
          <p:nvPr/>
        </p:nvPicPr>
        <p:blipFill>
          <a:blip r:embed="rId2"/>
          <a:stretch>
            <a:fillRect/>
          </a:stretch>
        </p:blipFill>
        <p:spPr>
          <a:xfrm>
            <a:off x="1084750" y="3387212"/>
            <a:ext cx="3061259" cy="2789751"/>
          </a:xfrm>
          <a:prstGeom prst="rect">
            <a:avLst/>
          </a:prstGeom>
        </p:spPr>
      </p:pic>
      <p:pic>
        <p:nvPicPr>
          <p:cNvPr id="12" name="Picture 11">
            <a:extLst>
              <a:ext uri="{FF2B5EF4-FFF2-40B4-BE49-F238E27FC236}">
                <a16:creationId xmlns:a16="http://schemas.microsoft.com/office/drawing/2014/main" id="{EA8A91F3-E9E9-4AA4-915C-43564B87B008}"/>
              </a:ext>
            </a:extLst>
          </p:cNvPr>
          <p:cNvPicPr>
            <a:picLocks noChangeAspect="1"/>
          </p:cNvPicPr>
          <p:nvPr/>
        </p:nvPicPr>
        <p:blipFill>
          <a:blip r:embed="rId3"/>
          <a:stretch>
            <a:fillRect/>
          </a:stretch>
        </p:blipFill>
        <p:spPr>
          <a:xfrm>
            <a:off x="4776186" y="3429000"/>
            <a:ext cx="3015264" cy="2473194"/>
          </a:xfrm>
          <a:prstGeom prst="rect">
            <a:avLst/>
          </a:prstGeom>
        </p:spPr>
      </p:pic>
    </p:spTree>
    <p:extLst>
      <p:ext uri="{BB962C8B-B14F-4D97-AF65-F5344CB8AC3E}">
        <p14:creationId xmlns:p14="http://schemas.microsoft.com/office/powerpoint/2010/main" val="292892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6017-EA53-446A-84B8-8EFABCD1D6E3}"/>
              </a:ext>
            </a:extLst>
          </p:cNvPr>
          <p:cNvSpPr>
            <a:spLocks noGrp="1"/>
          </p:cNvSpPr>
          <p:nvPr>
            <p:ph type="title"/>
          </p:nvPr>
        </p:nvSpPr>
        <p:spPr/>
        <p:txBody>
          <a:bodyPr>
            <a:normAutofit fontScale="90000"/>
          </a:bodyPr>
          <a:lstStyle/>
          <a:p>
            <a:r>
              <a:rPr lang="en-US" dirty="0"/>
              <a:t>Update of a View</a:t>
            </a:r>
          </a:p>
        </p:txBody>
      </p:sp>
      <p:sp>
        <p:nvSpPr>
          <p:cNvPr id="3" name="Content Placeholder 2">
            <a:extLst>
              <a:ext uri="{FF2B5EF4-FFF2-40B4-BE49-F238E27FC236}">
                <a16:creationId xmlns:a16="http://schemas.microsoft.com/office/drawing/2014/main" id="{F0DDA0A6-5373-43FB-963A-3C987EB92296}"/>
              </a:ext>
            </a:extLst>
          </p:cNvPr>
          <p:cNvSpPr>
            <a:spLocks noGrp="1"/>
          </p:cNvSpPr>
          <p:nvPr>
            <p:ph idx="1"/>
          </p:nvPr>
        </p:nvSpPr>
        <p:spPr>
          <a:xfrm>
            <a:off x="838200" y="1270000"/>
            <a:ext cx="7666608" cy="4906963"/>
          </a:xfrm>
        </p:spPr>
        <p:txBody>
          <a:bodyPr>
            <a:normAutofit/>
          </a:bodyPr>
          <a:lstStyle/>
          <a:p>
            <a:pPr algn="just"/>
            <a:r>
              <a:rPr lang="en-US" dirty="0"/>
              <a:t>Then the only possible method of inserting tuples into the instructor and department relations is to </a:t>
            </a:r>
          </a:p>
          <a:p>
            <a:pPr lvl="1" algn="just"/>
            <a:r>
              <a:rPr lang="en-US" dirty="0"/>
              <a:t>insert ('69987', 'White', null, null) into instructor and </a:t>
            </a:r>
          </a:p>
          <a:p>
            <a:pPr lvl="1" algn="just"/>
            <a:r>
              <a:rPr lang="en-US" dirty="0"/>
              <a:t>(null, 'Taylor', null) into department. </a:t>
            </a:r>
          </a:p>
          <a:p>
            <a:pPr algn="just"/>
            <a:r>
              <a:rPr lang="en-US" dirty="0"/>
              <a:t>This update does not have the desired effect, since the view relation instructor info still does not include the tuple ('69987', 'White', 'Taylor’).</a:t>
            </a:r>
          </a:p>
          <a:p>
            <a:pPr lvl="1" algn="just"/>
            <a:r>
              <a:rPr lang="en-US" dirty="0"/>
              <a:t>Thus, there is no way to update the relations instructor and department by using nulls to get the desired update on instructor info</a:t>
            </a:r>
          </a:p>
        </p:txBody>
      </p:sp>
      <p:sp>
        <p:nvSpPr>
          <p:cNvPr id="4" name="Slide Number Placeholder 3">
            <a:extLst>
              <a:ext uri="{FF2B5EF4-FFF2-40B4-BE49-F238E27FC236}">
                <a16:creationId xmlns:a16="http://schemas.microsoft.com/office/drawing/2014/main" id="{09759705-43AE-42F4-8E12-8D646C7A0475}"/>
              </a:ext>
            </a:extLst>
          </p:cNvPr>
          <p:cNvSpPr>
            <a:spLocks noGrp="1"/>
          </p:cNvSpPr>
          <p:nvPr>
            <p:ph type="sldNum" sz="quarter" idx="12"/>
          </p:nvPr>
        </p:nvSpPr>
        <p:spPr/>
        <p:txBody>
          <a:bodyPr/>
          <a:lstStyle/>
          <a:p>
            <a:fld id="{7A40C488-C8CC-47D5-8871-7D5F905AB6AC}" type="slidenum">
              <a:rPr lang="en-US" smtClean="0"/>
              <a:t>32</a:t>
            </a:fld>
            <a:endParaRPr lang="en-US"/>
          </a:p>
        </p:txBody>
      </p:sp>
      <p:sp>
        <p:nvSpPr>
          <p:cNvPr id="5" name="TextBox 4">
            <a:extLst>
              <a:ext uri="{FF2B5EF4-FFF2-40B4-BE49-F238E27FC236}">
                <a16:creationId xmlns:a16="http://schemas.microsoft.com/office/drawing/2014/main" id="{98D9431B-E5FC-40C0-A44D-3F6D38346E38}"/>
              </a:ext>
            </a:extLst>
          </p:cNvPr>
          <p:cNvSpPr txBox="1"/>
          <p:nvPr/>
        </p:nvSpPr>
        <p:spPr>
          <a:xfrm>
            <a:off x="9870875" y="1721624"/>
            <a:ext cx="1436914" cy="1200329"/>
          </a:xfrm>
          <a:prstGeom prst="rect">
            <a:avLst/>
          </a:prstGeom>
          <a:noFill/>
          <a:ln>
            <a:solidFill>
              <a:schemeClr val="tx1"/>
            </a:solidFill>
          </a:ln>
        </p:spPr>
        <p:txBody>
          <a:bodyPr wrap="square" rtlCol="0">
            <a:spAutoFit/>
          </a:bodyPr>
          <a:lstStyle/>
          <a:p>
            <a:r>
              <a:rPr lang="en-US" altLang="en-US" b="1" i="1" dirty="0"/>
              <a:t>ID</a:t>
            </a:r>
          </a:p>
          <a:p>
            <a:r>
              <a:rPr lang="en-US" altLang="en-US" b="0" i="1" dirty="0"/>
              <a:t>name           </a:t>
            </a:r>
            <a:r>
              <a:rPr lang="en-US" altLang="en-US" b="0" i="1" dirty="0" err="1"/>
              <a:t>dept_name</a:t>
            </a:r>
            <a:r>
              <a:rPr lang="en-US" altLang="en-US" b="0" i="1" dirty="0"/>
              <a:t> </a:t>
            </a:r>
          </a:p>
          <a:p>
            <a:r>
              <a:rPr lang="en-US" altLang="en-US" b="0" i="1" dirty="0"/>
              <a:t>salary</a:t>
            </a:r>
            <a:endParaRPr lang="en-US" dirty="0"/>
          </a:p>
        </p:txBody>
      </p:sp>
      <p:sp>
        <p:nvSpPr>
          <p:cNvPr id="6" name="TextBox 5">
            <a:extLst>
              <a:ext uri="{FF2B5EF4-FFF2-40B4-BE49-F238E27FC236}">
                <a16:creationId xmlns:a16="http://schemas.microsoft.com/office/drawing/2014/main" id="{E41FAC4C-DA6D-4DE8-8D4F-182A56005621}"/>
              </a:ext>
            </a:extLst>
          </p:cNvPr>
          <p:cNvSpPr txBox="1"/>
          <p:nvPr/>
        </p:nvSpPr>
        <p:spPr>
          <a:xfrm>
            <a:off x="9765644" y="1352292"/>
            <a:ext cx="1600200" cy="369332"/>
          </a:xfrm>
          <a:prstGeom prst="rect">
            <a:avLst/>
          </a:prstGeom>
          <a:noFill/>
        </p:spPr>
        <p:txBody>
          <a:bodyPr wrap="square">
            <a:spAutoFit/>
          </a:bodyPr>
          <a:lstStyle/>
          <a:p>
            <a:r>
              <a:rPr lang="en-US" altLang="en-US" b="1" i="1" dirty="0">
                <a:solidFill>
                  <a:srgbClr val="FF0000"/>
                </a:solidFill>
              </a:rPr>
              <a:t>Instructor</a:t>
            </a:r>
          </a:p>
        </p:txBody>
      </p:sp>
      <p:sp>
        <p:nvSpPr>
          <p:cNvPr id="7" name="TextBox 6">
            <a:extLst>
              <a:ext uri="{FF2B5EF4-FFF2-40B4-BE49-F238E27FC236}">
                <a16:creationId xmlns:a16="http://schemas.microsoft.com/office/drawing/2014/main" id="{9C75873C-A9BF-4918-AF18-61930F130EF5}"/>
              </a:ext>
            </a:extLst>
          </p:cNvPr>
          <p:cNvSpPr txBox="1"/>
          <p:nvPr/>
        </p:nvSpPr>
        <p:spPr>
          <a:xfrm>
            <a:off x="9922926" y="3525567"/>
            <a:ext cx="1436914" cy="923330"/>
          </a:xfrm>
          <a:prstGeom prst="rect">
            <a:avLst/>
          </a:prstGeom>
          <a:noFill/>
          <a:ln>
            <a:solidFill>
              <a:schemeClr val="tx1"/>
            </a:solidFill>
          </a:ln>
        </p:spPr>
        <p:txBody>
          <a:bodyPr wrap="square" rtlCol="0">
            <a:spAutoFit/>
          </a:bodyPr>
          <a:lstStyle/>
          <a:p>
            <a:r>
              <a:rPr lang="en-US" b="1" dirty="0"/>
              <a:t>dept name</a:t>
            </a:r>
          </a:p>
          <a:p>
            <a:r>
              <a:rPr lang="en-US" dirty="0"/>
              <a:t>building budget</a:t>
            </a:r>
          </a:p>
        </p:txBody>
      </p:sp>
      <p:sp>
        <p:nvSpPr>
          <p:cNvPr id="8" name="TextBox 7">
            <a:extLst>
              <a:ext uri="{FF2B5EF4-FFF2-40B4-BE49-F238E27FC236}">
                <a16:creationId xmlns:a16="http://schemas.microsoft.com/office/drawing/2014/main" id="{20D23C2C-5688-4EDA-B252-503A69D5B7D5}"/>
              </a:ext>
            </a:extLst>
          </p:cNvPr>
          <p:cNvSpPr txBox="1"/>
          <p:nvPr/>
        </p:nvSpPr>
        <p:spPr>
          <a:xfrm>
            <a:off x="9817695" y="3156235"/>
            <a:ext cx="1600200" cy="369332"/>
          </a:xfrm>
          <a:prstGeom prst="rect">
            <a:avLst/>
          </a:prstGeom>
          <a:noFill/>
        </p:spPr>
        <p:txBody>
          <a:bodyPr wrap="square">
            <a:spAutoFit/>
          </a:bodyPr>
          <a:lstStyle/>
          <a:p>
            <a:r>
              <a:rPr lang="en-US" altLang="en-US" b="1" i="1" dirty="0">
                <a:solidFill>
                  <a:srgbClr val="FF0000"/>
                </a:solidFill>
              </a:rPr>
              <a:t>department</a:t>
            </a:r>
          </a:p>
        </p:txBody>
      </p:sp>
    </p:spTree>
    <p:extLst>
      <p:ext uri="{BB962C8B-B14F-4D97-AF65-F5344CB8AC3E}">
        <p14:creationId xmlns:p14="http://schemas.microsoft.com/office/powerpoint/2010/main" val="2800536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D6090-3C68-4A4E-A963-2D7B2178EF5D}"/>
              </a:ext>
            </a:extLst>
          </p:cNvPr>
          <p:cNvSpPr>
            <a:spLocks noGrp="1"/>
          </p:cNvSpPr>
          <p:nvPr>
            <p:ph type="title"/>
          </p:nvPr>
        </p:nvSpPr>
        <p:spPr/>
        <p:txBody>
          <a:bodyPr>
            <a:normAutofit fontScale="90000"/>
          </a:bodyPr>
          <a:lstStyle/>
          <a:p>
            <a:r>
              <a:rPr lang="en-US" dirty="0"/>
              <a:t>Updatable View</a:t>
            </a:r>
          </a:p>
        </p:txBody>
      </p:sp>
      <p:sp>
        <p:nvSpPr>
          <p:cNvPr id="3" name="Content Placeholder 2">
            <a:extLst>
              <a:ext uri="{FF2B5EF4-FFF2-40B4-BE49-F238E27FC236}">
                <a16:creationId xmlns:a16="http://schemas.microsoft.com/office/drawing/2014/main" id="{35F90B22-00D3-4D7A-B495-5E6F17CEA4A6}"/>
              </a:ext>
            </a:extLst>
          </p:cNvPr>
          <p:cNvSpPr>
            <a:spLocks noGrp="1"/>
          </p:cNvSpPr>
          <p:nvPr>
            <p:ph idx="1"/>
          </p:nvPr>
        </p:nvSpPr>
        <p:spPr>
          <a:xfrm>
            <a:off x="838200" y="1270000"/>
            <a:ext cx="7924060" cy="4906963"/>
          </a:xfrm>
        </p:spPr>
        <p:txBody>
          <a:bodyPr>
            <a:normAutofit/>
          </a:bodyPr>
          <a:lstStyle/>
          <a:p>
            <a:pPr algn="just"/>
            <a:r>
              <a:rPr lang="en-US" dirty="0"/>
              <a:t>In SQL, view is said to be updatable (i.e., inserts, updates, or deletes can be applied on the view) if the following conditions are all satisfied by the query defining the view:</a:t>
            </a:r>
          </a:p>
          <a:p>
            <a:pPr lvl="1" algn="just"/>
            <a:r>
              <a:rPr lang="en-US" dirty="0"/>
              <a:t>The </a:t>
            </a:r>
            <a:r>
              <a:rPr lang="en-US" dirty="0">
                <a:solidFill>
                  <a:srgbClr val="002060"/>
                </a:solidFill>
              </a:rPr>
              <a:t>from</a:t>
            </a:r>
            <a:r>
              <a:rPr lang="en-US" dirty="0"/>
              <a:t> clause has only one database relation.</a:t>
            </a:r>
          </a:p>
          <a:p>
            <a:pPr lvl="1" algn="just"/>
            <a:r>
              <a:rPr lang="en-US" dirty="0"/>
              <a:t>The </a:t>
            </a:r>
            <a:r>
              <a:rPr lang="en-US" dirty="0">
                <a:solidFill>
                  <a:srgbClr val="002060"/>
                </a:solidFill>
              </a:rPr>
              <a:t>select</a:t>
            </a:r>
            <a:r>
              <a:rPr lang="en-US" dirty="0"/>
              <a:t> clause contains only attribute names of the relation, and </a:t>
            </a:r>
            <a:r>
              <a:rPr lang="en-US" dirty="0">
                <a:solidFill>
                  <a:srgbClr val="002060"/>
                </a:solidFill>
              </a:rPr>
              <a:t>does not have any expressions, aggregates, or distinct specification.</a:t>
            </a:r>
          </a:p>
          <a:p>
            <a:pPr lvl="1" algn="just"/>
            <a:r>
              <a:rPr lang="en-US" dirty="0"/>
              <a:t>Any attribute not listed in the select clause can be set to null </a:t>
            </a:r>
          </a:p>
          <a:p>
            <a:pPr lvl="1" algn="just"/>
            <a:r>
              <a:rPr lang="en-US" dirty="0"/>
              <a:t>The query does not have a </a:t>
            </a:r>
            <a:r>
              <a:rPr lang="en-US" dirty="0">
                <a:solidFill>
                  <a:srgbClr val="002060"/>
                </a:solidFill>
              </a:rPr>
              <a:t>group by </a:t>
            </a:r>
            <a:r>
              <a:rPr lang="en-US" dirty="0"/>
              <a:t>or </a:t>
            </a:r>
            <a:r>
              <a:rPr lang="en-US" dirty="0">
                <a:solidFill>
                  <a:srgbClr val="002060"/>
                </a:solidFill>
              </a:rPr>
              <a:t>having</a:t>
            </a:r>
            <a:r>
              <a:rPr lang="en-US" dirty="0"/>
              <a:t> clause.</a:t>
            </a:r>
          </a:p>
        </p:txBody>
      </p:sp>
      <p:sp>
        <p:nvSpPr>
          <p:cNvPr id="4" name="Slide Number Placeholder 3">
            <a:extLst>
              <a:ext uri="{FF2B5EF4-FFF2-40B4-BE49-F238E27FC236}">
                <a16:creationId xmlns:a16="http://schemas.microsoft.com/office/drawing/2014/main" id="{16A629A0-C413-4BE3-9AB4-C0B7402863FC}"/>
              </a:ext>
            </a:extLst>
          </p:cNvPr>
          <p:cNvSpPr>
            <a:spLocks noGrp="1"/>
          </p:cNvSpPr>
          <p:nvPr>
            <p:ph type="sldNum" sz="quarter" idx="12"/>
          </p:nvPr>
        </p:nvSpPr>
        <p:spPr/>
        <p:txBody>
          <a:bodyPr/>
          <a:lstStyle/>
          <a:p>
            <a:fld id="{7A40C488-C8CC-47D5-8871-7D5F905AB6AC}" type="slidenum">
              <a:rPr lang="en-US" smtClean="0"/>
              <a:t>33</a:t>
            </a:fld>
            <a:endParaRPr lang="en-US"/>
          </a:p>
        </p:txBody>
      </p:sp>
    </p:spTree>
    <p:extLst>
      <p:ext uri="{BB962C8B-B14F-4D97-AF65-F5344CB8AC3E}">
        <p14:creationId xmlns:p14="http://schemas.microsoft.com/office/powerpoint/2010/main" val="4065024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C049-7CC8-4F55-8178-9B87236D5ACE}"/>
              </a:ext>
            </a:extLst>
          </p:cNvPr>
          <p:cNvSpPr>
            <a:spLocks noGrp="1"/>
          </p:cNvSpPr>
          <p:nvPr>
            <p:ph type="title"/>
          </p:nvPr>
        </p:nvSpPr>
        <p:spPr/>
        <p:txBody>
          <a:bodyPr>
            <a:normAutofit fontScale="90000"/>
          </a:bodyPr>
          <a:lstStyle/>
          <a:p>
            <a:r>
              <a:rPr lang="en-US" dirty="0"/>
              <a:t>Transactions</a:t>
            </a:r>
          </a:p>
        </p:txBody>
      </p:sp>
      <p:sp>
        <p:nvSpPr>
          <p:cNvPr id="3" name="Content Placeholder 2">
            <a:extLst>
              <a:ext uri="{FF2B5EF4-FFF2-40B4-BE49-F238E27FC236}">
                <a16:creationId xmlns:a16="http://schemas.microsoft.com/office/drawing/2014/main" id="{45018FA8-0811-4D54-AC42-785E91B81BF4}"/>
              </a:ext>
            </a:extLst>
          </p:cNvPr>
          <p:cNvSpPr>
            <a:spLocks noGrp="1"/>
          </p:cNvSpPr>
          <p:nvPr>
            <p:ph idx="1"/>
          </p:nvPr>
        </p:nvSpPr>
        <p:spPr>
          <a:xfrm>
            <a:off x="838200" y="1270000"/>
            <a:ext cx="7295147" cy="4906963"/>
          </a:xfrm>
        </p:spPr>
        <p:txBody>
          <a:bodyPr>
            <a:normAutofit fontScale="92500"/>
          </a:bodyPr>
          <a:lstStyle/>
          <a:p>
            <a:pPr algn="just"/>
            <a:r>
              <a:rPr lang="en-US" dirty="0"/>
              <a:t>A </a:t>
            </a:r>
            <a:r>
              <a:rPr lang="en-US" dirty="0">
                <a:solidFill>
                  <a:srgbClr val="FF0000"/>
                </a:solidFill>
              </a:rPr>
              <a:t>transaction</a:t>
            </a:r>
            <a:r>
              <a:rPr lang="en-US" dirty="0"/>
              <a:t> consists of a sequence of query and/or update statements.</a:t>
            </a:r>
          </a:p>
          <a:p>
            <a:pPr lvl="1" algn="just"/>
            <a:r>
              <a:rPr lang="en-US" dirty="0">
                <a:solidFill>
                  <a:srgbClr val="00B0F0"/>
                </a:solidFill>
              </a:rPr>
              <a:t>Atomic</a:t>
            </a:r>
            <a:r>
              <a:rPr lang="en-US" dirty="0"/>
              <a:t>: Either all the effects of the transaction are reflected in the database or none are (after rollback).</a:t>
            </a:r>
          </a:p>
          <a:p>
            <a:pPr algn="just"/>
            <a:r>
              <a:rPr lang="en-US" dirty="0"/>
              <a:t>Transactions begin implicitly when an SQL statement is executed.</a:t>
            </a:r>
          </a:p>
          <a:p>
            <a:pPr lvl="1" algn="just"/>
            <a:r>
              <a:rPr lang="en-US" dirty="0"/>
              <a:t>Ended by </a:t>
            </a:r>
            <a:r>
              <a:rPr lang="en-US" dirty="0">
                <a:solidFill>
                  <a:srgbClr val="0070C0"/>
                </a:solidFill>
              </a:rPr>
              <a:t>commit work </a:t>
            </a:r>
            <a:r>
              <a:rPr lang="en-US" dirty="0"/>
              <a:t>or </a:t>
            </a:r>
            <a:r>
              <a:rPr lang="en-US" dirty="0">
                <a:solidFill>
                  <a:srgbClr val="0070C0"/>
                </a:solidFill>
              </a:rPr>
              <a:t>rollback work</a:t>
            </a:r>
          </a:p>
          <a:p>
            <a:pPr lvl="1" algn="just"/>
            <a:r>
              <a:rPr lang="en-US" dirty="0">
                <a:solidFill>
                  <a:srgbClr val="0070C0"/>
                </a:solidFill>
              </a:rPr>
              <a:t>Commit work </a:t>
            </a:r>
            <a:r>
              <a:rPr lang="en-US" dirty="0"/>
              <a:t>makes the updates performed by the transaction become permanent in the database. </a:t>
            </a:r>
          </a:p>
          <a:p>
            <a:pPr lvl="1" algn="just"/>
            <a:r>
              <a:rPr lang="en-US" dirty="0">
                <a:solidFill>
                  <a:srgbClr val="0070C0"/>
                </a:solidFill>
              </a:rPr>
              <a:t>Rollback work </a:t>
            </a:r>
            <a:r>
              <a:rPr lang="en-US" dirty="0"/>
              <a:t>undoes all the updates performed by the SQL statements in the transaction.</a:t>
            </a:r>
          </a:p>
          <a:p>
            <a:pPr algn="just"/>
            <a:r>
              <a:rPr lang="en-US" dirty="0"/>
              <a:t>The keyword </a:t>
            </a:r>
            <a:r>
              <a:rPr lang="en-US" dirty="0">
                <a:solidFill>
                  <a:srgbClr val="FF0000"/>
                </a:solidFill>
              </a:rPr>
              <a:t>work</a:t>
            </a:r>
            <a:r>
              <a:rPr lang="en-US" dirty="0"/>
              <a:t> is optional in both the statements</a:t>
            </a:r>
          </a:p>
        </p:txBody>
      </p:sp>
      <p:sp>
        <p:nvSpPr>
          <p:cNvPr id="4" name="Slide Number Placeholder 3">
            <a:extLst>
              <a:ext uri="{FF2B5EF4-FFF2-40B4-BE49-F238E27FC236}">
                <a16:creationId xmlns:a16="http://schemas.microsoft.com/office/drawing/2014/main" id="{071FEF21-DEDC-4C72-939A-BC916FF3B778}"/>
              </a:ext>
            </a:extLst>
          </p:cNvPr>
          <p:cNvSpPr>
            <a:spLocks noGrp="1"/>
          </p:cNvSpPr>
          <p:nvPr>
            <p:ph type="sldNum" sz="quarter" idx="12"/>
          </p:nvPr>
        </p:nvSpPr>
        <p:spPr/>
        <p:txBody>
          <a:bodyPr/>
          <a:lstStyle/>
          <a:p>
            <a:fld id="{7A40C488-C8CC-47D5-8871-7D5F905AB6AC}" type="slidenum">
              <a:rPr lang="en-US" smtClean="0"/>
              <a:t>34</a:t>
            </a:fld>
            <a:endParaRPr lang="en-US"/>
          </a:p>
        </p:txBody>
      </p:sp>
    </p:spTree>
    <p:extLst>
      <p:ext uri="{BB962C8B-B14F-4D97-AF65-F5344CB8AC3E}">
        <p14:creationId xmlns:p14="http://schemas.microsoft.com/office/powerpoint/2010/main" val="4139782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C049-7CC8-4F55-8178-9B87236D5ACE}"/>
              </a:ext>
            </a:extLst>
          </p:cNvPr>
          <p:cNvSpPr>
            <a:spLocks noGrp="1"/>
          </p:cNvSpPr>
          <p:nvPr>
            <p:ph type="title"/>
          </p:nvPr>
        </p:nvSpPr>
        <p:spPr/>
        <p:txBody>
          <a:bodyPr>
            <a:normAutofit fontScale="90000"/>
          </a:bodyPr>
          <a:lstStyle/>
          <a:p>
            <a:r>
              <a:rPr lang="en-US" dirty="0"/>
              <a:t>Transactions</a:t>
            </a:r>
          </a:p>
        </p:txBody>
      </p:sp>
      <p:sp>
        <p:nvSpPr>
          <p:cNvPr id="3" name="Content Placeholder 2">
            <a:extLst>
              <a:ext uri="{FF2B5EF4-FFF2-40B4-BE49-F238E27FC236}">
                <a16:creationId xmlns:a16="http://schemas.microsoft.com/office/drawing/2014/main" id="{45018FA8-0811-4D54-AC42-785E91B81BF4}"/>
              </a:ext>
            </a:extLst>
          </p:cNvPr>
          <p:cNvSpPr>
            <a:spLocks noGrp="1"/>
          </p:cNvSpPr>
          <p:nvPr>
            <p:ph idx="1"/>
          </p:nvPr>
        </p:nvSpPr>
        <p:spPr>
          <a:xfrm>
            <a:off x="838200" y="1270000"/>
            <a:ext cx="7295147" cy="4906963"/>
          </a:xfrm>
        </p:spPr>
        <p:txBody>
          <a:bodyPr>
            <a:normAutofit lnSpcReduction="10000"/>
          </a:bodyPr>
          <a:lstStyle/>
          <a:p>
            <a:pPr algn="just"/>
            <a:r>
              <a:rPr lang="en-US" dirty="0"/>
              <a:t>In many SQL implementations, by default each SQL statement is taken to be a transaction on its own, and it gets committed as soon as it is executed. </a:t>
            </a:r>
          </a:p>
          <a:p>
            <a:pPr algn="just"/>
            <a:r>
              <a:rPr lang="en-US" dirty="0"/>
              <a:t>Such automatic commit of individual SQL statements must be turned off if a transaction consisting of multiple SQL statements needs to be executed.</a:t>
            </a:r>
          </a:p>
          <a:p>
            <a:pPr algn="just"/>
            <a:r>
              <a:rPr lang="en-US" dirty="0"/>
              <a:t>A better alternative, which is part of the SQL:1999 standard is to allow multiple SQL statements to be enclosed between the keywords </a:t>
            </a:r>
            <a:r>
              <a:rPr lang="en-US" dirty="0">
                <a:solidFill>
                  <a:srgbClr val="FF0000"/>
                </a:solidFill>
              </a:rPr>
              <a:t>begin atomic … end.</a:t>
            </a:r>
          </a:p>
        </p:txBody>
      </p:sp>
      <p:sp>
        <p:nvSpPr>
          <p:cNvPr id="4" name="Slide Number Placeholder 3">
            <a:extLst>
              <a:ext uri="{FF2B5EF4-FFF2-40B4-BE49-F238E27FC236}">
                <a16:creationId xmlns:a16="http://schemas.microsoft.com/office/drawing/2014/main" id="{071FEF21-DEDC-4C72-939A-BC916FF3B778}"/>
              </a:ext>
            </a:extLst>
          </p:cNvPr>
          <p:cNvSpPr>
            <a:spLocks noGrp="1"/>
          </p:cNvSpPr>
          <p:nvPr>
            <p:ph type="sldNum" sz="quarter" idx="12"/>
          </p:nvPr>
        </p:nvSpPr>
        <p:spPr/>
        <p:txBody>
          <a:bodyPr/>
          <a:lstStyle/>
          <a:p>
            <a:fld id="{7A40C488-C8CC-47D5-8871-7D5F905AB6AC}" type="slidenum">
              <a:rPr lang="en-US" smtClean="0"/>
              <a:t>35</a:t>
            </a:fld>
            <a:endParaRPr lang="en-US"/>
          </a:p>
        </p:txBody>
      </p:sp>
    </p:spTree>
    <p:extLst>
      <p:ext uri="{BB962C8B-B14F-4D97-AF65-F5344CB8AC3E}">
        <p14:creationId xmlns:p14="http://schemas.microsoft.com/office/powerpoint/2010/main" val="2445826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4" name="Rectangle 4"/>
          <p:cNvSpPr>
            <a:spLocks noGrp="1" noChangeArrowheads="1"/>
          </p:cNvSpPr>
          <p:nvPr>
            <p:ph type="title"/>
          </p:nvPr>
        </p:nvSpPr>
        <p:spPr>
          <a:noFill/>
          <a:ln/>
        </p:spPr>
        <p:txBody>
          <a:bodyPr>
            <a:normAutofit fontScale="90000"/>
          </a:bodyPr>
          <a:lstStyle/>
          <a:p>
            <a:r>
              <a:rPr lang="en-US" altLang="en-US"/>
              <a:t>Integrity Constraints (ICs)</a:t>
            </a:r>
          </a:p>
        </p:txBody>
      </p:sp>
      <p:sp>
        <p:nvSpPr>
          <p:cNvPr id="25605" name="Rectangle 5"/>
          <p:cNvSpPr>
            <a:spLocks noGrp="1" noChangeArrowheads="1"/>
          </p:cNvSpPr>
          <p:nvPr>
            <p:ph idx="1"/>
          </p:nvPr>
        </p:nvSpPr>
        <p:spPr>
          <a:xfrm>
            <a:off x="838200" y="1270000"/>
            <a:ext cx="8193505" cy="4906963"/>
          </a:xfrm>
          <a:noFill/>
          <a:ln/>
        </p:spPr>
        <p:txBody>
          <a:bodyPr>
            <a:normAutofit/>
          </a:bodyPr>
          <a:lstStyle/>
          <a:p>
            <a:pPr algn="just"/>
            <a:r>
              <a:rPr lang="en-US" altLang="en-US" dirty="0"/>
              <a:t>Integrity constraints are a set of rules. </a:t>
            </a:r>
          </a:p>
          <a:p>
            <a:pPr lvl="1" algn="just"/>
            <a:r>
              <a:rPr lang="en-US" altLang="en-US" dirty="0"/>
              <a:t>ensure that the data insertion, updating, and other processes have to be performed in such a way that data integrity is not affected.</a:t>
            </a:r>
          </a:p>
          <a:p>
            <a:pPr algn="just"/>
            <a:r>
              <a:rPr lang="en-US" altLang="zh-TW" sz="2400" dirty="0"/>
              <a:t>Examples</a:t>
            </a:r>
          </a:p>
          <a:p>
            <a:pPr lvl="1" algn="just"/>
            <a:r>
              <a:rPr lang="en-US" altLang="zh-TW" dirty="0"/>
              <a:t>An instructor name cannot be null.</a:t>
            </a:r>
          </a:p>
          <a:p>
            <a:pPr lvl="1" algn="just"/>
            <a:r>
              <a:rPr lang="en-US" altLang="zh-TW" dirty="0"/>
              <a:t>No two instructors can have the same instructor ID.</a:t>
            </a:r>
          </a:p>
          <a:p>
            <a:pPr lvl="1" algn="just"/>
            <a:r>
              <a:rPr lang="en-US" altLang="zh-TW" dirty="0"/>
              <a:t>Every department name in the course relation must have a matching department name in the department relation.</a:t>
            </a:r>
          </a:p>
          <a:p>
            <a:pPr lvl="1" algn="just"/>
            <a:r>
              <a:rPr lang="en-US" altLang="zh-TW" dirty="0"/>
              <a:t>The budget of a department must be greater than $0.00.</a:t>
            </a:r>
          </a:p>
        </p:txBody>
      </p:sp>
    </p:spTree>
    <p:extLst>
      <p:ext uri="{BB962C8B-B14F-4D97-AF65-F5344CB8AC3E}">
        <p14:creationId xmlns:p14="http://schemas.microsoft.com/office/powerpoint/2010/main" val="4053253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AC5E-34B3-4E8F-815D-CFD78F771C4C}"/>
              </a:ext>
            </a:extLst>
          </p:cNvPr>
          <p:cNvSpPr>
            <a:spLocks noGrp="1"/>
          </p:cNvSpPr>
          <p:nvPr>
            <p:ph type="title"/>
          </p:nvPr>
        </p:nvSpPr>
        <p:spPr/>
        <p:txBody>
          <a:bodyPr>
            <a:normAutofit fontScale="90000"/>
          </a:bodyPr>
          <a:lstStyle/>
          <a:p>
            <a:r>
              <a:rPr lang="en-US" dirty="0"/>
              <a:t>Constraints on a Single 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17AB43-8425-4D98-8779-70A52FFC7467}"/>
                  </a:ext>
                </a:extLst>
              </p:cNvPr>
              <p:cNvSpPr>
                <a:spLocks noGrp="1"/>
              </p:cNvSpPr>
              <p:nvPr>
                <p:ph idx="1"/>
              </p:nvPr>
            </p:nvSpPr>
            <p:spPr>
              <a:xfrm>
                <a:off x="838200" y="1270000"/>
                <a:ext cx="7551821" cy="4906963"/>
              </a:xfrm>
            </p:spPr>
            <p:txBody>
              <a:bodyPr/>
              <a:lstStyle/>
              <a:p>
                <a:pPr algn="just"/>
                <a:r>
                  <a:rPr lang="en-US" dirty="0"/>
                  <a:t>not null</a:t>
                </a:r>
              </a:p>
              <a:p>
                <a:pPr lvl="1" algn="just"/>
                <a:r>
                  <a:rPr lang="en-US" dirty="0"/>
                  <a:t>prohibits the insertion of a null value for the attribute, and is an example of a </a:t>
                </a:r>
                <a:r>
                  <a:rPr lang="en-US" dirty="0">
                    <a:solidFill>
                      <a:srgbClr val="002060"/>
                    </a:solidFill>
                  </a:rPr>
                  <a:t>domain constraint</a:t>
                </a:r>
                <a:r>
                  <a:rPr lang="en-US" dirty="0"/>
                  <a:t>.</a:t>
                </a:r>
              </a:p>
              <a:p>
                <a:pPr marL="914400" lvl="2" indent="0" algn="just">
                  <a:buNone/>
                </a:pPr>
                <a:r>
                  <a:rPr lang="en-US" b="0" i="1" dirty="0"/>
                  <a:t>	name varchar(20) not null</a:t>
                </a:r>
              </a:p>
              <a:p>
                <a:pPr marL="914400" lvl="2" indent="0" algn="just">
                  <a:buNone/>
                </a:pPr>
                <a:r>
                  <a:rPr lang="en-US" b="0" i="1" dirty="0"/>
                  <a:t>	budget numeric(12,2) not null </a:t>
                </a:r>
              </a:p>
              <a:p>
                <a:pPr algn="just"/>
                <a:r>
                  <a:rPr lang="en-US" dirty="0"/>
                  <a:t>Unique: </a:t>
                </a:r>
                <a:r>
                  <a:rPr lang="en-US" b="0" i="1" dirty="0"/>
                  <a:t>unique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𝑗</m:t>
                            </m:r>
                          </m:e>
                          <m:sub>
                            <m:r>
                              <a:rPr lang="en-US" b="0" i="1" dirty="0" smtClean="0">
                                <a:latin typeface="Cambria Math" panose="02040503050406030204" pitchFamily="18" charset="0"/>
                              </a:rPr>
                              <m:t>1</m:t>
                            </m:r>
                          </m:sub>
                        </m:sSub>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𝑗</m:t>
                            </m:r>
                          </m:e>
                          <m:sub>
                            <m:r>
                              <a:rPr lang="en-US" b="0" i="1" dirty="0" smtClean="0">
                                <a:latin typeface="Cambria Math" panose="02040503050406030204" pitchFamily="18" charset="0"/>
                              </a:rPr>
                              <m:t>2</m:t>
                            </m:r>
                          </m:sub>
                        </m:sSub>
                      </m:sub>
                    </m:sSub>
                    <m:r>
                      <a:rPr lang="en-US" b="0"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b="0" i="1" dirty="0" err="1" smtClean="0">
                            <a:latin typeface="Cambria Math" panose="02040503050406030204" pitchFamily="18" charset="0"/>
                          </a:rPr>
                          <m:t>𝐴</m:t>
                        </m:r>
                      </m:e>
                      <m:sub>
                        <m:sSub>
                          <m:sSubPr>
                            <m:ctrlPr>
                              <a:rPr lang="en-US" b="0" i="1" dirty="0" smtClean="0">
                                <a:latin typeface="Cambria Math" panose="02040503050406030204" pitchFamily="18" charset="0"/>
                              </a:rPr>
                            </m:ctrlPr>
                          </m:sSubPr>
                          <m:e>
                            <m:r>
                              <a:rPr lang="en-US" b="0" i="1" dirty="0" err="1" smtClean="0">
                                <a:latin typeface="Cambria Math" panose="02040503050406030204" pitchFamily="18" charset="0"/>
                              </a:rPr>
                              <m:t>𝑗</m:t>
                            </m:r>
                          </m:e>
                          <m:sub>
                            <m:r>
                              <a:rPr lang="en-US" b="0" i="1" dirty="0" err="1" smtClean="0">
                                <a:latin typeface="Cambria Math" panose="02040503050406030204" pitchFamily="18" charset="0"/>
                              </a:rPr>
                              <m:t>𝑚</m:t>
                            </m:r>
                          </m:sub>
                        </m:sSub>
                      </m:sub>
                    </m:sSub>
                  </m:oMath>
                </a14:m>
                <a:r>
                  <a:rPr lang="en-US" b="0" i="1" dirty="0"/>
                  <a:t>)</a:t>
                </a:r>
              </a:p>
              <a:p>
                <a:pPr lvl="1" algn="just"/>
                <a:r>
                  <a:rPr lang="en-US" dirty="0"/>
                  <a:t>No two tuples in the relation can be equal on all the listed attributes.</a:t>
                </a:r>
              </a:p>
              <a:p>
                <a:pPr lvl="1" algn="just"/>
                <a:r>
                  <a:rPr lang="en-US" dirty="0"/>
                  <a:t>Attributes declared as unique are permitted to take null values</a:t>
                </a:r>
              </a:p>
              <a:p>
                <a:pPr algn="just"/>
                <a:r>
                  <a:rPr lang="en-US" dirty="0"/>
                  <a:t>Check (P)</a:t>
                </a:r>
              </a:p>
            </p:txBody>
          </p:sp>
        </mc:Choice>
        <mc:Fallback xmlns="">
          <p:sp>
            <p:nvSpPr>
              <p:cNvPr id="3" name="Content Placeholder 2">
                <a:extLst>
                  <a:ext uri="{FF2B5EF4-FFF2-40B4-BE49-F238E27FC236}">
                    <a16:creationId xmlns:a16="http://schemas.microsoft.com/office/drawing/2014/main" id="{E817AB43-8425-4D98-8779-70A52FFC7467}"/>
                  </a:ext>
                </a:extLst>
              </p:cNvPr>
              <p:cNvSpPr>
                <a:spLocks noGrp="1" noRot="1" noChangeAspect="1" noMove="1" noResize="1" noEditPoints="1" noAdjustHandles="1" noChangeArrowheads="1" noChangeShapeType="1" noTextEdit="1"/>
              </p:cNvSpPr>
              <p:nvPr>
                <p:ph idx="1"/>
              </p:nvPr>
            </p:nvSpPr>
            <p:spPr>
              <a:xfrm>
                <a:off x="838200" y="1270000"/>
                <a:ext cx="7551821" cy="4906963"/>
              </a:xfrm>
              <a:blipFill>
                <a:blip r:embed="rId2"/>
                <a:stretch>
                  <a:fillRect l="-1454" t="-1988" r="-129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FEBFC3C-486A-4800-8FE4-DFFC5F2F0399}"/>
              </a:ext>
            </a:extLst>
          </p:cNvPr>
          <p:cNvSpPr>
            <a:spLocks noGrp="1"/>
          </p:cNvSpPr>
          <p:nvPr>
            <p:ph type="sldNum" sz="quarter" idx="12"/>
          </p:nvPr>
        </p:nvSpPr>
        <p:spPr/>
        <p:txBody>
          <a:bodyPr/>
          <a:lstStyle/>
          <a:p>
            <a:fld id="{7A40C488-C8CC-47D5-8871-7D5F905AB6AC}" type="slidenum">
              <a:rPr lang="en-US" smtClean="0"/>
              <a:t>37</a:t>
            </a:fld>
            <a:endParaRPr lang="en-US"/>
          </a:p>
        </p:txBody>
      </p:sp>
    </p:spTree>
    <p:extLst>
      <p:ext uri="{BB962C8B-B14F-4D97-AF65-F5344CB8AC3E}">
        <p14:creationId xmlns:p14="http://schemas.microsoft.com/office/powerpoint/2010/main" val="4200211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AC5E-34B3-4E8F-815D-CFD78F771C4C}"/>
              </a:ext>
            </a:extLst>
          </p:cNvPr>
          <p:cNvSpPr>
            <a:spLocks noGrp="1"/>
          </p:cNvSpPr>
          <p:nvPr>
            <p:ph type="title"/>
          </p:nvPr>
        </p:nvSpPr>
        <p:spPr/>
        <p:txBody>
          <a:bodyPr>
            <a:normAutofit fontScale="90000"/>
          </a:bodyPr>
          <a:lstStyle/>
          <a:p>
            <a:r>
              <a:rPr lang="en-US" dirty="0"/>
              <a:t>Constraints on a Single Relation</a:t>
            </a:r>
          </a:p>
        </p:txBody>
      </p:sp>
      <p:sp>
        <p:nvSpPr>
          <p:cNvPr id="3" name="Content Placeholder 2">
            <a:extLst>
              <a:ext uri="{FF2B5EF4-FFF2-40B4-BE49-F238E27FC236}">
                <a16:creationId xmlns:a16="http://schemas.microsoft.com/office/drawing/2014/main" id="{E817AB43-8425-4D98-8779-70A52FFC7467}"/>
              </a:ext>
            </a:extLst>
          </p:cNvPr>
          <p:cNvSpPr>
            <a:spLocks noGrp="1"/>
          </p:cNvSpPr>
          <p:nvPr>
            <p:ph idx="1"/>
          </p:nvPr>
        </p:nvSpPr>
        <p:spPr>
          <a:xfrm>
            <a:off x="838200" y="1270000"/>
            <a:ext cx="7551821" cy="4906963"/>
          </a:xfrm>
        </p:spPr>
        <p:txBody>
          <a:bodyPr/>
          <a:lstStyle/>
          <a:p>
            <a:pPr algn="just"/>
            <a:r>
              <a:rPr lang="en-US" dirty="0"/>
              <a:t>Check (P)</a:t>
            </a:r>
          </a:p>
          <a:p>
            <a:pPr lvl="1" algn="just"/>
            <a:r>
              <a:rPr lang="en-US" dirty="0"/>
              <a:t>specifies a predicate P that must be satisfied by every tuple in a relation.</a:t>
            </a:r>
          </a:p>
        </p:txBody>
      </p:sp>
      <p:sp>
        <p:nvSpPr>
          <p:cNvPr id="4" name="Slide Number Placeholder 3">
            <a:extLst>
              <a:ext uri="{FF2B5EF4-FFF2-40B4-BE49-F238E27FC236}">
                <a16:creationId xmlns:a16="http://schemas.microsoft.com/office/drawing/2014/main" id="{9FEBFC3C-486A-4800-8FE4-DFFC5F2F0399}"/>
              </a:ext>
            </a:extLst>
          </p:cNvPr>
          <p:cNvSpPr>
            <a:spLocks noGrp="1"/>
          </p:cNvSpPr>
          <p:nvPr>
            <p:ph type="sldNum" sz="quarter" idx="12"/>
          </p:nvPr>
        </p:nvSpPr>
        <p:spPr/>
        <p:txBody>
          <a:bodyPr/>
          <a:lstStyle/>
          <a:p>
            <a:fld id="{7A40C488-C8CC-47D5-8871-7D5F905AB6AC}" type="slidenum">
              <a:rPr lang="en-US" smtClean="0"/>
              <a:t>38</a:t>
            </a:fld>
            <a:endParaRPr lang="en-US"/>
          </a:p>
        </p:txBody>
      </p:sp>
      <p:pic>
        <p:nvPicPr>
          <p:cNvPr id="6" name="Picture 5">
            <a:extLst>
              <a:ext uri="{FF2B5EF4-FFF2-40B4-BE49-F238E27FC236}">
                <a16:creationId xmlns:a16="http://schemas.microsoft.com/office/drawing/2014/main" id="{105A930C-C2AF-4B64-8877-43A32B6086A9}"/>
              </a:ext>
            </a:extLst>
          </p:cNvPr>
          <p:cNvPicPr>
            <a:picLocks noChangeAspect="1"/>
          </p:cNvPicPr>
          <p:nvPr/>
        </p:nvPicPr>
        <p:blipFill>
          <a:blip r:embed="rId2"/>
          <a:stretch>
            <a:fillRect/>
          </a:stretch>
        </p:blipFill>
        <p:spPr>
          <a:xfrm>
            <a:off x="2476249" y="2655971"/>
            <a:ext cx="6665206" cy="3263566"/>
          </a:xfrm>
          <a:prstGeom prst="rect">
            <a:avLst/>
          </a:prstGeom>
        </p:spPr>
      </p:pic>
    </p:spTree>
    <p:extLst>
      <p:ext uri="{BB962C8B-B14F-4D97-AF65-F5344CB8AC3E}">
        <p14:creationId xmlns:p14="http://schemas.microsoft.com/office/powerpoint/2010/main" val="596315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FAB5-7B73-4DA4-988D-98EFB6C47E8D}"/>
              </a:ext>
            </a:extLst>
          </p:cNvPr>
          <p:cNvSpPr>
            <a:spLocks noGrp="1"/>
          </p:cNvSpPr>
          <p:nvPr>
            <p:ph type="title"/>
          </p:nvPr>
        </p:nvSpPr>
        <p:spPr/>
        <p:txBody>
          <a:bodyPr>
            <a:normAutofit fontScale="90000"/>
          </a:bodyPr>
          <a:lstStyle/>
          <a:p>
            <a:r>
              <a:rPr lang="en-US" dirty="0"/>
              <a:t>Referential Integrity</a:t>
            </a:r>
          </a:p>
        </p:txBody>
      </p:sp>
      <p:sp>
        <p:nvSpPr>
          <p:cNvPr id="3" name="Content Placeholder 2">
            <a:extLst>
              <a:ext uri="{FF2B5EF4-FFF2-40B4-BE49-F238E27FC236}">
                <a16:creationId xmlns:a16="http://schemas.microsoft.com/office/drawing/2014/main" id="{C6225D55-2C2E-46A7-9D97-8A40E5EA2FDC}"/>
              </a:ext>
            </a:extLst>
          </p:cNvPr>
          <p:cNvSpPr>
            <a:spLocks noGrp="1"/>
          </p:cNvSpPr>
          <p:nvPr>
            <p:ph idx="1"/>
          </p:nvPr>
        </p:nvSpPr>
        <p:spPr>
          <a:xfrm>
            <a:off x="838200" y="1270000"/>
            <a:ext cx="7359316" cy="4906963"/>
          </a:xfrm>
        </p:spPr>
        <p:txBody>
          <a:bodyPr/>
          <a:lstStyle/>
          <a:p>
            <a:pPr algn="just"/>
            <a:r>
              <a:rPr lang="en-US" dirty="0"/>
              <a:t>Ensure that a value that appears in one relation (the referencing relation) for a given set of attributes also appears for a certain set of attributes in another relation (the referenced relation). </a:t>
            </a:r>
          </a:p>
          <a:p>
            <a:pPr algn="just"/>
            <a:endParaRPr lang="en-US" dirty="0"/>
          </a:p>
          <a:p>
            <a:pPr algn="just"/>
            <a:endParaRPr lang="en-US" dirty="0"/>
          </a:p>
          <a:p>
            <a:pPr algn="just"/>
            <a:endParaRPr lang="en-US" dirty="0"/>
          </a:p>
          <a:p>
            <a:pPr algn="just"/>
            <a:endParaRPr lang="en-US" dirty="0"/>
          </a:p>
          <a:p>
            <a:pPr algn="just"/>
            <a:r>
              <a:rPr lang="en-US" dirty="0">
                <a:solidFill>
                  <a:srgbClr val="FF0000"/>
                </a:solidFill>
              </a:rPr>
              <a:t>Skipping as already discussed in details</a:t>
            </a:r>
          </a:p>
        </p:txBody>
      </p:sp>
      <p:sp>
        <p:nvSpPr>
          <p:cNvPr id="4" name="Slide Number Placeholder 3">
            <a:extLst>
              <a:ext uri="{FF2B5EF4-FFF2-40B4-BE49-F238E27FC236}">
                <a16:creationId xmlns:a16="http://schemas.microsoft.com/office/drawing/2014/main" id="{44DEA1ED-621A-4008-A0B3-541A295AA509}"/>
              </a:ext>
            </a:extLst>
          </p:cNvPr>
          <p:cNvSpPr>
            <a:spLocks noGrp="1"/>
          </p:cNvSpPr>
          <p:nvPr>
            <p:ph type="sldNum" sz="quarter" idx="12"/>
          </p:nvPr>
        </p:nvSpPr>
        <p:spPr/>
        <p:txBody>
          <a:bodyPr/>
          <a:lstStyle/>
          <a:p>
            <a:fld id="{7A40C488-C8CC-47D5-8871-7D5F905AB6AC}" type="slidenum">
              <a:rPr lang="en-US" smtClean="0"/>
              <a:t>39</a:t>
            </a:fld>
            <a:endParaRPr lang="en-US"/>
          </a:p>
        </p:txBody>
      </p:sp>
      <p:pic>
        <p:nvPicPr>
          <p:cNvPr id="6" name="Picture 5">
            <a:extLst>
              <a:ext uri="{FF2B5EF4-FFF2-40B4-BE49-F238E27FC236}">
                <a16:creationId xmlns:a16="http://schemas.microsoft.com/office/drawing/2014/main" id="{F1973A41-90C7-4F2C-988C-303CD7F58855}"/>
              </a:ext>
            </a:extLst>
          </p:cNvPr>
          <p:cNvPicPr>
            <a:picLocks noChangeAspect="1"/>
          </p:cNvPicPr>
          <p:nvPr/>
        </p:nvPicPr>
        <p:blipFill>
          <a:blip r:embed="rId2"/>
          <a:stretch>
            <a:fillRect/>
          </a:stretch>
        </p:blipFill>
        <p:spPr>
          <a:xfrm>
            <a:off x="2293770" y="3256547"/>
            <a:ext cx="4448175" cy="2085473"/>
          </a:xfrm>
          <a:prstGeom prst="rect">
            <a:avLst/>
          </a:prstGeom>
        </p:spPr>
      </p:pic>
    </p:spTree>
    <p:extLst>
      <p:ext uri="{BB962C8B-B14F-4D97-AF65-F5344CB8AC3E}">
        <p14:creationId xmlns:p14="http://schemas.microsoft.com/office/powerpoint/2010/main" val="42844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D1B51-3D5D-4BC3-B954-E620C70F4F54}"/>
              </a:ext>
            </a:extLst>
          </p:cNvPr>
          <p:cNvSpPr>
            <a:spLocks noGrp="1"/>
          </p:cNvSpPr>
          <p:nvPr>
            <p:ph type="title"/>
          </p:nvPr>
        </p:nvSpPr>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BC8EE989-0D93-405E-AE15-4E1219A89D10}"/>
              </a:ext>
            </a:extLst>
          </p:cNvPr>
          <p:cNvSpPr>
            <a:spLocks noGrp="1"/>
          </p:cNvSpPr>
          <p:nvPr>
            <p:ph idx="1"/>
          </p:nvPr>
        </p:nvSpPr>
        <p:spPr/>
        <p:txBody>
          <a:bodyPr/>
          <a:lstStyle/>
          <a:p>
            <a:r>
              <a:rPr lang="en-US" dirty="0"/>
              <a:t>Join Expressions</a:t>
            </a:r>
          </a:p>
          <a:p>
            <a:r>
              <a:rPr lang="en-US" dirty="0"/>
              <a:t>Views</a:t>
            </a:r>
          </a:p>
          <a:p>
            <a:r>
              <a:rPr lang="en-US" dirty="0"/>
              <a:t>Transactions</a:t>
            </a:r>
          </a:p>
          <a:p>
            <a:r>
              <a:rPr lang="en-US" dirty="0"/>
              <a:t>Integrity Constraints</a:t>
            </a:r>
          </a:p>
          <a:p>
            <a:r>
              <a:rPr lang="en-US" dirty="0"/>
              <a:t>SQL Data Types and Schemas</a:t>
            </a:r>
          </a:p>
          <a:p>
            <a:r>
              <a:rPr lang="en-US" dirty="0"/>
              <a:t>Authorization</a:t>
            </a:r>
          </a:p>
        </p:txBody>
      </p:sp>
      <p:sp>
        <p:nvSpPr>
          <p:cNvPr id="4" name="Slide Number Placeholder 3">
            <a:extLst>
              <a:ext uri="{FF2B5EF4-FFF2-40B4-BE49-F238E27FC236}">
                <a16:creationId xmlns:a16="http://schemas.microsoft.com/office/drawing/2014/main" id="{B5405D21-846C-469B-8CE1-AA81D74169E3}"/>
              </a:ext>
            </a:extLst>
          </p:cNvPr>
          <p:cNvSpPr>
            <a:spLocks noGrp="1"/>
          </p:cNvSpPr>
          <p:nvPr>
            <p:ph type="sldNum" sz="quarter" idx="12"/>
          </p:nvPr>
        </p:nvSpPr>
        <p:spPr/>
        <p:txBody>
          <a:bodyPr/>
          <a:lstStyle/>
          <a:p>
            <a:fld id="{7A40C488-C8CC-47D5-8871-7D5F905AB6AC}" type="slidenum">
              <a:rPr lang="en-US" smtClean="0"/>
              <a:t>4</a:t>
            </a:fld>
            <a:endParaRPr lang="en-US"/>
          </a:p>
        </p:txBody>
      </p:sp>
    </p:spTree>
    <p:extLst>
      <p:ext uri="{BB962C8B-B14F-4D97-AF65-F5344CB8AC3E}">
        <p14:creationId xmlns:p14="http://schemas.microsoft.com/office/powerpoint/2010/main" val="727011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A008-4D74-4FA2-9B23-D087A66BC6F9}"/>
              </a:ext>
            </a:extLst>
          </p:cNvPr>
          <p:cNvSpPr>
            <a:spLocks noGrp="1"/>
          </p:cNvSpPr>
          <p:nvPr>
            <p:ph type="title"/>
          </p:nvPr>
        </p:nvSpPr>
        <p:spPr/>
        <p:txBody>
          <a:bodyPr>
            <a:normAutofit fontScale="90000"/>
          </a:bodyPr>
          <a:lstStyle/>
          <a:p>
            <a:r>
              <a:rPr lang="en-US" dirty="0"/>
              <a:t>Assigning Names to Constraints</a:t>
            </a:r>
          </a:p>
        </p:txBody>
      </p:sp>
      <p:sp>
        <p:nvSpPr>
          <p:cNvPr id="3" name="Content Placeholder 2">
            <a:extLst>
              <a:ext uri="{FF2B5EF4-FFF2-40B4-BE49-F238E27FC236}">
                <a16:creationId xmlns:a16="http://schemas.microsoft.com/office/drawing/2014/main" id="{4C688510-0529-4940-B955-ECEB198F5A93}"/>
              </a:ext>
            </a:extLst>
          </p:cNvPr>
          <p:cNvSpPr>
            <a:spLocks noGrp="1"/>
          </p:cNvSpPr>
          <p:nvPr>
            <p:ph idx="1"/>
          </p:nvPr>
        </p:nvSpPr>
        <p:spPr>
          <a:xfrm>
            <a:off x="838200" y="1270000"/>
            <a:ext cx="7423484" cy="4906963"/>
          </a:xfrm>
        </p:spPr>
        <p:txBody>
          <a:bodyPr/>
          <a:lstStyle/>
          <a:p>
            <a:pPr algn="just"/>
            <a:r>
              <a:rPr lang="en-US" dirty="0"/>
              <a:t>Useful if we want to drop a constraint that was defined previously.</a:t>
            </a:r>
          </a:p>
        </p:txBody>
      </p:sp>
      <p:sp>
        <p:nvSpPr>
          <p:cNvPr id="4" name="Slide Number Placeholder 3">
            <a:extLst>
              <a:ext uri="{FF2B5EF4-FFF2-40B4-BE49-F238E27FC236}">
                <a16:creationId xmlns:a16="http://schemas.microsoft.com/office/drawing/2014/main" id="{12DC4B72-B532-4FBF-8644-C1D794DC9204}"/>
              </a:ext>
            </a:extLst>
          </p:cNvPr>
          <p:cNvSpPr>
            <a:spLocks noGrp="1"/>
          </p:cNvSpPr>
          <p:nvPr>
            <p:ph type="sldNum" sz="quarter" idx="12"/>
          </p:nvPr>
        </p:nvSpPr>
        <p:spPr/>
        <p:txBody>
          <a:bodyPr/>
          <a:lstStyle/>
          <a:p>
            <a:fld id="{7A40C488-C8CC-47D5-8871-7D5F905AB6AC}" type="slidenum">
              <a:rPr lang="en-US" smtClean="0"/>
              <a:t>40</a:t>
            </a:fld>
            <a:endParaRPr lang="en-US"/>
          </a:p>
        </p:txBody>
      </p:sp>
      <p:pic>
        <p:nvPicPr>
          <p:cNvPr id="6" name="Picture 5">
            <a:extLst>
              <a:ext uri="{FF2B5EF4-FFF2-40B4-BE49-F238E27FC236}">
                <a16:creationId xmlns:a16="http://schemas.microsoft.com/office/drawing/2014/main" id="{49550C5F-6BE7-464F-BD96-705DAFE1B37E}"/>
              </a:ext>
            </a:extLst>
          </p:cNvPr>
          <p:cNvPicPr>
            <a:picLocks noChangeAspect="1"/>
          </p:cNvPicPr>
          <p:nvPr/>
        </p:nvPicPr>
        <p:blipFill>
          <a:blip r:embed="rId2"/>
          <a:stretch>
            <a:fillRect/>
          </a:stretch>
        </p:blipFill>
        <p:spPr>
          <a:xfrm>
            <a:off x="1363329" y="2691313"/>
            <a:ext cx="7864022" cy="737687"/>
          </a:xfrm>
          <a:prstGeom prst="rect">
            <a:avLst/>
          </a:prstGeom>
        </p:spPr>
      </p:pic>
      <p:pic>
        <p:nvPicPr>
          <p:cNvPr id="8" name="Picture 7">
            <a:extLst>
              <a:ext uri="{FF2B5EF4-FFF2-40B4-BE49-F238E27FC236}">
                <a16:creationId xmlns:a16="http://schemas.microsoft.com/office/drawing/2014/main" id="{5CFC739F-EF15-49A3-94DE-87F14F1B4375}"/>
              </a:ext>
            </a:extLst>
          </p:cNvPr>
          <p:cNvPicPr>
            <a:picLocks noChangeAspect="1"/>
          </p:cNvPicPr>
          <p:nvPr/>
        </p:nvPicPr>
        <p:blipFill>
          <a:blip r:embed="rId3"/>
          <a:stretch>
            <a:fillRect/>
          </a:stretch>
        </p:blipFill>
        <p:spPr>
          <a:xfrm>
            <a:off x="1115119" y="4301538"/>
            <a:ext cx="6013458" cy="712495"/>
          </a:xfrm>
          <a:prstGeom prst="rect">
            <a:avLst/>
          </a:prstGeom>
        </p:spPr>
      </p:pic>
    </p:spTree>
    <p:extLst>
      <p:ext uri="{BB962C8B-B14F-4D97-AF65-F5344CB8AC3E}">
        <p14:creationId xmlns:p14="http://schemas.microsoft.com/office/powerpoint/2010/main" val="196076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4E05-3495-49AB-A668-C76BEFD8FB1E}"/>
              </a:ext>
            </a:extLst>
          </p:cNvPr>
          <p:cNvSpPr>
            <a:spLocks noGrp="1"/>
          </p:cNvSpPr>
          <p:nvPr>
            <p:ph type="title"/>
          </p:nvPr>
        </p:nvSpPr>
        <p:spPr/>
        <p:txBody>
          <a:bodyPr>
            <a:normAutofit fontScale="90000"/>
          </a:bodyPr>
          <a:lstStyle/>
          <a:p>
            <a:r>
              <a:rPr lang="en-US" dirty="0"/>
              <a:t>Complex Check Conditions</a:t>
            </a:r>
          </a:p>
        </p:txBody>
      </p:sp>
      <p:sp>
        <p:nvSpPr>
          <p:cNvPr id="3" name="Content Placeholder 2">
            <a:extLst>
              <a:ext uri="{FF2B5EF4-FFF2-40B4-BE49-F238E27FC236}">
                <a16:creationId xmlns:a16="http://schemas.microsoft.com/office/drawing/2014/main" id="{B47D718D-D2FE-4E17-8AE8-B5BBE0C48704}"/>
              </a:ext>
            </a:extLst>
          </p:cNvPr>
          <p:cNvSpPr>
            <a:spLocks noGrp="1"/>
          </p:cNvSpPr>
          <p:nvPr>
            <p:ph idx="1"/>
          </p:nvPr>
        </p:nvSpPr>
        <p:spPr>
          <a:xfrm>
            <a:off x="838200" y="1270000"/>
            <a:ext cx="8145379" cy="4906963"/>
          </a:xfrm>
        </p:spPr>
        <p:txBody>
          <a:bodyPr/>
          <a:lstStyle/>
          <a:p>
            <a:pPr algn="just"/>
            <a:r>
              <a:rPr lang="en-US" dirty="0"/>
              <a:t>If a database implementation supports subqueries in the </a:t>
            </a:r>
            <a:r>
              <a:rPr lang="en-US" dirty="0">
                <a:solidFill>
                  <a:srgbClr val="FF0000"/>
                </a:solidFill>
              </a:rPr>
              <a:t>check clause</a:t>
            </a:r>
          </a:p>
          <a:p>
            <a:pPr marL="457200" lvl="1" indent="0" algn="just">
              <a:buNone/>
            </a:pPr>
            <a:r>
              <a:rPr lang="en-US" i="1" dirty="0">
                <a:solidFill>
                  <a:srgbClr val="FF0000"/>
                </a:solidFill>
              </a:rPr>
              <a:t>check</a:t>
            </a:r>
            <a:r>
              <a:rPr lang="en-US" b="0" i="1" dirty="0">
                <a:solidFill>
                  <a:srgbClr val="FF0000"/>
                </a:solidFill>
              </a:rPr>
              <a:t> (</a:t>
            </a:r>
            <a:r>
              <a:rPr lang="en-US" b="0" i="1" dirty="0" err="1">
                <a:solidFill>
                  <a:srgbClr val="FF0000"/>
                </a:solidFill>
              </a:rPr>
              <a:t>time_slot_id</a:t>
            </a:r>
            <a:r>
              <a:rPr lang="en-US" b="0" i="1" dirty="0">
                <a:solidFill>
                  <a:srgbClr val="FF0000"/>
                </a:solidFill>
              </a:rPr>
              <a:t> </a:t>
            </a:r>
            <a:r>
              <a:rPr lang="en-US" i="1" dirty="0">
                <a:solidFill>
                  <a:srgbClr val="FF0000"/>
                </a:solidFill>
              </a:rPr>
              <a:t>in</a:t>
            </a:r>
            <a:r>
              <a:rPr lang="en-US" b="0" i="1" dirty="0">
                <a:solidFill>
                  <a:srgbClr val="FF0000"/>
                </a:solidFill>
              </a:rPr>
              <a:t> (</a:t>
            </a:r>
            <a:r>
              <a:rPr lang="en-US" i="1" dirty="0">
                <a:solidFill>
                  <a:srgbClr val="FF0000"/>
                </a:solidFill>
              </a:rPr>
              <a:t>select</a:t>
            </a:r>
            <a:r>
              <a:rPr lang="en-US" b="0" i="1" dirty="0">
                <a:solidFill>
                  <a:srgbClr val="FF0000"/>
                </a:solidFill>
              </a:rPr>
              <a:t> </a:t>
            </a:r>
            <a:r>
              <a:rPr lang="en-US" b="0" i="1" dirty="0" err="1">
                <a:solidFill>
                  <a:srgbClr val="FF0000"/>
                </a:solidFill>
              </a:rPr>
              <a:t>time_slot_id</a:t>
            </a:r>
            <a:r>
              <a:rPr lang="en-US" b="0" i="1" dirty="0">
                <a:solidFill>
                  <a:srgbClr val="FF0000"/>
                </a:solidFill>
              </a:rPr>
              <a:t> from </a:t>
            </a:r>
            <a:r>
              <a:rPr lang="en-US" b="0" i="1" dirty="0" err="1">
                <a:solidFill>
                  <a:srgbClr val="FF0000"/>
                </a:solidFill>
              </a:rPr>
              <a:t>time_slot</a:t>
            </a:r>
            <a:r>
              <a:rPr lang="en-US" b="0" i="1" dirty="0">
                <a:solidFill>
                  <a:srgbClr val="FF0000"/>
                </a:solidFill>
              </a:rPr>
              <a:t>))</a:t>
            </a:r>
          </a:p>
          <a:p>
            <a:pPr algn="just"/>
            <a:r>
              <a:rPr lang="en-US" dirty="0"/>
              <a:t>Question: Why not use a foreign key here?</a:t>
            </a:r>
          </a:p>
        </p:txBody>
      </p:sp>
      <p:sp>
        <p:nvSpPr>
          <p:cNvPr id="4" name="Slide Number Placeholder 3">
            <a:extLst>
              <a:ext uri="{FF2B5EF4-FFF2-40B4-BE49-F238E27FC236}">
                <a16:creationId xmlns:a16="http://schemas.microsoft.com/office/drawing/2014/main" id="{5C7D349F-BEC7-4CF5-8BF0-9603A44FB2FB}"/>
              </a:ext>
            </a:extLst>
          </p:cNvPr>
          <p:cNvSpPr>
            <a:spLocks noGrp="1"/>
          </p:cNvSpPr>
          <p:nvPr>
            <p:ph type="sldNum" sz="quarter" idx="12"/>
          </p:nvPr>
        </p:nvSpPr>
        <p:spPr/>
        <p:txBody>
          <a:bodyPr/>
          <a:lstStyle/>
          <a:p>
            <a:fld id="{7A40C488-C8CC-47D5-8871-7D5F905AB6AC}" type="slidenum">
              <a:rPr lang="en-US" smtClean="0"/>
              <a:t>41</a:t>
            </a:fld>
            <a:endParaRPr lang="en-US"/>
          </a:p>
        </p:txBody>
      </p:sp>
    </p:spTree>
    <p:extLst>
      <p:ext uri="{BB962C8B-B14F-4D97-AF65-F5344CB8AC3E}">
        <p14:creationId xmlns:p14="http://schemas.microsoft.com/office/powerpoint/2010/main" val="1811855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EBF2-AD1C-44CA-84D1-CC06B0948FAC}"/>
              </a:ext>
            </a:extLst>
          </p:cNvPr>
          <p:cNvSpPr>
            <a:spLocks noGrp="1"/>
          </p:cNvSpPr>
          <p:nvPr>
            <p:ph type="title"/>
          </p:nvPr>
        </p:nvSpPr>
        <p:spPr/>
        <p:txBody>
          <a:bodyPr>
            <a:normAutofit fontScale="90000"/>
          </a:bodyPr>
          <a:lstStyle/>
          <a:p>
            <a:r>
              <a:rPr lang="en-US" dirty="0"/>
              <a:t>Assertions</a:t>
            </a:r>
          </a:p>
        </p:txBody>
      </p:sp>
      <p:sp>
        <p:nvSpPr>
          <p:cNvPr id="3" name="Content Placeholder 2">
            <a:extLst>
              <a:ext uri="{FF2B5EF4-FFF2-40B4-BE49-F238E27FC236}">
                <a16:creationId xmlns:a16="http://schemas.microsoft.com/office/drawing/2014/main" id="{90403B15-71DC-49C5-AC3E-CDA6408756F3}"/>
              </a:ext>
            </a:extLst>
          </p:cNvPr>
          <p:cNvSpPr>
            <a:spLocks noGrp="1"/>
          </p:cNvSpPr>
          <p:nvPr>
            <p:ph idx="1"/>
          </p:nvPr>
        </p:nvSpPr>
        <p:spPr>
          <a:xfrm>
            <a:off x="838200" y="1270000"/>
            <a:ext cx="7772400" cy="4906963"/>
          </a:xfrm>
        </p:spPr>
        <p:txBody>
          <a:bodyPr>
            <a:normAutofit fontScale="85000" lnSpcReduction="20000"/>
          </a:bodyPr>
          <a:lstStyle/>
          <a:p>
            <a:pPr algn="just"/>
            <a:r>
              <a:rPr lang="en-US" dirty="0"/>
              <a:t>An assertion is a predicate expressing a condition that we wish the database always to satisfy. </a:t>
            </a:r>
          </a:p>
          <a:p>
            <a:pPr algn="just"/>
            <a:r>
              <a:rPr lang="en-US" dirty="0"/>
              <a:t>When an assertion is created, the system tests it for validity. </a:t>
            </a:r>
          </a:p>
          <a:p>
            <a:pPr lvl="1" algn="just"/>
            <a:r>
              <a:rPr lang="en-US" dirty="0"/>
              <a:t>If the assertion is valid, then any future modification to the database is allowed only if it does not cause that assertion to be violated. </a:t>
            </a:r>
          </a:p>
          <a:p>
            <a:pPr algn="just"/>
            <a:r>
              <a:rPr lang="en-US" dirty="0"/>
              <a:t>Example</a:t>
            </a:r>
          </a:p>
          <a:p>
            <a:pPr lvl="1" algn="just"/>
            <a:r>
              <a:rPr lang="en-US" dirty="0"/>
              <a:t>For each tuple in the student relation, the value of the attribute tot cred must equal the sum of credits of courses that the student has completed successfully.</a:t>
            </a:r>
          </a:p>
          <a:p>
            <a:pPr lvl="1" algn="just"/>
            <a:r>
              <a:rPr lang="en-US" dirty="0"/>
              <a:t>An instructor cannot teach in two different classrooms in a semester in the same time slot</a:t>
            </a:r>
          </a:p>
          <a:p>
            <a:pPr lvl="1" algn="just"/>
            <a:endParaRPr lang="en-US" dirty="0"/>
          </a:p>
          <a:p>
            <a:pPr marL="457200" lvl="1" indent="0" algn="just">
              <a:buNone/>
            </a:pPr>
            <a:r>
              <a:rPr lang="en-US" b="0" i="1" dirty="0"/>
              <a:t>create assertion &lt;assertion-name&gt; check &lt;predicate&gt;</a:t>
            </a:r>
          </a:p>
          <a:p>
            <a:pPr marL="457200" lvl="1" indent="0" algn="just">
              <a:buNone/>
            </a:pPr>
            <a:endParaRPr lang="en-US" b="0" i="1" dirty="0"/>
          </a:p>
          <a:p>
            <a:pPr algn="just"/>
            <a:r>
              <a:rPr lang="en-US" dirty="0"/>
              <a:t>not supported by most of the RDBMS</a:t>
            </a:r>
          </a:p>
        </p:txBody>
      </p:sp>
      <p:sp>
        <p:nvSpPr>
          <p:cNvPr id="4" name="Slide Number Placeholder 3">
            <a:extLst>
              <a:ext uri="{FF2B5EF4-FFF2-40B4-BE49-F238E27FC236}">
                <a16:creationId xmlns:a16="http://schemas.microsoft.com/office/drawing/2014/main" id="{4A7323B8-45CB-4EDE-BB06-16D13AA8848A}"/>
              </a:ext>
            </a:extLst>
          </p:cNvPr>
          <p:cNvSpPr>
            <a:spLocks noGrp="1"/>
          </p:cNvSpPr>
          <p:nvPr>
            <p:ph type="sldNum" sz="quarter" idx="12"/>
          </p:nvPr>
        </p:nvSpPr>
        <p:spPr/>
        <p:txBody>
          <a:bodyPr/>
          <a:lstStyle/>
          <a:p>
            <a:fld id="{7A40C488-C8CC-47D5-8871-7D5F905AB6AC}" type="slidenum">
              <a:rPr lang="en-US" smtClean="0"/>
              <a:t>42</a:t>
            </a:fld>
            <a:endParaRPr lang="en-US"/>
          </a:p>
        </p:txBody>
      </p:sp>
    </p:spTree>
    <p:extLst>
      <p:ext uri="{BB962C8B-B14F-4D97-AF65-F5344CB8AC3E}">
        <p14:creationId xmlns:p14="http://schemas.microsoft.com/office/powerpoint/2010/main" val="2884430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AE86-E2F1-4122-9D28-41336C590922}"/>
              </a:ext>
            </a:extLst>
          </p:cNvPr>
          <p:cNvSpPr>
            <a:spLocks noGrp="1"/>
          </p:cNvSpPr>
          <p:nvPr>
            <p:ph type="title"/>
          </p:nvPr>
        </p:nvSpPr>
        <p:spPr/>
        <p:txBody>
          <a:bodyPr>
            <a:normAutofit fontScale="90000"/>
          </a:bodyPr>
          <a:lstStyle/>
          <a:p>
            <a:r>
              <a:rPr lang="en-US" dirty="0"/>
              <a:t>Assertions</a:t>
            </a:r>
          </a:p>
        </p:txBody>
      </p:sp>
      <p:sp>
        <p:nvSpPr>
          <p:cNvPr id="3" name="Content Placeholder 2">
            <a:extLst>
              <a:ext uri="{FF2B5EF4-FFF2-40B4-BE49-F238E27FC236}">
                <a16:creationId xmlns:a16="http://schemas.microsoft.com/office/drawing/2014/main" id="{0750487C-0804-45D4-A642-913FBADAF2A2}"/>
              </a:ext>
            </a:extLst>
          </p:cNvPr>
          <p:cNvSpPr>
            <a:spLocks noGrp="1"/>
          </p:cNvSpPr>
          <p:nvPr>
            <p:ph idx="1"/>
          </p:nvPr>
        </p:nvSpPr>
        <p:spPr>
          <a:xfrm>
            <a:off x="838200" y="1270000"/>
            <a:ext cx="7772400" cy="4906963"/>
          </a:xfrm>
        </p:spPr>
        <p:txBody>
          <a:bodyPr/>
          <a:lstStyle/>
          <a:p>
            <a:pPr algn="just"/>
            <a:r>
              <a:rPr lang="en-US" dirty="0"/>
              <a:t>For each tuple in the student relation, the value of the attribute </a:t>
            </a:r>
            <a:r>
              <a:rPr lang="en-US" dirty="0" err="1"/>
              <a:t>tot_cred</a:t>
            </a:r>
            <a:r>
              <a:rPr lang="en-US" dirty="0"/>
              <a:t> must equal the sum of credits of courses that the student has completed successfully.</a:t>
            </a:r>
          </a:p>
        </p:txBody>
      </p:sp>
      <p:sp>
        <p:nvSpPr>
          <p:cNvPr id="4" name="Slide Number Placeholder 3">
            <a:extLst>
              <a:ext uri="{FF2B5EF4-FFF2-40B4-BE49-F238E27FC236}">
                <a16:creationId xmlns:a16="http://schemas.microsoft.com/office/drawing/2014/main" id="{8B8EE6EF-9B25-4393-A10F-3CFBD770AE2C}"/>
              </a:ext>
            </a:extLst>
          </p:cNvPr>
          <p:cNvSpPr>
            <a:spLocks noGrp="1"/>
          </p:cNvSpPr>
          <p:nvPr>
            <p:ph type="sldNum" sz="quarter" idx="12"/>
          </p:nvPr>
        </p:nvSpPr>
        <p:spPr/>
        <p:txBody>
          <a:bodyPr/>
          <a:lstStyle/>
          <a:p>
            <a:fld id="{7A40C488-C8CC-47D5-8871-7D5F905AB6AC}" type="slidenum">
              <a:rPr lang="en-US" smtClean="0"/>
              <a:t>43</a:t>
            </a:fld>
            <a:endParaRPr lang="en-US"/>
          </a:p>
        </p:txBody>
      </p:sp>
      <p:pic>
        <p:nvPicPr>
          <p:cNvPr id="6" name="Picture 5">
            <a:extLst>
              <a:ext uri="{FF2B5EF4-FFF2-40B4-BE49-F238E27FC236}">
                <a16:creationId xmlns:a16="http://schemas.microsoft.com/office/drawing/2014/main" id="{6F2340A5-398C-48A5-8DE1-D83E53FE20DE}"/>
              </a:ext>
            </a:extLst>
          </p:cNvPr>
          <p:cNvPicPr>
            <a:picLocks noChangeAspect="1"/>
          </p:cNvPicPr>
          <p:nvPr/>
        </p:nvPicPr>
        <p:blipFill>
          <a:blip r:embed="rId2"/>
          <a:stretch>
            <a:fillRect/>
          </a:stretch>
        </p:blipFill>
        <p:spPr>
          <a:xfrm>
            <a:off x="1112044" y="3008925"/>
            <a:ext cx="9967912" cy="3580787"/>
          </a:xfrm>
          <a:prstGeom prst="rect">
            <a:avLst/>
          </a:prstGeom>
        </p:spPr>
      </p:pic>
    </p:spTree>
    <p:extLst>
      <p:ext uri="{BB962C8B-B14F-4D97-AF65-F5344CB8AC3E}">
        <p14:creationId xmlns:p14="http://schemas.microsoft.com/office/powerpoint/2010/main" val="1754959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0D44-FFA1-438F-91DD-E664F97320E5}"/>
              </a:ext>
            </a:extLst>
          </p:cNvPr>
          <p:cNvSpPr>
            <a:spLocks noGrp="1"/>
          </p:cNvSpPr>
          <p:nvPr>
            <p:ph type="title"/>
          </p:nvPr>
        </p:nvSpPr>
        <p:spPr/>
        <p:txBody>
          <a:bodyPr>
            <a:normAutofit fontScale="90000"/>
          </a:bodyPr>
          <a:lstStyle/>
          <a:p>
            <a:r>
              <a:rPr lang="en-US" dirty="0"/>
              <a:t>Built-in Data Types in SQL</a:t>
            </a:r>
          </a:p>
        </p:txBody>
      </p:sp>
      <p:sp>
        <p:nvSpPr>
          <p:cNvPr id="3" name="Content Placeholder 2">
            <a:extLst>
              <a:ext uri="{FF2B5EF4-FFF2-40B4-BE49-F238E27FC236}">
                <a16:creationId xmlns:a16="http://schemas.microsoft.com/office/drawing/2014/main" id="{F1867DEF-2469-4CC1-AF9C-3C79C58B3DB8}"/>
              </a:ext>
            </a:extLst>
          </p:cNvPr>
          <p:cNvSpPr>
            <a:spLocks noGrp="1"/>
          </p:cNvSpPr>
          <p:nvPr>
            <p:ph idx="1"/>
          </p:nvPr>
        </p:nvSpPr>
        <p:spPr>
          <a:xfrm>
            <a:off x="838200" y="1270000"/>
            <a:ext cx="8273716" cy="4906963"/>
          </a:xfrm>
        </p:spPr>
        <p:txBody>
          <a:bodyPr>
            <a:normAutofit/>
          </a:bodyPr>
          <a:lstStyle/>
          <a:p>
            <a:pPr algn="just"/>
            <a:r>
              <a:rPr lang="en-US" dirty="0"/>
              <a:t>date: Dates, containing a (4 digit) year, month and date</a:t>
            </a:r>
          </a:p>
          <a:p>
            <a:pPr lvl="1" algn="just"/>
            <a:r>
              <a:rPr lang="en-US" dirty="0"/>
              <a:t>Example: date ‘2005-7-27’</a:t>
            </a:r>
          </a:p>
          <a:p>
            <a:pPr algn="just"/>
            <a:r>
              <a:rPr lang="en-US" dirty="0"/>
              <a:t>time: Time of day, in hours, minutes and seconds.</a:t>
            </a:r>
          </a:p>
          <a:p>
            <a:pPr lvl="1" algn="just"/>
            <a:r>
              <a:rPr lang="en-US" dirty="0"/>
              <a:t>Example: time ‘09:00:30’ time ‘09:00:30.75’</a:t>
            </a:r>
          </a:p>
          <a:p>
            <a:pPr algn="just"/>
            <a:r>
              <a:rPr lang="en-US" dirty="0"/>
              <a:t>timestamp: date plus time of day</a:t>
            </a:r>
          </a:p>
          <a:p>
            <a:pPr lvl="1" algn="just"/>
            <a:r>
              <a:rPr lang="en-US" dirty="0"/>
              <a:t>Example: timestamp ‘2005-7-27 09:00:30.75’</a:t>
            </a:r>
          </a:p>
        </p:txBody>
      </p:sp>
      <p:sp>
        <p:nvSpPr>
          <p:cNvPr id="4" name="Slide Number Placeholder 3">
            <a:extLst>
              <a:ext uri="{FF2B5EF4-FFF2-40B4-BE49-F238E27FC236}">
                <a16:creationId xmlns:a16="http://schemas.microsoft.com/office/drawing/2014/main" id="{CE5D82E1-66AC-4515-90A0-22E1B591565E}"/>
              </a:ext>
            </a:extLst>
          </p:cNvPr>
          <p:cNvSpPr>
            <a:spLocks noGrp="1"/>
          </p:cNvSpPr>
          <p:nvPr>
            <p:ph type="sldNum" sz="quarter" idx="12"/>
          </p:nvPr>
        </p:nvSpPr>
        <p:spPr/>
        <p:txBody>
          <a:bodyPr/>
          <a:lstStyle/>
          <a:p>
            <a:fld id="{7A40C488-C8CC-47D5-8871-7D5F905AB6AC}" type="slidenum">
              <a:rPr lang="en-US" smtClean="0"/>
              <a:t>44</a:t>
            </a:fld>
            <a:endParaRPr lang="en-US"/>
          </a:p>
        </p:txBody>
      </p:sp>
    </p:spTree>
    <p:extLst>
      <p:ext uri="{BB962C8B-B14F-4D97-AF65-F5344CB8AC3E}">
        <p14:creationId xmlns:p14="http://schemas.microsoft.com/office/powerpoint/2010/main" val="1432996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D3BD-9684-4755-90FE-0AC77530F15A}"/>
              </a:ext>
            </a:extLst>
          </p:cNvPr>
          <p:cNvSpPr>
            <a:spLocks noGrp="1"/>
          </p:cNvSpPr>
          <p:nvPr>
            <p:ph type="title"/>
          </p:nvPr>
        </p:nvSpPr>
        <p:spPr/>
        <p:txBody>
          <a:bodyPr>
            <a:normAutofit fontScale="90000"/>
          </a:bodyPr>
          <a:lstStyle/>
          <a:p>
            <a:r>
              <a:rPr lang="en-US" dirty="0"/>
              <a:t>Type Conversion and Formatting Functions</a:t>
            </a:r>
          </a:p>
        </p:txBody>
      </p:sp>
      <p:sp>
        <p:nvSpPr>
          <p:cNvPr id="3" name="Content Placeholder 2">
            <a:extLst>
              <a:ext uri="{FF2B5EF4-FFF2-40B4-BE49-F238E27FC236}">
                <a16:creationId xmlns:a16="http://schemas.microsoft.com/office/drawing/2014/main" id="{D677D047-862C-42D4-A727-66C4F89D3C01}"/>
              </a:ext>
            </a:extLst>
          </p:cNvPr>
          <p:cNvSpPr>
            <a:spLocks noGrp="1"/>
          </p:cNvSpPr>
          <p:nvPr>
            <p:ph idx="1"/>
          </p:nvPr>
        </p:nvSpPr>
        <p:spPr>
          <a:xfrm>
            <a:off x="838200" y="1270000"/>
            <a:ext cx="8017042" cy="4906963"/>
          </a:xfrm>
        </p:spPr>
        <p:txBody>
          <a:bodyPr>
            <a:normAutofit fontScale="92500"/>
          </a:bodyPr>
          <a:lstStyle/>
          <a:p>
            <a:pPr algn="just"/>
            <a:r>
              <a:rPr lang="en-US" dirty="0"/>
              <a:t>Although systems perform some data type conversions automatically, others need to be requested explicitly. </a:t>
            </a:r>
          </a:p>
          <a:p>
            <a:pPr algn="just"/>
            <a:r>
              <a:rPr lang="en-US" i="1" dirty="0">
                <a:solidFill>
                  <a:srgbClr val="FF0000"/>
                </a:solidFill>
              </a:rPr>
              <a:t>cast</a:t>
            </a:r>
            <a:r>
              <a:rPr lang="en-US" b="0" i="1" dirty="0">
                <a:solidFill>
                  <a:srgbClr val="FF0000"/>
                </a:solidFill>
              </a:rPr>
              <a:t> (e </a:t>
            </a:r>
            <a:r>
              <a:rPr lang="en-US" i="1" dirty="0">
                <a:solidFill>
                  <a:srgbClr val="FF0000"/>
                </a:solidFill>
              </a:rPr>
              <a:t>as</a:t>
            </a:r>
            <a:r>
              <a:rPr lang="en-US" b="0" i="1" dirty="0">
                <a:solidFill>
                  <a:srgbClr val="FF0000"/>
                </a:solidFill>
              </a:rPr>
              <a:t> t): </a:t>
            </a:r>
            <a:r>
              <a:rPr lang="en-US" dirty="0"/>
              <a:t>convert an expression </a:t>
            </a:r>
            <a:r>
              <a:rPr lang="en-US" dirty="0">
                <a:solidFill>
                  <a:srgbClr val="FF0000"/>
                </a:solidFill>
              </a:rPr>
              <a:t>e</a:t>
            </a:r>
            <a:r>
              <a:rPr lang="en-US" dirty="0"/>
              <a:t> to the type </a:t>
            </a:r>
            <a:r>
              <a:rPr lang="en-US" dirty="0">
                <a:solidFill>
                  <a:srgbClr val="FF0000"/>
                </a:solidFill>
              </a:rPr>
              <a:t>t</a:t>
            </a:r>
            <a:r>
              <a:rPr lang="en-US" dirty="0"/>
              <a:t>.</a:t>
            </a:r>
          </a:p>
          <a:p>
            <a:pPr algn="just"/>
            <a:endParaRPr lang="en-US" dirty="0"/>
          </a:p>
          <a:p>
            <a:pPr algn="just"/>
            <a:endParaRPr lang="en-US" dirty="0"/>
          </a:p>
          <a:p>
            <a:pPr algn="just"/>
            <a:endParaRPr lang="en-US" dirty="0"/>
          </a:p>
          <a:p>
            <a:pPr algn="just"/>
            <a:endParaRPr lang="en-US" dirty="0"/>
          </a:p>
          <a:p>
            <a:pPr algn="just"/>
            <a:r>
              <a:rPr lang="en-US" dirty="0"/>
              <a:t>MySQL offers a </a:t>
            </a:r>
            <a:r>
              <a:rPr lang="en-US" dirty="0">
                <a:solidFill>
                  <a:srgbClr val="FF0000"/>
                </a:solidFill>
              </a:rPr>
              <a:t>format</a:t>
            </a:r>
            <a:r>
              <a:rPr lang="en-US" dirty="0"/>
              <a:t> function. Oracle and PostgreSQL offer a set of functions, </a:t>
            </a:r>
            <a:r>
              <a:rPr lang="en-US" dirty="0" err="1">
                <a:solidFill>
                  <a:srgbClr val="FF0000"/>
                </a:solidFill>
              </a:rPr>
              <a:t>to_char</a:t>
            </a:r>
            <a:r>
              <a:rPr lang="en-US" dirty="0">
                <a:solidFill>
                  <a:srgbClr val="FF0000"/>
                </a:solidFill>
              </a:rPr>
              <a:t>, </a:t>
            </a:r>
            <a:r>
              <a:rPr lang="en-US" dirty="0" err="1">
                <a:solidFill>
                  <a:srgbClr val="FF0000"/>
                </a:solidFill>
              </a:rPr>
              <a:t>to_number</a:t>
            </a:r>
            <a:r>
              <a:rPr lang="en-US" dirty="0">
                <a:solidFill>
                  <a:srgbClr val="FF0000"/>
                </a:solidFill>
              </a:rPr>
              <a:t>, and </a:t>
            </a:r>
            <a:r>
              <a:rPr lang="en-US" dirty="0" err="1">
                <a:solidFill>
                  <a:srgbClr val="FF0000"/>
                </a:solidFill>
              </a:rPr>
              <a:t>to_date</a:t>
            </a:r>
            <a:r>
              <a:rPr lang="en-US" dirty="0"/>
              <a:t>. SQL Server offers a </a:t>
            </a:r>
            <a:r>
              <a:rPr lang="en-US" dirty="0">
                <a:solidFill>
                  <a:srgbClr val="FF0000"/>
                </a:solidFill>
              </a:rPr>
              <a:t>convert</a:t>
            </a:r>
            <a:r>
              <a:rPr lang="en-US" dirty="0"/>
              <a:t> function.</a:t>
            </a:r>
          </a:p>
          <a:p>
            <a:pPr algn="just"/>
            <a:endParaRPr lang="en-US" dirty="0"/>
          </a:p>
        </p:txBody>
      </p:sp>
      <p:sp>
        <p:nvSpPr>
          <p:cNvPr id="4" name="Slide Number Placeholder 3">
            <a:extLst>
              <a:ext uri="{FF2B5EF4-FFF2-40B4-BE49-F238E27FC236}">
                <a16:creationId xmlns:a16="http://schemas.microsoft.com/office/drawing/2014/main" id="{057E964F-DBCC-4EC6-A3F9-6960AC7F7D20}"/>
              </a:ext>
            </a:extLst>
          </p:cNvPr>
          <p:cNvSpPr>
            <a:spLocks noGrp="1"/>
          </p:cNvSpPr>
          <p:nvPr>
            <p:ph type="sldNum" sz="quarter" idx="12"/>
          </p:nvPr>
        </p:nvSpPr>
        <p:spPr/>
        <p:txBody>
          <a:bodyPr/>
          <a:lstStyle/>
          <a:p>
            <a:fld id="{7A40C488-C8CC-47D5-8871-7D5F905AB6AC}" type="slidenum">
              <a:rPr lang="en-US" smtClean="0"/>
              <a:t>45</a:t>
            </a:fld>
            <a:endParaRPr lang="en-US"/>
          </a:p>
        </p:txBody>
      </p:sp>
      <p:pic>
        <p:nvPicPr>
          <p:cNvPr id="6" name="Picture 5">
            <a:extLst>
              <a:ext uri="{FF2B5EF4-FFF2-40B4-BE49-F238E27FC236}">
                <a16:creationId xmlns:a16="http://schemas.microsoft.com/office/drawing/2014/main" id="{F5AB43F6-332D-47C7-AD65-12B428CC9C8B}"/>
              </a:ext>
            </a:extLst>
          </p:cNvPr>
          <p:cNvPicPr>
            <a:picLocks noChangeAspect="1"/>
          </p:cNvPicPr>
          <p:nvPr/>
        </p:nvPicPr>
        <p:blipFill>
          <a:blip r:embed="rId2"/>
          <a:stretch>
            <a:fillRect/>
          </a:stretch>
        </p:blipFill>
        <p:spPr>
          <a:xfrm>
            <a:off x="1666152" y="2617724"/>
            <a:ext cx="6361137" cy="1622551"/>
          </a:xfrm>
          <a:prstGeom prst="rect">
            <a:avLst/>
          </a:prstGeom>
        </p:spPr>
      </p:pic>
    </p:spTree>
    <p:extLst>
      <p:ext uri="{BB962C8B-B14F-4D97-AF65-F5344CB8AC3E}">
        <p14:creationId xmlns:p14="http://schemas.microsoft.com/office/powerpoint/2010/main" val="3902599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AC75-C967-4BA4-B24D-4273EBD53C4C}"/>
              </a:ext>
            </a:extLst>
          </p:cNvPr>
          <p:cNvSpPr>
            <a:spLocks noGrp="1"/>
          </p:cNvSpPr>
          <p:nvPr>
            <p:ph type="title"/>
          </p:nvPr>
        </p:nvSpPr>
        <p:spPr/>
        <p:txBody>
          <a:bodyPr>
            <a:normAutofit fontScale="90000"/>
          </a:bodyPr>
          <a:lstStyle/>
          <a:p>
            <a:r>
              <a:rPr lang="en-US" dirty="0"/>
              <a:t>Type Conversion and Formatting Functions</a:t>
            </a:r>
          </a:p>
        </p:txBody>
      </p:sp>
      <p:sp>
        <p:nvSpPr>
          <p:cNvPr id="3" name="Content Placeholder 2">
            <a:extLst>
              <a:ext uri="{FF2B5EF4-FFF2-40B4-BE49-F238E27FC236}">
                <a16:creationId xmlns:a16="http://schemas.microsoft.com/office/drawing/2014/main" id="{B4DF9B40-E11B-4284-87E1-17DCEC8E3E5B}"/>
              </a:ext>
            </a:extLst>
          </p:cNvPr>
          <p:cNvSpPr>
            <a:spLocks noGrp="1"/>
          </p:cNvSpPr>
          <p:nvPr>
            <p:ph idx="1"/>
          </p:nvPr>
        </p:nvSpPr>
        <p:spPr>
          <a:xfrm>
            <a:off x="838200" y="1270000"/>
            <a:ext cx="7772400" cy="4906963"/>
          </a:xfrm>
        </p:spPr>
        <p:txBody>
          <a:bodyPr>
            <a:normAutofit lnSpcReduction="10000"/>
          </a:bodyPr>
          <a:lstStyle/>
          <a:p>
            <a:pPr algn="just"/>
            <a:r>
              <a:rPr lang="en-US" dirty="0"/>
              <a:t>We can choose how null values are output in a query result using the </a:t>
            </a:r>
            <a:r>
              <a:rPr lang="en-US" dirty="0">
                <a:solidFill>
                  <a:srgbClr val="FF0000"/>
                </a:solidFill>
              </a:rPr>
              <a:t>coalesce</a:t>
            </a:r>
            <a:r>
              <a:rPr lang="en-US" dirty="0"/>
              <a:t> function.</a:t>
            </a:r>
          </a:p>
          <a:p>
            <a:pPr algn="just"/>
            <a:r>
              <a:rPr lang="en-US" dirty="0"/>
              <a:t>For example, if we wished to display instructor IDs and salaries but to show null salaries as 0, we would write:</a:t>
            </a:r>
          </a:p>
          <a:p>
            <a:pPr marL="457200" lvl="1" indent="0">
              <a:buNone/>
            </a:pPr>
            <a:r>
              <a:rPr lang="en-US" i="1" dirty="0"/>
              <a:t>select</a:t>
            </a:r>
            <a:r>
              <a:rPr lang="en-US" b="0" i="1" dirty="0"/>
              <a:t> ID, </a:t>
            </a:r>
            <a:r>
              <a:rPr lang="en-US" i="1" dirty="0"/>
              <a:t>coalesce</a:t>
            </a:r>
            <a:r>
              <a:rPr lang="en-US" b="0" i="1" dirty="0"/>
              <a:t>(salary, 0) </a:t>
            </a:r>
            <a:r>
              <a:rPr lang="en-US" i="1" dirty="0"/>
              <a:t>as</a:t>
            </a:r>
            <a:r>
              <a:rPr lang="en-US" b="0" i="1" dirty="0"/>
              <a:t> salary</a:t>
            </a:r>
          </a:p>
          <a:p>
            <a:pPr marL="457200" lvl="1" indent="0">
              <a:buNone/>
            </a:pPr>
            <a:r>
              <a:rPr lang="en-US" i="1" dirty="0"/>
              <a:t>from</a:t>
            </a:r>
            <a:r>
              <a:rPr lang="en-US" b="0" i="1" dirty="0"/>
              <a:t> instructor</a:t>
            </a:r>
          </a:p>
          <a:p>
            <a:pPr marL="457200" lvl="1" indent="0">
              <a:buNone/>
            </a:pPr>
            <a:endParaRPr lang="en-US" b="0" i="1" dirty="0"/>
          </a:p>
          <a:p>
            <a:r>
              <a:rPr lang="en-US" dirty="0"/>
              <a:t>A limitation of </a:t>
            </a:r>
            <a:r>
              <a:rPr lang="en-US" dirty="0">
                <a:solidFill>
                  <a:srgbClr val="FF0000"/>
                </a:solidFill>
              </a:rPr>
              <a:t>coalesce</a:t>
            </a:r>
            <a:r>
              <a:rPr lang="en-US" dirty="0"/>
              <a:t> is the requirement that all the arguments must be of the same type. </a:t>
            </a:r>
          </a:p>
          <a:p>
            <a:pPr lvl="1"/>
            <a:r>
              <a:rPr lang="en-US" dirty="0"/>
              <a:t>If we had wanted null salaries to appear as 'N/A' to indicate “not available”, we would not be able to use coalesce.</a:t>
            </a:r>
          </a:p>
        </p:txBody>
      </p:sp>
      <p:sp>
        <p:nvSpPr>
          <p:cNvPr id="4" name="Slide Number Placeholder 3">
            <a:extLst>
              <a:ext uri="{FF2B5EF4-FFF2-40B4-BE49-F238E27FC236}">
                <a16:creationId xmlns:a16="http://schemas.microsoft.com/office/drawing/2014/main" id="{3F343ECF-6590-4F1C-92A1-B2DBB86F0863}"/>
              </a:ext>
            </a:extLst>
          </p:cNvPr>
          <p:cNvSpPr>
            <a:spLocks noGrp="1"/>
          </p:cNvSpPr>
          <p:nvPr>
            <p:ph type="sldNum" sz="quarter" idx="12"/>
          </p:nvPr>
        </p:nvSpPr>
        <p:spPr/>
        <p:txBody>
          <a:bodyPr/>
          <a:lstStyle/>
          <a:p>
            <a:fld id="{7A40C488-C8CC-47D5-8871-7D5F905AB6AC}" type="slidenum">
              <a:rPr lang="en-US" smtClean="0"/>
              <a:t>46</a:t>
            </a:fld>
            <a:endParaRPr lang="en-US"/>
          </a:p>
        </p:txBody>
      </p:sp>
    </p:spTree>
    <p:extLst>
      <p:ext uri="{BB962C8B-B14F-4D97-AF65-F5344CB8AC3E}">
        <p14:creationId xmlns:p14="http://schemas.microsoft.com/office/powerpoint/2010/main" val="1280390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33D8-6759-4340-9012-84AC7745B895}"/>
              </a:ext>
            </a:extLst>
          </p:cNvPr>
          <p:cNvSpPr>
            <a:spLocks noGrp="1"/>
          </p:cNvSpPr>
          <p:nvPr>
            <p:ph type="title"/>
          </p:nvPr>
        </p:nvSpPr>
        <p:spPr/>
        <p:txBody>
          <a:bodyPr>
            <a:normAutofit fontScale="90000"/>
          </a:bodyPr>
          <a:lstStyle/>
          <a:p>
            <a:r>
              <a:rPr lang="en-US" dirty="0"/>
              <a:t>Default Values</a:t>
            </a:r>
          </a:p>
        </p:txBody>
      </p:sp>
      <p:sp>
        <p:nvSpPr>
          <p:cNvPr id="3" name="Content Placeholder 2">
            <a:extLst>
              <a:ext uri="{FF2B5EF4-FFF2-40B4-BE49-F238E27FC236}">
                <a16:creationId xmlns:a16="http://schemas.microsoft.com/office/drawing/2014/main" id="{C831294E-2D93-4A86-92E1-B91B42F279A5}"/>
              </a:ext>
            </a:extLst>
          </p:cNvPr>
          <p:cNvSpPr>
            <a:spLocks noGrp="1"/>
          </p:cNvSpPr>
          <p:nvPr>
            <p:ph idx="1"/>
          </p:nvPr>
        </p:nvSpPr>
        <p:spPr>
          <a:xfrm>
            <a:off x="838200" y="1270000"/>
            <a:ext cx="7772400" cy="4906963"/>
          </a:xfrm>
        </p:spPr>
        <p:txBody>
          <a:bodyPr/>
          <a:lstStyle/>
          <a:p>
            <a:pPr algn="just"/>
            <a:r>
              <a:rPr lang="en-US" dirty="0"/>
              <a:t>SQL allows a default value to be specified for an attribute</a:t>
            </a:r>
          </a:p>
        </p:txBody>
      </p:sp>
      <p:sp>
        <p:nvSpPr>
          <p:cNvPr id="4" name="Slide Number Placeholder 3">
            <a:extLst>
              <a:ext uri="{FF2B5EF4-FFF2-40B4-BE49-F238E27FC236}">
                <a16:creationId xmlns:a16="http://schemas.microsoft.com/office/drawing/2014/main" id="{EC28A0CF-3F34-4E89-84D0-833F646BC22D}"/>
              </a:ext>
            </a:extLst>
          </p:cNvPr>
          <p:cNvSpPr>
            <a:spLocks noGrp="1"/>
          </p:cNvSpPr>
          <p:nvPr>
            <p:ph type="sldNum" sz="quarter" idx="12"/>
          </p:nvPr>
        </p:nvSpPr>
        <p:spPr/>
        <p:txBody>
          <a:bodyPr/>
          <a:lstStyle/>
          <a:p>
            <a:fld id="{7A40C488-C8CC-47D5-8871-7D5F905AB6AC}" type="slidenum">
              <a:rPr lang="en-US" smtClean="0"/>
              <a:t>47</a:t>
            </a:fld>
            <a:endParaRPr lang="en-US"/>
          </a:p>
        </p:txBody>
      </p:sp>
      <p:pic>
        <p:nvPicPr>
          <p:cNvPr id="6" name="Picture 5">
            <a:extLst>
              <a:ext uri="{FF2B5EF4-FFF2-40B4-BE49-F238E27FC236}">
                <a16:creationId xmlns:a16="http://schemas.microsoft.com/office/drawing/2014/main" id="{FC9F507F-5992-43CB-B068-D68BA70B2777}"/>
              </a:ext>
            </a:extLst>
          </p:cNvPr>
          <p:cNvPicPr>
            <a:picLocks noChangeAspect="1"/>
          </p:cNvPicPr>
          <p:nvPr/>
        </p:nvPicPr>
        <p:blipFill>
          <a:blip r:embed="rId2"/>
          <a:stretch>
            <a:fillRect/>
          </a:stretch>
        </p:blipFill>
        <p:spPr>
          <a:xfrm>
            <a:off x="2530174" y="2159062"/>
            <a:ext cx="5608279" cy="2539875"/>
          </a:xfrm>
          <a:prstGeom prst="rect">
            <a:avLst/>
          </a:prstGeom>
        </p:spPr>
      </p:pic>
      <p:pic>
        <p:nvPicPr>
          <p:cNvPr id="8" name="Picture 7">
            <a:extLst>
              <a:ext uri="{FF2B5EF4-FFF2-40B4-BE49-F238E27FC236}">
                <a16:creationId xmlns:a16="http://schemas.microsoft.com/office/drawing/2014/main" id="{3F53F827-0290-4749-B98D-C6BAD1B23D13}"/>
              </a:ext>
            </a:extLst>
          </p:cNvPr>
          <p:cNvPicPr>
            <a:picLocks noChangeAspect="1"/>
          </p:cNvPicPr>
          <p:nvPr/>
        </p:nvPicPr>
        <p:blipFill>
          <a:blip r:embed="rId3"/>
          <a:stretch>
            <a:fillRect/>
          </a:stretch>
        </p:blipFill>
        <p:spPr>
          <a:xfrm>
            <a:off x="2620628" y="5079998"/>
            <a:ext cx="6234614" cy="1016002"/>
          </a:xfrm>
          <a:prstGeom prst="rect">
            <a:avLst/>
          </a:prstGeom>
        </p:spPr>
      </p:pic>
    </p:spTree>
    <p:extLst>
      <p:ext uri="{BB962C8B-B14F-4D97-AF65-F5344CB8AC3E}">
        <p14:creationId xmlns:p14="http://schemas.microsoft.com/office/powerpoint/2010/main" val="124126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A6D3-89AC-48B5-A28C-41405985684E}"/>
              </a:ext>
            </a:extLst>
          </p:cNvPr>
          <p:cNvSpPr>
            <a:spLocks noGrp="1"/>
          </p:cNvSpPr>
          <p:nvPr>
            <p:ph type="title"/>
          </p:nvPr>
        </p:nvSpPr>
        <p:spPr/>
        <p:txBody>
          <a:bodyPr>
            <a:normAutofit fontScale="90000"/>
          </a:bodyPr>
          <a:lstStyle/>
          <a:p>
            <a:r>
              <a:rPr lang="en-US" dirty="0"/>
              <a:t>Large-Object Types</a:t>
            </a:r>
          </a:p>
        </p:txBody>
      </p:sp>
      <p:sp>
        <p:nvSpPr>
          <p:cNvPr id="3" name="Content Placeholder 2">
            <a:extLst>
              <a:ext uri="{FF2B5EF4-FFF2-40B4-BE49-F238E27FC236}">
                <a16:creationId xmlns:a16="http://schemas.microsoft.com/office/drawing/2014/main" id="{8FCE01F1-206B-42ED-ABD7-C388AD058474}"/>
              </a:ext>
            </a:extLst>
          </p:cNvPr>
          <p:cNvSpPr>
            <a:spLocks noGrp="1"/>
          </p:cNvSpPr>
          <p:nvPr>
            <p:ph idx="1"/>
          </p:nvPr>
        </p:nvSpPr>
        <p:spPr>
          <a:xfrm>
            <a:off x="838200" y="1270000"/>
            <a:ext cx="7952874" cy="4906963"/>
          </a:xfrm>
        </p:spPr>
        <p:txBody>
          <a:bodyPr/>
          <a:lstStyle/>
          <a:p>
            <a:pPr algn="just"/>
            <a:r>
              <a:rPr lang="en-US" dirty="0"/>
              <a:t>Many database applications need to store attributes whose domain consists of large data items such as a photo, a high-resolution medical image, or a video. </a:t>
            </a:r>
          </a:p>
        </p:txBody>
      </p:sp>
      <p:sp>
        <p:nvSpPr>
          <p:cNvPr id="4" name="Slide Number Placeholder 3">
            <a:extLst>
              <a:ext uri="{FF2B5EF4-FFF2-40B4-BE49-F238E27FC236}">
                <a16:creationId xmlns:a16="http://schemas.microsoft.com/office/drawing/2014/main" id="{148AAE1F-5FC6-49B0-9611-590E1213F219}"/>
              </a:ext>
            </a:extLst>
          </p:cNvPr>
          <p:cNvSpPr>
            <a:spLocks noGrp="1"/>
          </p:cNvSpPr>
          <p:nvPr>
            <p:ph type="sldNum" sz="quarter" idx="12"/>
          </p:nvPr>
        </p:nvSpPr>
        <p:spPr/>
        <p:txBody>
          <a:bodyPr/>
          <a:lstStyle/>
          <a:p>
            <a:fld id="{7A40C488-C8CC-47D5-8871-7D5F905AB6AC}" type="slidenum">
              <a:rPr lang="en-US" smtClean="0"/>
              <a:t>48</a:t>
            </a:fld>
            <a:endParaRPr lang="en-US"/>
          </a:p>
        </p:txBody>
      </p:sp>
      <p:pic>
        <p:nvPicPr>
          <p:cNvPr id="8" name="Picture 7">
            <a:extLst>
              <a:ext uri="{FF2B5EF4-FFF2-40B4-BE49-F238E27FC236}">
                <a16:creationId xmlns:a16="http://schemas.microsoft.com/office/drawing/2014/main" id="{22878AB3-8115-4F0B-A25C-0818A1A594C6}"/>
              </a:ext>
            </a:extLst>
          </p:cNvPr>
          <p:cNvPicPr>
            <a:picLocks noChangeAspect="1"/>
          </p:cNvPicPr>
          <p:nvPr/>
        </p:nvPicPr>
        <p:blipFill>
          <a:blip r:embed="rId2"/>
          <a:stretch>
            <a:fillRect/>
          </a:stretch>
        </p:blipFill>
        <p:spPr>
          <a:xfrm>
            <a:off x="2139365" y="2943266"/>
            <a:ext cx="4220251" cy="2420144"/>
          </a:xfrm>
          <a:prstGeom prst="rect">
            <a:avLst/>
          </a:prstGeom>
        </p:spPr>
      </p:pic>
      <p:sp>
        <p:nvSpPr>
          <p:cNvPr id="9" name="TextBox 8">
            <a:extLst>
              <a:ext uri="{FF2B5EF4-FFF2-40B4-BE49-F238E27FC236}">
                <a16:creationId xmlns:a16="http://schemas.microsoft.com/office/drawing/2014/main" id="{7BED76E8-B5A7-4C08-8C08-EA98BAF6ADCC}"/>
              </a:ext>
            </a:extLst>
          </p:cNvPr>
          <p:cNvSpPr txBox="1"/>
          <p:nvPr/>
        </p:nvSpPr>
        <p:spPr>
          <a:xfrm>
            <a:off x="2156584" y="5585520"/>
            <a:ext cx="6024890" cy="461665"/>
          </a:xfrm>
          <a:prstGeom prst="rect">
            <a:avLst/>
          </a:prstGeom>
          <a:noFill/>
        </p:spPr>
        <p:txBody>
          <a:bodyPr wrap="square" rtlCol="0">
            <a:spAutoFit/>
          </a:bodyPr>
          <a:lstStyle/>
          <a:p>
            <a:r>
              <a:rPr lang="en-US" sz="2400" b="1" dirty="0">
                <a:solidFill>
                  <a:srgbClr val="0070C0"/>
                </a:solidFill>
              </a:rPr>
              <a:t>character data (</a:t>
            </a:r>
            <a:r>
              <a:rPr lang="en-US" sz="2400" b="1" dirty="0" err="1">
                <a:solidFill>
                  <a:srgbClr val="FF0000"/>
                </a:solidFill>
              </a:rPr>
              <a:t>clob</a:t>
            </a:r>
            <a:r>
              <a:rPr lang="en-US" sz="2400" b="1" dirty="0">
                <a:solidFill>
                  <a:srgbClr val="0070C0"/>
                </a:solidFill>
              </a:rPr>
              <a:t>) and binary data (b</a:t>
            </a:r>
            <a:r>
              <a:rPr lang="en-US" sz="2400" b="1" dirty="0">
                <a:solidFill>
                  <a:srgbClr val="FF0000"/>
                </a:solidFill>
              </a:rPr>
              <a:t>l</a:t>
            </a:r>
            <a:r>
              <a:rPr lang="en-US" sz="2400" b="1" dirty="0">
                <a:solidFill>
                  <a:srgbClr val="0070C0"/>
                </a:solidFill>
              </a:rPr>
              <a:t>ob)</a:t>
            </a:r>
          </a:p>
        </p:txBody>
      </p:sp>
    </p:spTree>
    <p:extLst>
      <p:ext uri="{BB962C8B-B14F-4D97-AF65-F5344CB8AC3E}">
        <p14:creationId xmlns:p14="http://schemas.microsoft.com/office/powerpoint/2010/main" val="21021052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F8C8-2B76-4D55-A4DD-586E09F73533}"/>
              </a:ext>
            </a:extLst>
          </p:cNvPr>
          <p:cNvSpPr>
            <a:spLocks noGrp="1"/>
          </p:cNvSpPr>
          <p:nvPr>
            <p:ph type="title"/>
          </p:nvPr>
        </p:nvSpPr>
        <p:spPr/>
        <p:txBody>
          <a:bodyPr>
            <a:normAutofit fontScale="90000"/>
          </a:bodyPr>
          <a:lstStyle/>
          <a:p>
            <a:r>
              <a:rPr lang="en-US" dirty="0"/>
              <a:t>User-Defined Types</a:t>
            </a:r>
          </a:p>
        </p:txBody>
      </p:sp>
      <p:sp>
        <p:nvSpPr>
          <p:cNvPr id="3" name="Content Placeholder 2">
            <a:extLst>
              <a:ext uri="{FF2B5EF4-FFF2-40B4-BE49-F238E27FC236}">
                <a16:creationId xmlns:a16="http://schemas.microsoft.com/office/drawing/2014/main" id="{B4B85301-0FA5-46F7-A3DA-D739BA6CDE27}"/>
              </a:ext>
            </a:extLst>
          </p:cNvPr>
          <p:cNvSpPr>
            <a:spLocks noGrp="1"/>
          </p:cNvSpPr>
          <p:nvPr>
            <p:ph idx="1"/>
          </p:nvPr>
        </p:nvSpPr>
        <p:spPr>
          <a:xfrm>
            <a:off x="838200" y="1270000"/>
            <a:ext cx="7888705" cy="4906963"/>
          </a:xfrm>
        </p:spPr>
        <p:txBody>
          <a:bodyPr/>
          <a:lstStyle/>
          <a:p>
            <a:r>
              <a:rPr lang="en-US" dirty="0">
                <a:solidFill>
                  <a:srgbClr val="FF0000"/>
                </a:solidFill>
              </a:rPr>
              <a:t>create type </a:t>
            </a:r>
            <a:r>
              <a:rPr lang="en-US" dirty="0"/>
              <a:t>construct in SQL creates user-defined type</a:t>
            </a:r>
          </a:p>
        </p:txBody>
      </p:sp>
      <p:sp>
        <p:nvSpPr>
          <p:cNvPr id="4" name="Slide Number Placeholder 3">
            <a:extLst>
              <a:ext uri="{FF2B5EF4-FFF2-40B4-BE49-F238E27FC236}">
                <a16:creationId xmlns:a16="http://schemas.microsoft.com/office/drawing/2014/main" id="{4E5BD3F3-F9A6-43E1-86B4-409CD53FDD97}"/>
              </a:ext>
            </a:extLst>
          </p:cNvPr>
          <p:cNvSpPr>
            <a:spLocks noGrp="1"/>
          </p:cNvSpPr>
          <p:nvPr>
            <p:ph type="sldNum" sz="quarter" idx="12"/>
          </p:nvPr>
        </p:nvSpPr>
        <p:spPr/>
        <p:txBody>
          <a:bodyPr/>
          <a:lstStyle/>
          <a:p>
            <a:fld id="{7A40C488-C8CC-47D5-8871-7D5F905AB6AC}" type="slidenum">
              <a:rPr lang="en-US" smtClean="0"/>
              <a:t>49</a:t>
            </a:fld>
            <a:endParaRPr lang="en-US"/>
          </a:p>
        </p:txBody>
      </p:sp>
      <p:pic>
        <p:nvPicPr>
          <p:cNvPr id="6" name="Picture 5">
            <a:extLst>
              <a:ext uri="{FF2B5EF4-FFF2-40B4-BE49-F238E27FC236}">
                <a16:creationId xmlns:a16="http://schemas.microsoft.com/office/drawing/2014/main" id="{5EFB4CD8-A9CE-4D58-B610-3103C1005DA3}"/>
              </a:ext>
            </a:extLst>
          </p:cNvPr>
          <p:cNvPicPr>
            <a:picLocks noChangeAspect="1"/>
          </p:cNvPicPr>
          <p:nvPr/>
        </p:nvPicPr>
        <p:blipFill>
          <a:blip r:embed="rId2"/>
          <a:stretch>
            <a:fillRect/>
          </a:stretch>
        </p:blipFill>
        <p:spPr>
          <a:xfrm>
            <a:off x="2142999" y="2470484"/>
            <a:ext cx="5960771" cy="958516"/>
          </a:xfrm>
          <a:prstGeom prst="rect">
            <a:avLst/>
          </a:prstGeom>
        </p:spPr>
      </p:pic>
      <p:pic>
        <p:nvPicPr>
          <p:cNvPr id="8" name="Picture 7">
            <a:extLst>
              <a:ext uri="{FF2B5EF4-FFF2-40B4-BE49-F238E27FC236}">
                <a16:creationId xmlns:a16="http://schemas.microsoft.com/office/drawing/2014/main" id="{5BA74B9C-768C-4EA3-B564-C25B9FFB4AEE}"/>
              </a:ext>
            </a:extLst>
          </p:cNvPr>
          <p:cNvPicPr>
            <a:picLocks noChangeAspect="1"/>
          </p:cNvPicPr>
          <p:nvPr/>
        </p:nvPicPr>
        <p:blipFill>
          <a:blip r:embed="rId3"/>
          <a:stretch>
            <a:fillRect/>
          </a:stretch>
        </p:blipFill>
        <p:spPr>
          <a:xfrm>
            <a:off x="2142999" y="3617913"/>
            <a:ext cx="4430692" cy="1627601"/>
          </a:xfrm>
          <a:prstGeom prst="rect">
            <a:avLst/>
          </a:prstGeom>
        </p:spPr>
      </p:pic>
      <p:sp>
        <p:nvSpPr>
          <p:cNvPr id="10" name="TextBox 9">
            <a:extLst>
              <a:ext uri="{FF2B5EF4-FFF2-40B4-BE49-F238E27FC236}">
                <a16:creationId xmlns:a16="http://schemas.microsoft.com/office/drawing/2014/main" id="{D4AD1CC8-552F-48F1-91A4-082999572850}"/>
              </a:ext>
            </a:extLst>
          </p:cNvPr>
          <p:cNvSpPr txBox="1"/>
          <p:nvPr/>
        </p:nvSpPr>
        <p:spPr>
          <a:xfrm>
            <a:off x="1310345" y="5588000"/>
            <a:ext cx="7416560" cy="830997"/>
          </a:xfrm>
          <a:prstGeom prst="rect">
            <a:avLst/>
          </a:prstGeom>
          <a:noFill/>
        </p:spPr>
        <p:txBody>
          <a:bodyPr wrap="square">
            <a:spAutoFit/>
          </a:bodyPr>
          <a:lstStyle/>
          <a:p>
            <a:r>
              <a:rPr lang="en-US" sz="2400" b="1" i="0" dirty="0">
                <a:solidFill>
                  <a:srgbClr val="202124"/>
                </a:solidFill>
                <a:effectLst/>
              </a:rPr>
              <a:t>FINAL</a:t>
            </a:r>
            <a:r>
              <a:rPr lang="en-US" sz="2400" b="0" i="0" dirty="0">
                <a:solidFill>
                  <a:srgbClr val="202124"/>
                </a:solidFill>
                <a:effectLst/>
              </a:rPr>
              <a:t> </a:t>
            </a:r>
            <a:r>
              <a:rPr lang="en-US" sz="2400" b="1" i="0" dirty="0">
                <a:solidFill>
                  <a:srgbClr val="202124"/>
                </a:solidFill>
                <a:effectLst/>
              </a:rPr>
              <a:t>indicate</a:t>
            </a:r>
            <a:r>
              <a:rPr lang="en-US" sz="2400" b="0" i="0" dirty="0">
                <a:solidFill>
                  <a:srgbClr val="202124"/>
                </a:solidFill>
                <a:effectLst/>
              </a:rPr>
              <a:t> that this method cannot be overridden by any subtype of this </a:t>
            </a:r>
            <a:r>
              <a:rPr lang="en-US" sz="2400" b="1" i="0" dirty="0">
                <a:solidFill>
                  <a:srgbClr val="202124"/>
                </a:solidFill>
                <a:effectLst/>
              </a:rPr>
              <a:t>type</a:t>
            </a:r>
            <a:r>
              <a:rPr lang="en-US" sz="2400" b="0" i="0" dirty="0">
                <a:solidFill>
                  <a:srgbClr val="202124"/>
                </a:solidFill>
                <a:effectLst/>
              </a:rPr>
              <a:t>. </a:t>
            </a:r>
            <a:endParaRPr lang="en-US" sz="2400" dirty="0"/>
          </a:p>
        </p:txBody>
      </p:sp>
    </p:spTree>
    <p:extLst>
      <p:ext uri="{BB962C8B-B14F-4D97-AF65-F5344CB8AC3E}">
        <p14:creationId xmlns:p14="http://schemas.microsoft.com/office/powerpoint/2010/main" val="202006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AA5C-F728-4E94-A14D-15181678A49F}"/>
              </a:ext>
            </a:extLst>
          </p:cNvPr>
          <p:cNvSpPr>
            <a:spLocks noGrp="1"/>
          </p:cNvSpPr>
          <p:nvPr>
            <p:ph type="title"/>
          </p:nvPr>
        </p:nvSpPr>
        <p:spPr/>
        <p:txBody>
          <a:bodyPr>
            <a:normAutofit fontScale="90000"/>
          </a:bodyPr>
          <a:lstStyle/>
          <a:p>
            <a:r>
              <a:rPr lang="en-US" dirty="0"/>
              <a:t>Cartesian Product</a:t>
            </a:r>
          </a:p>
        </p:txBody>
      </p:sp>
      <p:sp>
        <p:nvSpPr>
          <p:cNvPr id="3" name="Content Placeholder 2">
            <a:extLst>
              <a:ext uri="{FF2B5EF4-FFF2-40B4-BE49-F238E27FC236}">
                <a16:creationId xmlns:a16="http://schemas.microsoft.com/office/drawing/2014/main" id="{3109AE4D-FC2F-4D3C-BFBB-424CDBC2A318}"/>
              </a:ext>
            </a:extLst>
          </p:cNvPr>
          <p:cNvSpPr>
            <a:spLocks noGrp="1"/>
          </p:cNvSpPr>
          <p:nvPr>
            <p:ph idx="1"/>
          </p:nvPr>
        </p:nvSpPr>
        <p:spPr>
          <a:xfrm>
            <a:off x="838200" y="1270000"/>
            <a:ext cx="6743330" cy="4906963"/>
          </a:xfrm>
        </p:spPr>
        <p:txBody>
          <a:bodyPr/>
          <a:lstStyle/>
          <a:p>
            <a:pPr algn="just"/>
            <a:r>
              <a:rPr lang="en-US" dirty="0"/>
              <a:t>A Cartesian product is formed when: </a:t>
            </a:r>
          </a:p>
          <a:p>
            <a:pPr lvl="1" algn="just"/>
            <a:r>
              <a:rPr lang="en-US" dirty="0"/>
              <a:t>A join condition is omitted </a:t>
            </a:r>
          </a:p>
          <a:p>
            <a:pPr lvl="1" algn="just"/>
            <a:r>
              <a:rPr lang="en-US" dirty="0"/>
              <a:t>A join condition is invalid </a:t>
            </a:r>
          </a:p>
          <a:p>
            <a:pPr lvl="1" algn="just"/>
            <a:r>
              <a:rPr lang="en-US" dirty="0"/>
              <a:t>All rows in the first table are joined to all rows in the second table</a:t>
            </a:r>
          </a:p>
          <a:p>
            <a:pPr algn="just"/>
            <a:r>
              <a:rPr lang="en-US" dirty="0"/>
              <a:t>To avoid a Cartesian product, always include a valid </a:t>
            </a:r>
            <a:r>
              <a:rPr lang="en-US" dirty="0">
                <a:solidFill>
                  <a:srgbClr val="FF0000"/>
                </a:solidFill>
              </a:rPr>
              <a:t>join</a:t>
            </a:r>
            <a:r>
              <a:rPr lang="en-US" dirty="0"/>
              <a:t> condition in a WHERE clause.</a:t>
            </a:r>
          </a:p>
          <a:p>
            <a:pPr algn="just"/>
            <a:r>
              <a:rPr lang="en-US" dirty="0"/>
              <a:t>A </a:t>
            </a:r>
            <a:r>
              <a:rPr lang="en-US" dirty="0">
                <a:solidFill>
                  <a:srgbClr val="FF0000"/>
                </a:solidFill>
              </a:rPr>
              <a:t>JOIN</a:t>
            </a:r>
            <a:r>
              <a:rPr lang="en-US" dirty="0"/>
              <a:t> clause is used to combine rows from two or more tables, based on a related column between them.</a:t>
            </a:r>
          </a:p>
          <a:p>
            <a:pPr algn="just"/>
            <a:endParaRPr lang="en-US" dirty="0"/>
          </a:p>
        </p:txBody>
      </p:sp>
      <p:sp>
        <p:nvSpPr>
          <p:cNvPr id="4" name="Slide Number Placeholder 3">
            <a:extLst>
              <a:ext uri="{FF2B5EF4-FFF2-40B4-BE49-F238E27FC236}">
                <a16:creationId xmlns:a16="http://schemas.microsoft.com/office/drawing/2014/main" id="{D55172BB-70C9-4468-8DB9-3E70C82ECFCC}"/>
              </a:ext>
            </a:extLst>
          </p:cNvPr>
          <p:cNvSpPr>
            <a:spLocks noGrp="1"/>
          </p:cNvSpPr>
          <p:nvPr>
            <p:ph type="sldNum" sz="quarter" idx="12"/>
          </p:nvPr>
        </p:nvSpPr>
        <p:spPr/>
        <p:txBody>
          <a:bodyPr/>
          <a:lstStyle/>
          <a:p>
            <a:fld id="{7A40C488-C8CC-47D5-8871-7D5F905AB6AC}" type="slidenum">
              <a:rPr lang="en-US" smtClean="0"/>
              <a:t>5</a:t>
            </a:fld>
            <a:endParaRPr lang="en-US"/>
          </a:p>
        </p:txBody>
      </p:sp>
      <p:pic>
        <p:nvPicPr>
          <p:cNvPr id="6" name="Picture 5">
            <a:extLst>
              <a:ext uri="{FF2B5EF4-FFF2-40B4-BE49-F238E27FC236}">
                <a16:creationId xmlns:a16="http://schemas.microsoft.com/office/drawing/2014/main" id="{DF1652EF-0C68-450D-9345-0D8BD52CD779}"/>
              </a:ext>
            </a:extLst>
          </p:cNvPr>
          <p:cNvPicPr>
            <a:picLocks noChangeAspect="1"/>
          </p:cNvPicPr>
          <p:nvPr/>
        </p:nvPicPr>
        <p:blipFill>
          <a:blip r:embed="rId2"/>
          <a:stretch>
            <a:fillRect/>
          </a:stretch>
        </p:blipFill>
        <p:spPr>
          <a:xfrm>
            <a:off x="8530980" y="0"/>
            <a:ext cx="3337356" cy="2778711"/>
          </a:xfrm>
          <a:prstGeom prst="rect">
            <a:avLst/>
          </a:prstGeom>
        </p:spPr>
      </p:pic>
      <p:pic>
        <p:nvPicPr>
          <p:cNvPr id="8" name="Picture 7">
            <a:extLst>
              <a:ext uri="{FF2B5EF4-FFF2-40B4-BE49-F238E27FC236}">
                <a16:creationId xmlns:a16="http://schemas.microsoft.com/office/drawing/2014/main" id="{70A836D9-D00A-4183-9C49-2A870E3B8A56}"/>
              </a:ext>
            </a:extLst>
          </p:cNvPr>
          <p:cNvPicPr>
            <a:picLocks noChangeAspect="1"/>
          </p:cNvPicPr>
          <p:nvPr/>
        </p:nvPicPr>
        <p:blipFill>
          <a:blip r:embed="rId3"/>
          <a:stretch>
            <a:fillRect/>
          </a:stretch>
        </p:blipFill>
        <p:spPr>
          <a:xfrm>
            <a:off x="8610601" y="2778712"/>
            <a:ext cx="3581400" cy="4014822"/>
          </a:xfrm>
          <a:prstGeom prst="rect">
            <a:avLst/>
          </a:prstGeom>
        </p:spPr>
      </p:pic>
      <p:sp>
        <p:nvSpPr>
          <p:cNvPr id="9" name="TextBox 8">
            <a:extLst>
              <a:ext uri="{FF2B5EF4-FFF2-40B4-BE49-F238E27FC236}">
                <a16:creationId xmlns:a16="http://schemas.microsoft.com/office/drawing/2014/main" id="{57D211FA-369E-4F9C-908B-F6EF8713AEAB}"/>
              </a:ext>
            </a:extLst>
          </p:cNvPr>
          <p:cNvSpPr txBox="1"/>
          <p:nvPr/>
        </p:nvSpPr>
        <p:spPr>
          <a:xfrm>
            <a:off x="7430610" y="213064"/>
            <a:ext cx="1100370" cy="369332"/>
          </a:xfrm>
          <a:prstGeom prst="rect">
            <a:avLst/>
          </a:prstGeom>
          <a:noFill/>
        </p:spPr>
        <p:txBody>
          <a:bodyPr wrap="square" rtlCol="0">
            <a:spAutoFit/>
          </a:bodyPr>
          <a:lstStyle/>
          <a:p>
            <a:pPr algn="r"/>
            <a:r>
              <a:rPr lang="en-US" dirty="0"/>
              <a:t>student</a:t>
            </a:r>
          </a:p>
        </p:txBody>
      </p:sp>
      <p:sp>
        <p:nvSpPr>
          <p:cNvPr id="10" name="TextBox 9">
            <a:extLst>
              <a:ext uri="{FF2B5EF4-FFF2-40B4-BE49-F238E27FC236}">
                <a16:creationId xmlns:a16="http://schemas.microsoft.com/office/drawing/2014/main" id="{04C8934F-4243-4CB9-BFBC-7D8F564251AC}"/>
              </a:ext>
            </a:extLst>
          </p:cNvPr>
          <p:cNvSpPr txBox="1"/>
          <p:nvPr/>
        </p:nvSpPr>
        <p:spPr>
          <a:xfrm>
            <a:off x="7581530" y="2750352"/>
            <a:ext cx="1100370" cy="369332"/>
          </a:xfrm>
          <a:prstGeom prst="rect">
            <a:avLst/>
          </a:prstGeom>
          <a:noFill/>
        </p:spPr>
        <p:txBody>
          <a:bodyPr wrap="square" rtlCol="0">
            <a:spAutoFit/>
          </a:bodyPr>
          <a:lstStyle/>
          <a:p>
            <a:pPr algn="r"/>
            <a:r>
              <a:rPr lang="en-US" dirty="0"/>
              <a:t>takes</a:t>
            </a:r>
          </a:p>
        </p:txBody>
      </p:sp>
    </p:spTree>
    <p:extLst>
      <p:ext uri="{BB962C8B-B14F-4D97-AF65-F5344CB8AC3E}">
        <p14:creationId xmlns:p14="http://schemas.microsoft.com/office/powerpoint/2010/main" val="3410617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1F67-B7B6-4450-85EC-22FBB88C0C80}"/>
              </a:ext>
            </a:extLst>
          </p:cNvPr>
          <p:cNvSpPr>
            <a:spLocks noGrp="1"/>
          </p:cNvSpPr>
          <p:nvPr>
            <p:ph type="title"/>
          </p:nvPr>
        </p:nvSpPr>
        <p:spPr/>
        <p:txBody>
          <a:bodyPr>
            <a:normAutofit fontScale="90000"/>
          </a:bodyPr>
          <a:lstStyle/>
          <a:p>
            <a:r>
              <a:rPr lang="en-US" dirty="0"/>
              <a:t>Create Table Extensions</a:t>
            </a:r>
          </a:p>
        </p:txBody>
      </p:sp>
      <p:sp>
        <p:nvSpPr>
          <p:cNvPr id="3" name="Content Placeholder 2">
            <a:extLst>
              <a:ext uri="{FF2B5EF4-FFF2-40B4-BE49-F238E27FC236}">
                <a16:creationId xmlns:a16="http://schemas.microsoft.com/office/drawing/2014/main" id="{39E90170-2F9F-470E-AC53-7C9E944F348F}"/>
              </a:ext>
            </a:extLst>
          </p:cNvPr>
          <p:cNvSpPr>
            <a:spLocks noGrp="1"/>
          </p:cNvSpPr>
          <p:nvPr>
            <p:ph idx="1"/>
          </p:nvPr>
        </p:nvSpPr>
        <p:spPr>
          <a:xfrm>
            <a:off x="838200" y="1270000"/>
            <a:ext cx="7888705" cy="4906963"/>
          </a:xfrm>
        </p:spPr>
        <p:txBody>
          <a:bodyPr/>
          <a:lstStyle/>
          <a:p>
            <a:r>
              <a:rPr lang="en-US" dirty="0">
                <a:solidFill>
                  <a:srgbClr val="FF0000"/>
                </a:solidFill>
              </a:rPr>
              <a:t>create table like extension </a:t>
            </a:r>
            <a:r>
              <a:rPr lang="en-US" dirty="0"/>
              <a:t>creation of tables that have the same schema as an existing table</a:t>
            </a:r>
          </a:p>
          <a:p>
            <a:pPr marL="457200" lvl="1" indent="0">
              <a:buNone/>
            </a:pPr>
            <a:r>
              <a:rPr lang="en-US" i="1" dirty="0"/>
              <a:t>create</a:t>
            </a:r>
            <a:r>
              <a:rPr lang="en-US" b="0" i="1" dirty="0"/>
              <a:t> </a:t>
            </a:r>
            <a:r>
              <a:rPr lang="en-US" i="1" dirty="0"/>
              <a:t>table</a:t>
            </a:r>
            <a:r>
              <a:rPr lang="en-US" b="0" i="1" dirty="0"/>
              <a:t> </a:t>
            </a:r>
            <a:r>
              <a:rPr lang="en-US" b="0" i="1" dirty="0" err="1"/>
              <a:t>temp_instructor</a:t>
            </a:r>
            <a:r>
              <a:rPr lang="en-US" b="0" i="1" dirty="0"/>
              <a:t> </a:t>
            </a:r>
            <a:r>
              <a:rPr lang="en-US" i="1" dirty="0"/>
              <a:t>like</a:t>
            </a:r>
            <a:r>
              <a:rPr lang="en-US" b="0" i="1" dirty="0"/>
              <a:t> instructor;</a:t>
            </a:r>
          </a:p>
        </p:txBody>
      </p:sp>
      <p:sp>
        <p:nvSpPr>
          <p:cNvPr id="4" name="Slide Number Placeholder 3">
            <a:extLst>
              <a:ext uri="{FF2B5EF4-FFF2-40B4-BE49-F238E27FC236}">
                <a16:creationId xmlns:a16="http://schemas.microsoft.com/office/drawing/2014/main" id="{7043A3C6-2FE7-4029-B657-66A9DF33DD75}"/>
              </a:ext>
            </a:extLst>
          </p:cNvPr>
          <p:cNvSpPr>
            <a:spLocks noGrp="1"/>
          </p:cNvSpPr>
          <p:nvPr>
            <p:ph type="sldNum" sz="quarter" idx="12"/>
          </p:nvPr>
        </p:nvSpPr>
        <p:spPr/>
        <p:txBody>
          <a:bodyPr/>
          <a:lstStyle/>
          <a:p>
            <a:fld id="{7A40C488-C8CC-47D5-8871-7D5F905AB6AC}" type="slidenum">
              <a:rPr lang="en-US" smtClean="0"/>
              <a:t>50</a:t>
            </a:fld>
            <a:endParaRPr lang="en-US"/>
          </a:p>
        </p:txBody>
      </p:sp>
    </p:spTree>
    <p:extLst>
      <p:ext uri="{BB962C8B-B14F-4D97-AF65-F5344CB8AC3E}">
        <p14:creationId xmlns:p14="http://schemas.microsoft.com/office/powerpoint/2010/main" val="2991481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F983-AB67-48A1-85C9-B6A6143CD787}"/>
              </a:ext>
            </a:extLst>
          </p:cNvPr>
          <p:cNvSpPr>
            <a:spLocks noGrp="1"/>
          </p:cNvSpPr>
          <p:nvPr>
            <p:ph type="title"/>
          </p:nvPr>
        </p:nvSpPr>
        <p:spPr/>
        <p:txBody>
          <a:bodyPr>
            <a:normAutofit fontScale="90000"/>
          </a:bodyPr>
          <a:lstStyle/>
          <a:p>
            <a:r>
              <a:rPr lang="en-US" dirty="0"/>
              <a:t>Index Creation</a:t>
            </a:r>
          </a:p>
        </p:txBody>
      </p:sp>
      <p:sp>
        <p:nvSpPr>
          <p:cNvPr id="3" name="Content Placeholder 2">
            <a:extLst>
              <a:ext uri="{FF2B5EF4-FFF2-40B4-BE49-F238E27FC236}">
                <a16:creationId xmlns:a16="http://schemas.microsoft.com/office/drawing/2014/main" id="{AE3B7FF4-1D28-4E81-8BE8-5BB85B6DFDB0}"/>
              </a:ext>
            </a:extLst>
          </p:cNvPr>
          <p:cNvSpPr>
            <a:spLocks noGrp="1"/>
          </p:cNvSpPr>
          <p:nvPr>
            <p:ph idx="1"/>
          </p:nvPr>
        </p:nvSpPr>
        <p:spPr>
          <a:xfrm>
            <a:off x="838199" y="1270000"/>
            <a:ext cx="8530389" cy="4906963"/>
          </a:xfrm>
        </p:spPr>
        <p:txBody>
          <a:bodyPr>
            <a:normAutofit/>
          </a:bodyPr>
          <a:lstStyle/>
          <a:p>
            <a:pPr marL="457200" lvl="1" indent="0" algn="just">
              <a:spcBef>
                <a:spcPts val="0"/>
              </a:spcBef>
              <a:buNone/>
            </a:pPr>
            <a:r>
              <a:rPr lang="en-US" i="1" dirty="0">
                <a:solidFill>
                  <a:srgbClr val="FF0000"/>
                </a:solidFill>
              </a:rPr>
              <a:t>create table </a:t>
            </a:r>
            <a:r>
              <a:rPr lang="en-US" b="0" i="1" dirty="0">
                <a:solidFill>
                  <a:srgbClr val="FF0000"/>
                </a:solidFill>
              </a:rPr>
              <a:t>student </a:t>
            </a:r>
          </a:p>
          <a:p>
            <a:pPr marL="457200" lvl="1" indent="0" algn="just">
              <a:spcBef>
                <a:spcPts val="0"/>
              </a:spcBef>
              <a:buNone/>
            </a:pPr>
            <a:r>
              <a:rPr lang="en-US" b="0" i="1" dirty="0">
                <a:solidFill>
                  <a:srgbClr val="FF0000"/>
                </a:solidFill>
              </a:rPr>
              <a:t>(ID </a:t>
            </a:r>
            <a:r>
              <a:rPr lang="en-US" i="1" dirty="0">
                <a:solidFill>
                  <a:srgbClr val="FF0000"/>
                </a:solidFill>
              </a:rPr>
              <a:t>varchar</a:t>
            </a:r>
            <a:r>
              <a:rPr lang="en-US" b="0" i="1" dirty="0">
                <a:solidFill>
                  <a:srgbClr val="FF0000"/>
                </a:solidFill>
              </a:rPr>
              <a:t> (5),</a:t>
            </a:r>
          </a:p>
          <a:p>
            <a:pPr marL="457200" lvl="1" indent="0" algn="just">
              <a:spcBef>
                <a:spcPts val="0"/>
              </a:spcBef>
              <a:buNone/>
            </a:pPr>
            <a:r>
              <a:rPr lang="en-US" b="0" i="1" dirty="0">
                <a:solidFill>
                  <a:srgbClr val="FF0000"/>
                </a:solidFill>
              </a:rPr>
              <a:t>name </a:t>
            </a:r>
            <a:r>
              <a:rPr lang="en-US" i="1" dirty="0">
                <a:solidFill>
                  <a:srgbClr val="FF0000"/>
                </a:solidFill>
              </a:rPr>
              <a:t>varchar</a:t>
            </a:r>
            <a:r>
              <a:rPr lang="en-US" b="0" i="1" dirty="0">
                <a:solidFill>
                  <a:srgbClr val="FF0000"/>
                </a:solidFill>
              </a:rPr>
              <a:t> (20) </a:t>
            </a:r>
            <a:r>
              <a:rPr lang="en-US" i="1" dirty="0">
                <a:solidFill>
                  <a:srgbClr val="FF0000"/>
                </a:solidFill>
              </a:rPr>
              <a:t>not null</a:t>
            </a:r>
            <a:r>
              <a:rPr lang="en-US" b="0" i="1" dirty="0">
                <a:solidFill>
                  <a:srgbClr val="FF0000"/>
                </a:solidFill>
              </a:rPr>
              <a:t>,</a:t>
            </a:r>
          </a:p>
          <a:p>
            <a:pPr marL="457200" lvl="1" indent="0" algn="just">
              <a:spcBef>
                <a:spcPts val="0"/>
              </a:spcBef>
              <a:buNone/>
            </a:pPr>
            <a:r>
              <a:rPr lang="en-US" b="0" i="1" dirty="0" err="1">
                <a:solidFill>
                  <a:srgbClr val="FF0000"/>
                </a:solidFill>
              </a:rPr>
              <a:t>dept_name</a:t>
            </a:r>
            <a:r>
              <a:rPr lang="en-US" b="0" i="1" dirty="0">
                <a:solidFill>
                  <a:srgbClr val="FF0000"/>
                </a:solidFill>
              </a:rPr>
              <a:t> </a:t>
            </a:r>
            <a:r>
              <a:rPr lang="en-US" i="1" dirty="0">
                <a:solidFill>
                  <a:srgbClr val="FF0000"/>
                </a:solidFill>
              </a:rPr>
              <a:t>varchar</a:t>
            </a:r>
            <a:r>
              <a:rPr lang="en-US" b="0" i="1" dirty="0">
                <a:solidFill>
                  <a:srgbClr val="FF0000"/>
                </a:solidFill>
              </a:rPr>
              <a:t> (20),</a:t>
            </a:r>
          </a:p>
          <a:p>
            <a:pPr marL="457200" lvl="1" indent="0" algn="just">
              <a:spcBef>
                <a:spcPts val="0"/>
              </a:spcBef>
              <a:buNone/>
            </a:pPr>
            <a:r>
              <a:rPr lang="en-US" b="0" i="1" dirty="0" err="1">
                <a:solidFill>
                  <a:srgbClr val="FF0000"/>
                </a:solidFill>
              </a:rPr>
              <a:t>tot_cred</a:t>
            </a:r>
            <a:r>
              <a:rPr lang="en-US" b="0" i="1" dirty="0">
                <a:solidFill>
                  <a:srgbClr val="FF0000"/>
                </a:solidFill>
              </a:rPr>
              <a:t> </a:t>
            </a:r>
            <a:r>
              <a:rPr lang="en-US" i="1" dirty="0">
                <a:solidFill>
                  <a:srgbClr val="FF0000"/>
                </a:solidFill>
              </a:rPr>
              <a:t>numeric</a:t>
            </a:r>
            <a:r>
              <a:rPr lang="en-US" b="0" i="1" dirty="0">
                <a:solidFill>
                  <a:srgbClr val="FF0000"/>
                </a:solidFill>
              </a:rPr>
              <a:t> (3,0) </a:t>
            </a:r>
            <a:r>
              <a:rPr lang="en-US" i="1" dirty="0">
                <a:solidFill>
                  <a:srgbClr val="FF0000"/>
                </a:solidFill>
              </a:rPr>
              <a:t>default</a:t>
            </a:r>
            <a:r>
              <a:rPr lang="en-US" b="0" i="1" dirty="0">
                <a:solidFill>
                  <a:srgbClr val="FF0000"/>
                </a:solidFill>
              </a:rPr>
              <a:t> 0,</a:t>
            </a:r>
          </a:p>
          <a:p>
            <a:pPr marL="457200" lvl="1" indent="0" algn="just">
              <a:spcBef>
                <a:spcPts val="0"/>
              </a:spcBef>
              <a:buNone/>
            </a:pPr>
            <a:r>
              <a:rPr lang="en-US" i="1" dirty="0">
                <a:solidFill>
                  <a:srgbClr val="FF0000"/>
                </a:solidFill>
              </a:rPr>
              <a:t>primary key </a:t>
            </a:r>
            <a:r>
              <a:rPr lang="en-US" b="0" i="1" dirty="0">
                <a:solidFill>
                  <a:srgbClr val="FF0000"/>
                </a:solidFill>
              </a:rPr>
              <a:t>(ID))</a:t>
            </a:r>
          </a:p>
          <a:p>
            <a:pPr marL="457200" lvl="1" indent="0" algn="just">
              <a:buNone/>
            </a:pPr>
            <a:r>
              <a:rPr lang="en-US" i="1" dirty="0">
                <a:solidFill>
                  <a:srgbClr val="FF0000"/>
                </a:solidFill>
              </a:rPr>
              <a:t>create index </a:t>
            </a:r>
            <a:r>
              <a:rPr lang="en-US" b="0" i="1" dirty="0" err="1">
                <a:solidFill>
                  <a:srgbClr val="FF0000"/>
                </a:solidFill>
              </a:rPr>
              <a:t>studentID_index</a:t>
            </a:r>
            <a:r>
              <a:rPr lang="en-US" b="0" i="1" dirty="0">
                <a:solidFill>
                  <a:srgbClr val="FF0000"/>
                </a:solidFill>
              </a:rPr>
              <a:t> </a:t>
            </a:r>
            <a:r>
              <a:rPr lang="en-US" i="1" dirty="0">
                <a:solidFill>
                  <a:srgbClr val="FF0000"/>
                </a:solidFill>
              </a:rPr>
              <a:t>on</a:t>
            </a:r>
            <a:r>
              <a:rPr lang="en-US" b="0" i="1" dirty="0">
                <a:solidFill>
                  <a:srgbClr val="FF0000"/>
                </a:solidFill>
              </a:rPr>
              <a:t> student(ID)</a:t>
            </a:r>
          </a:p>
          <a:p>
            <a:pPr algn="just"/>
            <a:r>
              <a:rPr lang="en-US" dirty="0"/>
              <a:t>Indices are data structures used to speed up access to records with specified values for index attributes</a:t>
            </a:r>
          </a:p>
          <a:p>
            <a:pPr algn="just"/>
            <a:r>
              <a:rPr lang="en-US" dirty="0"/>
              <a:t>e.g. </a:t>
            </a:r>
            <a:r>
              <a:rPr lang="en-US" dirty="0">
                <a:solidFill>
                  <a:srgbClr val="FF0000"/>
                </a:solidFill>
              </a:rPr>
              <a:t>select * from student where ID = ‘12345’ </a:t>
            </a:r>
            <a:r>
              <a:rPr lang="en-US" dirty="0"/>
              <a:t>can be executed by using the index to find the required record, without looking at all records of student</a:t>
            </a:r>
          </a:p>
        </p:txBody>
      </p:sp>
      <p:sp>
        <p:nvSpPr>
          <p:cNvPr id="4" name="Slide Number Placeholder 3">
            <a:extLst>
              <a:ext uri="{FF2B5EF4-FFF2-40B4-BE49-F238E27FC236}">
                <a16:creationId xmlns:a16="http://schemas.microsoft.com/office/drawing/2014/main" id="{D6BF27F1-7606-47AF-806A-8DA3F7954533}"/>
              </a:ext>
            </a:extLst>
          </p:cNvPr>
          <p:cNvSpPr>
            <a:spLocks noGrp="1"/>
          </p:cNvSpPr>
          <p:nvPr>
            <p:ph type="sldNum" sz="quarter" idx="12"/>
          </p:nvPr>
        </p:nvSpPr>
        <p:spPr/>
        <p:txBody>
          <a:bodyPr/>
          <a:lstStyle/>
          <a:p>
            <a:fld id="{7A40C488-C8CC-47D5-8871-7D5F905AB6AC}" type="slidenum">
              <a:rPr lang="en-US" smtClean="0"/>
              <a:t>51</a:t>
            </a:fld>
            <a:endParaRPr lang="en-US"/>
          </a:p>
        </p:txBody>
      </p:sp>
    </p:spTree>
    <p:extLst>
      <p:ext uri="{BB962C8B-B14F-4D97-AF65-F5344CB8AC3E}">
        <p14:creationId xmlns:p14="http://schemas.microsoft.com/office/powerpoint/2010/main" val="3168699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6342-CD79-4592-BEF1-B2E014D5D8CC}"/>
              </a:ext>
            </a:extLst>
          </p:cNvPr>
          <p:cNvSpPr>
            <a:spLocks noGrp="1"/>
          </p:cNvSpPr>
          <p:nvPr>
            <p:ph type="title"/>
          </p:nvPr>
        </p:nvSpPr>
        <p:spPr/>
        <p:txBody>
          <a:bodyPr>
            <a:normAutofit fontScale="90000"/>
          </a:bodyPr>
          <a:lstStyle/>
          <a:p>
            <a:r>
              <a:rPr lang="en-US" dirty="0"/>
              <a:t>Authorization</a:t>
            </a:r>
          </a:p>
        </p:txBody>
      </p:sp>
      <p:sp>
        <p:nvSpPr>
          <p:cNvPr id="3" name="Content Placeholder 2">
            <a:extLst>
              <a:ext uri="{FF2B5EF4-FFF2-40B4-BE49-F238E27FC236}">
                <a16:creationId xmlns:a16="http://schemas.microsoft.com/office/drawing/2014/main" id="{1A59EFDC-FD0C-4C6B-A513-3B2625D69E3C}"/>
              </a:ext>
            </a:extLst>
          </p:cNvPr>
          <p:cNvSpPr>
            <a:spLocks noGrp="1"/>
          </p:cNvSpPr>
          <p:nvPr>
            <p:ph idx="1"/>
          </p:nvPr>
        </p:nvSpPr>
        <p:spPr>
          <a:xfrm>
            <a:off x="838200" y="1270000"/>
            <a:ext cx="8479971" cy="4906963"/>
          </a:xfrm>
        </p:spPr>
        <p:txBody>
          <a:bodyPr>
            <a:normAutofit/>
          </a:bodyPr>
          <a:lstStyle/>
          <a:p>
            <a:pPr algn="just"/>
            <a:r>
              <a:rPr lang="en-US" dirty="0"/>
              <a:t>Authorizations on data include:</a:t>
            </a:r>
          </a:p>
          <a:p>
            <a:pPr lvl="1" algn="just"/>
            <a:r>
              <a:rPr lang="en-US" dirty="0"/>
              <a:t>Read - allows reading, but not modification of data.</a:t>
            </a:r>
          </a:p>
          <a:p>
            <a:pPr lvl="1" algn="just"/>
            <a:r>
              <a:rPr lang="en-US" dirty="0"/>
              <a:t>Insert - allows insertion of new data, but not modification of existing data.</a:t>
            </a:r>
          </a:p>
          <a:p>
            <a:pPr lvl="1" algn="just"/>
            <a:r>
              <a:rPr lang="en-US" dirty="0"/>
              <a:t>Update - allows modification, but not deletion of data.</a:t>
            </a:r>
          </a:p>
          <a:p>
            <a:pPr lvl="1" algn="just"/>
            <a:r>
              <a:rPr lang="en-US" dirty="0"/>
              <a:t>Delete - allows deletion of data</a:t>
            </a:r>
          </a:p>
          <a:p>
            <a:pPr algn="just"/>
            <a:r>
              <a:rPr lang="en-US" dirty="0"/>
              <a:t>Each of these types of authorizations is called a </a:t>
            </a:r>
            <a:r>
              <a:rPr lang="en-US" dirty="0">
                <a:solidFill>
                  <a:srgbClr val="FF0000"/>
                </a:solidFill>
              </a:rPr>
              <a:t>privilege</a:t>
            </a:r>
            <a:r>
              <a:rPr lang="en-US" dirty="0"/>
              <a:t>. </a:t>
            </a:r>
          </a:p>
          <a:p>
            <a:pPr algn="just"/>
            <a:r>
              <a:rPr lang="en-US" dirty="0"/>
              <a:t>We may authorize the user </a:t>
            </a:r>
            <a:r>
              <a:rPr lang="en-US" dirty="0">
                <a:solidFill>
                  <a:srgbClr val="FF0000"/>
                </a:solidFill>
              </a:rPr>
              <a:t>all</a:t>
            </a:r>
            <a:r>
              <a:rPr lang="en-US" dirty="0"/>
              <a:t>, </a:t>
            </a:r>
            <a:r>
              <a:rPr lang="en-US" dirty="0">
                <a:solidFill>
                  <a:srgbClr val="FF0000"/>
                </a:solidFill>
              </a:rPr>
              <a:t>none</a:t>
            </a:r>
            <a:r>
              <a:rPr lang="en-US" dirty="0"/>
              <a:t>, or a </a:t>
            </a:r>
            <a:r>
              <a:rPr lang="en-US" dirty="0">
                <a:solidFill>
                  <a:srgbClr val="FF0000"/>
                </a:solidFill>
              </a:rPr>
              <a:t>combination</a:t>
            </a:r>
            <a:r>
              <a:rPr lang="en-US" dirty="0"/>
              <a:t> of these types of privileges on specified parts of a database, such as a </a:t>
            </a:r>
            <a:r>
              <a:rPr lang="en-US" dirty="0">
                <a:solidFill>
                  <a:srgbClr val="FF0000"/>
                </a:solidFill>
              </a:rPr>
              <a:t>relation</a:t>
            </a:r>
            <a:r>
              <a:rPr lang="en-US" dirty="0"/>
              <a:t> or a </a:t>
            </a:r>
            <a:r>
              <a:rPr lang="en-US" dirty="0">
                <a:solidFill>
                  <a:srgbClr val="FF0000"/>
                </a:solidFill>
              </a:rPr>
              <a:t>view</a:t>
            </a:r>
            <a:r>
              <a:rPr lang="en-US" dirty="0"/>
              <a:t>.</a:t>
            </a:r>
          </a:p>
        </p:txBody>
      </p:sp>
      <p:sp>
        <p:nvSpPr>
          <p:cNvPr id="4" name="Slide Number Placeholder 3">
            <a:extLst>
              <a:ext uri="{FF2B5EF4-FFF2-40B4-BE49-F238E27FC236}">
                <a16:creationId xmlns:a16="http://schemas.microsoft.com/office/drawing/2014/main" id="{C7F4BF04-EEA9-4EA6-A469-34F9397512C8}"/>
              </a:ext>
            </a:extLst>
          </p:cNvPr>
          <p:cNvSpPr>
            <a:spLocks noGrp="1"/>
          </p:cNvSpPr>
          <p:nvPr>
            <p:ph type="sldNum" sz="quarter" idx="12"/>
          </p:nvPr>
        </p:nvSpPr>
        <p:spPr/>
        <p:txBody>
          <a:bodyPr/>
          <a:lstStyle/>
          <a:p>
            <a:fld id="{7A40C488-C8CC-47D5-8871-7D5F905AB6AC}" type="slidenum">
              <a:rPr lang="en-US" smtClean="0"/>
              <a:t>52</a:t>
            </a:fld>
            <a:endParaRPr lang="en-US"/>
          </a:p>
        </p:txBody>
      </p:sp>
    </p:spTree>
    <p:extLst>
      <p:ext uri="{BB962C8B-B14F-4D97-AF65-F5344CB8AC3E}">
        <p14:creationId xmlns:p14="http://schemas.microsoft.com/office/powerpoint/2010/main" val="163276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6342-CD79-4592-BEF1-B2E014D5D8CC}"/>
              </a:ext>
            </a:extLst>
          </p:cNvPr>
          <p:cNvSpPr>
            <a:spLocks noGrp="1"/>
          </p:cNvSpPr>
          <p:nvPr>
            <p:ph type="title"/>
          </p:nvPr>
        </p:nvSpPr>
        <p:spPr/>
        <p:txBody>
          <a:bodyPr>
            <a:normAutofit fontScale="90000"/>
          </a:bodyPr>
          <a:lstStyle/>
          <a:p>
            <a:r>
              <a:rPr lang="en-US" dirty="0"/>
              <a:t>Authorization</a:t>
            </a:r>
          </a:p>
        </p:txBody>
      </p:sp>
      <p:sp>
        <p:nvSpPr>
          <p:cNvPr id="3" name="Content Placeholder 2">
            <a:extLst>
              <a:ext uri="{FF2B5EF4-FFF2-40B4-BE49-F238E27FC236}">
                <a16:creationId xmlns:a16="http://schemas.microsoft.com/office/drawing/2014/main" id="{1A59EFDC-FD0C-4C6B-A513-3B2625D69E3C}"/>
              </a:ext>
            </a:extLst>
          </p:cNvPr>
          <p:cNvSpPr>
            <a:spLocks noGrp="1"/>
          </p:cNvSpPr>
          <p:nvPr>
            <p:ph idx="1"/>
          </p:nvPr>
        </p:nvSpPr>
        <p:spPr>
          <a:xfrm>
            <a:off x="838200" y="1270000"/>
            <a:ext cx="8479971" cy="4906963"/>
          </a:xfrm>
        </p:spPr>
        <p:txBody>
          <a:bodyPr>
            <a:normAutofit/>
          </a:bodyPr>
          <a:lstStyle/>
          <a:p>
            <a:pPr algn="just"/>
            <a:r>
              <a:rPr lang="en-US" dirty="0"/>
              <a:t>User submits a query or an update</a:t>
            </a:r>
          </a:p>
          <a:p>
            <a:pPr algn="just"/>
            <a:r>
              <a:rPr lang="en-US" dirty="0"/>
              <a:t>The SQL implementation first checks if the query or update is authorized based on the authorizations that the user has been granted.</a:t>
            </a:r>
          </a:p>
          <a:p>
            <a:pPr algn="just"/>
            <a:r>
              <a:rPr lang="en-US" dirty="0"/>
              <a:t>If the query or update is not authorized, it is rejected</a:t>
            </a:r>
          </a:p>
        </p:txBody>
      </p:sp>
      <p:sp>
        <p:nvSpPr>
          <p:cNvPr id="4" name="Slide Number Placeholder 3">
            <a:extLst>
              <a:ext uri="{FF2B5EF4-FFF2-40B4-BE49-F238E27FC236}">
                <a16:creationId xmlns:a16="http://schemas.microsoft.com/office/drawing/2014/main" id="{C7F4BF04-EEA9-4EA6-A469-34F9397512C8}"/>
              </a:ext>
            </a:extLst>
          </p:cNvPr>
          <p:cNvSpPr>
            <a:spLocks noGrp="1"/>
          </p:cNvSpPr>
          <p:nvPr>
            <p:ph type="sldNum" sz="quarter" idx="12"/>
          </p:nvPr>
        </p:nvSpPr>
        <p:spPr/>
        <p:txBody>
          <a:bodyPr/>
          <a:lstStyle/>
          <a:p>
            <a:fld id="{7A40C488-C8CC-47D5-8871-7D5F905AB6AC}" type="slidenum">
              <a:rPr lang="en-US" smtClean="0"/>
              <a:t>53</a:t>
            </a:fld>
            <a:endParaRPr lang="en-US"/>
          </a:p>
        </p:txBody>
      </p:sp>
    </p:spTree>
    <p:extLst>
      <p:ext uri="{BB962C8B-B14F-4D97-AF65-F5344CB8AC3E}">
        <p14:creationId xmlns:p14="http://schemas.microsoft.com/office/powerpoint/2010/main" val="410723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6342-CD79-4592-BEF1-B2E014D5D8CC}"/>
              </a:ext>
            </a:extLst>
          </p:cNvPr>
          <p:cNvSpPr>
            <a:spLocks noGrp="1"/>
          </p:cNvSpPr>
          <p:nvPr>
            <p:ph type="title"/>
          </p:nvPr>
        </p:nvSpPr>
        <p:spPr/>
        <p:txBody>
          <a:bodyPr>
            <a:normAutofit fontScale="90000"/>
          </a:bodyPr>
          <a:lstStyle/>
          <a:p>
            <a:r>
              <a:rPr lang="en-US" dirty="0"/>
              <a:t>Authorization</a:t>
            </a:r>
          </a:p>
        </p:txBody>
      </p:sp>
      <p:sp>
        <p:nvSpPr>
          <p:cNvPr id="3" name="Content Placeholder 2">
            <a:extLst>
              <a:ext uri="{FF2B5EF4-FFF2-40B4-BE49-F238E27FC236}">
                <a16:creationId xmlns:a16="http://schemas.microsoft.com/office/drawing/2014/main" id="{1A59EFDC-FD0C-4C6B-A513-3B2625D69E3C}"/>
              </a:ext>
            </a:extLst>
          </p:cNvPr>
          <p:cNvSpPr>
            <a:spLocks noGrp="1"/>
          </p:cNvSpPr>
          <p:nvPr>
            <p:ph idx="1"/>
          </p:nvPr>
        </p:nvSpPr>
        <p:spPr>
          <a:xfrm>
            <a:off x="838200" y="1270000"/>
            <a:ext cx="8479971" cy="4906963"/>
          </a:xfrm>
        </p:spPr>
        <p:txBody>
          <a:bodyPr>
            <a:normAutofit/>
          </a:bodyPr>
          <a:lstStyle/>
          <a:p>
            <a:pPr algn="just"/>
            <a:r>
              <a:rPr lang="en-US" dirty="0"/>
              <a:t>In addition to authorizations on data, users may also be granted authorization to modify the database schema</a:t>
            </a:r>
          </a:p>
          <a:p>
            <a:pPr lvl="1" algn="just"/>
            <a:r>
              <a:rPr lang="en-US" dirty="0"/>
              <a:t>Index - allows creation and deletion of indices.</a:t>
            </a:r>
          </a:p>
          <a:p>
            <a:pPr lvl="1" algn="just"/>
            <a:r>
              <a:rPr lang="en-US" dirty="0"/>
              <a:t>Resources - allows creation of new relations.</a:t>
            </a:r>
          </a:p>
          <a:p>
            <a:pPr lvl="1" algn="just"/>
            <a:r>
              <a:rPr lang="en-US" dirty="0"/>
              <a:t>Alteration - allows addition or deletion of attributes in a relation.</a:t>
            </a:r>
          </a:p>
          <a:p>
            <a:pPr lvl="1" algn="just"/>
            <a:r>
              <a:rPr lang="en-US" dirty="0"/>
              <a:t>Drop - allows deletion of relations.</a:t>
            </a:r>
          </a:p>
          <a:p>
            <a:pPr algn="just"/>
            <a:endParaRPr lang="en-US" dirty="0"/>
          </a:p>
        </p:txBody>
      </p:sp>
      <p:sp>
        <p:nvSpPr>
          <p:cNvPr id="4" name="Slide Number Placeholder 3">
            <a:extLst>
              <a:ext uri="{FF2B5EF4-FFF2-40B4-BE49-F238E27FC236}">
                <a16:creationId xmlns:a16="http://schemas.microsoft.com/office/drawing/2014/main" id="{C7F4BF04-EEA9-4EA6-A469-34F9397512C8}"/>
              </a:ext>
            </a:extLst>
          </p:cNvPr>
          <p:cNvSpPr>
            <a:spLocks noGrp="1"/>
          </p:cNvSpPr>
          <p:nvPr>
            <p:ph type="sldNum" sz="quarter" idx="12"/>
          </p:nvPr>
        </p:nvSpPr>
        <p:spPr/>
        <p:txBody>
          <a:bodyPr/>
          <a:lstStyle/>
          <a:p>
            <a:fld id="{7A40C488-C8CC-47D5-8871-7D5F905AB6AC}" type="slidenum">
              <a:rPr lang="en-US" smtClean="0"/>
              <a:t>54</a:t>
            </a:fld>
            <a:endParaRPr lang="en-US"/>
          </a:p>
        </p:txBody>
      </p:sp>
    </p:spTree>
    <p:extLst>
      <p:ext uri="{BB962C8B-B14F-4D97-AF65-F5344CB8AC3E}">
        <p14:creationId xmlns:p14="http://schemas.microsoft.com/office/powerpoint/2010/main" val="22675932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3128-89E1-4404-A346-737C6BF5DC00}"/>
              </a:ext>
            </a:extLst>
          </p:cNvPr>
          <p:cNvSpPr>
            <a:spLocks noGrp="1"/>
          </p:cNvSpPr>
          <p:nvPr>
            <p:ph type="title"/>
          </p:nvPr>
        </p:nvSpPr>
        <p:spPr/>
        <p:txBody>
          <a:bodyPr>
            <a:normAutofit fontScale="90000"/>
          </a:bodyPr>
          <a:lstStyle/>
          <a:p>
            <a:r>
              <a:rPr lang="en-US" dirty="0"/>
              <a:t>Granting and Revoking of Privileges</a:t>
            </a:r>
          </a:p>
        </p:txBody>
      </p:sp>
      <p:sp>
        <p:nvSpPr>
          <p:cNvPr id="3" name="Content Placeholder 2">
            <a:extLst>
              <a:ext uri="{FF2B5EF4-FFF2-40B4-BE49-F238E27FC236}">
                <a16:creationId xmlns:a16="http://schemas.microsoft.com/office/drawing/2014/main" id="{3AD6A602-24A9-4070-AE2C-12A746CE32A8}"/>
              </a:ext>
            </a:extLst>
          </p:cNvPr>
          <p:cNvSpPr>
            <a:spLocks noGrp="1"/>
          </p:cNvSpPr>
          <p:nvPr>
            <p:ph idx="1"/>
          </p:nvPr>
        </p:nvSpPr>
        <p:spPr>
          <a:xfrm>
            <a:off x="838200" y="1270000"/>
            <a:ext cx="8001000" cy="4906963"/>
          </a:xfrm>
        </p:spPr>
        <p:txBody>
          <a:bodyPr>
            <a:normAutofit fontScale="92500" lnSpcReduction="10000"/>
          </a:bodyPr>
          <a:lstStyle/>
          <a:p>
            <a:pPr algn="just"/>
            <a:r>
              <a:rPr lang="en-US" dirty="0"/>
              <a:t>The SQL standard includes the privileges </a:t>
            </a:r>
            <a:r>
              <a:rPr lang="en-US" dirty="0">
                <a:solidFill>
                  <a:srgbClr val="FF0000"/>
                </a:solidFill>
              </a:rPr>
              <a:t>select</a:t>
            </a:r>
            <a:r>
              <a:rPr lang="en-US" dirty="0"/>
              <a:t>, </a:t>
            </a:r>
            <a:r>
              <a:rPr lang="en-US" dirty="0">
                <a:solidFill>
                  <a:srgbClr val="FF0000"/>
                </a:solidFill>
              </a:rPr>
              <a:t>insert</a:t>
            </a:r>
            <a:r>
              <a:rPr lang="en-US" dirty="0"/>
              <a:t>, </a:t>
            </a:r>
            <a:r>
              <a:rPr lang="en-US" dirty="0">
                <a:solidFill>
                  <a:srgbClr val="FF0000"/>
                </a:solidFill>
              </a:rPr>
              <a:t>update</a:t>
            </a:r>
            <a:r>
              <a:rPr lang="en-US" dirty="0"/>
              <a:t>, and </a:t>
            </a:r>
            <a:r>
              <a:rPr lang="en-US" dirty="0">
                <a:solidFill>
                  <a:srgbClr val="FF0000"/>
                </a:solidFill>
              </a:rPr>
              <a:t>delete</a:t>
            </a:r>
            <a:r>
              <a:rPr lang="en-US" dirty="0"/>
              <a:t>.</a:t>
            </a:r>
          </a:p>
          <a:p>
            <a:pPr algn="just"/>
            <a:r>
              <a:rPr lang="en-US" dirty="0"/>
              <a:t>A user who creates a new relation is given all privileges on that relation automatically</a:t>
            </a:r>
          </a:p>
          <a:p>
            <a:pPr algn="just"/>
            <a:r>
              <a:rPr lang="en-US" dirty="0"/>
              <a:t>The grant statement is used to confer authorization</a:t>
            </a:r>
          </a:p>
          <a:p>
            <a:pPr marL="457200" lvl="1" indent="0" algn="just">
              <a:buNone/>
            </a:pPr>
            <a:r>
              <a:rPr lang="en-US" i="1" dirty="0"/>
              <a:t>grant</a:t>
            </a:r>
            <a:r>
              <a:rPr lang="en-US" b="0" i="1" dirty="0"/>
              <a:t> &lt;privilege list&gt;</a:t>
            </a:r>
          </a:p>
          <a:p>
            <a:pPr marL="457200" lvl="1" indent="0" algn="just">
              <a:buNone/>
            </a:pPr>
            <a:r>
              <a:rPr lang="en-US" i="1" dirty="0"/>
              <a:t>on</a:t>
            </a:r>
            <a:r>
              <a:rPr lang="en-US" b="0" i="1" dirty="0"/>
              <a:t> &lt;relation name or view name&gt;</a:t>
            </a:r>
          </a:p>
          <a:p>
            <a:pPr marL="457200" lvl="1" indent="0" algn="just">
              <a:buNone/>
            </a:pPr>
            <a:r>
              <a:rPr lang="en-US" i="1" dirty="0"/>
              <a:t>to</a:t>
            </a:r>
            <a:r>
              <a:rPr lang="en-US" b="0" i="1" dirty="0"/>
              <a:t> &lt;user/role list&gt;;</a:t>
            </a:r>
          </a:p>
          <a:p>
            <a:pPr algn="just"/>
            <a:r>
              <a:rPr lang="en-US" dirty="0"/>
              <a:t>Select Authorization</a:t>
            </a:r>
          </a:p>
          <a:p>
            <a:pPr lvl="1" algn="just"/>
            <a:r>
              <a:rPr lang="en-US" dirty="0"/>
              <a:t>The select authorization on a relation is required to read tuples in the relation. </a:t>
            </a:r>
          </a:p>
          <a:p>
            <a:pPr lvl="1" algn="just"/>
            <a:r>
              <a:rPr lang="en-US" dirty="0"/>
              <a:t>Example</a:t>
            </a:r>
          </a:p>
          <a:p>
            <a:pPr marL="914400" lvl="2" indent="0" algn="just">
              <a:buNone/>
            </a:pPr>
            <a:r>
              <a:rPr lang="en-US" i="1" dirty="0"/>
              <a:t>grant</a:t>
            </a:r>
            <a:r>
              <a:rPr lang="en-US" b="0" i="1" dirty="0"/>
              <a:t> </a:t>
            </a:r>
            <a:r>
              <a:rPr lang="en-US" i="1" dirty="0"/>
              <a:t>select</a:t>
            </a:r>
            <a:r>
              <a:rPr lang="en-US" b="0" i="1" dirty="0"/>
              <a:t> </a:t>
            </a:r>
            <a:r>
              <a:rPr lang="en-US" i="1" dirty="0"/>
              <a:t>on</a:t>
            </a:r>
            <a:r>
              <a:rPr lang="en-US" b="0" i="1" dirty="0"/>
              <a:t> department </a:t>
            </a:r>
            <a:r>
              <a:rPr lang="en-US" i="1" dirty="0"/>
              <a:t>to</a:t>
            </a:r>
            <a:r>
              <a:rPr lang="en-US" b="0" i="1" dirty="0"/>
              <a:t> Amit, Satoshi;</a:t>
            </a:r>
          </a:p>
        </p:txBody>
      </p:sp>
      <p:sp>
        <p:nvSpPr>
          <p:cNvPr id="4" name="Slide Number Placeholder 3">
            <a:extLst>
              <a:ext uri="{FF2B5EF4-FFF2-40B4-BE49-F238E27FC236}">
                <a16:creationId xmlns:a16="http://schemas.microsoft.com/office/drawing/2014/main" id="{CE57D7B5-AEB5-4C4E-A579-B67750F7936D}"/>
              </a:ext>
            </a:extLst>
          </p:cNvPr>
          <p:cNvSpPr>
            <a:spLocks noGrp="1"/>
          </p:cNvSpPr>
          <p:nvPr>
            <p:ph type="sldNum" sz="quarter" idx="12"/>
          </p:nvPr>
        </p:nvSpPr>
        <p:spPr/>
        <p:txBody>
          <a:bodyPr/>
          <a:lstStyle/>
          <a:p>
            <a:fld id="{7A40C488-C8CC-47D5-8871-7D5F905AB6AC}" type="slidenum">
              <a:rPr lang="en-US" smtClean="0"/>
              <a:t>55</a:t>
            </a:fld>
            <a:endParaRPr lang="en-US"/>
          </a:p>
        </p:txBody>
      </p:sp>
    </p:spTree>
    <p:extLst>
      <p:ext uri="{BB962C8B-B14F-4D97-AF65-F5344CB8AC3E}">
        <p14:creationId xmlns:p14="http://schemas.microsoft.com/office/powerpoint/2010/main" val="3563817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3128-89E1-4404-A346-737C6BF5DC00}"/>
              </a:ext>
            </a:extLst>
          </p:cNvPr>
          <p:cNvSpPr>
            <a:spLocks noGrp="1"/>
          </p:cNvSpPr>
          <p:nvPr>
            <p:ph type="title"/>
          </p:nvPr>
        </p:nvSpPr>
        <p:spPr/>
        <p:txBody>
          <a:bodyPr>
            <a:normAutofit fontScale="90000"/>
          </a:bodyPr>
          <a:lstStyle/>
          <a:p>
            <a:r>
              <a:rPr lang="en-US" dirty="0"/>
              <a:t>Granting and Revoking of Privileges</a:t>
            </a:r>
          </a:p>
        </p:txBody>
      </p:sp>
      <p:sp>
        <p:nvSpPr>
          <p:cNvPr id="3" name="Content Placeholder 2">
            <a:extLst>
              <a:ext uri="{FF2B5EF4-FFF2-40B4-BE49-F238E27FC236}">
                <a16:creationId xmlns:a16="http://schemas.microsoft.com/office/drawing/2014/main" id="{3AD6A602-24A9-4070-AE2C-12A746CE32A8}"/>
              </a:ext>
            </a:extLst>
          </p:cNvPr>
          <p:cNvSpPr>
            <a:spLocks noGrp="1"/>
          </p:cNvSpPr>
          <p:nvPr>
            <p:ph idx="1"/>
          </p:nvPr>
        </p:nvSpPr>
        <p:spPr>
          <a:xfrm>
            <a:off x="838200" y="1270000"/>
            <a:ext cx="8001000" cy="4906963"/>
          </a:xfrm>
        </p:spPr>
        <p:txBody>
          <a:bodyPr>
            <a:normAutofit/>
          </a:bodyPr>
          <a:lstStyle/>
          <a:p>
            <a:pPr marL="457200" lvl="1" indent="0" algn="just">
              <a:buNone/>
            </a:pPr>
            <a:r>
              <a:rPr lang="en-US" i="1" dirty="0"/>
              <a:t>grant</a:t>
            </a:r>
            <a:r>
              <a:rPr lang="en-US" b="0" i="1" dirty="0"/>
              <a:t> &lt;privilege list&gt;</a:t>
            </a:r>
          </a:p>
          <a:p>
            <a:pPr marL="457200" lvl="1" indent="0" algn="just">
              <a:buNone/>
            </a:pPr>
            <a:r>
              <a:rPr lang="en-US" i="1" dirty="0"/>
              <a:t>on</a:t>
            </a:r>
            <a:r>
              <a:rPr lang="en-US" b="0" i="1" dirty="0"/>
              <a:t> &lt;relation name or view name&gt;</a:t>
            </a:r>
          </a:p>
          <a:p>
            <a:pPr marL="457200" lvl="1" indent="0" algn="just">
              <a:buNone/>
            </a:pPr>
            <a:r>
              <a:rPr lang="en-US" i="1" dirty="0"/>
              <a:t>to</a:t>
            </a:r>
            <a:r>
              <a:rPr lang="en-US" b="0" i="1" dirty="0"/>
              <a:t> &lt;user/role list&gt;;</a:t>
            </a:r>
          </a:p>
          <a:p>
            <a:pPr algn="just"/>
            <a:r>
              <a:rPr lang="en-US" dirty="0"/>
              <a:t>Update Authorization</a:t>
            </a:r>
          </a:p>
          <a:p>
            <a:pPr lvl="1" algn="just"/>
            <a:r>
              <a:rPr lang="en-US" dirty="0"/>
              <a:t>The ability to update using the SQL update statement</a:t>
            </a:r>
          </a:p>
          <a:p>
            <a:pPr lvl="1" algn="just"/>
            <a:r>
              <a:rPr lang="en-US" dirty="0"/>
              <a:t>The update authorization may be given either on all attributes of the relation or on only some. </a:t>
            </a:r>
          </a:p>
          <a:p>
            <a:pPr lvl="1" algn="just"/>
            <a:r>
              <a:rPr lang="en-US" dirty="0"/>
              <a:t>Example</a:t>
            </a:r>
          </a:p>
          <a:p>
            <a:pPr marL="914400" lvl="2" indent="0" algn="just">
              <a:buNone/>
            </a:pPr>
            <a:r>
              <a:rPr lang="en-US" i="1" dirty="0"/>
              <a:t>grant</a:t>
            </a:r>
            <a:r>
              <a:rPr lang="en-US" b="0" i="1" dirty="0"/>
              <a:t> </a:t>
            </a:r>
            <a:r>
              <a:rPr lang="en-US" i="1" dirty="0"/>
              <a:t>update (budget)</a:t>
            </a:r>
            <a:r>
              <a:rPr lang="en-US" b="0" i="1" dirty="0"/>
              <a:t> </a:t>
            </a:r>
            <a:r>
              <a:rPr lang="en-US" i="1" dirty="0"/>
              <a:t>on</a:t>
            </a:r>
            <a:r>
              <a:rPr lang="en-US" b="0" i="1" dirty="0"/>
              <a:t> department </a:t>
            </a:r>
            <a:r>
              <a:rPr lang="en-US" i="1" dirty="0"/>
              <a:t>to</a:t>
            </a:r>
            <a:r>
              <a:rPr lang="en-US" b="0" i="1" dirty="0"/>
              <a:t> Amit, Satoshi;</a:t>
            </a:r>
          </a:p>
        </p:txBody>
      </p:sp>
      <p:sp>
        <p:nvSpPr>
          <p:cNvPr id="4" name="Slide Number Placeholder 3">
            <a:extLst>
              <a:ext uri="{FF2B5EF4-FFF2-40B4-BE49-F238E27FC236}">
                <a16:creationId xmlns:a16="http://schemas.microsoft.com/office/drawing/2014/main" id="{CE57D7B5-AEB5-4C4E-A579-B67750F7936D}"/>
              </a:ext>
            </a:extLst>
          </p:cNvPr>
          <p:cNvSpPr>
            <a:spLocks noGrp="1"/>
          </p:cNvSpPr>
          <p:nvPr>
            <p:ph type="sldNum" sz="quarter" idx="12"/>
          </p:nvPr>
        </p:nvSpPr>
        <p:spPr/>
        <p:txBody>
          <a:bodyPr/>
          <a:lstStyle/>
          <a:p>
            <a:fld id="{7A40C488-C8CC-47D5-8871-7D5F905AB6AC}" type="slidenum">
              <a:rPr lang="en-US" smtClean="0"/>
              <a:t>56</a:t>
            </a:fld>
            <a:endParaRPr lang="en-US"/>
          </a:p>
        </p:txBody>
      </p:sp>
    </p:spTree>
    <p:extLst>
      <p:ext uri="{BB962C8B-B14F-4D97-AF65-F5344CB8AC3E}">
        <p14:creationId xmlns:p14="http://schemas.microsoft.com/office/powerpoint/2010/main" val="19053599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3128-89E1-4404-A346-737C6BF5DC00}"/>
              </a:ext>
            </a:extLst>
          </p:cNvPr>
          <p:cNvSpPr>
            <a:spLocks noGrp="1"/>
          </p:cNvSpPr>
          <p:nvPr>
            <p:ph type="title"/>
          </p:nvPr>
        </p:nvSpPr>
        <p:spPr/>
        <p:txBody>
          <a:bodyPr>
            <a:normAutofit fontScale="90000"/>
          </a:bodyPr>
          <a:lstStyle/>
          <a:p>
            <a:r>
              <a:rPr lang="en-US" dirty="0"/>
              <a:t>Granting and Revoking of Privileges</a:t>
            </a:r>
          </a:p>
        </p:txBody>
      </p:sp>
      <p:sp>
        <p:nvSpPr>
          <p:cNvPr id="3" name="Content Placeholder 2">
            <a:extLst>
              <a:ext uri="{FF2B5EF4-FFF2-40B4-BE49-F238E27FC236}">
                <a16:creationId xmlns:a16="http://schemas.microsoft.com/office/drawing/2014/main" id="{3AD6A602-24A9-4070-AE2C-12A746CE32A8}"/>
              </a:ext>
            </a:extLst>
          </p:cNvPr>
          <p:cNvSpPr>
            <a:spLocks noGrp="1"/>
          </p:cNvSpPr>
          <p:nvPr>
            <p:ph idx="1"/>
          </p:nvPr>
        </p:nvSpPr>
        <p:spPr>
          <a:xfrm>
            <a:off x="838200" y="1270000"/>
            <a:ext cx="8001000" cy="4906963"/>
          </a:xfrm>
        </p:spPr>
        <p:txBody>
          <a:bodyPr>
            <a:normAutofit/>
          </a:bodyPr>
          <a:lstStyle/>
          <a:p>
            <a:pPr marL="457200" lvl="1" indent="0" algn="just">
              <a:buNone/>
            </a:pPr>
            <a:r>
              <a:rPr lang="en-US" i="1" dirty="0"/>
              <a:t>grant</a:t>
            </a:r>
            <a:r>
              <a:rPr lang="en-US" b="0" i="1" dirty="0"/>
              <a:t> &lt;privilege list&gt;</a:t>
            </a:r>
          </a:p>
          <a:p>
            <a:pPr marL="457200" lvl="1" indent="0" algn="just">
              <a:buNone/>
            </a:pPr>
            <a:r>
              <a:rPr lang="en-US" i="1" dirty="0"/>
              <a:t>on</a:t>
            </a:r>
            <a:r>
              <a:rPr lang="en-US" b="0" i="1" dirty="0"/>
              <a:t> &lt;relation name or view name&gt;</a:t>
            </a:r>
          </a:p>
          <a:p>
            <a:pPr marL="457200" lvl="1" indent="0" algn="just">
              <a:buNone/>
            </a:pPr>
            <a:r>
              <a:rPr lang="en-US" i="1" dirty="0"/>
              <a:t>to</a:t>
            </a:r>
            <a:r>
              <a:rPr lang="en-US" b="0" i="1" dirty="0"/>
              <a:t> &lt;user/role list&gt;;</a:t>
            </a:r>
          </a:p>
          <a:p>
            <a:pPr algn="just"/>
            <a:r>
              <a:rPr lang="en-US" dirty="0"/>
              <a:t>Insert Authorization</a:t>
            </a:r>
          </a:p>
          <a:p>
            <a:pPr lvl="1" algn="just"/>
            <a:r>
              <a:rPr lang="en-US" dirty="0"/>
              <a:t>The insert authorization on a relation allows a user to insert tuples into the relation.</a:t>
            </a:r>
          </a:p>
          <a:p>
            <a:pPr lvl="1" algn="just"/>
            <a:r>
              <a:rPr lang="en-US" dirty="0"/>
              <a:t>The insert privilege may also specify a list of attributes</a:t>
            </a:r>
          </a:p>
          <a:p>
            <a:pPr lvl="2" algn="just"/>
            <a:r>
              <a:rPr lang="en-US" dirty="0"/>
              <a:t>Any inserts to the relation must specify only these attributes, and the system either gives each of the remaining attributes default values (if a default is defined for the attribute) or sets them to null</a:t>
            </a:r>
          </a:p>
          <a:p>
            <a:pPr lvl="1" algn="just"/>
            <a:r>
              <a:rPr lang="en-US" dirty="0"/>
              <a:t>Example</a:t>
            </a:r>
          </a:p>
          <a:p>
            <a:pPr marL="914400" lvl="2" indent="0" algn="just">
              <a:buNone/>
            </a:pPr>
            <a:r>
              <a:rPr lang="en-US" i="1" dirty="0"/>
              <a:t>grant</a:t>
            </a:r>
            <a:r>
              <a:rPr lang="en-US" b="0" i="1" dirty="0"/>
              <a:t> </a:t>
            </a:r>
            <a:r>
              <a:rPr lang="en-US" i="1" dirty="0"/>
              <a:t>insert (id, name, </a:t>
            </a:r>
            <a:r>
              <a:rPr lang="en-US" i="1" dirty="0" err="1"/>
              <a:t>dept_name</a:t>
            </a:r>
            <a:r>
              <a:rPr lang="en-US" i="1" dirty="0"/>
              <a:t>)</a:t>
            </a:r>
            <a:r>
              <a:rPr lang="en-US" b="0" i="1" dirty="0"/>
              <a:t> </a:t>
            </a:r>
            <a:r>
              <a:rPr lang="en-US" i="1" dirty="0"/>
              <a:t>on</a:t>
            </a:r>
            <a:r>
              <a:rPr lang="en-US" b="0" i="1" dirty="0"/>
              <a:t> instructor </a:t>
            </a:r>
            <a:r>
              <a:rPr lang="en-US" i="1" dirty="0"/>
              <a:t>to</a:t>
            </a:r>
            <a:r>
              <a:rPr lang="en-US" b="0" i="1" dirty="0"/>
              <a:t> Amit, Satoshi;</a:t>
            </a:r>
          </a:p>
        </p:txBody>
      </p:sp>
      <p:sp>
        <p:nvSpPr>
          <p:cNvPr id="4" name="Slide Number Placeholder 3">
            <a:extLst>
              <a:ext uri="{FF2B5EF4-FFF2-40B4-BE49-F238E27FC236}">
                <a16:creationId xmlns:a16="http://schemas.microsoft.com/office/drawing/2014/main" id="{CE57D7B5-AEB5-4C4E-A579-B67750F7936D}"/>
              </a:ext>
            </a:extLst>
          </p:cNvPr>
          <p:cNvSpPr>
            <a:spLocks noGrp="1"/>
          </p:cNvSpPr>
          <p:nvPr>
            <p:ph type="sldNum" sz="quarter" idx="12"/>
          </p:nvPr>
        </p:nvSpPr>
        <p:spPr/>
        <p:txBody>
          <a:bodyPr/>
          <a:lstStyle/>
          <a:p>
            <a:fld id="{7A40C488-C8CC-47D5-8871-7D5F905AB6AC}" type="slidenum">
              <a:rPr lang="en-US" smtClean="0"/>
              <a:t>57</a:t>
            </a:fld>
            <a:endParaRPr lang="en-US"/>
          </a:p>
        </p:txBody>
      </p:sp>
    </p:spTree>
    <p:extLst>
      <p:ext uri="{BB962C8B-B14F-4D97-AF65-F5344CB8AC3E}">
        <p14:creationId xmlns:p14="http://schemas.microsoft.com/office/powerpoint/2010/main" val="1479604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3128-89E1-4404-A346-737C6BF5DC00}"/>
              </a:ext>
            </a:extLst>
          </p:cNvPr>
          <p:cNvSpPr>
            <a:spLocks noGrp="1"/>
          </p:cNvSpPr>
          <p:nvPr>
            <p:ph type="title"/>
          </p:nvPr>
        </p:nvSpPr>
        <p:spPr/>
        <p:txBody>
          <a:bodyPr>
            <a:normAutofit fontScale="90000"/>
          </a:bodyPr>
          <a:lstStyle/>
          <a:p>
            <a:r>
              <a:rPr lang="en-US" dirty="0"/>
              <a:t>Granting and Revoking of Privileges</a:t>
            </a:r>
          </a:p>
        </p:txBody>
      </p:sp>
      <p:sp>
        <p:nvSpPr>
          <p:cNvPr id="3" name="Content Placeholder 2">
            <a:extLst>
              <a:ext uri="{FF2B5EF4-FFF2-40B4-BE49-F238E27FC236}">
                <a16:creationId xmlns:a16="http://schemas.microsoft.com/office/drawing/2014/main" id="{3AD6A602-24A9-4070-AE2C-12A746CE32A8}"/>
              </a:ext>
            </a:extLst>
          </p:cNvPr>
          <p:cNvSpPr>
            <a:spLocks noGrp="1"/>
          </p:cNvSpPr>
          <p:nvPr>
            <p:ph idx="1"/>
          </p:nvPr>
        </p:nvSpPr>
        <p:spPr>
          <a:xfrm>
            <a:off x="838200" y="1270000"/>
            <a:ext cx="8001000" cy="4906963"/>
          </a:xfrm>
        </p:spPr>
        <p:txBody>
          <a:bodyPr>
            <a:normAutofit fontScale="92500" lnSpcReduction="10000"/>
          </a:bodyPr>
          <a:lstStyle/>
          <a:p>
            <a:pPr marL="457200" lvl="1" indent="0" algn="just">
              <a:buNone/>
            </a:pPr>
            <a:r>
              <a:rPr lang="en-US" i="1" dirty="0"/>
              <a:t>grant</a:t>
            </a:r>
            <a:r>
              <a:rPr lang="en-US" b="0" i="1" dirty="0"/>
              <a:t> &lt;privilege list&gt;</a:t>
            </a:r>
          </a:p>
          <a:p>
            <a:pPr marL="457200" lvl="1" indent="0" algn="just">
              <a:buNone/>
            </a:pPr>
            <a:r>
              <a:rPr lang="en-US" i="1" dirty="0"/>
              <a:t>on</a:t>
            </a:r>
            <a:r>
              <a:rPr lang="en-US" b="0" i="1" dirty="0"/>
              <a:t> &lt;relation name or view name&gt;</a:t>
            </a:r>
          </a:p>
          <a:p>
            <a:pPr marL="457200" lvl="1" indent="0" algn="just">
              <a:buNone/>
            </a:pPr>
            <a:r>
              <a:rPr lang="en-US" i="1" dirty="0"/>
              <a:t>to</a:t>
            </a:r>
            <a:r>
              <a:rPr lang="en-US" b="0" i="1" dirty="0"/>
              <a:t> &lt;user/role list&gt;;</a:t>
            </a:r>
          </a:p>
          <a:p>
            <a:pPr algn="just"/>
            <a:r>
              <a:rPr lang="en-US" dirty="0"/>
              <a:t>Delete Authorization</a:t>
            </a:r>
          </a:p>
          <a:p>
            <a:pPr lvl="1" algn="just"/>
            <a:r>
              <a:rPr lang="en-US" dirty="0"/>
              <a:t>The delete authorization on a relation allows a user to delete tuples from a relation.</a:t>
            </a:r>
          </a:p>
          <a:p>
            <a:pPr lvl="1" algn="just"/>
            <a:r>
              <a:rPr lang="en-US" dirty="0"/>
              <a:t>Example</a:t>
            </a:r>
          </a:p>
          <a:p>
            <a:pPr marL="914400" lvl="2" indent="0" algn="just">
              <a:buNone/>
            </a:pPr>
            <a:r>
              <a:rPr lang="en-US" i="1" dirty="0"/>
              <a:t>grant</a:t>
            </a:r>
            <a:r>
              <a:rPr lang="en-US" b="0" i="1" dirty="0"/>
              <a:t> </a:t>
            </a:r>
            <a:r>
              <a:rPr lang="en-US" i="1" dirty="0"/>
              <a:t>delete on</a:t>
            </a:r>
            <a:r>
              <a:rPr lang="en-US" b="0" i="1" dirty="0"/>
              <a:t> instructor </a:t>
            </a:r>
            <a:r>
              <a:rPr lang="en-US" i="1" dirty="0"/>
              <a:t>to</a:t>
            </a:r>
            <a:r>
              <a:rPr lang="en-US" b="0" i="1" dirty="0"/>
              <a:t> Amit, Satoshi;</a:t>
            </a:r>
          </a:p>
          <a:p>
            <a:pPr algn="just"/>
            <a:r>
              <a:rPr lang="en-US" dirty="0"/>
              <a:t>all privileges</a:t>
            </a:r>
          </a:p>
          <a:p>
            <a:pPr lvl="1" algn="just"/>
            <a:r>
              <a:rPr lang="en-US" dirty="0"/>
              <a:t>used as a short form for all the allowable privileges</a:t>
            </a:r>
          </a:p>
          <a:p>
            <a:pPr algn="just"/>
            <a:r>
              <a:rPr lang="en-US" dirty="0">
                <a:highlight>
                  <a:srgbClr val="FFFF00"/>
                </a:highlight>
              </a:rPr>
              <a:t>The user name </a:t>
            </a:r>
            <a:r>
              <a:rPr lang="en-US" dirty="0">
                <a:solidFill>
                  <a:srgbClr val="FF0000"/>
                </a:solidFill>
                <a:highlight>
                  <a:srgbClr val="FFFF00"/>
                </a:highlight>
              </a:rPr>
              <a:t>public</a:t>
            </a:r>
            <a:r>
              <a:rPr lang="en-US" dirty="0">
                <a:highlight>
                  <a:srgbClr val="FFFF00"/>
                </a:highlight>
              </a:rPr>
              <a:t> refers to all current and future users of the system. Thus, privileges granted to public are implicitly granted to all current and future users.</a:t>
            </a:r>
          </a:p>
        </p:txBody>
      </p:sp>
      <p:sp>
        <p:nvSpPr>
          <p:cNvPr id="4" name="Slide Number Placeholder 3">
            <a:extLst>
              <a:ext uri="{FF2B5EF4-FFF2-40B4-BE49-F238E27FC236}">
                <a16:creationId xmlns:a16="http://schemas.microsoft.com/office/drawing/2014/main" id="{CE57D7B5-AEB5-4C4E-A579-B67750F7936D}"/>
              </a:ext>
            </a:extLst>
          </p:cNvPr>
          <p:cNvSpPr>
            <a:spLocks noGrp="1"/>
          </p:cNvSpPr>
          <p:nvPr>
            <p:ph type="sldNum" sz="quarter" idx="12"/>
          </p:nvPr>
        </p:nvSpPr>
        <p:spPr/>
        <p:txBody>
          <a:bodyPr/>
          <a:lstStyle/>
          <a:p>
            <a:fld id="{7A40C488-C8CC-47D5-8871-7D5F905AB6AC}" type="slidenum">
              <a:rPr lang="en-US" smtClean="0"/>
              <a:t>58</a:t>
            </a:fld>
            <a:endParaRPr lang="en-US"/>
          </a:p>
        </p:txBody>
      </p:sp>
    </p:spTree>
    <p:extLst>
      <p:ext uri="{BB962C8B-B14F-4D97-AF65-F5344CB8AC3E}">
        <p14:creationId xmlns:p14="http://schemas.microsoft.com/office/powerpoint/2010/main" val="35980560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3128-89E1-4404-A346-737C6BF5DC00}"/>
              </a:ext>
            </a:extLst>
          </p:cNvPr>
          <p:cNvSpPr>
            <a:spLocks noGrp="1"/>
          </p:cNvSpPr>
          <p:nvPr>
            <p:ph type="title"/>
          </p:nvPr>
        </p:nvSpPr>
        <p:spPr/>
        <p:txBody>
          <a:bodyPr>
            <a:normAutofit fontScale="90000"/>
          </a:bodyPr>
          <a:lstStyle/>
          <a:p>
            <a:r>
              <a:rPr lang="en-US" dirty="0"/>
              <a:t>Granting and Revoking of Privileges</a:t>
            </a:r>
          </a:p>
        </p:txBody>
      </p:sp>
      <p:sp>
        <p:nvSpPr>
          <p:cNvPr id="3" name="Content Placeholder 2">
            <a:extLst>
              <a:ext uri="{FF2B5EF4-FFF2-40B4-BE49-F238E27FC236}">
                <a16:creationId xmlns:a16="http://schemas.microsoft.com/office/drawing/2014/main" id="{3AD6A602-24A9-4070-AE2C-12A746CE32A8}"/>
              </a:ext>
            </a:extLst>
          </p:cNvPr>
          <p:cNvSpPr>
            <a:spLocks noGrp="1"/>
          </p:cNvSpPr>
          <p:nvPr>
            <p:ph idx="1"/>
          </p:nvPr>
        </p:nvSpPr>
        <p:spPr>
          <a:xfrm>
            <a:off x="838199" y="1270000"/>
            <a:ext cx="8175171" cy="4906963"/>
          </a:xfrm>
        </p:spPr>
        <p:txBody>
          <a:bodyPr>
            <a:normAutofit/>
          </a:bodyPr>
          <a:lstStyle/>
          <a:p>
            <a:pPr algn="just"/>
            <a:r>
              <a:rPr lang="en-US" dirty="0"/>
              <a:t>The </a:t>
            </a:r>
            <a:r>
              <a:rPr lang="en-US" dirty="0">
                <a:solidFill>
                  <a:srgbClr val="FF0000"/>
                </a:solidFill>
              </a:rPr>
              <a:t>revoke</a:t>
            </a:r>
            <a:r>
              <a:rPr lang="en-US" dirty="0"/>
              <a:t> statement is used to revoke authorization</a:t>
            </a:r>
          </a:p>
          <a:p>
            <a:pPr marL="457200" lvl="1" indent="0" algn="just">
              <a:buNone/>
            </a:pPr>
            <a:r>
              <a:rPr lang="en-US" i="1" dirty="0"/>
              <a:t>revoke</a:t>
            </a:r>
            <a:r>
              <a:rPr lang="en-US" b="0" i="1" dirty="0"/>
              <a:t>  &lt;privilege list&gt;</a:t>
            </a:r>
          </a:p>
          <a:p>
            <a:pPr marL="457200" lvl="1" indent="0" algn="just">
              <a:buNone/>
            </a:pPr>
            <a:r>
              <a:rPr lang="en-US" i="1" dirty="0"/>
              <a:t>on</a:t>
            </a:r>
            <a:r>
              <a:rPr lang="en-US" b="0" i="1" dirty="0"/>
              <a:t> &lt;relation name or view name&gt;</a:t>
            </a:r>
          </a:p>
          <a:p>
            <a:pPr marL="457200" lvl="1" indent="0" algn="just">
              <a:buNone/>
            </a:pPr>
            <a:r>
              <a:rPr lang="en-US" i="1" dirty="0"/>
              <a:t>from </a:t>
            </a:r>
            <a:r>
              <a:rPr lang="en-US" b="0" i="1" dirty="0"/>
              <a:t> &lt;user/role list&gt;;</a:t>
            </a:r>
          </a:p>
          <a:p>
            <a:pPr algn="just"/>
            <a:r>
              <a:rPr lang="en-US" dirty="0"/>
              <a:t>Example</a:t>
            </a:r>
          </a:p>
          <a:p>
            <a:pPr lvl="1" algn="just"/>
            <a:r>
              <a:rPr lang="en-US" i="1" dirty="0"/>
              <a:t>revoke</a:t>
            </a:r>
            <a:r>
              <a:rPr lang="en-US" b="0" i="1" dirty="0"/>
              <a:t> </a:t>
            </a:r>
            <a:r>
              <a:rPr lang="en-US" i="1" dirty="0"/>
              <a:t>select</a:t>
            </a:r>
            <a:r>
              <a:rPr lang="en-US" b="0" i="1" dirty="0"/>
              <a:t> </a:t>
            </a:r>
            <a:r>
              <a:rPr lang="en-US" i="1" dirty="0"/>
              <a:t>on</a:t>
            </a:r>
            <a:r>
              <a:rPr lang="en-US" b="0" i="1" dirty="0"/>
              <a:t> department </a:t>
            </a:r>
            <a:r>
              <a:rPr lang="en-US" i="1" dirty="0"/>
              <a:t>from</a:t>
            </a:r>
            <a:r>
              <a:rPr lang="en-US" b="0" i="1" dirty="0"/>
              <a:t> Amit, Satoshi;</a:t>
            </a:r>
          </a:p>
          <a:p>
            <a:pPr lvl="1" algn="just"/>
            <a:r>
              <a:rPr lang="en-US" i="1" dirty="0"/>
              <a:t>revoke</a:t>
            </a:r>
            <a:r>
              <a:rPr lang="en-US" b="0" i="1" dirty="0"/>
              <a:t> </a:t>
            </a:r>
            <a:r>
              <a:rPr lang="en-US" i="1" dirty="0"/>
              <a:t>update</a:t>
            </a:r>
            <a:r>
              <a:rPr lang="en-US" b="0" i="1" dirty="0"/>
              <a:t> (budget) </a:t>
            </a:r>
            <a:r>
              <a:rPr lang="en-US" i="1" dirty="0"/>
              <a:t>on</a:t>
            </a:r>
            <a:r>
              <a:rPr lang="en-US" b="0" i="1" dirty="0"/>
              <a:t> department </a:t>
            </a:r>
            <a:r>
              <a:rPr lang="en-US" i="1" dirty="0"/>
              <a:t>from</a:t>
            </a:r>
            <a:r>
              <a:rPr lang="en-US" b="0" i="1" dirty="0"/>
              <a:t> Amit, Satoshi</a:t>
            </a:r>
          </a:p>
          <a:p>
            <a:pPr algn="just"/>
            <a:endParaRPr lang="en-US" dirty="0">
              <a:highlight>
                <a:srgbClr val="FFFF00"/>
              </a:highlight>
            </a:endParaRPr>
          </a:p>
        </p:txBody>
      </p:sp>
      <p:sp>
        <p:nvSpPr>
          <p:cNvPr id="4" name="Slide Number Placeholder 3">
            <a:extLst>
              <a:ext uri="{FF2B5EF4-FFF2-40B4-BE49-F238E27FC236}">
                <a16:creationId xmlns:a16="http://schemas.microsoft.com/office/drawing/2014/main" id="{CE57D7B5-AEB5-4C4E-A579-B67750F7936D}"/>
              </a:ext>
            </a:extLst>
          </p:cNvPr>
          <p:cNvSpPr>
            <a:spLocks noGrp="1"/>
          </p:cNvSpPr>
          <p:nvPr>
            <p:ph type="sldNum" sz="quarter" idx="12"/>
          </p:nvPr>
        </p:nvSpPr>
        <p:spPr/>
        <p:txBody>
          <a:bodyPr/>
          <a:lstStyle/>
          <a:p>
            <a:fld id="{7A40C488-C8CC-47D5-8871-7D5F905AB6AC}" type="slidenum">
              <a:rPr lang="en-US" smtClean="0"/>
              <a:t>59</a:t>
            </a:fld>
            <a:endParaRPr lang="en-US"/>
          </a:p>
        </p:txBody>
      </p:sp>
    </p:spTree>
    <p:extLst>
      <p:ext uri="{BB962C8B-B14F-4D97-AF65-F5344CB8AC3E}">
        <p14:creationId xmlns:p14="http://schemas.microsoft.com/office/powerpoint/2010/main" val="396611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AA5C-F728-4E94-A14D-15181678A49F}"/>
              </a:ext>
            </a:extLst>
          </p:cNvPr>
          <p:cNvSpPr>
            <a:spLocks noGrp="1"/>
          </p:cNvSpPr>
          <p:nvPr>
            <p:ph type="title"/>
          </p:nvPr>
        </p:nvSpPr>
        <p:spPr/>
        <p:txBody>
          <a:bodyPr>
            <a:normAutofit fontScale="90000"/>
          </a:bodyPr>
          <a:lstStyle/>
          <a:p>
            <a:r>
              <a:rPr lang="en-US" dirty="0"/>
              <a:t>The Natural Join</a:t>
            </a:r>
          </a:p>
        </p:txBody>
      </p:sp>
      <p:sp>
        <p:nvSpPr>
          <p:cNvPr id="3" name="Content Placeholder 2">
            <a:extLst>
              <a:ext uri="{FF2B5EF4-FFF2-40B4-BE49-F238E27FC236}">
                <a16:creationId xmlns:a16="http://schemas.microsoft.com/office/drawing/2014/main" id="{3109AE4D-FC2F-4D3C-BFBB-424CDBC2A318}"/>
              </a:ext>
            </a:extLst>
          </p:cNvPr>
          <p:cNvSpPr>
            <a:spLocks noGrp="1"/>
          </p:cNvSpPr>
          <p:nvPr>
            <p:ph idx="1"/>
          </p:nvPr>
        </p:nvSpPr>
        <p:spPr>
          <a:xfrm>
            <a:off x="838200" y="1270000"/>
            <a:ext cx="6934200" cy="4906963"/>
          </a:xfrm>
        </p:spPr>
        <p:txBody>
          <a:bodyPr>
            <a:normAutofit/>
          </a:bodyPr>
          <a:lstStyle/>
          <a:p>
            <a:pPr algn="just"/>
            <a:r>
              <a:rPr lang="en-US" dirty="0"/>
              <a:t>The natural join operation operates on two relations and produces a relation as the result. </a:t>
            </a:r>
          </a:p>
          <a:p>
            <a:pPr algn="just"/>
            <a:r>
              <a:rPr lang="en-US" dirty="0">
                <a:solidFill>
                  <a:srgbClr val="FF0000"/>
                </a:solidFill>
              </a:rPr>
              <a:t>Natural join </a:t>
            </a:r>
            <a:r>
              <a:rPr lang="en-US" dirty="0"/>
              <a:t>considers only those pairs of tuples with the same value on those attributes that appear in the schemas of both relations. </a:t>
            </a:r>
            <a:endParaRPr lang="en-US" b="0" i="1" dirty="0"/>
          </a:p>
          <a:p>
            <a:pPr marL="457200" lvl="1" indent="0" algn="just">
              <a:buNone/>
            </a:pPr>
            <a:r>
              <a:rPr lang="en-US" b="0" i="1" dirty="0"/>
              <a:t>	student </a:t>
            </a:r>
            <a:r>
              <a:rPr lang="en-US" b="0" i="1" dirty="0">
                <a:solidFill>
                  <a:srgbClr val="002060"/>
                </a:solidFill>
              </a:rPr>
              <a:t>natural join </a:t>
            </a:r>
            <a:r>
              <a:rPr lang="en-US" b="0" i="1" dirty="0"/>
              <a:t>takes</a:t>
            </a:r>
          </a:p>
          <a:p>
            <a:pPr marL="457200" lvl="1" indent="0" algn="just">
              <a:buNone/>
            </a:pPr>
            <a:r>
              <a:rPr lang="en-US" dirty="0"/>
              <a:t>considers only those pairs of tuples where both the tuple from student and the tuple from takes have the same value on the common attribute, ID</a:t>
            </a:r>
          </a:p>
        </p:txBody>
      </p:sp>
      <p:sp>
        <p:nvSpPr>
          <p:cNvPr id="4" name="Slide Number Placeholder 3">
            <a:extLst>
              <a:ext uri="{FF2B5EF4-FFF2-40B4-BE49-F238E27FC236}">
                <a16:creationId xmlns:a16="http://schemas.microsoft.com/office/drawing/2014/main" id="{D55172BB-70C9-4468-8DB9-3E70C82ECFCC}"/>
              </a:ext>
            </a:extLst>
          </p:cNvPr>
          <p:cNvSpPr>
            <a:spLocks noGrp="1"/>
          </p:cNvSpPr>
          <p:nvPr>
            <p:ph type="sldNum" sz="quarter" idx="12"/>
          </p:nvPr>
        </p:nvSpPr>
        <p:spPr/>
        <p:txBody>
          <a:bodyPr/>
          <a:lstStyle/>
          <a:p>
            <a:fld id="{7A40C488-C8CC-47D5-8871-7D5F905AB6AC}" type="slidenum">
              <a:rPr lang="en-US" smtClean="0"/>
              <a:t>6</a:t>
            </a:fld>
            <a:endParaRPr lang="en-US"/>
          </a:p>
        </p:txBody>
      </p:sp>
      <p:pic>
        <p:nvPicPr>
          <p:cNvPr id="6" name="Picture 5">
            <a:extLst>
              <a:ext uri="{FF2B5EF4-FFF2-40B4-BE49-F238E27FC236}">
                <a16:creationId xmlns:a16="http://schemas.microsoft.com/office/drawing/2014/main" id="{DF1652EF-0C68-450D-9345-0D8BD52CD779}"/>
              </a:ext>
            </a:extLst>
          </p:cNvPr>
          <p:cNvPicPr>
            <a:picLocks noChangeAspect="1"/>
          </p:cNvPicPr>
          <p:nvPr/>
        </p:nvPicPr>
        <p:blipFill>
          <a:blip r:embed="rId2"/>
          <a:stretch>
            <a:fillRect/>
          </a:stretch>
        </p:blipFill>
        <p:spPr>
          <a:xfrm>
            <a:off x="8530980" y="0"/>
            <a:ext cx="3337356" cy="2778711"/>
          </a:xfrm>
          <a:prstGeom prst="rect">
            <a:avLst/>
          </a:prstGeom>
        </p:spPr>
      </p:pic>
      <p:pic>
        <p:nvPicPr>
          <p:cNvPr id="8" name="Picture 7">
            <a:extLst>
              <a:ext uri="{FF2B5EF4-FFF2-40B4-BE49-F238E27FC236}">
                <a16:creationId xmlns:a16="http://schemas.microsoft.com/office/drawing/2014/main" id="{70A836D9-D00A-4183-9C49-2A870E3B8A56}"/>
              </a:ext>
            </a:extLst>
          </p:cNvPr>
          <p:cNvPicPr>
            <a:picLocks noChangeAspect="1"/>
          </p:cNvPicPr>
          <p:nvPr/>
        </p:nvPicPr>
        <p:blipFill>
          <a:blip r:embed="rId3"/>
          <a:stretch>
            <a:fillRect/>
          </a:stretch>
        </p:blipFill>
        <p:spPr>
          <a:xfrm>
            <a:off x="8610601" y="2778712"/>
            <a:ext cx="3581400" cy="4014822"/>
          </a:xfrm>
          <a:prstGeom prst="rect">
            <a:avLst/>
          </a:prstGeom>
        </p:spPr>
      </p:pic>
      <p:sp>
        <p:nvSpPr>
          <p:cNvPr id="9" name="TextBox 8">
            <a:extLst>
              <a:ext uri="{FF2B5EF4-FFF2-40B4-BE49-F238E27FC236}">
                <a16:creationId xmlns:a16="http://schemas.microsoft.com/office/drawing/2014/main" id="{57D211FA-369E-4F9C-908B-F6EF8713AEAB}"/>
              </a:ext>
            </a:extLst>
          </p:cNvPr>
          <p:cNvSpPr txBox="1"/>
          <p:nvPr/>
        </p:nvSpPr>
        <p:spPr>
          <a:xfrm>
            <a:off x="7430610" y="213064"/>
            <a:ext cx="1100370" cy="369332"/>
          </a:xfrm>
          <a:prstGeom prst="rect">
            <a:avLst/>
          </a:prstGeom>
          <a:noFill/>
        </p:spPr>
        <p:txBody>
          <a:bodyPr wrap="square" rtlCol="0">
            <a:spAutoFit/>
          </a:bodyPr>
          <a:lstStyle/>
          <a:p>
            <a:pPr algn="r"/>
            <a:r>
              <a:rPr lang="en-US" dirty="0"/>
              <a:t>student</a:t>
            </a:r>
          </a:p>
        </p:txBody>
      </p:sp>
      <p:sp>
        <p:nvSpPr>
          <p:cNvPr id="10" name="TextBox 9">
            <a:extLst>
              <a:ext uri="{FF2B5EF4-FFF2-40B4-BE49-F238E27FC236}">
                <a16:creationId xmlns:a16="http://schemas.microsoft.com/office/drawing/2014/main" id="{04C8934F-4243-4CB9-BFBC-7D8F564251AC}"/>
              </a:ext>
            </a:extLst>
          </p:cNvPr>
          <p:cNvSpPr txBox="1"/>
          <p:nvPr/>
        </p:nvSpPr>
        <p:spPr>
          <a:xfrm>
            <a:off x="7581530" y="2750352"/>
            <a:ext cx="1100370" cy="369332"/>
          </a:xfrm>
          <a:prstGeom prst="rect">
            <a:avLst/>
          </a:prstGeom>
          <a:noFill/>
        </p:spPr>
        <p:txBody>
          <a:bodyPr wrap="square" rtlCol="0">
            <a:spAutoFit/>
          </a:bodyPr>
          <a:lstStyle/>
          <a:p>
            <a:pPr algn="r"/>
            <a:r>
              <a:rPr lang="en-US" dirty="0"/>
              <a:t>takes</a:t>
            </a:r>
          </a:p>
        </p:txBody>
      </p:sp>
    </p:spTree>
    <p:extLst>
      <p:ext uri="{BB962C8B-B14F-4D97-AF65-F5344CB8AC3E}">
        <p14:creationId xmlns:p14="http://schemas.microsoft.com/office/powerpoint/2010/main" val="164911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F1FB-01AB-4F87-BF10-F92C317665D2}"/>
              </a:ext>
            </a:extLst>
          </p:cNvPr>
          <p:cNvSpPr>
            <a:spLocks noGrp="1"/>
          </p:cNvSpPr>
          <p:nvPr>
            <p:ph type="title"/>
          </p:nvPr>
        </p:nvSpPr>
        <p:spPr/>
        <p:txBody>
          <a:bodyPr>
            <a:normAutofit fontScale="90000"/>
          </a:bodyPr>
          <a:lstStyle/>
          <a:p>
            <a:r>
              <a:rPr lang="en-US" dirty="0"/>
              <a:t>Roles</a:t>
            </a:r>
          </a:p>
        </p:txBody>
      </p:sp>
      <p:sp>
        <p:nvSpPr>
          <p:cNvPr id="3" name="Content Placeholder 2">
            <a:extLst>
              <a:ext uri="{FF2B5EF4-FFF2-40B4-BE49-F238E27FC236}">
                <a16:creationId xmlns:a16="http://schemas.microsoft.com/office/drawing/2014/main" id="{62F22864-9EAF-44D7-9BC8-CD55F24C45D1}"/>
              </a:ext>
            </a:extLst>
          </p:cNvPr>
          <p:cNvSpPr>
            <a:spLocks noGrp="1"/>
          </p:cNvSpPr>
          <p:nvPr>
            <p:ph idx="1"/>
          </p:nvPr>
        </p:nvSpPr>
        <p:spPr>
          <a:xfrm>
            <a:off x="838200" y="1270000"/>
            <a:ext cx="7772400" cy="4906963"/>
          </a:xfrm>
        </p:spPr>
        <p:txBody>
          <a:bodyPr>
            <a:normAutofit lnSpcReduction="10000"/>
          </a:bodyPr>
          <a:lstStyle/>
          <a:p>
            <a:pPr algn="just"/>
            <a:r>
              <a:rPr lang="en-US" dirty="0"/>
              <a:t>Consider the real-world roles of various people in a university. </a:t>
            </a:r>
          </a:p>
          <a:p>
            <a:pPr lvl="1" algn="just"/>
            <a:r>
              <a:rPr lang="en-US" dirty="0"/>
              <a:t>Each instructor must have the same types of authorizations on the same set of relations.</a:t>
            </a:r>
          </a:p>
          <a:p>
            <a:pPr lvl="1" algn="just"/>
            <a:r>
              <a:rPr lang="en-US" dirty="0"/>
              <a:t>Whenever a new instructor is appointed, she will have to be given all these authorizations individually.</a:t>
            </a:r>
          </a:p>
          <a:p>
            <a:pPr lvl="1" algn="just"/>
            <a:r>
              <a:rPr lang="en-US" dirty="0"/>
              <a:t>A better approach would be to specify the authorizations that every instructor is to be given, </a:t>
            </a:r>
            <a:r>
              <a:rPr lang="en-US" dirty="0">
                <a:highlight>
                  <a:srgbClr val="FFFF00"/>
                </a:highlight>
              </a:rPr>
              <a:t>and to identify separately which database users are instructors.</a:t>
            </a:r>
          </a:p>
          <a:p>
            <a:pPr algn="just"/>
            <a:r>
              <a:rPr lang="en-US" dirty="0"/>
              <a:t>The notion of </a:t>
            </a:r>
            <a:r>
              <a:rPr lang="en-US" dirty="0">
                <a:solidFill>
                  <a:srgbClr val="FF0000"/>
                </a:solidFill>
              </a:rPr>
              <a:t>roles</a:t>
            </a:r>
            <a:r>
              <a:rPr lang="en-US" dirty="0"/>
              <a:t> captures this concept.</a:t>
            </a:r>
          </a:p>
          <a:p>
            <a:pPr lvl="1" algn="just"/>
            <a:r>
              <a:rPr lang="en-US" dirty="0"/>
              <a:t>In our university database, examples of roles could include </a:t>
            </a:r>
            <a:r>
              <a:rPr lang="en-US" dirty="0">
                <a:solidFill>
                  <a:srgbClr val="002060"/>
                </a:solidFill>
              </a:rPr>
              <a:t>instructor, teaching assistant, student, dean</a:t>
            </a:r>
            <a:r>
              <a:rPr lang="en-US" dirty="0"/>
              <a:t>, and </a:t>
            </a:r>
            <a:r>
              <a:rPr lang="en-US" dirty="0" err="1">
                <a:solidFill>
                  <a:srgbClr val="002060"/>
                </a:solidFill>
              </a:rPr>
              <a:t>department_chair</a:t>
            </a:r>
            <a:r>
              <a:rPr lang="en-US" dirty="0"/>
              <a:t>.</a:t>
            </a:r>
          </a:p>
        </p:txBody>
      </p:sp>
      <p:sp>
        <p:nvSpPr>
          <p:cNvPr id="4" name="Slide Number Placeholder 3">
            <a:extLst>
              <a:ext uri="{FF2B5EF4-FFF2-40B4-BE49-F238E27FC236}">
                <a16:creationId xmlns:a16="http://schemas.microsoft.com/office/drawing/2014/main" id="{DD27DD69-64B3-453E-9F39-1495D5626BD5}"/>
              </a:ext>
            </a:extLst>
          </p:cNvPr>
          <p:cNvSpPr>
            <a:spLocks noGrp="1"/>
          </p:cNvSpPr>
          <p:nvPr>
            <p:ph type="sldNum" sz="quarter" idx="12"/>
          </p:nvPr>
        </p:nvSpPr>
        <p:spPr/>
        <p:txBody>
          <a:bodyPr/>
          <a:lstStyle/>
          <a:p>
            <a:fld id="{7A40C488-C8CC-47D5-8871-7D5F905AB6AC}" type="slidenum">
              <a:rPr lang="en-US" smtClean="0"/>
              <a:t>60</a:t>
            </a:fld>
            <a:endParaRPr lang="en-US"/>
          </a:p>
        </p:txBody>
      </p:sp>
    </p:spTree>
    <p:extLst>
      <p:ext uri="{BB962C8B-B14F-4D97-AF65-F5344CB8AC3E}">
        <p14:creationId xmlns:p14="http://schemas.microsoft.com/office/powerpoint/2010/main" val="1338146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F1FB-01AB-4F87-BF10-F92C317665D2}"/>
              </a:ext>
            </a:extLst>
          </p:cNvPr>
          <p:cNvSpPr>
            <a:spLocks noGrp="1"/>
          </p:cNvSpPr>
          <p:nvPr>
            <p:ph type="title"/>
          </p:nvPr>
        </p:nvSpPr>
        <p:spPr/>
        <p:txBody>
          <a:bodyPr>
            <a:normAutofit fontScale="90000"/>
          </a:bodyPr>
          <a:lstStyle/>
          <a:p>
            <a:r>
              <a:rPr lang="en-US" dirty="0"/>
              <a:t>Roles</a:t>
            </a:r>
          </a:p>
        </p:txBody>
      </p:sp>
      <p:sp>
        <p:nvSpPr>
          <p:cNvPr id="3" name="Content Placeholder 2">
            <a:extLst>
              <a:ext uri="{FF2B5EF4-FFF2-40B4-BE49-F238E27FC236}">
                <a16:creationId xmlns:a16="http://schemas.microsoft.com/office/drawing/2014/main" id="{62F22864-9EAF-44D7-9BC8-CD55F24C45D1}"/>
              </a:ext>
            </a:extLst>
          </p:cNvPr>
          <p:cNvSpPr>
            <a:spLocks noGrp="1"/>
          </p:cNvSpPr>
          <p:nvPr>
            <p:ph idx="1"/>
          </p:nvPr>
        </p:nvSpPr>
        <p:spPr>
          <a:xfrm>
            <a:off x="838200" y="1270000"/>
            <a:ext cx="7772400" cy="4906963"/>
          </a:xfrm>
        </p:spPr>
        <p:txBody>
          <a:bodyPr>
            <a:normAutofit/>
          </a:bodyPr>
          <a:lstStyle/>
          <a:p>
            <a:pPr algn="just"/>
            <a:r>
              <a:rPr lang="en-US" dirty="0"/>
              <a:t>Roles can be created in SQL as </a:t>
            </a:r>
          </a:p>
          <a:p>
            <a:pPr marL="457200" lvl="1" indent="0" algn="just">
              <a:buNone/>
            </a:pPr>
            <a:r>
              <a:rPr lang="en-US" i="1" dirty="0">
                <a:solidFill>
                  <a:srgbClr val="FF0000"/>
                </a:solidFill>
              </a:rPr>
              <a:t>create</a:t>
            </a:r>
            <a:r>
              <a:rPr lang="en-US" b="0" i="1" dirty="0">
                <a:solidFill>
                  <a:srgbClr val="FF0000"/>
                </a:solidFill>
              </a:rPr>
              <a:t> </a:t>
            </a:r>
            <a:r>
              <a:rPr lang="en-US" i="1" dirty="0">
                <a:solidFill>
                  <a:srgbClr val="FF0000"/>
                </a:solidFill>
              </a:rPr>
              <a:t>role</a:t>
            </a:r>
            <a:r>
              <a:rPr lang="en-US" b="0" i="1" dirty="0">
                <a:solidFill>
                  <a:srgbClr val="FF0000"/>
                </a:solidFill>
              </a:rPr>
              <a:t> instructor</a:t>
            </a:r>
          </a:p>
          <a:p>
            <a:pPr algn="just"/>
            <a:r>
              <a:rPr lang="en-US" dirty="0"/>
              <a:t>Roles can then be granted privileges as</a:t>
            </a:r>
          </a:p>
          <a:p>
            <a:pPr marL="457200" lvl="1" indent="0" algn="just">
              <a:buNone/>
            </a:pPr>
            <a:r>
              <a:rPr lang="en-US" i="1" dirty="0"/>
              <a:t>grant</a:t>
            </a:r>
            <a:r>
              <a:rPr lang="en-US" b="0" i="1" dirty="0"/>
              <a:t> </a:t>
            </a:r>
            <a:r>
              <a:rPr lang="en-US" i="1" dirty="0"/>
              <a:t>select</a:t>
            </a:r>
            <a:r>
              <a:rPr lang="en-US" b="0" i="1" dirty="0"/>
              <a:t> </a:t>
            </a:r>
            <a:r>
              <a:rPr lang="en-US" i="1" dirty="0"/>
              <a:t>on</a:t>
            </a:r>
            <a:r>
              <a:rPr lang="en-US" b="0" i="1" dirty="0"/>
              <a:t> takes</a:t>
            </a:r>
          </a:p>
          <a:p>
            <a:pPr marL="457200" lvl="1" indent="0" algn="just">
              <a:buNone/>
            </a:pPr>
            <a:r>
              <a:rPr lang="en-US" i="1" dirty="0"/>
              <a:t>to</a:t>
            </a:r>
            <a:r>
              <a:rPr lang="en-US" b="0" i="1" dirty="0"/>
              <a:t> instructor;</a:t>
            </a:r>
          </a:p>
          <a:p>
            <a:pPr algn="just"/>
            <a:r>
              <a:rPr lang="en-US" dirty="0"/>
              <a:t>Chain of roles</a:t>
            </a:r>
          </a:p>
          <a:p>
            <a:pPr marL="457200" lvl="1" indent="0" algn="just">
              <a:buNone/>
            </a:pPr>
            <a:r>
              <a:rPr lang="en-US" i="1" dirty="0"/>
              <a:t>create role </a:t>
            </a:r>
            <a:r>
              <a:rPr lang="en-US" b="0" i="1" dirty="0"/>
              <a:t>dean;</a:t>
            </a:r>
          </a:p>
          <a:p>
            <a:pPr marL="457200" lvl="1" indent="0" algn="just">
              <a:buNone/>
            </a:pPr>
            <a:r>
              <a:rPr lang="en-US" i="1" dirty="0"/>
              <a:t>grant</a:t>
            </a:r>
            <a:r>
              <a:rPr lang="en-US" b="0" i="1" dirty="0"/>
              <a:t> instructor </a:t>
            </a:r>
            <a:r>
              <a:rPr lang="en-US" i="1" dirty="0"/>
              <a:t>to</a:t>
            </a:r>
            <a:r>
              <a:rPr lang="en-US" b="0" i="1" dirty="0"/>
              <a:t> dean;</a:t>
            </a:r>
          </a:p>
          <a:p>
            <a:pPr marL="457200" lvl="1" indent="0" algn="just">
              <a:buNone/>
            </a:pPr>
            <a:r>
              <a:rPr lang="en-US" i="1" dirty="0"/>
              <a:t>grant</a:t>
            </a:r>
            <a:r>
              <a:rPr lang="en-US" b="0" i="1" dirty="0"/>
              <a:t> dean </a:t>
            </a:r>
            <a:r>
              <a:rPr lang="en-US" i="1" dirty="0"/>
              <a:t>to</a:t>
            </a:r>
            <a:r>
              <a:rPr lang="en-US" b="0" i="1" dirty="0"/>
              <a:t> Satoshi;</a:t>
            </a:r>
          </a:p>
        </p:txBody>
      </p:sp>
      <p:sp>
        <p:nvSpPr>
          <p:cNvPr id="4" name="Slide Number Placeholder 3">
            <a:extLst>
              <a:ext uri="{FF2B5EF4-FFF2-40B4-BE49-F238E27FC236}">
                <a16:creationId xmlns:a16="http://schemas.microsoft.com/office/drawing/2014/main" id="{DD27DD69-64B3-453E-9F39-1495D5626BD5}"/>
              </a:ext>
            </a:extLst>
          </p:cNvPr>
          <p:cNvSpPr>
            <a:spLocks noGrp="1"/>
          </p:cNvSpPr>
          <p:nvPr>
            <p:ph type="sldNum" sz="quarter" idx="12"/>
          </p:nvPr>
        </p:nvSpPr>
        <p:spPr/>
        <p:txBody>
          <a:bodyPr/>
          <a:lstStyle/>
          <a:p>
            <a:fld id="{7A40C488-C8CC-47D5-8871-7D5F905AB6AC}" type="slidenum">
              <a:rPr lang="en-US" smtClean="0"/>
              <a:t>61</a:t>
            </a:fld>
            <a:endParaRPr lang="en-US"/>
          </a:p>
        </p:txBody>
      </p:sp>
    </p:spTree>
    <p:extLst>
      <p:ext uri="{BB962C8B-B14F-4D97-AF65-F5344CB8AC3E}">
        <p14:creationId xmlns:p14="http://schemas.microsoft.com/office/powerpoint/2010/main" val="226303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CA05-26DD-4840-846A-C71C86A895E3}"/>
              </a:ext>
            </a:extLst>
          </p:cNvPr>
          <p:cNvSpPr>
            <a:spLocks noGrp="1"/>
          </p:cNvSpPr>
          <p:nvPr>
            <p:ph type="title"/>
          </p:nvPr>
        </p:nvSpPr>
        <p:spPr/>
        <p:txBody>
          <a:bodyPr>
            <a:normAutofit fontScale="90000"/>
          </a:bodyPr>
          <a:lstStyle/>
          <a:p>
            <a:r>
              <a:rPr lang="en-US" dirty="0"/>
              <a:t>Authorization on Views</a:t>
            </a:r>
          </a:p>
        </p:txBody>
      </p:sp>
      <p:sp>
        <p:nvSpPr>
          <p:cNvPr id="3" name="Content Placeholder 2">
            <a:extLst>
              <a:ext uri="{FF2B5EF4-FFF2-40B4-BE49-F238E27FC236}">
                <a16:creationId xmlns:a16="http://schemas.microsoft.com/office/drawing/2014/main" id="{D1203180-9461-4BD7-8CA5-555132E077D3}"/>
              </a:ext>
            </a:extLst>
          </p:cNvPr>
          <p:cNvSpPr>
            <a:spLocks noGrp="1"/>
          </p:cNvSpPr>
          <p:nvPr>
            <p:ph idx="1"/>
          </p:nvPr>
        </p:nvSpPr>
        <p:spPr>
          <a:xfrm>
            <a:off x="838200" y="1270000"/>
            <a:ext cx="8081865" cy="4906963"/>
          </a:xfrm>
        </p:spPr>
        <p:txBody>
          <a:bodyPr/>
          <a:lstStyle/>
          <a:p>
            <a:pPr algn="just"/>
            <a:r>
              <a:rPr lang="en-US" dirty="0"/>
              <a:t>Consider a staff member who needs to know the salaries of all faculty in a particular department, say the Geology department.</a:t>
            </a:r>
          </a:p>
          <a:p>
            <a:pPr marL="457200" lvl="1" indent="0" algn="just">
              <a:buNone/>
            </a:pPr>
            <a:r>
              <a:rPr lang="en-US" i="1" dirty="0"/>
              <a:t>create view </a:t>
            </a:r>
            <a:r>
              <a:rPr lang="en-US" b="0" i="1" dirty="0" err="1"/>
              <a:t>geo_instructor</a:t>
            </a:r>
            <a:r>
              <a:rPr lang="en-US" b="0" i="1" dirty="0"/>
              <a:t> as</a:t>
            </a:r>
          </a:p>
          <a:p>
            <a:pPr marL="457200" lvl="1" indent="0" algn="just">
              <a:buNone/>
            </a:pPr>
            <a:r>
              <a:rPr lang="en-US" b="0" i="1" dirty="0"/>
              <a:t>(</a:t>
            </a:r>
            <a:r>
              <a:rPr lang="en-US" i="1" dirty="0"/>
              <a:t>select</a:t>
            </a:r>
            <a:r>
              <a:rPr lang="en-US" b="0" i="1" dirty="0"/>
              <a:t> *</a:t>
            </a:r>
          </a:p>
          <a:p>
            <a:pPr marL="457200" lvl="1" indent="0" algn="just">
              <a:buNone/>
            </a:pPr>
            <a:r>
              <a:rPr lang="en-US" i="1" dirty="0"/>
              <a:t>from</a:t>
            </a:r>
            <a:r>
              <a:rPr lang="en-US" b="0" i="1" dirty="0"/>
              <a:t> instructor</a:t>
            </a:r>
          </a:p>
          <a:p>
            <a:pPr marL="457200" lvl="1" indent="0" algn="just">
              <a:buNone/>
            </a:pPr>
            <a:r>
              <a:rPr lang="en-US" i="1" dirty="0"/>
              <a:t>where</a:t>
            </a:r>
            <a:r>
              <a:rPr lang="en-US" b="0" i="1" dirty="0"/>
              <a:t> dept name = 'Geology’);</a:t>
            </a:r>
          </a:p>
        </p:txBody>
      </p:sp>
      <p:sp>
        <p:nvSpPr>
          <p:cNvPr id="4" name="Slide Number Placeholder 3">
            <a:extLst>
              <a:ext uri="{FF2B5EF4-FFF2-40B4-BE49-F238E27FC236}">
                <a16:creationId xmlns:a16="http://schemas.microsoft.com/office/drawing/2014/main" id="{5F725489-CE6A-4E57-A3BC-9184097F8325}"/>
              </a:ext>
            </a:extLst>
          </p:cNvPr>
          <p:cNvSpPr>
            <a:spLocks noGrp="1"/>
          </p:cNvSpPr>
          <p:nvPr>
            <p:ph type="sldNum" sz="quarter" idx="12"/>
          </p:nvPr>
        </p:nvSpPr>
        <p:spPr/>
        <p:txBody>
          <a:bodyPr/>
          <a:lstStyle/>
          <a:p>
            <a:fld id="{7A40C488-C8CC-47D5-8871-7D5F905AB6AC}" type="slidenum">
              <a:rPr lang="en-US" smtClean="0"/>
              <a:t>62</a:t>
            </a:fld>
            <a:endParaRPr lang="en-US"/>
          </a:p>
        </p:txBody>
      </p:sp>
    </p:spTree>
    <p:extLst>
      <p:ext uri="{BB962C8B-B14F-4D97-AF65-F5344CB8AC3E}">
        <p14:creationId xmlns:p14="http://schemas.microsoft.com/office/powerpoint/2010/main" val="8896845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CA05-26DD-4840-846A-C71C86A895E3}"/>
              </a:ext>
            </a:extLst>
          </p:cNvPr>
          <p:cNvSpPr>
            <a:spLocks noGrp="1"/>
          </p:cNvSpPr>
          <p:nvPr>
            <p:ph type="title"/>
          </p:nvPr>
        </p:nvSpPr>
        <p:spPr/>
        <p:txBody>
          <a:bodyPr>
            <a:normAutofit fontScale="90000"/>
          </a:bodyPr>
          <a:lstStyle/>
          <a:p>
            <a:r>
              <a:rPr lang="en-US" dirty="0"/>
              <a:t>Authorization on Views</a:t>
            </a:r>
          </a:p>
        </p:txBody>
      </p:sp>
      <p:sp>
        <p:nvSpPr>
          <p:cNvPr id="3" name="Content Placeholder 2">
            <a:extLst>
              <a:ext uri="{FF2B5EF4-FFF2-40B4-BE49-F238E27FC236}">
                <a16:creationId xmlns:a16="http://schemas.microsoft.com/office/drawing/2014/main" id="{D1203180-9461-4BD7-8CA5-555132E077D3}"/>
              </a:ext>
            </a:extLst>
          </p:cNvPr>
          <p:cNvSpPr>
            <a:spLocks noGrp="1"/>
          </p:cNvSpPr>
          <p:nvPr>
            <p:ph idx="1"/>
          </p:nvPr>
        </p:nvSpPr>
        <p:spPr>
          <a:xfrm>
            <a:off x="838200" y="1270000"/>
            <a:ext cx="8529735" cy="4906963"/>
          </a:xfrm>
        </p:spPr>
        <p:txBody>
          <a:bodyPr>
            <a:normAutofit/>
          </a:bodyPr>
          <a:lstStyle/>
          <a:p>
            <a:pPr algn="just"/>
            <a:r>
              <a:rPr lang="en-US" dirty="0"/>
              <a:t>Suppose that the staff member issues the following SQL query:</a:t>
            </a:r>
          </a:p>
          <a:p>
            <a:pPr marL="457200" lvl="1" indent="0" algn="just">
              <a:buNone/>
            </a:pPr>
            <a:r>
              <a:rPr lang="en-US" i="1" dirty="0"/>
              <a:t>select</a:t>
            </a:r>
            <a:r>
              <a:rPr lang="en-US" b="0" i="1" dirty="0"/>
              <a:t> *</a:t>
            </a:r>
          </a:p>
          <a:p>
            <a:pPr marL="457200" lvl="1" indent="0" algn="just">
              <a:buNone/>
            </a:pPr>
            <a:r>
              <a:rPr lang="en-US" i="1" dirty="0"/>
              <a:t>from</a:t>
            </a:r>
            <a:r>
              <a:rPr lang="en-US" b="0" i="1" dirty="0"/>
              <a:t> </a:t>
            </a:r>
            <a:r>
              <a:rPr lang="en-US" b="0" i="1" dirty="0" err="1"/>
              <a:t>geo_instructor</a:t>
            </a:r>
            <a:r>
              <a:rPr lang="en-US" b="0" i="1" dirty="0"/>
              <a:t>;</a:t>
            </a:r>
          </a:p>
          <a:p>
            <a:pPr algn="just"/>
            <a:r>
              <a:rPr lang="en-US" dirty="0"/>
              <a:t>The query processor translates it into a query on the actual relations in the database. </a:t>
            </a:r>
          </a:p>
          <a:p>
            <a:pPr lvl="1" algn="just"/>
            <a:r>
              <a:rPr lang="en-US" dirty="0"/>
              <a:t>It replaces uses of a view by the definition of the view, producing a query on instructor.</a:t>
            </a:r>
          </a:p>
          <a:p>
            <a:pPr algn="just"/>
            <a:r>
              <a:rPr lang="en-US" dirty="0"/>
              <a:t>Thus, the system must check authorization on the clerk’s query before it replaces views by their definitions.</a:t>
            </a:r>
          </a:p>
        </p:txBody>
      </p:sp>
      <p:sp>
        <p:nvSpPr>
          <p:cNvPr id="4" name="Slide Number Placeholder 3">
            <a:extLst>
              <a:ext uri="{FF2B5EF4-FFF2-40B4-BE49-F238E27FC236}">
                <a16:creationId xmlns:a16="http://schemas.microsoft.com/office/drawing/2014/main" id="{5F725489-CE6A-4E57-A3BC-9184097F8325}"/>
              </a:ext>
            </a:extLst>
          </p:cNvPr>
          <p:cNvSpPr>
            <a:spLocks noGrp="1"/>
          </p:cNvSpPr>
          <p:nvPr>
            <p:ph type="sldNum" sz="quarter" idx="12"/>
          </p:nvPr>
        </p:nvSpPr>
        <p:spPr/>
        <p:txBody>
          <a:bodyPr/>
          <a:lstStyle/>
          <a:p>
            <a:fld id="{7A40C488-C8CC-47D5-8871-7D5F905AB6AC}" type="slidenum">
              <a:rPr lang="en-US" smtClean="0"/>
              <a:t>63</a:t>
            </a:fld>
            <a:endParaRPr lang="en-US"/>
          </a:p>
        </p:txBody>
      </p:sp>
    </p:spTree>
    <p:extLst>
      <p:ext uri="{BB962C8B-B14F-4D97-AF65-F5344CB8AC3E}">
        <p14:creationId xmlns:p14="http://schemas.microsoft.com/office/powerpoint/2010/main" val="37203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CA05-26DD-4840-846A-C71C86A895E3}"/>
              </a:ext>
            </a:extLst>
          </p:cNvPr>
          <p:cNvSpPr>
            <a:spLocks noGrp="1"/>
          </p:cNvSpPr>
          <p:nvPr>
            <p:ph type="title"/>
          </p:nvPr>
        </p:nvSpPr>
        <p:spPr/>
        <p:txBody>
          <a:bodyPr>
            <a:normAutofit fontScale="90000"/>
          </a:bodyPr>
          <a:lstStyle/>
          <a:p>
            <a:r>
              <a:rPr lang="en-US" dirty="0"/>
              <a:t>Authorization on Views</a:t>
            </a:r>
          </a:p>
        </p:txBody>
      </p:sp>
      <p:sp>
        <p:nvSpPr>
          <p:cNvPr id="3" name="Content Placeholder 2">
            <a:extLst>
              <a:ext uri="{FF2B5EF4-FFF2-40B4-BE49-F238E27FC236}">
                <a16:creationId xmlns:a16="http://schemas.microsoft.com/office/drawing/2014/main" id="{D1203180-9461-4BD7-8CA5-555132E077D3}"/>
              </a:ext>
            </a:extLst>
          </p:cNvPr>
          <p:cNvSpPr>
            <a:spLocks noGrp="1"/>
          </p:cNvSpPr>
          <p:nvPr>
            <p:ph idx="1"/>
          </p:nvPr>
        </p:nvSpPr>
        <p:spPr>
          <a:xfrm>
            <a:off x="838200" y="1270000"/>
            <a:ext cx="8529735" cy="4906963"/>
          </a:xfrm>
        </p:spPr>
        <p:txBody>
          <a:bodyPr>
            <a:normAutofit/>
          </a:bodyPr>
          <a:lstStyle/>
          <a:p>
            <a:pPr algn="just"/>
            <a:r>
              <a:rPr lang="en-US" dirty="0"/>
              <a:t>A user who creates a view does not necessarily receive all privileges on that view.</a:t>
            </a:r>
          </a:p>
          <a:p>
            <a:pPr algn="just"/>
            <a:r>
              <a:rPr lang="en-US" dirty="0"/>
              <a:t>A user receives only those privileges that provide no additional authorization beyond those that he already had.</a:t>
            </a:r>
          </a:p>
        </p:txBody>
      </p:sp>
      <p:sp>
        <p:nvSpPr>
          <p:cNvPr id="4" name="Slide Number Placeholder 3">
            <a:extLst>
              <a:ext uri="{FF2B5EF4-FFF2-40B4-BE49-F238E27FC236}">
                <a16:creationId xmlns:a16="http://schemas.microsoft.com/office/drawing/2014/main" id="{5F725489-CE6A-4E57-A3BC-9184097F8325}"/>
              </a:ext>
            </a:extLst>
          </p:cNvPr>
          <p:cNvSpPr>
            <a:spLocks noGrp="1"/>
          </p:cNvSpPr>
          <p:nvPr>
            <p:ph type="sldNum" sz="quarter" idx="12"/>
          </p:nvPr>
        </p:nvSpPr>
        <p:spPr/>
        <p:txBody>
          <a:bodyPr/>
          <a:lstStyle/>
          <a:p>
            <a:fld id="{7A40C488-C8CC-47D5-8871-7D5F905AB6AC}" type="slidenum">
              <a:rPr lang="en-US" smtClean="0"/>
              <a:t>64</a:t>
            </a:fld>
            <a:endParaRPr lang="en-US"/>
          </a:p>
        </p:txBody>
      </p:sp>
    </p:spTree>
    <p:extLst>
      <p:ext uri="{BB962C8B-B14F-4D97-AF65-F5344CB8AC3E}">
        <p14:creationId xmlns:p14="http://schemas.microsoft.com/office/powerpoint/2010/main" val="11399944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E609-29DD-4D08-B40E-5C9FF5CAA008}"/>
              </a:ext>
            </a:extLst>
          </p:cNvPr>
          <p:cNvSpPr>
            <a:spLocks noGrp="1"/>
          </p:cNvSpPr>
          <p:nvPr>
            <p:ph type="title"/>
          </p:nvPr>
        </p:nvSpPr>
        <p:spPr/>
        <p:txBody>
          <a:bodyPr>
            <a:normAutofit fontScale="90000"/>
          </a:bodyPr>
          <a:lstStyle/>
          <a:p>
            <a:r>
              <a:rPr lang="en-US" dirty="0"/>
              <a:t>Authorizations on Schema</a:t>
            </a:r>
          </a:p>
        </p:txBody>
      </p:sp>
      <p:sp>
        <p:nvSpPr>
          <p:cNvPr id="3" name="Content Placeholder 2">
            <a:extLst>
              <a:ext uri="{FF2B5EF4-FFF2-40B4-BE49-F238E27FC236}">
                <a16:creationId xmlns:a16="http://schemas.microsoft.com/office/drawing/2014/main" id="{03D05C6C-818C-4D3B-9612-10484998AFD7}"/>
              </a:ext>
            </a:extLst>
          </p:cNvPr>
          <p:cNvSpPr>
            <a:spLocks noGrp="1"/>
          </p:cNvSpPr>
          <p:nvPr>
            <p:ph idx="1"/>
          </p:nvPr>
        </p:nvSpPr>
        <p:spPr>
          <a:xfrm>
            <a:off x="838200" y="1270000"/>
            <a:ext cx="7772400" cy="4906963"/>
          </a:xfrm>
        </p:spPr>
        <p:txBody>
          <a:bodyPr/>
          <a:lstStyle/>
          <a:p>
            <a:pPr algn="just"/>
            <a:r>
              <a:rPr lang="en-US" dirty="0"/>
              <a:t>Creating or deleting relations, adding or dropping attributes of relations, and adding or dropping indices.</a:t>
            </a:r>
          </a:p>
        </p:txBody>
      </p:sp>
      <p:sp>
        <p:nvSpPr>
          <p:cNvPr id="4" name="Slide Number Placeholder 3">
            <a:extLst>
              <a:ext uri="{FF2B5EF4-FFF2-40B4-BE49-F238E27FC236}">
                <a16:creationId xmlns:a16="http://schemas.microsoft.com/office/drawing/2014/main" id="{AA962B71-7B3F-413C-AD2E-EED77F4AFC4F}"/>
              </a:ext>
            </a:extLst>
          </p:cNvPr>
          <p:cNvSpPr>
            <a:spLocks noGrp="1"/>
          </p:cNvSpPr>
          <p:nvPr>
            <p:ph type="sldNum" sz="quarter" idx="12"/>
          </p:nvPr>
        </p:nvSpPr>
        <p:spPr/>
        <p:txBody>
          <a:bodyPr/>
          <a:lstStyle/>
          <a:p>
            <a:fld id="{7A40C488-C8CC-47D5-8871-7D5F905AB6AC}" type="slidenum">
              <a:rPr lang="en-US" smtClean="0"/>
              <a:t>65</a:t>
            </a:fld>
            <a:endParaRPr lang="en-US"/>
          </a:p>
        </p:txBody>
      </p:sp>
    </p:spTree>
    <p:extLst>
      <p:ext uri="{BB962C8B-B14F-4D97-AF65-F5344CB8AC3E}">
        <p14:creationId xmlns:p14="http://schemas.microsoft.com/office/powerpoint/2010/main" val="30084989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D140-3EFD-4BD6-A8A8-5100C7D9C0E8}"/>
              </a:ext>
            </a:extLst>
          </p:cNvPr>
          <p:cNvSpPr>
            <a:spLocks noGrp="1"/>
          </p:cNvSpPr>
          <p:nvPr>
            <p:ph type="title"/>
          </p:nvPr>
        </p:nvSpPr>
        <p:spPr/>
        <p:txBody>
          <a:bodyPr>
            <a:normAutofit fontScale="90000"/>
          </a:bodyPr>
          <a:lstStyle/>
          <a:p>
            <a:r>
              <a:rPr lang="en-US" dirty="0"/>
              <a:t>Other Authorization Features</a:t>
            </a:r>
          </a:p>
        </p:txBody>
      </p:sp>
      <p:sp>
        <p:nvSpPr>
          <p:cNvPr id="3" name="Content Placeholder 2">
            <a:extLst>
              <a:ext uri="{FF2B5EF4-FFF2-40B4-BE49-F238E27FC236}">
                <a16:creationId xmlns:a16="http://schemas.microsoft.com/office/drawing/2014/main" id="{64A9896D-C83B-4218-996E-7AA95E020165}"/>
              </a:ext>
            </a:extLst>
          </p:cNvPr>
          <p:cNvSpPr>
            <a:spLocks noGrp="1"/>
          </p:cNvSpPr>
          <p:nvPr>
            <p:ph idx="1"/>
          </p:nvPr>
        </p:nvSpPr>
        <p:spPr>
          <a:xfrm>
            <a:off x="838200" y="1270000"/>
            <a:ext cx="8159496" cy="4906963"/>
          </a:xfrm>
        </p:spPr>
        <p:txBody>
          <a:bodyPr/>
          <a:lstStyle/>
          <a:p>
            <a:pPr algn="just"/>
            <a:r>
              <a:rPr lang="en-US" dirty="0">
                <a:solidFill>
                  <a:srgbClr val="FF0000"/>
                </a:solidFill>
              </a:rPr>
              <a:t>References</a:t>
            </a:r>
            <a:r>
              <a:rPr lang="en-US" dirty="0"/>
              <a:t> privilege to create foreign key</a:t>
            </a:r>
          </a:p>
          <a:p>
            <a:pPr marL="457200" lvl="1" indent="0" algn="just">
              <a:buNone/>
            </a:pPr>
            <a:r>
              <a:rPr lang="en-US" dirty="0"/>
              <a:t>grant reference (</a:t>
            </a:r>
            <a:r>
              <a:rPr lang="en-US" dirty="0" err="1"/>
              <a:t>dept_name</a:t>
            </a:r>
            <a:r>
              <a:rPr lang="en-US" dirty="0"/>
              <a:t>) on department to</a:t>
            </a:r>
          </a:p>
          <a:p>
            <a:pPr marL="457200" lvl="1" indent="0" algn="just">
              <a:buNone/>
            </a:pPr>
            <a:r>
              <a:rPr lang="en-US" dirty="0"/>
              <a:t>Amit;</a:t>
            </a:r>
          </a:p>
          <a:p>
            <a:pPr algn="just"/>
            <a:r>
              <a:rPr lang="en-US" dirty="0"/>
              <a:t>Why is this required?</a:t>
            </a:r>
          </a:p>
          <a:p>
            <a:pPr lvl="1" algn="just"/>
            <a:r>
              <a:rPr lang="en-US" dirty="0"/>
              <a:t>There will be many users of the database</a:t>
            </a:r>
          </a:p>
          <a:p>
            <a:pPr lvl="1" algn="just"/>
            <a:r>
              <a:rPr lang="en-US" dirty="0"/>
              <a:t>What if some other user perform delete or update on the referenced relation?</a:t>
            </a:r>
          </a:p>
          <a:p>
            <a:pPr lvl="1" algn="just"/>
            <a:r>
              <a:rPr lang="en-US" dirty="0"/>
              <a:t>Thus, the definition of a foreign key by </a:t>
            </a:r>
            <a:r>
              <a:rPr lang="en-US" dirty="0">
                <a:solidFill>
                  <a:srgbClr val="002060"/>
                </a:solidFill>
              </a:rPr>
              <a:t>Amit</a:t>
            </a:r>
            <a:r>
              <a:rPr lang="en-US" dirty="0"/>
              <a:t> restricts future activity by other users; therefore, there is a need for the </a:t>
            </a:r>
            <a:r>
              <a:rPr lang="en-US" dirty="0">
                <a:solidFill>
                  <a:srgbClr val="002060"/>
                </a:solidFill>
              </a:rPr>
              <a:t>references</a:t>
            </a:r>
            <a:r>
              <a:rPr lang="en-US" dirty="0"/>
              <a:t> privilege.</a:t>
            </a:r>
          </a:p>
        </p:txBody>
      </p:sp>
      <p:sp>
        <p:nvSpPr>
          <p:cNvPr id="4" name="Slide Number Placeholder 3">
            <a:extLst>
              <a:ext uri="{FF2B5EF4-FFF2-40B4-BE49-F238E27FC236}">
                <a16:creationId xmlns:a16="http://schemas.microsoft.com/office/drawing/2014/main" id="{2AA037F8-5BB5-479A-928A-A4CE6E6DF74A}"/>
              </a:ext>
            </a:extLst>
          </p:cNvPr>
          <p:cNvSpPr>
            <a:spLocks noGrp="1"/>
          </p:cNvSpPr>
          <p:nvPr>
            <p:ph type="sldNum" sz="quarter" idx="12"/>
          </p:nvPr>
        </p:nvSpPr>
        <p:spPr/>
        <p:txBody>
          <a:bodyPr/>
          <a:lstStyle/>
          <a:p>
            <a:fld id="{7A40C488-C8CC-47D5-8871-7D5F905AB6AC}" type="slidenum">
              <a:rPr lang="en-US" smtClean="0"/>
              <a:t>66</a:t>
            </a:fld>
            <a:endParaRPr lang="en-US"/>
          </a:p>
        </p:txBody>
      </p:sp>
    </p:spTree>
    <p:extLst>
      <p:ext uri="{BB962C8B-B14F-4D97-AF65-F5344CB8AC3E}">
        <p14:creationId xmlns:p14="http://schemas.microsoft.com/office/powerpoint/2010/main" val="270699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016F-0CFE-4282-9332-857A278BEE00}"/>
              </a:ext>
            </a:extLst>
          </p:cNvPr>
          <p:cNvSpPr>
            <a:spLocks noGrp="1"/>
          </p:cNvSpPr>
          <p:nvPr>
            <p:ph type="title"/>
          </p:nvPr>
        </p:nvSpPr>
        <p:spPr/>
        <p:txBody>
          <a:bodyPr>
            <a:normAutofit fontScale="90000"/>
          </a:bodyPr>
          <a:lstStyle/>
          <a:p>
            <a:r>
              <a:rPr lang="en-US" dirty="0"/>
              <a:t>Transfer of Privileges</a:t>
            </a:r>
          </a:p>
        </p:txBody>
      </p:sp>
      <p:sp>
        <p:nvSpPr>
          <p:cNvPr id="3" name="Content Placeholder 2">
            <a:extLst>
              <a:ext uri="{FF2B5EF4-FFF2-40B4-BE49-F238E27FC236}">
                <a16:creationId xmlns:a16="http://schemas.microsoft.com/office/drawing/2014/main" id="{76527128-1C51-419E-94EC-93853BAD4F28}"/>
              </a:ext>
            </a:extLst>
          </p:cNvPr>
          <p:cNvSpPr>
            <a:spLocks noGrp="1"/>
          </p:cNvSpPr>
          <p:nvPr>
            <p:ph idx="1"/>
          </p:nvPr>
        </p:nvSpPr>
        <p:spPr>
          <a:xfrm>
            <a:off x="838200" y="1270000"/>
            <a:ext cx="8416159" cy="4906963"/>
          </a:xfrm>
        </p:spPr>
        <p:txBody>
          <a:bodyPr/>
          <a:lstStyle/>
          <a:p>
            <a:pPr algn="just"/>
            <a:r>
              <a:rPr lang="en-US" dirty="0"/>
              <a:t>A user who has been granted some form of authorization may be allowed to pass on this authorization to other users. </a:t>
            </a:r>
          </a:p>
          <a:p>
            <a:pPr algn="just"/>
            <a:r>
              <a:rPr lang="en-US" dirty="0"/>
              <a:t>By default, transfer of privilege is </a:t>
            </a:r>
            <a:r>
              <a:rPr lang="en-US" dirty="0">
                <a:solidFill>
                  <a:srgbClr val="FF0000"/>
                </a:solidFill>
              </a:rPr>
              <a:t>not</a:t>
            </a:r>
            <a:r>
              <a:rPr lang="en-US" dirty="0"/>
              <a:t> </a:t>
            </a:r>
            <a:r>
              <a:rPr lang="en-US" dirty="0">
                <a:solidFill>
                  <a:srgbClr val="FF0000"/>
                </a:solidFill>
              </a:rPr>
              <a:t>authorized</a:t>
            </a:r>
          </a:p>
          <a:p>
            <a:pPr algn="just"/>
            <a:r>
              <a:rPr lang="en-US" dirty="0"/>
              <a:t>For example, if we wish to allow Amit the select privilege on department and allow Amit to grant this privilege to others, we write:</a:t>
            </a:r>
          </a:p>
          <a:p>
            <a:pPr algn="just"/>
            <a:endParaRPr lang="en-US" dirty="0">
              <a:solidFill>
                <a:srgbClr val="FF0000"/>
              </a:solidFill>
            </a:endParaRPr>
          </a:p>
          <a:p>
            <a:pPr marL="457200" lvl="1" indent="0" algn="just">
              <a:buNone/>
            </a:pPr>
            <a:r>
              <a:rPr lang="en-US" i="1" dirty="0"/>
              <a:t>grant</a:t>
            </a:r>
            <a:r>
              <a:rPr lang="en-US" b="0" i="1" dirty="0"/>
              <a:t> </a:t>
            </a:r>
            <a:r>
              <a:rPr lang="en-US" i="1" dirty="0"/>
              <a:t>select</a:t>
            </a:r>
            <a:r>
              <a:rPr lang="en-US" b="0" i="1" dirty="0"/>
              <a:t> </a:t>
            </a:r>
            <a:r>
              <a:rPr lang="en-US" i="1" dirty="0"/>
              <a:t>on</a:t>
            </a:r>
            <a:r>
              <a:rPr lang="en-US" b="0" i="1" dirty="0"/>
              <a:t> department </a:t>
            </a:r>
            <a:r>
              <a:rPr lang="en-US" i="1" dirty="0"/>
              <a:t>to</a:t>
            </a:r>
            <a:r>
              <a:rPr lang="en-US" b="0" i="1" dirty="0"/>
              <a:t> Amit </a:t>
            </a:r>
            <a:r>
              <a:rPr lang="en-US" i="1" dirty="0"/>
              <a:t>with grant option</a:t>
            </a:r>
            <a:r>
              <a:rPr lang="en-US" b="0" i="1" dirty="0"/>
              <a:t>;</a:t>
            </a:r>
          </a:p>
        </p:txBody>
      </p:sp>
      <p:sp>
        <p:nvSpPr>
          <p:cNvPr id="4" name="Slide Number Placeholder 3">
            <a:extLst>
              <a:ext uri="{FF2B5EF4-FFF2-40B4-BE49-F238E27FC236}">
                <a16:creationId xmlns:a16="http://schemas.microsoft.com/office/drawing/2014/main" id="{C1C900F2-FC0F-438B-A29A-17AEFEA9098D}"/>
              </a:ext>
            </a:extLst>
          </p:cNvPr>
          <p:cNvSpPr>
            <a:spLocks noGrp="1"/>
          </p:cNvSpPr>
          <p:nvPr>
            <p:ph type="sldNum" sz="quarter" idx="12"/>
          </p:nvPr>
        </p:nvSpPr>
        <p:spPr/>
        <p:txBody>
          <a:bodyPr/>
          <a:lstStyle/>
          <a:p>
            <a:fld id="{7A40C488-C8CC-47D5-8871-7D5F905AB6AC}" type="slidenum">
              <a:rPr lang="en-US" smtClean="0"/>
              <a:t>67</a:t>
            </a:fld>
            <a:endParaRPr lang="en-US"/>
          </a:p>
        </p:txBody>
      </p:sp>
    </p:spTree>
    <p:extLst>
      <p:ext uri="{BB962C8B-B14F-4D97-AF65-F5344CB8AC3E}">
        <p14:creationId xmlns:p14="http://schemas.microsoft.com/office/powerpoint/2010/main" val="130666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6340-164A-4D18-8C03-F6B8F347BBCA}"/>
              </a:ext>
            </a:extLst>
          </p:cNvPr>
          <p:cNvSpPr>
            <a:spLocks noGrp="1"/>
          </p:cNvSpPr>
          <p:nvPr>
            <p:ph type="title"/>
          </p:nvPr>
        </p:nvSpPr>
        <p:spPr/>
        <p:txBody>
          <a:bodyPr>
            <a:normAutofit fontScale="90000"/>
          </a:bodyPr>
          <a:lstStyle/>
          <a:p>
            <a:r>
              <a:rPr lang="en-US" dirty="0"/>
              <a:t>Transfer of Privileges</a:t>
            </a:r>
          </a:p>
        </p:txBody>
      </p:sp>
      <p:sp>
        <p:nvSpPr>
          <p:cNvPr id="3" name="Content Placeholder 2">
            <a:extLst>
              <a:ext uri="{FF2B5EF4-FFF2-40B4-BE49-F238E27FC236}">
                <a16:creationId xmlns:a16="http://schemas.microsoft.com/office/drawing/2014/main" id="{FC7F0362-D6FB-45BB-8974-58AFC0174841}"/>
              </a:ext>
            </a:extLst>
          </p:cNvPr>
          <p:cNvSpPr>
            <a:spLocks noGrp="1"/>
          </p:cNvSpPr>
          <p:nvPr>
            <p:ph idx="1"/>
          </p:nvPr>
        </p:nvSpPr>
        <p:spPr>
          <a:xfrm>
            <a:off x="838200" y="1270000"/>
            <a:ext cx="6949966" cy="4906963"/>
          </a:xfrm>
        </p:spPr>
        <p:txBody>
          <a:bodyPr/>
          <a:lstStyle/>
          <a:p>
            <a:pPr algn="just"/>
            <a:r>
              <a:rPr lang="en-US" dirty="0"/>
              <a:t>The passing of a specific authorization from one user to another can be represented by an </a:t>
            </a:r>
            <a:r>
              <a:rPr lang="en-US" dirty="0">
                <a:solidFill>
                  <a:srgbClr val="FF0000"/>
                </a:solidFill>
              </a:rPr>
              <a:t>authorization graph</a:t>
            </a:r>
            <a:r>
              <a:rPr lang="en-US" dirty="0"/>
              <a:t>. </a:t>
            </a:r>
          </a:p>
          <a:p>
            <a:pPr algn="just"/>
            <a:r>
              <a:rPr lang="en-US" dirty="0"/>
              <a:t>The nodes of this graph are the users.</a:t>
            </a:r>
          </a:p>
          <a:p>
            <a:pPr algn="just"/>
            <a:r>
              <a:rPr lang="en-US" dirty="0"/>
              <a:t>A user has an authorization </a:t>
            </a:r>
            <a:r>
              <a:rPr lang="en-US" dirty="0">
                <a:solidFill>
                  <a:srgbClr val="FF0000"/>
                </a:solidFill>
              </a:rPr>
              <a:t>if and only </a:t>
            </a:r>
            <a:r>
              <a:rPr lang="en-US" dirty="0"/>
              <a:t>if there is a path from the root of the authorization graph down to the node representing the user</a:t>
            </a:r>
          </a:p>
        </p:txBody>
      </p:sp>
      <p:sp>
        <p:nvSpPr>
          <p:cNvPr id="4" name="Slide Number Placeholder 3">
            <a:extLst>
              <a:ext uri="{FF2B5EF4-FFF2-40B4-BE49-F238E27FC236}">
                <a16:creationId xmlns:a16="http://schemas.microsoft.com/office/drawing/2014/main" id="{A9CA7774-9A67-4AFD-9DA3-48B4ACAFD593}"/>
              </a:ext>
            </a:extLst>
          </p:cNvPr>
          <p:cNvSpPr>
            <a:spLocks noGrp="1"/>
          </p:cNvSpPr>
          <p:nvPr>
            <p:ph type="sldNum" sz="quarter" idx="12"/>
          </p:nvPr>
        </p:nvSpPr>
        <p:spPr/>
        <p:txBody>
          <a:bodyPr/>
          <a:lstStyle/>
          <a:p>
            <a:fld id="{7A40C488-C8CC-47D5-8871-7D5F905AB6AC}" type="slidenum">
              <a:rPr lang="en-US" smtClean="0"/>
              <a:t>68</a:t>
            </a:fld>
            <a:endParaRPr lang="en-US"/>
          </a:p>
        </p:txBody>
      </p:sp>
      <p:pic>
        <p:nvPicPr>
          <p:cNvPr id="6" name="Picture 5">
            <a:extLst>
              <a:ext uri="{FF2B5EF4-FFF2-40B4-BE49-F238E27FC236}">
                <a16:creationId xmlns:a16="http://schemas.microsoft.com/office/drawing/2014/main" id="{8F7B31C5-9C70-4A1B-A4FB-A985D97697BF}"/>
              </a:ext>
            </a:extLst>
          </p:cNvPr>
          <p:cNvPicPr>
            <a:picLocks noChangeAspect="1"/>
          </p:cNvPicPr>
          <p:nvPr/>
        </p:nvPicPr>
        <p:blipFill>
          <a:blip r:embed="rId2"/>
          <a:stretch>
            <a:fillRect/>
          </a:stretch>
        </p:blipFill>
        <p:spPr>
          <a:xfrm>
            <a:off x="8102582" y="2161799"/>
            <a:ext cx="3759236" cy="2867846"/>
          </a:xfrm>
          <a:prstGeom prst="rect">
            <a:avLst/>
          </a:prstGeom>
        </p:spPr>
      </p:pic>
      <p:sp>
        <p:nvSpPr>
          <p:cNvPr id="7" name="TextBox 6">
            <a:extLst>
              <a:ext uri="{FF2B5EF4-FFF2-40B4-BE49-F238E27FC236}">
                <a16:creationId xmlns:a16="http://schemas.microsoft.com/office/drawing/2014/main" id="{10B39A6F-5819-466D-91F0-22E1B3EDB1A7}"/>
              </a:ext>
            </a:extLst>
          </p:cNvPr>
          <p:cNvSpPr txBox="1"/>
          <p:nvPr/>
        </p:nvSpPr>
        <p:spPr>
          <a:xfrm>
            <a:off x="8802414" y="1238469"/>
            <a:ext cx="3389586" cy="923330"/>
          </a:xfrm>
          <a:prstGeom prst="rect">
            <a:avLst/>
          </a:prstGeom>
          <a:noFill/>
        </p:spPr>
        <p:txBody>
          <a:bodyPr wrap="square" rtlCol="0">
            <a:spAutoFit/>
          </a:bodyPr>
          <a:lstStyle/>
          <a:p>
            <a:r>
              <a:rPr lang="en-US" b="1" dirty="0"/>
              <a:t>Assume DBA has given update privilege to U1, U2 and U3 on relation teaches</a:t>
            </a:r>
          </a:p>
        </p:txBody>
      </p:sp>
    </p:spTree>
    <p:extLst>
      <p:ext uri="{BB962C8B-B14F-4D97-AF65-F5344CB8AC3E}">
        <p14:creationId xmlns:p14="http://schemas.microsoft.com/office/powerpoint/2010/main" val="30548832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6340-164A-4D18-8C03-F6B8F347BBCA}"/>
              </a:ext>
            </a:extLst>
          </p:cNvPr>
          <p:cNvSpPr>
            <a:spLocks noGrp="1"/>
          </p:cNvSpPr>
          <p:nvPr>
            <p:ph type="title"/>
          </p:nvPr>
        </p:nvSpPr>
        <p:spPr/>
        <p:txBody>
          <a:bodyPr>
            <a:normAutofit fontScale="90000"/>
          </a:bodyPr>
          <a:lstStyle/>
          <a:p>
            <a:r>
              <a:rPr lang="en-US" dirty="0"/>
              <a:t>Revoking of Privileges</a:t>
            </a:r>
          </a:p>
        </p:txBody>
      </p:sp>
      <p:sp>
        <p:nvSpPr>
          <p:cNvPr id="3" name="Content Placeholder 2">
            <a:extLst>
              <a:ext uri="{FF2B5EF4-FFF2-40B4-BE49-F238E27FC236}">
                <a16:creationId xmlns:a16="http://schemas.microsoft.com/office/drawing/2014/main" id="{FC7F0362-D6FB-45BB-8974-58AFC0174841}"/>
              </a:ext>
            </a:extLst>
          </p:cNvPr>
          <p:cNvSpPr>
            <a:spLocks noGrp="1"/>
          </p:cNvSpPr>
          <p:nvPr>
            <p:ph idx="1"/>
          </p:nvPr>
        </p:nvSpPr>
        <p:spPr>
          <a:xfrm>
            <a:off x="838200" y="1270000"/>
            <a:ext cx="6949966" cy="4906963"/>
          </a:xfrm>
        </p:spPr>
        <p:txBody>
          <a:bodyPr/>
          <a:lstStyle/>
          <a:p>
            <a:pPr algn="just"/>
            <a:r>
              <a:rPr lang="en-US" dirty="0"/>
              <a:t>Suppose that the database administrator decides to revoke the authorization of user U1</a:t>
            </a:r>
          </a:p>
          <a:p>
            <a:pPr algn="just"/>
            <a:r>
              <a:rPr lang="en-US" dirty="0"/>
              <a:t>What will happen to U5?</a:t>
            </a:r>
          </a:p>
        </p:txBody>
      </p:sp>
      <p:sp>
        <p:nvSpPr>
          <p:cNvPr id="4" name="Slide Number Placeholder 3">
            <a:extLst>
              <a:ext uri="{FF2B5EF4-FFF2-40B4-BE49-F238E27FC236}">
                <a16:creationId xmlns:a16="http://schemas.microsoft.com/office/drawing/2014/main" id="{A9CA7774-9A67-4AFD-9DA3-48B4ACAFD593}"/>
              </a:ext>
            </a:extLst>
          </p:cNvPr>
          <p:cNvSpPr>
            <a:spLocks noGrp="1"/>
          </p:cNvSpPr>
          <p:nvPr>
            <p:ph type="sldNum" sz="quarter" idx="12"/>
          </p:nvPr>
        </p:nvSpPr>
        <p:spPr/>
        <p:txBody>
          <a:bodyPr/>
          <a:lstStyle/>
          <a:p>
            <a:fld id="{7A40C488-C8CC-47D5-8871-7D5F905AB6AC}" type="slidenum">
              <a:rPr lang="en-US" smtClean="0"/>
              <a:t>69</a:t>
            </a:fld>
            <a:endParaRPr lang="en-US"/>
          </a:p>
        </p:txBody>
      </p:sp>
      <p:pic>
        <p:nvPicPr>
          <p:cNvPr id="6" name="Picture 5">
            <a:extLst>
              <a:ext uri="{FF2B5EF4-FFF2-40B4-BE49-F238E27FC236}">
                <a16:creationId xmlns:a16="http://schemas.microsoft.com/office/drawing/2014/main" id="{8F7B31C5-9C70-4A1B-A4FB-A985D97697BF}"/>
              </a:ext>
            </a:extLst>
          </p:cNvPr>
          <p:cNvPicPr>
            <a:picLocks noChangeAspect="1"/>
          </p:cNvPicPr>
          <p:nvPr/>
        </p:nvPicPr>
        <p:blipFill>
          <a:blip r:embed="rId2"/>
          <a:stretch>
            <a:fillRect/>
          </a:stretch>
        </p:blipFill>
        <p:spPr>
          <a:xfrm>
            <a:off x="7993118" y="2128345"/>
            <a:ext cx="3759236" cy="2867846"/>
          </a:xfrm>
          <a:prstGeom prst="rect">
            <a:avLst/>
          </a:prstGeom>
        </p:spPr>
      </p:pic>
    </p:spTree>
    <p:extLst>
      <p:ext uri="{BB962C8B-B14F-4D97-AF65-F5344CB8AC3E}">
        <p14:creationId xmlns:p14="http://schemas.microsoft.com/office/powerpoint/2010/main" val="3886824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F855C-2E0B-453D-9E9C-0ACDCAB7A575}"/>
              </a:ext>
            </a:extLst>
          </p:cNvPr>
          <p:cNvSpPr>
            <a:spLocks noGrp="1"/>
          </p:cNvSpPr>
          <p:nvPr>
            <p:ph type="title"/>
          </p:nvPr>
        </p:nvSpPr>
        <p:spPr/>
        <p:txBody>
          <a:bodyPr>
            <a:normAutofit fontScale="90000"/>
          </a:bodyPr>
          <a:lstStyle/>
          <a:p>
            <a:r>
              <a:rPr lang="en-US" dirty="0"/>
              <a:t>The Natural Join</a:t>
            </a:r>
          </a:p>
        </p:txBody>
      </p:sp>
      <p:sp>
        <p:nvSpPr>
          <p:cNvPr id="3" name="Content Placeholder 2">
            <a:extLst>
              <a:ext uri="{FF2B5EF4-FFF2-40B4-BE49-F238E27FC236}">
                <a16:creationId xmlns:a16="http://schemas.microsoft.com/office/drawing/2014/main" id="{2BE52DE2-605A-485D-B5EE-584A01BC62CB}"/>
              </a:ext>
            </a:extLst>
          </p:cNvPr>
          <p:cNvSpPr>
            <a:spLocks noGrp="1"/>
          </p:cNvSpPr>
          <p:nvPr>
            <p:ph idx="1"/>
          </p:nvPr>
        </p:nvSpPr>
        <p:spPr>
          <a:xfrm>
            <a:off x="838200" y="1270000"/>
            <a:ext cx="7229168" cy="4906963"/>
          </a:xfrm>
        </p:spPr>
        <p:txBody>
          <a:bodyPr/>
          <a:lstStyle/>
          <a:p>
            <a:pPr algn="just"/>
            <a:r>
              <a:rPr lang="en-US" dirty="0"/>
              <a:t>For all students in the university who have taken some course, find their names and the course ID of all courses they took</a:t>
            </a:r>
          </a:p>
          <a:p>
            <a:pPr algn="just"/>
            <a:r>
              <a:rPr lang="en-US" b="1" i="0" dirty="0">
                <a:solidFill>
                  <a:srgbClr val="242021"/>
                </a:solidFill>
                <a:effectLst/>
              </a:rPr>
              <a:t>Earlier</a:t>
            </a:r>
          </a:p>
          <a:p>
            <a:pPr marL="457200" lvl="1" indent="0">
              <a:buNone/>
            </a:pPr>
            <a:r>
              <a:rPr lang="en-US" b="1" i="0" dirty="0">
                <a:solidFill>
                  <a:srgbClr val="242021"/>
                </a:solidFill>
                <a:effectLst/>
              </a:rPr>
              <a:t>select </a:t>
            </a:r>
            <a:r>
              <a:rPr lang="en-US" b="0" i="1" dirty="0">
                <a:solidFill>
                  <a:srgbClr val="242021"/>
                </a:solidFill>
                <a:effectLst/>
              </a:rPr>
              <a:t>name</a:t>
            </a:r>
            <a:r>
              <a:rPr lang="en-US" b="0" i="0" dirty="0">
                <a:solidFill>
                  <a:srgbClr val="242021"/>
                </a:solidFill>
                <a:effectLst/>
              </a:rPr>
              <a:t>, </a:t>
            </a:r>
            <a:r>
              <a:rPr lang="en-US" b="0" i="1" dirty="0" err="1">
                <a:solidFill>
                  <a:srgbClr val="242021"/>
                </a:solidFill>
                <a:effectLst/>
              </a:rPr>
              <a:t>course_id</a:t>
            </a:r>
            <a:br>
              <a:rPr lang="en-US" b="0" i="1" dirty="0">
                <a:solidFill>
                  <a:srgbClr val="242021"/>
                </a:solidFill>
                <a:effectLst/>
              </a:rPr>
            </a:br>
            <a:r>
              <a:rPr lang="en-US" b="1" i="0" dirty="0">
                <a:solidFill>
                  <a:srgbClr val="242021"/>
                </a:solidFill>
                <a:effectLst/>
              </a:rPr>
              <a:t>from </a:t>
            </a:r>
            <a:r>
              <a:rPr lang="en-US" b="0" i="1" dirty="0">
                <a:solidFill>
                  <a:srgbClr val="242021"/>
                </a:solidFill>
                <a:effectLst/>
              </a:rPr>
              <a:t>student</a:t>
            </a:r>
            <a:r>
              <a:rPr lang="en-US" b="0" i="0" dirty="0">
                <a:solidFill>
                  <a:srgbClr val="242021"/>
                </a:solidFill>
                <a:effectLst/>
              </a:rPr>
              <a:t>, </a:t>
            </a:r>
            <a:r>
              <a:rPr lang="en-US" b="0" i="1" dirty="0">
                <a:solidFill>
                  <a:srgbClr val="242021"/>
                </a:solidFill>
                <a:effectLst/>
              </a:rPr>
              <a:t>takes </a:t>
            </a:r>
            <a:r>
              <a:rPr lang="en-US" b="1" i="0" dirty="0">
                <a:solidFill>
                  <a:srgbClr val="242021"/>
                </a:solidFill>
                <a:effectLst/>
              </a:rPr>
              <a:t>where </a:t>
            </a:r>
            <a:r>
              <a:rPr lang="en-US" b="0" i="1" dirty="0">
                <a:solidFill>
                  <a:srgbClr val="242021"/>
                </a:solidFill>
                <a:effectLst/>
              </a:rPr>
              <a:t>student</a:t>
            </a:r>
            <a:r>
              <a:rPr lang="en-US" b="0" i="0" dirty="0">
                <a:solidFill>
                  <a:srgbClr val="242021"/>
                </a:solidFill>
                <a:effectLst/>
              </a:rPr>
              <a:t>.</a:t>
            </a:r>
            <a:r>
              <a:rPr lang="en-US" b="0" i="1" dirty="0">
                <a:solidFill>
                  <a:srgbClr val="242021"/>
                </a:solidFill>
                <a:effectLst/>
              </a:rPr>
              <a:t>ID </a:t>
            </a:r>
            <a:r>
              <a:rPr lang="en-US" b="0" i="0" dirty="0">
                <a:solidFill>
                  <a:srgbClr val="242021"/>
                </a:solidFill>
                <a:effectLst/>
              </a:rPr>
              <a:t>= </a:t>
            </a:r>
            <a:r>
              <a:rPr lang="en-US" b="0" i="1" dirty="0">
                <a:solidFill>
                  <a:srgbClr val="242021"/>
                </a:solidFill>
                <a:effectLst/>
              </a:rPr>
              <a:t>takes</a:t>
            </a:r>
            <a:r>
              <a:rPr lang="en-US" b="0" i="0" dirty="0">
                <a:solidFill>
                  <a:srgbClr val="242021"/>
                </a:solidFill>
                <a:effectLst/>
              </a:rPr>
              <a:t>.</a:t>
            </a:r>
            <a:r>
              <a:rPr lang="en-US" b="0" i="1" dirty="0">
                <a:solidFill>
                  <a:srgbClr val="242021"/>
                </a:solidFill>
                <a:effectLst/>
              </a:rPr>
              <a:t>ID</a:t>
            </a:r>
            <a:r>
              <a:rPr lang="en-US" b="0" i="0" dirty="0">
                <a:solidFill>
                  <a:srgbClr val="242021"/>
                </a:solidFill>
                <a:effectLst/>
              </a:rPr>
              <a:t>;</a:t>
            </a:r>
            <a:r>
              <a:rPr lang="en-US" dirty="0"/>
              <a:t> </a:t>
            </a:r>
          </a:p>
          <a:p>
            <a:r>
              <a:rPr lang="en-US" dirty="0"/>
              <a:t>With Natural Join</a:t>
            </a:r>
          </a:p>
          <a:p>
            <a:pPr marL="457200" lvl="1" indent="0">
              <a:buNone/>
            </a:pPr>
            <a:r>
              <a:rPr lang="en-US" b="1" i="0" dirty="0">
                <a:solidFill>
                  <a:srgbClr val="242021"/>
                </a:solidFill>
                <a:effectLst/>
              </a:rPr>
              <a:t>select </a:t>
            </a:r>
            <a:r>
              <a:rPr lang="en-US" b="0" i="1" dirty="0">
                <a:solidFill>
                  <a:srgbClr val="242021"/>
                </a:solidFill>
                <a:effectLst/>
              </a:rPr>
              <a:t>name</a:t>
            </a:r>
            <a:r>
              <a:rPr lang="en-US" b="0" i="0" dirty="0">
                <a:solidFill>
                  <a:srgbClr val="242021"/>
                </a:solidFill>
                <a:effectLst/>
              </a:rPr>
              <a:t>, </a:t>
            </a:r>
            <a:r>
              <a:rPr lang="en-US" b="0" i="1" dirty="0" err="1">
                <a:solidFill>
                  <a:srgbClr val="242021"/>
                </a:solidFill>
                <a:effectLst/>
              </a:rPr>
              <a:t>course_id</a:t>
            </a:r>
            <a:br>
              <a:rPr lang="en-US" b="0" i="1" dirty="0">
                <a:solidFill>
                  <a:srgbClr val="242021"/>
                </a:solidFill>
                <a:effectLst/>
              </a:rPr>
            </a:br>
            <a:r>
              <a:rPr lang="en-US" b="1" i="0" dirty="0">
                <a:solidFill>
                  <a:srgbClr val="242021"/>
                </a:solidFill>
                <a:effectLst/>
              </a:rPr>
              <a:t>from </a:t>
            </a:r>
            <a:r>
              <a:rPr lang="en-US" b="0" i="1" dirty="0">
                <a:solidFill>
                  <a:srgbClr val="242021"/>
                </a:solidFill>
                <a:effectLst/>
              </a:rPr>
              <a:t>student </a:t>
            </a:r>
            <a:r>
              <a:rPr lang="en-US" b="1" i="0" dirty="0">
                <a:solidFill>
                  <a:srgbClr val="242021"/>
                </a:solidFill>
                <a:effectLst/>
              </a:rPr>
              <a:t>natural join </a:t>
            </a:r>
            <a:r>
              <a:rPr lang="en-US" b="0" i="1" dirty="0">
                <a:solidFill>
                  <a:srgbClr val="242021"/>
                </a:solidFill>
                <a:effectLst/>
              </a:rPr>
              <a:t>takes</a:t>
            </a:r>
            <a:r>
              <a:rPr lang="en-US" b="0" i="0" dirty="0">
                <a:solidFill>
                  <a:srgbClr val="242021"/>
                </a:solidFill>
                <a:effectLst/>
              </a:rPr>
              <a:t>;</a:t>
            </a:r>
            <a:r>
              <a:rPr lang="en-US" dirty="0"/>
              <a:t> </a:t>
            </a:r>
            <a:br>
              <a:rPr lang="en-US" dirty="0"/>
            </a:br>
            <a:br>
              <a:rPr lang="en-US" dirty="0"/>
            </a:br>
            <a:br>
              <a:rPr lang="en-US" dirty="0"/>
            </a:br>
            <a:endParaRPr lang="en-US" dirty="0"/>
          </a:p>
        </p:txBody>
      </p:sp>
      <p:sp>
        <p:nvSpPr>
          <p:cNvPr id="4" name="Slide Number Placeholder 3">
            <a:extLst>
              <a:ext uri="{FF2B5EF4-FFF2-40B4-BE49-F238E27FC236}">
                <a16:creationId xmlns:a16="http://schemas.microsoft.com/office/drawing/2014/main" id="{CF2DB331-5016-4149-BD18-72627697F04A}"/>
              </a:ext>
            </a:extLst>
          </p:cNvPr>
          <p:cNvSpPr>
            <a:spLocks noGrp="1"/>
          </p:cNvSpPr>
          <p:nvPr>
            <p:ph type="sldNum" sz="quarter" idx="12"/>
          </p:nvPr>
        </p:nvSpPr>
        <p:spPr/>
        <p:txBody>
          <a:bodyPr/>
          <a:lstStyle/>
          <a:p>
            <a:fld id="{7A40C488-C8CC-47D5-8871-7D5F905AB6AC}" type="slidenum">
              <a:rPr lang="en-US" smtClean="0"/>
              <a:t>7</a:t>
            </a:fld>
            <a:endParaRPr lang="en-US"/>
          </a:p>
        </p:txBody>
      </p:sp>
      <p:pic>
        <p:nvPicPr>
          <p:cNvPr id="5" name="Picture 4">
            <a:extLst>
              <a:ext uri="{FF2B5EF4-FFF2-40B4-BE49-F238E27FC236}">
                <a16:creationId xmlns:a16="http://schemas.microsoft.com/office/drawing/2014/main" id="{D06ED2DC-230D-44DE-AA3D-E452161099D6}"/>
              </a:ext>
            </a:extLst>
          </p:cNvPr>
          <p:cNvPicPr>
            <a:picLocks noChangeAspect="1"/>
          </p:cNvPicPr>
          <p:nvPr/>
        </p:nvPicPr>
        <p:blipFill>
          <a:blip r:embed="rId2"/>
          <a:stretch>
            <a:fillRect/>
          </a:stretch>
        </p:blipFill>
        <p:spPr>
          <a:xfrm>
            <a:off x="8530980" y="0"/>
            <a:ext cx="3337356" cy="2778711"/>
          </a:xfrm>
          <a:prstGeom prst="rect">
            <a:avLst/>
          </a:prstGeom>
        </p:spPr>
      </p:pic>
      <p:pic>
        <p:nvPicPr>
          <p:cNvPr id="6" name="Picture 5">
            <a:extLst>
              <a:ext uri="{FF2B5EF4-FFF2-40B4-BE49-F238E27FC236}">
                <a16:creationId xmlns:a16="http://schemas.microsoft.com/office/drawing/2014/main" id="{FB523BCC-DEFB-4994-98BE-ED939AB79CA9}"/>
              </a:ext>
            </a:extLst>
          </p:cNvPr>
          <p:cNvPicPr>
            <a:picLocks noChangeAspect="1"/>
          </p:cNvPicPr>
          <p:nvPr/>
        </p:nvPicPr>
        <p:blipFill>
          <a:blip r:embed="rId3"/>
          <a:stretch>
            <a:fillRect/>
          </a:stretch>
        </p:blipFill>
        <p:spPr>
          <a:xfrm>
            <a:off x="8610601" y="2778712"/>
            <a:ext cx="3581400" cy="4014822"/>
          </a:xfrm>
          <a:prstGeom prst="rect">
            <a:avLst/>
          </a:prstGeom>
        </p:spPr>
      </p:pic>
      <p:sp>
        <p:nvSpPr>
          <p:cNvPr id="7" name="TextBox 6">
            <a:extLst>
              <a:ext uri="{FF2B5EF4-FFF2-40B4-BE49-F238E27FC236}">
                <a16:creationId xmlns:a16="http://schemas.microsoft.com/office/drawing/2014/main" id="{9F666D86-47BD-414F-A0A7-9D56FE027B45}"/>
              </a:ext>
            </a:extLst>
          </p:cNvPr>
          <p:cNvSpPr txBox="1"/>
          <p:nvPr/>
        </p:nvSpPr>
        <p:spPr>
          <a:xfrm>
            <a:off x="7430610" y="213064"/>
            <a:ext cx="1100370" cy="369332"/>
          </a:xfrm>
          <a:prstGeom prst="rect">
            <a:avLst/>
          </a:prstGeom>
          <a:noFill/>
        </p:spPr>
        <p:txBody>
          <a:bodyPr wrap="square" rtlCol="0">
            <a:spAutoFit/>
          </a:bodyPr>
          <a:lstStyle/>
          <a:p>
            <a:pPr algn="r"/>
            <a:r>
              <a:rPr lang="en-US" dirty="0"/>
              <a:t>student</a:t>
            </a:r>
          </a:p>
        </p:txBody>
      </p:sp>
      <p:sp>
        <p:nvSpPr>
          <p:cNvPr id="8" name="TextBox 7">
            <a:extLst>
              <a:ext uri="{FF2B5EF4-FFF2-40B4-BE49-F238E27FC236}">
                <a16:creationId xmlns:a16="http://schemas.microsoft.com/office/drawing/2014/main" id="{25E4CE10-391F-4D20-A8C6-CD89FA903D7F}"/>
              </a:ext>
            </a:extLst>
          </p:cNvPr>
          <p:cNvSpPr txBox="1"/>
          <p:nvPr/>
        </p:nvSpPr>
        <p:spPr>
          <a:xfrm>
            <a:off x="7581530" y="2750352"/>
            <a:ext cx="1100370" cy="369332"/>
          </a:xfrm>
          <a:prstGeom prst="rect">
            <a:avLst/>
          </a:prstGeom>
          <a:noFill/>
        </p:spPr>
        <p:txBody>
          <a:bodyPr wrap="square" rtlCol="0">
            <a:spAutoFit/>
          </a:bodyPr>
          <a:lstStyle/>
          <a:p>
            <a:pPr algn="r"/>
            <a:r>
              <a:rPr lang="en-US" dirty="0"/>
              <a:t>takes</a:t>
            </a:r>
          </a:p>
        </p:txBody>
      </p:sp>
      <p:sp>
        <p:nvSpPr>
          <p:cNvPr id="9" name="Rectangle 8">
            <a:extLst>
              <a:ext uri="{FF2B5EF4-FFF2-40B4-BE49-F238E27FC236}">
                <a16:creationId xmlns:a16="http://schemas.microsoft.com/office/drawing/2014/main" id="{41E9F592-8257-4CAC-97ED-ADEB83F87299}"/>
              </a:ext>
            </a:extLst>
          </p:cNvPr>
          <p:cNvSpPr/>
          <p:nvPr/>
        </p:nvSpPr>
        <p:spPr>
          <a:xfrm>
            <a:off x="2064774" y="4557252"/>
            <a:ext cx="3244645" cy="4277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2294951-BCDD-4CBB-BCD3-4CA820AB704C}"/>
              </a:ext>
            </a:extLst>
          </p:cNvPr>
          <p:cNvSpPr txBox="1"/>
          <p:nvPr/>
        </p:nvSpPr>
        <p:spPr>
          <a:xfrm>
            <a:off x="1103552" y="5588622"/>
            <a:ext cx="6327058" cy="369332"/>
          </a:xfrm>
          <a:prstGeom prst="rect">
            <a:avLst/>
          </a:prstGeom>
          <a:solidFill>
            <a:srgbClr val="FFFF00"/>
          </a:solidFill>
        </p:spPr>
        <p:txBody>
          <a:bodyPr wrap="square" rtlCol="0">
            <a:spAutoFit/>
          </a:bodyPr>
          <a:lstStyle/>
          <a:p>
            <a:r>
              <a:rPr lang="en-US" dirty="0"/>
              <a:t>replaced by the relation obtained by evaluating the natural join</a:t>
            </a:r>
          </a:p>
        </p:txBody>
      </p:sp>
    </p:spTree>
    <p:extLst>
      <p:ext uri="{BB962C8B-B14F-4D97-AF65-F5344CB8AC3E}">
        <p14:creationId xmlns:p14="http://schemas.microsoft.com/office/powerpoint/2010/main" val="34300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6340-164A-4D18-8C03-F6B8F347BBCA}"/>
              </a:ext>
            </a:extLst>
          </p:cNvPr>
          <p:cNvSpPr>
            <a:spLocks noGrp="1"/>
          </p:cNvSpPr>
          <p:nvPr>
            <p:ph type="title"/>
          </p:nvPr>
        </p:nvSpPr>
        <p:spPr/>
        <p:txBody>
          <a:bodyPr>
            <a:normAutofit fontScale="90000"/>
          </a:bodyPr>
          <a:lstStyle/>
          <a:p>
            <a:r>
              <a:rPr lang="en-US" dirty="0"/>
              <a:t>Revoking of Privileges</a:t>
            </a:r>
          </a:p>
        </p:txBody>
      </p:sp>
      <p:sp>
        <p:nvSpPr>
          <p:cNvPr id="3" name="Content Placeholder 2">
            <a:extLst>
              <a:ext uri="{FF2B5EF4-FFF2-40B4-BE49-F238E27FC236}">
                <a16:creationId xmlns:a16="http://schemas.microsoft.com/office/drawing/2014/main" id="{FC7F0362-D6FB-45BB-8974-58AFC0174841}"/>
              </a:ext>
            </a:extLst>
          </p:cNvPr>
          <p:cNvSpPr>
            <a:spLocks noGrp="1"/>
          </p:cNvSpPr>
          <p:nvPr>
            <p:ph idx="1"/>
          </p:nvPr>
        </p:nvSpPr>
        <p:spPr>
          <a:xfrm>
            <a:off x="838200" y="1270000"/>
            <a:ext cx="6949966" cy="4906963"/>
          </a:xfrm>
        </p:spPr>
        <p:txBody>
          <a:bodyPr/>
          <a:lstStyle/>
          <a:p>
            <a:pPr algn="just"/>
            <a:r>
              <a:rPr lang="en-US" dirty="0"/>
              <a:t>You can also see that U1 is also getting privilege from U4.</a:t>
            </a:r>
          </a:p>
          <a:p>
            <a:pPr algn="just"/>
            <a:r>
              <a:rPr lang="en-US" dirty="0"/>
              <a:t>Suppose that the database administrator decides to revoke the authorization of user U1?</a:t>
            </a:r>
          </a:p>
          <a:p>
            <a:pPr algn="just"/>
            <a:r>
              <a:rPr lang="en-US" dirty="0"/>
              <a:t>Will the privilege will be revoked? </a:t>
            </a:r>
          </a:p>
        </p:txBody>
      </p:sp>
      <p:sp>
        <p:nvSpPr>
          <p:cNvPr id="4" name="Slide Number Placeholder 3">
            <a:extLst>
              <a:ext uri="{FF2B5EF4-FFF2-40B4-BE49-F238E27FC236}">
                <a16:creationId xmlns:a16="http://schemas.microsoft.com/office/drawing/2014/main" id="{A9CA7774-9A67-4AFD-9DA3-48B4ACAFD593}"/>
              </a:ext>
            </a:extLst>
          </p:cNvPr>
          <p:cNvSpPr>
            <a:spLocks noGrp="1"/>
          </p:cNvSpPr>
          <p:nvPr>
            <p:ph type="sldNum" sz="quarter" idx="12"/>
          </p:nvPr>
        </p:nvSpPr>
        <p:spPr/>
        <p:txBody>
          <a:bodyPr/>
          <a:lstStyle/>
          <a:p>
            <a:fld id="{7A40C488-C8CC-47D5-8871-7D5F905AB6AC}" type="slidenum">
              <a:rPr lang="en-US" smtClean="0"/>
              <a:t>70</a:t>
            </a:fld>
            <a:endParaRPr lang="en-US"/>
          </a:p>
        </p:txBody>
      </p:sp>
      <p:pic>
        <p:nvPicPr>
          <p:cNvPr id="6" name="Picture 5">
            <a:extLst>
              <a:ext uri="{FF2B5EF4-FFF2-40B4-BE49-F238E27FC236}">
                <a16:creationId xmlns:a16="http://schemas.microsoft.com/office/drawing/2014/main" id="{8F7B31C5-9C70-4A1B-A4FB-A985D97697BF}"/>
              </a:ext>
            </a:extLst>
          </p:cNvPr>
          <p:cNvPicPr>
            <a:picLocks noChangeAspect="1"/>
          </p:cNvPicPr>
          <p:nvPr/>
        </p:nvPicPr>
        <p:blipFill>
          <a:blip r:embed="rId2"/>
          <a:stretch>
            <a:fillRect/>
          </a:stretch>
        </p:blipFill>
        <p:spPr>
          <a:xfrm>
            <a:off x="7993118" y="2128345"/>
            <a:ext cx="3759236" cy="2867846"/>
          </a:xfrm>
          <a:prstGeom prst="rect">
            <a:avLst/>
          </a:prstGeom>
        </p:spPr>
      </p:pic>
      <p:cxnSp>
        <p:nvCxnSpPr>
          <p:cNvPr id="21" name="Straight Arrow Connector 20">
            <a:extLst>
              <a:ext uri="{FF2B5EF4-FFF2-40B4-BE49-F238E27FC236}">
                <a16:creationId xmlns:a16="http://schemas.microsoft.com/office/drawing/2014/main" id="{7510E526-8C50-41AF-9189-0EFCFD3796DF}"/>
              </a:ext>
            </a:extLst>
          </p:cNvPr>
          <p:cNvCxnSpPr>
            <a:cxnSpLocks/>
          </p:cNvCxnSpPr>
          <p:nvPr/>
        </p:nvCxnSpPr>
        <p:spPr>
          <a:xfrm flipH="1">
            <a:off x="10184526" y="2238702"/>
            <a:ext cx="10562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421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C157-2C11-402E-BFA5-6ECEBE348A3A}"/>
              </a:ext>
            </a:extLst>
          </p:cNvPr>
          <p:cNvSpPr>
            <a:spLocks noGrp="1"/>
          </p:cNvSpPr>
          <p:nvPr>
            <p:ph type="title"/>
          </p:nvPr>
        </p:nvSpPr>
        <p:spPr/>
        <p:txBody>
          <a:bodyPr>
            <a:normAutofit fontScale="90000"/>
          </a:bodyPr>
          <a:lstStyle/>
          <a:p>
            <a:r>
              <a:rPr lang="en-US" dirty="0"/>
              <a:t>Revoking of Privileges</a:t>
            </a:r>
          </a:p>
        </p:txBody>
      </p:sp>
      <p:sp>
        <p:nvSpPr>
          <p:cNvPr id="3" name="Content Placeholder 2">
            <a:extLst>
              <a:ext uri="{FF2B5EF4-FFF2-40B4-BE49-F238E27FC236}">
                <a16:creationId xmlns:a16="http://schemas.microsoft.com/office/drawing/2014/main" id="{FE9D1E96-CDF9-49C2-95BE-9A44E4603F01}"/>
              </a:ext>
            </a:extLst>
          </p:cNvPr>
          <p:cNvSpPr>
            <a:spLocks noGrp="1"/>
          </p:cNvSpPr>
          <p:nvPr>
            <p:ph idx="1"/>
          </p:nvPr>
        </p:nvSpPr>
        <p:spPr>
          <a:xfrm>
            <a:off x="838200" y="1270000"/>
            <a:ext cx="7564821" cy="4906963"/>
          </a:xfrm>
        </p:spPr>
        <p:txBody>
          <a:bodyPr>
            <a:normAutofit/>
          </a:bodyPr>
          <a:lstStyle/>
          <a:p>
            <a:pPr algn="just"/>
            <a:r>
              <a:rPr lang="en-US" dirty="0"/>
              <a:t>revocation of a privilege from a user/role may cause other users/roles also to lose that privilege.</a:t>
            </a:r>
          </a:p>
          <a:p>
            <a:pPr algn="just"/>
            <a:r>
              <a:rPr lang="en-US" dirty="0"/>
              <a:t>This behavior is called </a:t>
            </a:r>
            <a:r>
              <a:rPr lang="en-US" dirty="0">
                <a:solidFill>
                  <a:srgbClr val="FF0000"/>
                </a:solidFill>
              </a:rPr>
              <a:t>cascading revocation </a:t>
            </a:r>
            <a:r>
              <a:rPr lang="en-US" dirty="0"/>
              <a:t>and in most database systems, this is default behavior.</a:t>
            </a:r>
          </a:p>
          <a:p>
            <a:pPr algn="just"/>
            <a:r>
              <a:rPr lang="en-US" dirty="0"/>
              <a:t>The revoke statement may specify </a:t>
            </a:r>
            <a:r>
              <a:rPr lang="en-US" dirty="0">
                <a:solidFill>
                  <a:srgbClr val="FF0000"/>
                </a:solidFill>
              </a:rPr>
              <a:t>restrict</a:t>
            </a:r>
            <a:r>
              <a:rPr lang="en-US" dirty="0"/>
              <a:t> in order to prevent cascading revocation:</a:t>
            </a:r>
          </a:p>
          <a:p>
            <a:pPr marL="457200" lvl="1" indent="0" algn="just">
              <a:buNone/>
            </a:pPr>
            <a:r>
              <a:rPr lang="en-US" i="1" dirty="0"/>
              <a:t>revoke select on</a:t>
            </a:r>
            <a:r>
              <a:rPr lang="en-US" b="0" i="1" dirty="0"/>
              <a:t> department </a:t>
            </a:r>
            <a:r>
              <a:rPr lang="en-US" i="1" dirty="0"/>
              <a:t>from</a:t>
            </a:r>
            <a:r>
              <a:rPr lang="en-US" b="0" i="1" dirty="0"/>
              <a:t> Amit, Satoshi </a:t>
            </a:r>
            <a:r>
              <a:rPr lang="en-US" i="1" dirty="0"/>
              <a:t>restrict</a:t>
            </a:r>
            <a:r>
              <a:rPr lang="en-US" b="0" i="1" dirty="0"/>
              <a:t>;</a:t>
            </a:r>
          </a:p>
          <a:p>
            <a:pPr marL="457200" lvl="1" indent="0" algn="just">
              <a:buNone/>
            </a:pPr>
            <a:endParaRPr lang="en-US" b="0" i="1" dirty="0"/>
          </a:p>
        </p:txBody>
      </p:sp>
      <p:sp>
        <p:nvSpPr>
          <p:cNvPr id="4" name="Slide Number Placeholder 3">
            <a:extLst>
              <a:ext uri="{FF2B5EF4-FFF2-40B4-BE49-F238E27FC236}">
                <a16:creationId xmlns:a16="http://schemas.microsoft.com/office/drawing/2014/main" id="{3D327CFA-AE06-4E2F-893A-4EF2613CA570}"/>
              </a:ext>
            </a:extLst>
          </p:cNvPr>
          <p:cNvSpPr>
            <a:spLocks noGrp="1"/>
          </p:cNvSpPr>
          <p:nvPr>
            <p:ph type="sldNum" sz="quarter" idx="12"/>
          </p:nvPr>
        </p:nvSpPr>
        <p:spPr/>
        <p:txBody>
          <a:bodyPr/>
          <a:lstStyle/>
          <a:p>
            <a:fld id="{7A40C488-C8CC-47D5-8871-7D5F905AB6AC}" type="slidenum">
              <a:rPr lang="en-US" smtClean="0"/>
              <a:t>71</a:t>
            </a:fld>
            <a:endParaRPr lang="en-US"/>
          </a:p>
        </p:txBody>
      </p:sp>
    </p:spTree>
    <p:extLst>
      <p:ext uri="{BB962C8B-B14F-4D97-AF65-F5344CB8AC3E}">
        <p14:creationId xmlns:p14="http://schemas.microsoft.com/office/powerpoint/2010/main" val="96895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C157-2C11-402E-BFA5-6ECEBE348A3A}"/>
              </a:ext>
            </a:extLst>
          </p:cNvPr>
          <p:cNvSpPr>
            <a:spLocks noGrp="1"/>
          </p:cNvSpPr>
          <p:nvPr>
            <p:ph type="title"/>
          </p:nvPr>
        </p:nvSpPr>
        <p:spPr/>
        <p:txBody>
          <a:bodyPr>
            <a:normAutofit fontScale="90000"/>
          </a:bodyPr>
          <a:lstStyle/>
          <a:p>
            <a:r>
              <a:rPr lang="en-US" dirty="0"/>
              <a:t>Revoking of Privileges</a:t>
            </a:r>
          </a:p>
        </p:txBody>
      </p:sp>
      <p:sp>
        <p:nvSpPr>
          <p:cNvPr id="3" name="Content Placeholder 2">
            <a:extLst>
              <a:ext uri="{FF2B5EF4-FFF2-40B4-BE49-F238E27FC236}">
                <a16:creationId xmlns:a16="http://schemas.microsoft.com/office/drawing/2014/main" id="{FE9D1E96-CDF9-49C2-95BE-9A44E4603F01}"/>
              </a:ext>
            </a:extLst>
          </p:cNvPr>
          <p:cNvSpPr>
            <a:spLocks noGrp="1"/>
          </p:cNvSpPr>
          <p:nvPr>
            <p:ph idx="1"/>
          </p:nvPr>
        </p:nvSpPr>
        <p:spPr>
          <a:xfrm>
            <a:off x="838200" y="1270000"/>
            <a:ext cx="7564821" cy="4906963"/>
          </a:xfrm>
        </p:spPr>
        <p:txBody>
          <a:bodyPr>
            <a:normAutofit/>
          </a:bodyPr>
          <a:lstStyle/>
          <a:p>
            <a:pPr marL="457200" lvl="1" indent="0" algn="just">
              <a:buNone/>
            </a:pPr>
            <a:r>
              <a:rPr lang="en-US" dirty="0"/>
              <a:t>revoke grant option for select on </a:t>
            </a:r>
            <a:r>
              <a:rPr lang="en-US" b="0" i="1" dirty="0"/>
              <a:t>department </a:t>
            </a:r>
            <a:r>
              <a:rPr lang="en-US" dirty="0"/>
              <a:t>from </a:t>
            </a:r>
            <a:r>
              <a:rPr lang="en-US" b="0" dirty="0"/>
              <a:t>Amit;</a:t>
            </a:r>
            <a:r>
              <a:rPr lang="en-US" dirty="0"/>
              <a:t> </a:t>
            </a:r>
          </a:p>
          <a:p>
            <a:pPr marL="457200" lvl="1" indent="0" algn="just">
              <a:buNone/>
            </a:pPr>
            <a:endParaRPr lang="en-US" dirty="0"/>
          </a:p>
          <a:p>
            <a:pPr algn="just"/>
            <a:r>
              <a:rPr lang="en-US" dirty="0"/>
              <a:t>The above query will only revoke the grant option, rather than the actual select privilege:</a:t>
            </a:r>
            <a:br>
              <a:rPr lang="en-US" dirty="0"/>
            </a:br>
            <a:endParaRPr lang="en-US" b="0" i="1" dirty="0"/>
          </a:p>
        </p:txBody>
      </p:sp>
      <p:sp>
        <p:nvSpPr>
          <p:cNvPr id="4" name="Slide Number Placeholder 3">
            <a:extLst>
              <a:ext uri="{FF2B5EF4-FFF2-40B4-BE49-F238E27FC236}">
                <a16:creationId xmlns:a16="http://schemas.microsoft.com/office/drawing/2014/main" id="{3D327CFA-AE06-4E2F-893A-4EF2613CA570}"/>
              </a:ext>
            </a:extLst>
          </p:cNvPr>
          <p:cNvSpPr>
            <a:spLocks noGrp="1"/>
          </p:cNvSpPr>
          <p:nvPr>
            <p:ph type="sldNum" sz="quarter" idx="12"/>
          </p:nvPr>
        </p:nvSpPr>
        <p:spPr/>
        <p:txBody>
          <a:bodyPr/>
          <a:lstStyle/>
          <a:p>
            <a:fld id="{7A40C488-C8CC-47D5-8871-7D5F905AB6AC}" type="slidenum">
              <a:rPr lang="en-US" smtClean="0"/>
              <a:t>72</a:t>
            </a:fld>
            <a:endParaRPr lang="en-US"/>
          </a:p>
        </p:txBody>
      </p:sp>
    </p:spTree>
    <p:extLst>
      <p:ext uri="{BB962C8B-B14F-4D97-AF65-F5344CB8AC3E}">
        <p14:creationId xmlns:p14="http://schemas.microsoft.com/office/powerpoint/2010/main" val="656790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p>
        </p:txBody>
      </p:sp>
      <p:sp>
        <p:nvSpPr>
          <p:cNvPr id="3" name="Content Placeholder 2"/>
          <p:cNvSpPr>
            <a:spLocks noGrp="1"/>
          </p:cNvSpPr>
          <p:nvPr>
            <p:ph idx="1"/>
          </p:nvPr>
        </p:nvSpPr>
        <p:spPr/>
        <p:txBody>
          <a:bodyPr/>
          <a:lstStyle/>
          <a:p>
            <a:r>
              <a:rPr lang="en-US" dirty="0"/>
              <a:t>Abraham </a:t>
            </a:r>
            <a:r>
              <a:rPr lang="en-US" dirty="0" err="1"/>
              <a:t>Silberschatz</a:t>
            </a:r>
            <a:r>
              <a:rPr lang="en-US" dirty="0"/>
              <a:t>, Henry F. </a:t>
            </a:r>
            <a:r>
              <a:rPr lang="en-US" dirty="0" err="1"/>
              <a:t>Korth</a:t>
            </a:r>
            <a:r>
              <a:rPr lang="en-US" dirty="0"/>
              <a:t>, and S. Sudarshan, Database System Concepts, 7/e</a:t>
            </a:r>
          </a:p>
          <a:p>
            <a:r>
              <a:rPr lang="en-US" dirty="0" err="1"/>
              <a:t>Adhsakkdi</a:t>
            </a:r>
            <a:r>
              <a:rPr lang="en-US" dirty="0"/>
              <a:t> Y, Raghuram Krishnan and Johannes </a:t>
            </a:r>
            <a:r>
              <a:rPr lang="en-US" dirty="0" err="1"/>
              <a:t>Gehrke</a:t>
            </a:r>
            <a:r>
              <a:rPr lang="en-US" dirty="0"/>
              <a:t>, Database Management Systems, 3/e, TMH, 2007. </a:t>
            </a:r>
          </a:p>
          <a:p>
            <a:r>
              <a:rPr lang="en-US" dirty="0"/>
              <a:t>Some of the figures and Examples are taken from various online sources. </a:t>
            </a:r>
          </a:p>
        </p:txBody>
      </p:sp>
    </p:spTree>
    <p:extLst>
      <p:ext uri="{BB962C8B-B14F-4D97-AF65-F5344CB8AC3E}">
        <p14:creationId xmlns:p14="http://schemas.microsoft.com/office/powerpoint/2010/main" val="314075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F855C-2E0B-453D-9E9C-0ACDCAB7A575}"/>
              </a:ext>
            </a:extLst>
          </p:cNvPr>
          <p:cNvSpPr>
            <a:spLocks noGrp="1"/>
          </p:cNvSpPr>
          <p:nvPr>
            <p:ph type="title"/>
          </p:nvPr>
        </p:nvSpPr>
        <p:spPr/>
        <p:txBody>
          <a:bodyPr>
            <a:normAutofit fontScale="90000"/>
          </a:bodyPr>
          <a:lstStyle/>
          <a:p>
            <a:r>
              <a:rPr lang="en-US" dirty="0"/>
              <a:t>The Natural Join</a:t>
            </a:r>
          </a:p>
        </p:txBody>
      </p:sp>
      <p:sp>
        <p:nvSpPr>
          <p:cNvPr id="4" name="Slide Number Placeholder 3">
            <a:extLst>
              <a:ext uri="{FF2B5EF4-FFF2-40B4-BE49-F238E27FC236}">
                <a16:creationId xmlns:a16="http://schemas.microsoft.com/office/drawing/2014/main" id="{CF2DB331-5016-4149-BD18-72627697F04A}"/>
              </a:ext>
            </a:extLst>
          </p:cNvPr>
          <p:cNvSpPr>
            <a:spLocks noGrp="1"/>
          </p:cNvSpPr>
          <p:nvPr>
            <p:ph type="sldNum" sz="quarter" idx="12"/>
          </p:nvPr>
        </p:nvSpPr>
        <p:spPr/>
        <p:txBody>
          <a:bodyPr/>
          <a:lstStyle/>
          <a:p>
            <a:fld id="{7A40C488-C8CC-47D5-8871-7D5F905AB6AC}" type="slidenum">
              <a:rPr lang="en-US" smtClean="0"/>
              <a:t>8</a:t>
            </a:fld>
            <a:endParaRPr lang="en-US"/>
          </a:p>
        </p:txBody>
      </p:sp>
      <p:pic>
        <p:nvPicPr>
          <p:cNvPr id="5" name="Picture 4">
            <a:extLst>
              <a:ext uri="{FF2B5EF4-FFF2-40B4-BE49-F238E27FC236}">
                <a16:creationId xmlns:a16="http://schemas.microsoft.com/office/drawing/2014/main" id="{D06ED2DC-230D-44DE-AA3D-E452161099D6}"/>
              </a:ext>
            </a:extLst>
          </p:cNvPr>
          <p:cNvPicPr>
            <a:picLocks noChangeAspect="1"/>
          </p:cNvPicPr>
          <p:nvPr/>
        </p:nvPicPr>
        <p:blipFill>
          <a:blip r:embed="rId2"/>
          <a:stretch>
            <a:fillRect/>
          </a:stretch>
        </p:blipFill>
        <p:spPr>
          <a:xfrm>
            <a:off x="8530980" y="0"/>
            <a:ext cx="3337356" cy="2778711"/>
          </a:xfrm>
          <a:prstGeom prst="rect">
            <a:avLst/>
          </a:prstGeom>
        </p:spPr>
      </p:pic>
      <p:pic>
        <p:nvPicPr>
          <p:cNvPr id="6" name="Picture 5">
            <a:extLst>
              <a:ext uri="{FF2B5EF4-FFF2-40B4-BE49-F238E27FC236}">
                <a16:creationId xmlns:a16="http://schemas.microsoft.com/office/drawing/2014/main" id="{FB523BCC-DEFB-4994-98BE-ED939AB79CA9}"/>
              </a:ext>
            </a:extLst>
          </p:cNvPr>
          <p:cNvPicPr>
            <a:picLocks noChangeAspect="1"/>
          </p:cNvPicPr>
          <p:nvPr/>
        </p:nvPicPr>
        <p:blipFill>
          <a:blip r:embed="rId3"/>
          <a:stretch>
            <a:fillRect/>
          </a:stretch>
        </p:blipFill>
        <p:spPr>
          <a:xfrm>
            <a:off x="8610601" y="2778712"/>
            <a:ext cx="3581400" cy="4014822"/>
          </a:xfrm>
          <a:prstGeom prst="rect">
            <a:avLst/>
          </a:prstGeom>
        </p:spPr>
      </p:pic>
      <p:sp>
        <p:nvSpPr>
          <p:cNvPr id="7" name="TextBox 6">
            <a:extLst>
              <a:ext uri="{FF2B5EF4-FFF2-40B4-BE49-F238E27FC236}">
                <a16:creationId xmlns:a16="http://schemas.microsoft.com/office/drawing/2014/main" id="{9F666D86-47BD-414F-A0A7-9D56FE027B45}"/>
              </a:ext>
            </a:extLst>
          </p:cNvPr>
          <p:cNvSpPr txBox="1"/>
          <p:nvPr/>
        </p:nvSpPr>
        <p:spPr>
          <a:xfrm>
            <a:off x="7430610" y="213064"/>
            <a:ext cx="1100370" cy="369332"/>
          </a:xfrm>
          <a:prstGeom prst="rect">
            <a:avLst/>
          </a:prstGeom>
          <a:noFill/>
        </p:spPr>
        <p:txBody>
          <a:bodyPr wrap="square" rtlCol="0">
            <a:spAutoFit/>
          </a:bodyPr>
          <a:lstStyle/>
          <a:p>
            <a:pPr algn="r"/>
            <a:r>
              <a:rPr lang="en-US" dirty="0"/>
              <a:t>student</a:t>
            </a:r>
          </a:p>
        </p:txBody>
      </p:sp>
      <p:sp>
        <p:nvSpPr>
          <p:cNvPr id="8" name="TextBox 7">
            <a:extLst>
              <a:ext uri="{FF2B5EF4-FFF2-40B4-BE49-F238E27FC236}">
                <a16:creationId xmlns:a16="http://schemas.microsoft.com/office/drawing/2014/main" id="{25E4CE10-391F-4D20-A8C6-CD89FA903D7F}"/>
              </a:ext>
            </a:extLst>
          </p:cNvPr>
          <p:cNvSpPr txBox="1"/>
          <p:nvPr/>
        </p:nvSpPr>
        <p:spPr>
          <a:xfrm>
            <a:off x="7581530" y="2750352"/>
            <a:ext cx="1100370" cy="369332"/>
          </a:xfrm>
          <a:prstGeom prst="rect">
            <a:avLst/>
          </a:prstGeom>
          <a:noFill/>
        </p:spPr>
        <p:txBody>
          <a:bodyPr wrap="square" rtlCol="0">
            <a:spAutoFit/>
          </a:bodyPr>
          <a:lstStyle/>
          <a:p>
            <a:pPr algn="r"/>
            <a:r>
              <a:rPr lang="en-US" dirty="0"/>
              <a:t>takes</a:t>
            </a:r>
          </a:p>
        </p:txBody>
      </p:sp>
      <p:pic>
        <p:nvPicPr>
          <p:cNvPr id="12" name="Picture 11">
            <a:extLst>
              <a:ext uri="{FF2B5EF4-FFF2-40B4-BE49-F238E27FC236}">
                <a16:creationId xmlns:a16="http://schemas.microsoft.com/office/drawing/2014/main" id="{8F0D3D55-FAC8-4F61-823B-18C550775579}"/>
              </a:ext>
            </a:extLst>
          </p:cNvPr>
          <p:cNvPicPr>
            <a:picLocks noChangeAspect="1"/>
          </p:cNvPicPr>
          <p:nvPr/>
        </p:nvPicPr>
        <p:blipFill>
          <a:blip r:embed="rId4"/>
          <a:stretch>
            <a:fillRect/>
          </a:stretch>
        </p:blipFill>
        <p:spPr>
          <a:xfrm>
            <a:off x="785304" y="1175966"/>
            <a:ext cx="6572250" cy="5581650"/>
          </a:xfrm>
          <a:prstGeom prst="rect">
            <a:avLst/>
          </a:prstGeom>
        </p:spPr>
      </p:pic>
    </p:spTree>
    <p:extLst>
      <p:ext uri="{BB962C8B-B14F-4D97-AF65-F5344CB8AC3E}">
        <p14:creationId xmlns:p14="http://schemas.microsoft.com/office/powerpoint/2010/main" val="581710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AA5C-F728-4E94-A14D-15181678A49F}"/>
              </a:ext>
            </a:extLst>
          </p:cNvPr>
          <p:cNvSpPr>
            <a:spLocks noGrp="1"/>
          </p:cNvSpPr>
          <p:nvPr>
            <p:ph type="title"/>
          </p:nvPr>
        </p:nvSpPr>
        <p:spPr/>
        <p:txBody>
          <a:bodyPr>
            <a:normAutofit fontScale="90000"/>
          </a:bodyPr>
          <a:lstStyle/>
          <a:p>
            <a:r>
              <a:rPr lang="en-US" dirty="0"/>
              <a:t>The Natural Join</a:t>
            </a:r>
          </a:p>
        </p:txBody>
      </p:sp>
      <p:sp>
        <p:nvSpPr>
          <p:cNvPr id="3" name="Content Placeholder 2">
            <a:extLst>
              <a:ext uri="{FF2B5EF4-FFF2-40B4-BE49-F238E27FC236}">
                <a16:creationId xmlns:a16="http://schemas.microsoft.com/office/drawing/2014/main" id="{3109AE4D-FC2F-4D3C-BFBB-424CDBC2A318}"/>
              </a:ext>
            </a:extLst>
          </p:cNvPr>
          <p:cNvSpPr>
            <a:spLocks noGrp="1"/>
          </p:cNvSpPr>
          <p:nvPr>
            <p:ph idx="1"/>
          </p:nvPr>
        </p:nvSpPr>
        <p:spPr>
          <a:xfrm>
            <a:off x="838200" y="1270000"/>
            <a:ext cx="6592410" cy="4906963"/>
          </a:xfrm>
        </p:spPr>
        <p:txBody>
          <a:bodyPr>
            <a:normAutofit/>
          </a:bodyPr>
          <a:lstStyle/>
          <a:p>
            <a:pPr algn="just"/>
            <a:r>
              <a:rPr lang="en-US" dirty="0"/>
              <a:t>A </a:t>
            </a:r>
            <a:r>
              <a:rPr lang="en-US" dirty="0">
                <a:solidFill>
                  <a:srgbClr val="FF0000"/>
                </a:solidFill>
              </a:rPr>
              <a:t>from</a:t>
            </a:r>
            <a:r>
              <a:rPr lang="en-US" dirty="0"/>
              <a:t> clause in an SQL query can have multiple relations combined using natural</a:t>
            </a:r>
            <a:br>
              <a:rPr lang="en-US" dirty="0"/>
            </a:br>
            <a:r>
              <a:rPr lang="en-US" dirty="0"/>
              <a:t>join:</a:t>
            </a:r>
          </a:p>
          <a:p>
            <a:pPr marL="457200" lvl="1" indent="0">
              <a:buNone/>
            </a:pPr>
            <a:r>
              <a:rPr lang="en-US" dirty="0"/>
              <a:t>select </a:t>
            </a:r>
            <a:r>
              <a:rPr lang="en-US" b="0" i="1" dirty="0"/>
              <a:t>A</a:t>
            </a:r>
            <a:r>
              <a:rPr lang="en-US" b="0" dirty="0"/>
              <a:t>1, </a:t>
            </a:r>
            <a:r>
              <a:rPr lang="en-US" b="0" i="1" dirty="0"/>
              <a:t>A</a:t>
            </a:r>
            <a:r>
              <a:rPr lang="en-US" b="0" dirty="0"/>
              <a:t>2, … , </a:t>
            </a:r>
            <a:r>
              <a:rPr lang="en-US" b="0" i="1" dirty="0"/>
              <a:t>An </a:t>
            </a:r>
          </a:p>
          <a:p>
            <a:pPr marL="457200" lvl="1" indent="0">
              <a:buNone/>
            </a:pPr>
            <a:r>
              <a:rPr lang="en-US" dirty="0"/>
              <a:t>from </a:t>
            </a:r>
            <a:r>
              <a:rPr lang="en-US" b="0" i="1" dirty="0"/>
              <a:t>r</a:t>
            </a:r>
            <a:r>
              <a:rPr lang="en-US" b="0" dirty="0"/>
              <a:t>1 </a:t>
            </a:r>
            <a:r>
              <a:rPr lang="en-US" dirty="0"/>
              <a:t>natural join </a:t>
            </a:r>
            <a:r>
              <a:rPr lang="en-US" b="0" i="1" dirty="0"/>
              <a:t>r</a:t>
            </a:r>
            <a:r>
              <a:rPr lang="en-US" b="0" dirty="0"/>
              <a:t>2 </a:t>
            </a:r>
            <a:r>
              <a:rPr lang="en-US" dirty="0"/>
              <a:t>natural join </a:t>
            </a:r>
            <a:r>
              <a:rPr lang="en-US" b="0" dirty="0"/>
              <a:t>. . . </a:t>
            </a:r>
            <a:r>
              <a:rPr lang="en-US" dirty="0"/>
              <a:t>natural join </a:t>
            </a:r>
            <a:r>
              <a:rPr lang="en-US" b="0" i="1" dirty="0"/>
              <a:t>rm </a:t>
            </a:r>
            <a:r>
              <a:rPr lang="en-US" dirty="0"/>
              <a:t>where </a:t>
            </a:r>
            <a:r>
              <a:rPr lang="en-US" b="0" i="1" dirty="0"/>
              <a:t>P</a:t>
            </a:r>
            <a:r>
              <a:rPr lang="en-US" b="0" dirty="0"/>
              <a:t>;</a:t>
            </a:r>
            <a:br>
              <a:rPr lang="en-US" b="0" dirty="0"/>
            </a:br>
            <a:br>
              <a:rPr lang="en-US" dirty="0"/>
            </a:br>
            <a:endParaRPr lang="en-US" dirty="0"/>
          </a:p>
        </p:txBody>
      </p:sp>
      <p:sp>
        <p:nvSpPr>
          <p:cNvPr id="4" name="Slide Number Placeholder 3">
            <a:extLst>
              <a:ext uri="{FF2B5EF4-FFF2-40B4-BE49-F238E27FC236}">
                <a16:creationId xmlns:a16="http://schemas.microsoft.com/office/drawing/2014/main" id="{D55172BB-70C9-4468-8DB9-3E70C82ECFCC}"/>
              </a:ext>
            </a:extLst>
          </p:cNvPr>
          <p:cNvSpPr>
            <a:spLocks noGrp="1"/>
          </p:cNvSpPr>
          <p:nvPr>
            <p:ph type="sldNum" sz="quarter" idx="12"/>
          </p:nvPr>
        </p:nvSpPr>
        <p:spPr/>
        <p:txBody>
          <a:bodyPr/>
          <a:lstStyle/>
          <a:p>
            <a:fld id="{7A40C488-C8CC-47D5-8871-7D5F905AB6AC}" type="slidenum">
              <a:rPr lang="en-US" smtClean="0"/>
              <a:t>9</a:t>
            </a:fld>
            <a:endParaRPr lang="en-US"/>
          </a:p>
        </p:txBody>
      </p:sp>
      <p:pic>
        <p:nvPicPr>
          <p:cNvPr id="6" name="Picture 5">
            <a:extLst>
              <a:ext uri="{FF2B5EF4-FFF2-40B4-BE49-F238E27FC236}">
                <a16:creationId xmlns:a16="http://schemas.microsoft.com/office/drawing/2014/main" id="{DF1652EF-0C68-450D-9345-0D8BD52CD779}"/>
              </a:ext>
            </a:extLst>
          </p:cNvPr>
          <p:cNvPicPr>
            <a:picLocks noChangeAspect="1"/>
          </p:cNvPicPr>
          <p:nvPr/>
        </p:nvPicPr>
        <p:blipFill>
          <a:blip r:embed="rId2"/>
          <a:stretch>
            <a:fillRect/>
          </a:stretch>
        </p:blipFill>
        <p:spPr>
          <a:xfrm>
            <a:off x="8530980" y="0"/>
            <a:ext cx="3337356" cy="2778711"/>
          </a:xfrm>
          <a:prstGeom prst="rect">
            <a:avLst/>
          </a:prstGeom>
        </p:spPr>
      </p:pic>
      <p:pic>
        <p:nvPicPr>
          <p:cNvPr id="8" name="Picture 7">
            <a:extLst>
              <a:ext uri="{FF2B5EF4-FFF2-40B4-BE49-F238E27FC236}">
                <a16:creationId xmlns:a16="http://schemas.microsoft.com/office/drawing/2014/main" id="{70A836D9-D00A-4183-9C49-2A870E3B8A56}"/>
              </a:ext>
            </a:extLst>
          </p:cNvPr>
          <p:cNvPicPr>
            <a:picLocks noChangeAspect="1"/>
          </p:cNvPicPr>
          <p:nvPr/>
        </p:nvPicPr>
        <p:blipFill>
          <a:blip r:embed="rId3"/>
          <a:stretch>
            <a:fillRect/>
          </a:stretch>
        </p:blipFill>
        <p:spPr>
          <a:xfrm>
            <a:off x="8610601" y="2778712"/>
            <a:ext cx="3581400" cy="4014822"/>
          </a:xfrm>
          <a:prstGeom prst="rect">
            <a:avLst/>
          </a:prstGeom>
        </p:spPr>
      </p:pic>
      <p:sp>
        <p:nvSpPr>
          <p:cNvPr id="9" name="TextBox 8">
            <a:extLst>
              <a:ext uri="{FF2B5EF4-FFF2-40B4-BE49-F238E27FC236}">
                <a16:creationId xmlns:a16="http://schemas.microsoft.com/office/drawing/2014/main" id="{57D211FA-369E-4F9C-908B-F6EF8713AEAB}"/>
              </a:ext>
            </a:extLst>
          </p:cNvPr>
          <p:cNvSpPr txBox="1"/>
          <p:nvPr/>
        </p:nvSpPr>
        <p:spPr>
          <a:xfrm>
            <a:off x="7430610" y="213064"/>
            <a:ext cx="1100370" cy="369332"/>
          </a:xfrm>
          <a:prstGeom prst="rect">
            <a:avLst/>
          </a:prstGeom>
          <a:noFill/>
        </p:spPr>
        <p:txBody>
          <a:bodyPr wrap="square" rtlCol="0">
            <a:spAutoFit/>
          </a:bodyPr>
          <a:lstStyle/>
          <a:p>
            <a:pPr algn="r"/>
            <a:r>
              <a:rPr lang="en-US" dirty="0"/>
              <a:t>student</a:t>
            </a:r>
          </a:p>
        </p:txBody>
      </p:sp>
      <p:sp>
        <p:nvSpPr>
          <p:cNvPr id="10" name="TextBox 9">
            <a:extLst>
              <a:ext uri="{FF2B5EF4-FFF2-40B4-BE49-F238E27FC236}">
                <a16:creationId xmlns:a16="http://schemas.microsoft.com/office/drawing/2014/main" id="{04C8934F-4243-4CB9-BFBC-7D8F564251AC}"/>
              </a:ext>
            </a:extLst>
          </p:cNvPr>
          <p:cNvSpPr txBox="1"/>
          <p:nvPr/>
        </p:nvSpPr>
        <p:spPr>
          <a:xfrm>
            <a:off x="7581530" y="2750352"/>
            <a:ext cx="1100370" cy="369332"/>
          </a:xfrm>
          <a:prstGeom prst="rect">
            <a:avLst/>
          </a:prstGeom>
          <a:noFill/>
        </p:spPr>
        <p:txBody>
          <a:bodyPr wrap="square" rtlCol="0">
            <a:spAutoFit/>
          </a:bodyPr>
          <a:lstStyle/>
          <a:p>
            <a:pPr algn="r"/>
            <a:r>
              <a:rPr lang="en-US" dirty="0"/>
              <a:t>takes</a:t>
            </a:r>
          </a:p>
        </p:txBody>
      </p:sp>
    </p:spTree>
    <p:extLst>
      <p:ext uri="{BB962C8B-B14F-4D97-AF65-F5344CB8AC3E}">
        <p14:creationId xmlns:p14="http://schemas.microsoft.com/office/powerpoint/2010/main" val="1258412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23243</TotalTime>
  <Words>4937</Words>
  <Application>Microsoft Office PowerPoint</Application>
  <PresentationFormat>Widescreen</PresentationFormat>
  <Paragraphs>553</Paragraphs>
  <Slides>73</Slides>
  <Notes>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Calibri</vt:lpstr>
      <vt:lpstr>Calibri Light</vt:lpstr>
      <vt:lpstr>Cambria Math</vt:lpstr>
      <vt:lpstr>Office Theme</vt:lpstr>
      <vt:lpstr>Intermediate SQL</vt:lpstr>
      <vt:lpstr>Questions</vt:lpstr>
      <vt:lpstr>Question</vt:lpstr>
      <vt:lpstr>Outline</vt:lpstr>
      <vt:lpstr>Cartesian Product</vt:lpstr>
      <vt:lpstr>The Natural Join</vt:lpstr>
      <vt:lpstr>The Natural Join</vt:lpstr>
      <vt:lpstr>The Natural Join</vt:lpstr>
      <vt:lpstr>The Natural Join</vt:lpstr>
      <vt:lpstr>The Natural Join</vt:lpstr>
      <vt:lpstr>The Natural Join</vt:lpstr>
      <vt:lpstr>The Natural Join</vt:lpstr>
      <vt:lpstr>Join … using </vt:lpstr>
      <vt:lpstr>Questions</vt:lpstr>
      <vt:lpstr>Join Conditions: ON Conditions</vt:lpstr>
      <vt:lpstr>Join Conditions: ON Conditions</vt:lpstr>
      <vt:lpstr>Outer Joins</vt:lpstr>
      <vt:lpstr>Outer Joins</vt:lpstr>
      <vt:lpstr>Outer Joins</vt:lpstr>
      <vt:lpstr>Outer Joins</vt:lpstr>
      <vt:lpstr>Outer Joins</vt:lpstr>
      <vt:lpstr>Join Types and Conditions</vt:lpstr>
      <vt:lpstr>Views</vt:lpstr>
      <vt:lpstr>View Definition</vt:lpstr>
      <vt:lpstr>Views</vt:lpstr>
      <vt:lpstr>Views Defined Using Other Views</vt:lpstr>
      <vt:lpstr>Materialized Views</vt:lpstr>
      <vt:lpstr>Update of a View</vt:lpstr>
      <vt:lpstr>Update of a View</vt:lpstr>
      <vt:lpstr>Update of a View</vt:lpstr>
      <vt:lpstr>Update of a View</vt:lpstr>
      <vt:lpstr>Update of a View</vt:lpstr>
      <vt:lpstr>Updatable View</vt:lpstr>
      <vt:lpstr>Transactions</vt:lpstr>
      <vt:lpstr>Transactions</vt:lpstr>
      <vt:lpstr>Integrity Constraints (ICs)</vt:lpstr>
      <vt:lpstr>Constraints on a Single Relation</vt:lpstr>
      <vt:lpstr>Constraints on a Single Relation</vt:lpstr>
      <vt:lpstr>Referential Integrity</vt:lpstr>
      <vt:lpstr>Assigning Names to Constraints</vt:lpstr>
      <vt:lpstr>Complex Check Conditions</vt:lpstr>
      <vt:lpstr>Assertions</vt:lpstr>
      <vt:lpstr>Assertions</vt:lpstr>
      <vt:lpstr>Built-in Data Types in SQL</vt:lpstr>
      <vt:lpstr>Type Conversion and Formatting Functions</vt:lpstr>
      <vt:lpstr>Type Conversion and Formatting Functions</vt:lpstr>
      <vt:lpstr>Default Values</vt:lpstr>
      <vt:lpstr>Large-Object Types</vt:lpstr>
      <vt:lpstr>User-Defined Types</vt:lpstr>
      <vt:lpstr>Create Table Extensions</vt:lpstr>
      <vt:lpstr>Index Creation</vt:lpstr>
      <vt:lpstr>Authorization</vt:lpstr>
      <vt:lpstr>Authorization</vt:lpstr>
      <vt:lpstr>Authorization</vt:lpstr>
      <vt:lpstr>Granting and Revoking of Privileges</vt:lpstr>
      <vt:lpstr>Granting and Revoking of Privileges</vt:lpstr>
      <vt:lpstr>Granting and Revoking of Privileges</vt:lpstr>
      <vt:lpstr>Granting and Revoking of Privileges</vt:lpstr>
      <vt:lpstr>Granting and Revoking of Privileges</vt:lpstr>
      <vt:lpstr>Roles</vt:lpstr>
      <vt:lpstr>Roles</vt:lpstr>
      <vt:lpstr>Authorization on Views</vt:lpstr>
      <vt:lpstr>Authorization on Views</vt:lpstr>
      <vt:lpstr>Authorization on Views</vt:lpstr>
      <vt:lpstr>Authorizations on Schema</vt:lpstr>
      <vt:lpstr>Other Authorization Features</vt:lpstr>
      <vt:lpstr>Transfer of Privileges</vt:lpstr>
      <vt:lpstr>Transfer of Privileges</vt:lpstr>
      <vt:lpstr>Revoking of Privileges</vt:lpstr>
      <vt:lpstr>Revoking of Privileges</vt:lpstr>
      <vt:lpstr>Revoking of Privileges</vt:lpstr>
      <vt:lpstr>Revoking of Privileges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859</cp:revision>
  <dcterms:created xsi:type="dcterms:W3CDTF">2018-08-09T05:48:18Z</dcterms:created>
  <dcterms:modified xsi:type="dcterms:W3CDTF">2022-05-26T02:17:38Z</dcterms:modified>
</cp:coreProperties>
</file>