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11" r:id="rId3"/>
    <p:sldId id="312" r:id="rId4"/>
    <p:sldId id="313" r:id="rId5"/>
    <p:sldId id="314" r:id="rId6"/>
    <p:sldId id="331" r:id="rId7"/>
    <p:sldId id="316" r:id="rId8"/>
    <p:sldId id="315" r:id="rId9"/>
    <p:sldId id="317" r:id="rId10"/>
    <p:sldId id="318" r:id="rId11"/>
    <p:sldId id="324" r:id="rId12"/>
    <p:sldId id="325" r:id="rId13"/>
    <p:sldId id="326" r:id="rId14"/>
    <p:sldId id="327" r:id="rId15"/>
    <p:sldId id="286" r:id="rId16"/>
    <p:sldId id="259" r:id="rId17"/>
    <p:sldId id="285" r:id="rId18"/>
    <p:sldId id="287" r:id="rId19"/>
    <p:sldId id="328" r:id="rId20"/>
    <p:sldId id="329" r:id="rId21"/>
    <p:sldId id="290" r:id="rId22"/>
    <p:sldId id="323" r:id="rId23"/>
    <p:sldId id="320" r:id="rId24"/>
    <p:sldId id="322" r:id="rId25"/>
    <p:sldId id="321" r:id="rId26"/>
    <p:sldId id="332" r:id="rId27"/>
    <p:sldId id="330" r:id="rId28"/>
    <p:sldId id="333" r:id="rId29"/>
    <p:sldId id="349" r:id="rId30"/>
    <p:sldId id="351" r:id="rId31"/>
    <p:sldId id="352" r:id="rId32"/>
    <p:sldId id="353" r:id="rId33"/>
    <p:sldId id="354" r:id="rId34"/>
    <p:sldId id="355" r:id="rId35"/>
    <p:sldId id="336" r:id="rId36"/>
    <p:sldId id="337" r:id="rId37"/>
    <p:sldId id="361" r:id="rId38"/>
    <p:sldId id="362" r:id="rId39"/>
    <p:sldId id="363" r:id="rId40"/>
    <p:sldId id="364" r:id="rId41"/>
    <p:sldId id="365" r:id="rId42"/>
    <p:sldId id="366" r:id="rId43"/>
    <p:sldId id="369" r:id="rId44"/>
    <p:sldId id="370" r:id="rId45"/>
    <p:sldId id="371" r:id="rId46"/>
    <p:sldId id="367" r:id="rId47"/>
    <p:sldId id="368" r:id="rId48"/>
    <p:sldId id="339" r:id="rId49"/>
    <p:sldId id="338" r:id="rId50"/>
    <p:sldId id="378" r:id="rId51"/>
    <p:sldId id="356" r:id="rId52"/>
    <p:sldId id="357" r:id="rId53"/>
    <p:sldId id="359" r:id="rId54"/>
    <p:sldId id="360" r:id="rId55"/>
    <p:sldId id="673" r:id="rId56"/>
    <p:sldId id="674" r:id="rId57"/>
    <p:sldId id="690" r:id="rId58"/>
    <p:sldId id="691" r:id="rId59"/>
    <p:sldId id="675" r:id="rId60"/>
    <p:sldId id="379" r:id="rId61"/>
    <p:sldId id="334" r:id="rId62"/>
    <p:sldId id="340" r:id="rId63"/>
    <p:sldId id="341" r:id="rId64"/>
    <p:sldId id="350" r:id="rId65"/>
    <p:sldId id="373" r:id="rId66"/>
    <p:sldId id="372" r:id="rId67"/>
    <p:sldId id="695" r:id="rId68"/>
    <p:sldId id="696" r:id="rId69"/>
    <p:sldId id="709" r:id="rId70"/>
    <p:sldId id="710" r:id="rId71"/>
    <p:sldId id="707" r:id="rId72"/>
    <p:sldId id="375" r:id="rId73"/>
    <p:sldId id="376" r:id="rId74"/>
    <p:sldId id="377" r:id="rId75"/>
    <p:sldId id="692" r:id="rId76"/>
    <p:sldId id="694" r:id="rId77"/>
    <p:sldId id="693" r:id="rId78"/>
    <p:sldId id="719" r:id="rId79"/>
    <p:sldId id="720" r:id="rId80"/>
    <p:sldId id="727" r:id="rId81"/>
    <p:sldId id="711" r:id="rId82"/>
    <p:sldId id="712" r:id="rId83"/>
    <p:sldId id="713" r:id="rId84"/>
    <p:sldId id="698" r:id="rId85"/>
    <p:sldId id="714" r:id="rId86"/>
    <p:sldId id="718" r:id="rId87"/>
    <p:sldId id="703" r:id="rId88"/>
    <p:sldId id="730" r:id="rId89"/>
    <p:sldId id="731" r:id="rId90"/>
    <p:sldId id="733" r:id="rId91"/>
    <p:sldId id="729" r:id="rId92"/>
    <p:sldId id="732" r:id="rId93"/>
    <p:sldId id="734" r:id="rId94"/>
    <p:sldId id="735" r:id="rId95"/>
    <p:sldId id="736" r:id="rId96"/>
    <p:sldId id="723" r:id="rId97"/>
    <p:sldId id="724" r:id="rId98"/>
    <p:sldId id="697" r:id="rId99"/>
    <p:sldId id="737" r:id="rId100"/>
    <p:sldId id="721" r:id="rId101"/>
    <p:sldId id="717" r:id="rId102"/>
    <p:sldId id="725" r:id="rId103"/>
    <p:sldId id="310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E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DEA08BF0-3088-4352-9E84-700534048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2A75E7-9990-4868-84B9-38AC9BEA3A45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EBB61104-2DF7-4737-9B5F-C9CC5E6C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7EF0A502-9034-4B8A-B71E-A834C0C7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989" tIns="0" rIns="18989" bIns="0" anchor="b"/>
          <a:lstStyle/>
          <a:p>
            <a:pPr algn="r" defTabSz="928688" eaLnBrk="0" hangingPunct="0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594948" name="Rectangle 4">
            <a:extLst>
              <a:ext uri="{FF2B5EF4-FFF2-40B4-BE49-F238E27FC236}">
                <a16:creationId xmlns:a16="http://schemas.microsoft.com/office/drawing/2014/main" id="{117EC814-4C59-4EA6-AB15-A9A2B55D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949" name="Rectangle 5">
            <a:extLst>
              <a:ext uri="{FF2B5EF4-FFF2-40B4-BE49-F238E27FC236}">
                <a16:creationId xmlns:a16="http://schemas.microsoft.com/office/drawing/2014/main" id="{38A7B03D-F3FC-43A7-8945-A9BB99D72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950" name="Rectangle 6">
            <a:extLst>
              <a:ext uri="{FF2B5EF4-FFF2-40B4-BE49-F238E27FC236}">
                <a16:creationId xmlns:a16="http://schemas.microsoft.com/office/drawing/2014/main" id="{EA5CE416-6C67-4165-94F1-F6B7CC870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701675"/>
            <a:ext cx="6157912" cy="34639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4951" name="Rectangle 7">
            <a:extLst>
              <a:ext uri="{FF2B5EF4-FFF2-40B4-BE49-F238E27FC236}">
                <a16:creationId xmlns:a16="http://schemas.microsoft.com/office/drawing/2014/main" id="{F8ADDE6B-1F74-4F40-A323-6925B49E2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FFE19A2-E476-458E-BBDD-D5DC1B589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5298C5-977F-4822-8CF0-DDEAE0026D17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755A1096-B1C5-4853-8AD3-6C8BE601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9CB178CE-C7DF-4D40-BBAC-B9639B0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989" tIns="0" rIns="18989" bIns="0" anchor="b"/>
          <a:lstStyle/>
          <a:p>
            <a:pPr algn="r" defTabSz="928688" eaLnBrk="0" hangingPunct="0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699568A6-CAAA-4D4D-B8A0-A4FCA862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5" name="Rectangle 5">
            <a:extLst>
              <a:ext uri="{FF2B5EF4-FFF2-40B4-BE49-F238E27FC236}">
                <a16:creationId xmlns:a16="http://schemas.microsoft.com/office/drawing/2014/main" id="{5374F721-B5A1-4A8A-97F2-52F029A2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6" name="Rectangle 6">
            <a:extLst>
              <a:ext uri="{FF2B5EF4-FFF2-40B4-BE49-F238E27FC236}">
                <a16:creationId xmlns:a16="http://schemas.microsoft.com/office/drawing/2014/main" id="{A59E7802-D343-4BDD-AFDC-A6865607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701675"/>
            <a:ext cx="6157912" cy="34639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BEC43CBB-4787-4097-A586-919F6B853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90086F7-D733-4FAF-A863-2E60153E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F4065B-9BBF-4A7F-8B9C-170104781B0A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B707F89C-80E4-4BC6-82B2-C4BB08AE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7B8E5633-63AF-47F8-92B5-B731B3C7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989" tIns="0" rIns="18989" bIns="0" anchor="b"/>
          <a:lstStyle/>
          <a:p>
            <a:pPr algn="r" defTabSz="928688" eaLnBrk="0" hangingPunct="0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D5CFA071-25BC-4793-9A2F-E9199E68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5" name="Rectangle 5">
            <a:extLst>
              <a:ext uri="{FF2B5EF4-FFF2-40B4-BE49-F238E27FC236}">
                <a16:creationId xmlns:a16="http://schemas.microsoft.com/office/drawing/2014/main" id="{DCDB0909-11DA-4C77-9802-8806BDEB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6" name="Rectangle 6">
            <a:extLst>
              <a:ext uri="{FF2B5EF4-FFF2-40B4-BE49-F238E27FC236}">
                <a16:creationId xmlns:a16="http://schemas.microsoft.com/office/drawing/2014/main" id="{B1AC8271-5FE6-431E-A2DE-092FF7DEB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701675"/>
            <a:ext cx="6157912" cy="34639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FD3DB0D7-E7AE-47FF-B33E-97130F123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67C88A5-2DC5-4367-A811-ABDDF5A24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583D64-0CCE-405A-8C8E-3C3CDE27D65B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60BCD386-1F6C-4430-8390-E967B13A4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7734750A-5B49-4594-BC10-CD5B1309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989" tIns="0" rIns="18989" bIns="0" anchor="b"/>
          <a:lstStyle/>
          <a:p>
            <a:pPr algn="r" defTabSz="928688" eaLnBrk="0" hangingPunct="0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B7FA9FBF-1A33-4661-99C5-4D539FFD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5" name="Rectangle 5">
            <a:extLst>
              <a:ext uri="{FF2B5EF4-FFF2-40B4-BE49-F238E27FC236}">
                <a16:creationId xmlns:a16="http://schemas.microsoft.com/office/drawing/2014/main" id="{FAC50E14-E142-42BD-90CF-2435D9EA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3206" name="Rectangle 6">
            <a:extLst>
              <a:ext uri="{FF2B5EF4-FFF2-40B4-BE49-F238E27FC236}">
                <a16:creationId xmlns:a16="http://schemas.microsoft.com/office/drawing/2014/main" id="{4432DAE0-8524-4A97-9ED6-41459732C3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701675"/>
            <a:ext cx="6157912" cy="34639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0702F462-82A5-48A4-B65B-00BC91867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C887636-0708-4C9F-9F97-AC7D847767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009E8C-2468-4A89-B761-F5932CFFE099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7F03D658-E6F7-4538-81D5-6DD79CEE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053B47E2-2D25-4B7C-B692-46AB69D2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989" tIns="0" rIns="18989" bIns="0" anchor="b"/>
          <a:lstStyle/>
          <a:p>
            <a:pPr algn="r" defTabSz="928688" eaLnBrk="0" hangingPunct="0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611332" name="Rectangle 4">
            <a:extLst>
              <a:ext uri="{FF2B5EF4-FFF2-40B4-BE49-F238E27FC236}">
                <a16:creationId xmlns:a16="http://schemas.microsoft.com/office/drawing/2014/main" id="{6BD9865D-8693-426F-B644-587BE808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1333" name="Rectangle 5">
            <a:extLst>
              <a:ext uri="{FF2B5EF4-FFF2-40B4-BE49-F238E27FC236}">
                <a16:creationId xmlns:a16="http://schemas.microsoft.com/office/drawing/2014/main" id="{05F52E00-DFCA-434D-84CB-9BAAC332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1334" name="Rectangle 6">
            <a:extLst>
              <a:ext uri="{FF2B5EF4-FFF2-40B4-BE49-F238E27FC236}">
                <a16:creationId xmlns:a16="http://schemas.microsoft.com/office/drawing/2014/main" id="{D44F9308-781E-4814-AEAA-2213392F1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4338" y="701675"/>
            <a:ext cx="6157912" cy="34639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1335" name="Rectangle 7">
            <a:extLst>
              <a:ext uri="{FF2B5EF4-FFF2-40B4-BE49-F238E27FC236}">
                <a16:creationId xmlns:a16="http://schemas.microsoft.com/office/drawing/2014/main" id="{175F3EBC-C5D6-4964-B549-E2C72B448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3862-E98D-434D-A384-6A4D4D70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26476F-8F1C-4C62-8AF4-5AC28184BD6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6D3E-9A90-4C26-88F5-DFA5F48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Bordoloi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7699-33B0-4999-A991-8C5D90D93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CIS 564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84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1000"/>
            <a:ext cx="10567916" cy="7160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C00000"/>
                </a:solidFill>
              </a:rPr>
              <a:t>Relational Database Design</a:t>
            </a:r>
            <a:endParaRPr lang="en-US" sz="3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CC9D-A025-448E-BD0B-16AA3C5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9BA01-CFBE-4733-A15F-FCBD5AAE4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311189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schema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form a decomposition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We say the decomposition is lossless if, for all legal database instances,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contains the same set of tuples as the result of the following SQL query</a:t>
                </a:r>
              </a:p>
              <a:p>
                <a:pPr marL="457200" lvl="1" indent="0" algn="just">
                  <a:buNone/>
                </a:pPr>
                <a:r>
                  <a:rPr lang="en-US" dirty="0"/>
                  <a:t>select * from (select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 natural join (select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 algn="just">
                  <a:buNone/>
                </a:pPr>
                <a:endParaRPr lang="en-US" dirty="0"/>
              </a:p>
              <a:p>
                <a:pPr marL="457200" lvl="1" indent="0" algn="just">
                  <a:buNone/>
                </a:pPr>
                <a:r>
                  <a:rPr lang="pt-BR" dirty="0">
                    <a:solidFill>
                      <a:srgbClr val="002060"/>
                    </a:solidFill>
                  </a:rPr>
                  <a:t>viewing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002060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002060"/>
                    </a:solidFill>
                  </a:rPr>
                  <a:t> as sets of attributes,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9BA01-CFBE-4733-A15F-FCBD5AAE4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311189" cy="4906963"/>
              </a:xfrm>
              <a:blipFill>
                <a:blip r:embed="rId2"/>
                <a:stretch>
                  <a:fillRect l="-1501" t="-1988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18AD-69CF-4C76-B927-37B7952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2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6F27A9-A648-41BE-B021-AA99141F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37" y="1081087"/>
            <a:ext cx="6386763" cy="3433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94E5E-F624-4893-A2FF-651F0B2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4NF Decomposition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8167-79A1-4182-92D3-C112CE0B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7CF413-958C-4234-810B-0833B3EEC481}"/>
                  </a:ext>
                </a:extLst>
              </p:cNvPr>
              <p:cNvSpPr txBox="1"/>
              <p:nvPr/>
            </p:nvSpPr>
            <p:spPr>
              <a:xfrm>
                <a:off x="714876" y="3780195"/>
                <a:ext cx="5213685" cy="252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NimbusRomDOT-Reg"/>
                  </a:rPr>
                  <a:t>The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NimbusRomDOT-Bol"/>
                  </a:rPr>
                  <a:t>restriction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NimbusRomDOT-Reg"/>
                  </a:rPr>
                  <a:t>of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  <a:latin typeface="NimbusRomDOT-RegIta"/>
                  </a:rPr>
                  <a:t>D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NimbusRomDOT-Reg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dirty="0" err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NimbusRomDOT-Reg"/>
                  </a:rPr>
                  <a:t>is the set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002060"/>
                    </a:solidFill>
                    <a:effectLst/>
                    <a:latin typeface="NimbusRomDOT-RegIta"/>
                  </a:rPr>
                  <a:t>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NimbusRomDOT-Reg"/>
                  </a:rPr>
                  <a:t>consisting of: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sz="2200" b="1" i="0" dirty="0">
                    <a:solidFill>
                      <a:srgbClr val="FF0000"/>
                    </a:solidFill>
                    <a:effectLst/>
                    <a:latin typeface="NimbusRomDOT-Reg"/>
                  </a:rPr>
                  <a:t>All functional dependencies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200" b="1" i="0" dirty="0">
                    <a:solidFill>
                      <a:srgbClr val="FF0000"/>
                    </a:solidFill>
                    <a:effectLst/>
                    <a:latin typeface="STIXMath-Regular"/>
                  </a:rPr>
                  <a:t> </a:t>
                </a:r>
                <a:r>
                  <a:rPr lang="en-US" sz="2200" b="1" i="0" dirty="0">
                    <a:solidFill>
                      <a:srgbClr val="FF0000"/>
                    </a:solidFill>
                    <a:effectLst/>
                    <a:latin typeface="NimbusRomDOT-Reg"/>
                  </a:rPr>
                  <a:t>that include only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i="0" dirty="0">
                    <a:solidFill>
                      <a:srgbClr val="FF0000"/>
                    </a:solidFill>
                    <a:effectLst/>
                    <a:latin typeface="NimbusRomDOT-Reg"/>
                  </a:rPr>
                  <a:t>.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All multivalued dependencies of the form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FF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sSub>
                      <m:sSub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</a:rPr>
                  <a:t>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7CF413-958C-4234-810B-0833B3EE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6" y="3780195"/>
                <a:ext cx="5213685" cy="2523768"/>
              </a:xfrm>
              <a:prstGeom prst="rect">
                <a:avLst/>
              </a:prstGeom>
              <a:blipFill>
                <a:blip r:embed="rId3"/>
                <a:stretch>
                  <a:fillRect l="-1752" t="-1932" r="-1402" b="-4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088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91B-32C1-4843-92FB-9B29C065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4NF Decomposition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5D9CF52-9ABD-41D8-8FE9-22C440D3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MVD:</a:t>
            </a:r>
          </a:p>
          <a:p>
            <a:pPr lvl="1"/>
            <a:r>
              <a:rPr lang="en-US" dirty="0"/>
              <a:t>Name →→ Child</a:t>
            </a:r>
          </a:p>
          <a:p>
            <a:pPr lvl="1"/>
            <a:r>
              <a:rPr lang="en-US" dirty="0"/>
              <a:t>Name →→ Phone</a:t>
            </a:r>
          </a:p>
          <a:p>
            <a:r>
              <a:rPr lang="en-US" dirty="0"/>
              <a:t>No FD</a:t>
            </a:r>
          </a:p>
          <a:p>
            <a:endParaRPr lang="en-US" dirty="0"/>
          </a:p>
          <a:p>
            <a:r>
              <a:rPr lang="en-US" dirty="0"/>
              <a:t>Decompose </a:t>
            </a:r>
          </a:p>
          <a:p>
            <a:pPr lvl="1"/>
            <a:r>
              <a:rPr lang="en-US" dirty="0"/>
              <a:t>MVDs become trivial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E718-D36B-410E-939E-1ED67894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326BAF-402B-4352-85E5-2DDBAC65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1458118"/>
            <a:ext cx="417195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A70F54-68CA-4304-BD76-9AD1DBD2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4671428"/>
            <a:ext cx="3609975" cy="1533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069176-5B0E-485C-A7F7-A6C0BE690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12" y="4633119"/>
            <a:ext cx="3533775" cy="15621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A4F547-F72E-45E3-8B20-6C90D52A7F5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291013" y="3744118"/>
            <a:ext cx="2414588" cy="92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4BBA3C-6BB3-4E67-A9DA-316707BA65F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705600" y="3744118"/>
            <a:ext cx="2438400" cy="88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A676-3FB2-4FEF-AB0C-CA081BD9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Normal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98E1C-629D-481D-A7BE-B1A8EE05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B49D0-8B05-4146-958F-5B277441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4" y="1351866"/>
            <a:ext cx="7401522" cy="49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74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270631" cy="4906963"/>
          </a:xfrm>
        </p:spPr>
        <p:txBody>
          <a:bodyPr/>
          <a:lstStyle/>
          <a:p>
            <a:pPr algn="just"/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and S. Sudarshan, Database System Concepts, 7/e</a:t>
            </a:r>
          </a:p>
          <a:p>
            <a:pPr algn="just"/>
            <a:r>
              <a:rPr lang="en-US" dirty="0" err="1"/>
              <a:t>Adhsakkdi</a:t>
            </a:r>
            <a:r>
              <a:rPr lang="en-US" dirty="0"/>
              <a:t> Y, Raghuram Krishnan and Johannes </a:t>
            </a:r>
            <a:r>
              <a:rPr lang="en-US" dirty="0" err="1"/>
              <a:t>Gehrke</a:t>
            </a:r>
            <a:r>
              <a:rPr lang="en-US" dirty="0"/>
              <a:t>, Database Management Systems, 3/e, TMH, 2007. </a:t>
            </a:r>
          </a:p>
          <a:p>
            <a:pPr algn="just"/>
            <a:r>
              <a:rPr lang="en-US" dirty="0"/>
              <a:t>Some of the figures and Examples are taken from various online sources. </a:t>
            </a:r>
          </a:p>
          <a:p>
            <a:pPr algn="just"/>
            <a:r>
              <a:rPr lang="en-US" altLang="en-US" sz="2800" dirty="0"/>
              <a:t>http://en.wikipedia.org/wiki/Boyce%E2%80%93Codd_normal_form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8011-F6C6-4366-AB6E-3ACA8C1F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4EEC-36B5-4175-8273-CE73B67D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45379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This is the process which allows you to get rid of redundant data within your database. </a:t>
            </a:r>
          </a:p>
          <a:p>
            <a:pPr lvl="1" algn="just"/>
            <a:r>
              <a:rPr lang="en-US" dirty="0"/>
              <a:t>The results of a well executed normalization process are the same as those of a well planned E-R model</a:t>
            </a:r>
          </a:p>
          <a:p>
            <a:pPr algn="just"/>
            <a:r>
              <a:rPr lang="en-US" dirty="0"/>
              <a:t>This involves restructuring the tables to successively meeting higher forms of Normalization. </a:t>
            </a:r>
          </a:p>
          <a:p>
            <a:pPr algn="just"/>
            <a:r>
              <a:rPr lang="en-US" dirty="0"/>
              <a:t>A properly normalized database should have the following characteristics</a:t>
            </a:r>
          </a:p>
          <a:p>
            <a:pPr lvl="1" algn="just"/>
            <a:r>
              <a:rPr lang="en-US" dirty="0"/>
              <a:t>Scalar values in each fields</a:t>
            </a:r>
          </a:p>
          <a:p>
            <a:pPr lvl="1" algn="just"/>
            <a:r>
              <a:rPr lang="en-US" dirty="0"/>
              <a:t>Absence of redundancy.</a:t>
            </a:r>
          </a:p>
          <a:p>
            <a:pPr lvl="1" algn="just"/>
            <a:r>
              <a:rPr lang="en-US" dirty="0"/>
              <a:t>Minimal use of null values.</a:t>
            </a:r>
          </a:p>
          <a:p>
            <a:pPr lvl="1" algn="just"/>
            <a:r>
              <a:rPr lang="en-US" dirty="0"/>
              <a:t>Minimal loss of information.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621E-3A38-4D78-BF6A-96055FA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C172-8FD4-4FE5-8F07-E2287554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9E5-8CA0-44DB-9219-DDFAB07C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1211" cy="4906963"/>
          </a:xfrm>
        </p:spPr>
        <p:txBody>
          <a:bodyPr/>
          <a:lstStyle/>
          <a:p>
            <a:pPr algn="just"/>
            <a:r>
              <a:rPr lang="en-US" dirty="0"/>
              <a:t>Eliminate Repeating Groups</a:t>
            </a:r>
          </a:p>
          <a:p>
            <a:pPr lvl="1" algn="just"/>
            <a:r>
              <a:rPr lang="en-US" dirty="0"/>
              <a:t>Make a separate table for each set of related attributes and give each table a primary key.</a:t>
            </a:r>
          </a:p>
          <a:p>
            <a:pPr algn="just"/>
            <a:r>
              <a:rPr lang="en-US" dirty="0"/>
              <a:t>Eliminate Redundant Data</a:t>
            </a:r>
          </a:p>
          <a:p>
            <a:pPr lvl="1" algn="just"/>
            <a:r>
              <a:rPr lang="en-US" dirty="0"/>
              <a:t>If an attribute depends on only part of a multivalued key, remove it to a separate table.</a:t>
            </a:r>
          </a:p>
          <a:p>
            <a:pPr algn="just"/>
            <a:r>
              <a:rPr lang="en-US" dirty="0"/>
              <a:t>Eliminate Columns not dependent on key</a:t>
            </a:r>
          </a:p>
          <a:p>
            <a:pPr lvl="1" algn="just"/>
            <a:r>
              <a:rPr lang="en-US" dirty="0"/>
              <a:t>If attributes do not contribute to a description of the key, remove them to a separate table.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8386-E8E4-4B87-A9DC-21BE7C89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C172-8FD4-4FE5-8F07-E2287554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9E5-8CA0-44DB-9219-DDFAB07C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1211" cy="4906963"/>
          </a:xfrm>
        </p:spPr>
        <p:txBody>
          <a:bodyPr/>
          <a:lstStyle/>
          <a:p>
            <a:pPr algn="just"/>
            <a:r>
              <a:rPr lang="en-US" dirty="0"/>
              <a:t>Isolate Independent multiple relationships</a:t>
            </a:r>
          </a:p>
          <a:p>
            <a:pPr lvl="1" algn="just"/>
            <a:r>
              <a:rPr lang="en-US" dirty="0"/>
              <a:t>No table may contain two or more 1:n or n:m relationships that are not directly related.</a:t>
            </a:r>
          </a:p>
          <a:p>
            <a:pPr algn="just"/>
            <a:r>
              <a:rPr lang="en-US" dirty="0"/>
              <a:t>Isolate Semantically Related Multiple Relationships</a:t>
            </a:r>
          </a:p>
          <a:p>
            <a:pPr lvl="1" algn="just"/>
            <a:r>
              <a:rPr lang="en-US" dirty="0"/>
              <a:t>There may be practical constraints on information that justify separating logically related many-to-many relationships.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8386-E8E4-4B87-A9DC-21BE7C89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6A5C-7647-4C6B-B8E1-9A0A7832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Normalization: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5EFC-E7A2-4F5C-B8E0-4248B5E7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49126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Levels of normalization based on the amount of redundancy in the database.</a:t>
            </a:r>
          </a:p>
          <a:p>
            <a:pPr algn="just"/>
            <a:r>
              <a:rPr lang="en-US" dirty="0"/>
              <a:t>Relational theory defines a number of structure conditions called Normal Forms that assure that certain data anomalies do not occur in a database. </a:t>
            </a:r>
          </a:p>
          <a:p>
            <a:pPr algn="just"/>
            <a:r>
              <a:rPr lang="en-US" dirty="0"/>
              <a:t>Various levels of normalization are:</a:t>
            </a:r>
          </a:p>
          <a:p>
            <a:pPr lvl="1" algn="just"/>
            <a:r>
              <a:rPr lang="en-US" dirty="0"/>
              <a:t>First Normal Form (1NF)</a:t>
            </a:r>
          </a:p>
          <a:p>
            <a:pPr lvl="1" algn="just"/>
            <a:r>
              <a:rPr lang="en-US" dirty="0"/>
              <a:t>Second Normal Form (2NF)</a:t>
            </a:r>
          </a:p>
          <a:p>
            <a:pPr lvl="1" algn="just"/>
            <a:r>
              <a:rPr lang="en-US" dirty="0"/>
              <a:t>Third Normal Form (3NF)</a:t>
            </a:r>
          </a:p>
          <a:p>
            <a:pPr lvl="1" algn="just"/>
            <a:r>
              <a:rPr lang="en-US" dirty="0"/>
              <a:t>Boyce-Codd Normal Form (BCNF)</a:t>
            </a:r>
          </a:p>
          <a:p>
            <a:pPr lvl="1" algn="just"/>
            <a:r>
              <a:rPr lang="en-US" dirty="0"/>
              <a:t>Fourth Normal Form (4NF)</a:t>
            </a:r>
          </a:p>
          <a:p>
            <a:pPr lvl="1" algn="just"/>
            <a:r>
              <a:rPr lang="en-US" dirty="0"/>
              <a:t>Fifth Normal Form (5NF)</a:t>
            </a:r>
          </a:p>
          <a:p>
            <a:pPr lvl="1" algn="just"/>
            <a:r>
              <a:rPr lang="en-US" dirty="0"/>
              <a:t>Domain Key Normal Form (DKNF)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C447-B35F-409F-9E40-B49E11CD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DAB7FB91-C9B0-42CB-A603-03925404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831" y="6441073"/>
            <a:ext cx="6866022" cy="338554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0"/>
              </a:spcBef>
              <a:defRPr/>
            </a:pPr>
            <a:r>
              <a:rPr lang="en-US" sz="1600" dirty="0">
                <a:solidFill>
                  <a:srgbClr val="000066"/>
                </a:solidFill>
                <a:latin typeface="Garamond" pitchFamily="18" charset="0"/>
                <a:cs typeface="Times New Roman" pitchFamily="18" charset="0"/>
              </a:rPr>
              <a:t>Most databases should be 3NF or BCNF in order to avoid the database anomalies.</a:t>
            </a:r>
            <a:r>
              <a:rPr lang="en-US" sz="1600" dirty="0">
                <a:solidFill>
                  <a:srgbClr val="000066"/>
                </a:solidFill>
                <a:latin typeface="Garamond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91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71B905B-7139-4547-A7E6-E12BB4F0C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Results of Normalization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A0AB62C-91BC-46C0-8759-0B44E0824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1270000"/>
            <a:ext cx="7664116" cy="4906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Removes the following modification </a:t>
            </a:r>
            <a:r>
              <a:rPr lang="en-US" altLang="en-US" i="1" dirty="0"/>
              <a:t>anomalies </a:t>
            </a:r>
            <a:r>
              <a:rPr lang="en-US" altLang="en-US" dirty="0"/>
              <a:t>(integrity errors) with the database</a:t>
            </a:r>
          </a:p>
          <a:p>
            <a:pPr lvl="1" algn="just"/>
            <a:r>
              <a:rPr lang="en-US" altLang="en-US" dirty="0"/>
              <a:t>Insertion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Deletion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Update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D217B2D-D04D-43BF-ABF5-FC65E3387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ANOMALIES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4671B0B-35E7-4D4A-8D02-10782657F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8001000" cy="490696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dirty="0"/>
              <a:t>Insertion</a:t>
            </a:r>
          </a:p>
          <a:p>
            <a:pPr lvl="1" algn="just"/>
            <a:r>
              <a:rPr lang="en-US" altLang="en-US" sz="2600" dirty="0"/>
              <a:t>An insertion anomaly is the inability to add data to the database due to absence of other data.</a:t>
            </a:r>
          </a:p>
          <a:p>
            <a:pPr algn="just"/>
            <a:r>
              <a:rPr lang="en-US" altLang="en-US" dirty="0"/>
              <a:t>Deletion</a:t>
            </a:r>
          </a:p>
          <a:p>
            <a:pPr lvl="1" algn="just"/>
            <a:r>
              <a:rPr lang="en-US" altLang="en-US" dirty="0"/>
              <a:t>A deletion anomaly occurs when you delete a record that may contain attributes that shouldn't be deleted. </a:t>
            </a:r>
          </a:p>
          <a:p>
            <a:pPr algn="just"/>
            <a:r>
              <a:rPr lang="en-US" altLang="en-US" dirty="0"/>
              <a:t>Update</a:t>
            </a:r>
          </a:p>
          <a:p>
            <a:pPr lvl="1" algn="just"/>
            <a:r>
              <a:rPr lang="en-US" altLang="en-US" dirty="0"/>
              <a:t>Updating the values of one fact requires multiple changes to the database</a:t>
            </a:r>
          </a:p>
          <a:p>
            <a:pPr lvl="1" algn="just"/>
            <a:endParaRPr lang="en-US" alt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3FA6AC9-AE45-454D-BA68-890A2D3AE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ANOMALIES EXAMPLES</a:t>
            </a:r>
          </a:p>
        </p:txBody>
      </p:sp>
      <p:graphicFrame>
        <p:nvGraphicFramePr>
          <p:cNvPr id="50237" name="Group 61">
            <a:extLst>
              <a:ext uri="{FF2B5EF4-FFF2-40B4-BE49-F238E27FC236}">
                <a16:creationId xmlns:a16="http://schemas.microsoft.com/office/drawing/2014/main" id="{BA4F732C-6CB1-42FF-A8D6-06149A39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897024"/>
              </p:ext>
            </p:extLst>
          </p:nvPr>
        </p:nvGraphicFramePr>
        <p:xfrm>
          <a:off x="1042737" y="2408990"/>
          <a:ext cx="10515600" cy="3429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872097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51034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29537916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COURSE#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SECTION#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124569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4645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31888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Oracle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55105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699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83932-8052-4D2E-89DA-D6B5C454D95B}"/>
              </a:ext>
            </a:extLst>
          </p:cNvPr>
          <p:cNvSpPr txBox="1"/>
          <p:nvPr/>
        </p:nvSpPr>
        <p:spPr>
          <a:xfrm>
            <a:off x="1042737" y="1638605"/>
            <a:ext cx="2807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2060"/>
                </a:solidFill>
              </a:rPr>
              <a:t>TABLE: COURSE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6619F8F-FEDF-4E52-AD03-76652BB9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ANOMALIES EXAMPLES</a:t>
            </a:r>
          </a:p>
        </p:txBody>
      </p:sp>
      <p:graphicFrame>
        <p:nvGraphicFramePr>
          <p:cNvPr id="52257" name="Group 33">
            <a:extLst>
              <a:ext uri="{FF2B5EF4-FFF2-40B4-BE49-F238E27FC236}">
                <a16:creationId xmlns:a16="http://schemas.microsoft.com/office/drawing/2014/main" id="{2C7E9459-6F22-4BC5-A41D-919ADFE53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169307"/>
              </p:ext>
            </p:extLst>
          </p:nvPr>
        </p:nvGraphicFramePr>
        <p:xfrm>
          <a:off x="838200" y="4510505"/>
          <a:ext cx="10515600" cy="1645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545888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33763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7132085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COURSE#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SECTION#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7306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3447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8475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Oracle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77055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682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2781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551D3B-D0FF-4FD1-BFBD-B169954E8402}"/>
              </a:ext>
            </a:extLst>
          </p:cNvPr>
          <p:cNvSpPr txBox="1"/>
          <p:nvPr/>
        </p:nvSpPr>
        <p:spPr>
          <a:xfrm>
            <a:off x="838199" y="1182838"/>
            <a:ext cx="77764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Insertion: Suppose our university has approved a new course called CIS563: SQL &amp; PL/SQL.</a:t>
            </a:r>
            <a:br>
              <a:rPr lang="en-US" sz="2800" b="1" dirty="0">
                <a:solidFill>
                  <a:srgbClr val="002060"/>
                </a:solidFill>
              </a:rPr>
            </a:b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Can this information about the new course be entered (inserted) into the table COURSE in its present form?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6619F8F-FEDF-4E52-AD03-76652BB9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ANOMALIES EXAMPLES</a:t>
            </a:r>
          </a:p>
        </p:txBody>
      </p:sp>
      <p:graphicFrame>
        <p:nvGraphicFramePr>
          <p:cNvPr id="52257" name="Group 33">
            <a:extLst>
              <a:ext uri="{FF2B5EF4-FFF2-40B4-BE49-F238E27FC236}">
                <a16:creationId xmlns:a16="http://schemas.microsoft.com/office/drawing/2014/main" id="{2C7E9459-6F22-4BC5-A41D-919ADFE53A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510505"/>
          <a:ext cx="10515600" cy="1645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545888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33763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7132085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COURSE#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SECTION#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7306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3447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8475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Oracle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77055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682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2781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551D3B-D0FF-4FD1-BFBD-B169954E8402}"/>
              </a:ext>
            </a:extLst>
          </p:cNvPr>
          <p:cNvSpPr txBox="1"/>
          <p:nvPr/>
        </p:nvSpPr>
        <p:spPr>
          <a:xfrm>
            <a:off x="838199" y="1182838"/>
            <a:ext cx="77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Deletion: Suppose not enough students enrolled for the course CIS570 which had only one section 072.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So, the school decided to drop this section and delete the section# 072 for CIS570 from the table COURSE.  But then, what other relevant info also got deleted in the process?</a:t>
            </a:r>
          </a:p>
        </p:txBody>
      </p:sp>
    </p:spTree>
    <p:extLst>
      <p:ext uri="{BB962C8B-B14F-4D97-AF65-F5344CB8AC3E}">
        <p14:creationId xmlns:p14="http://schemas.microsoft.com/office/powerpoint/2010/main" val="6522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9C7F-8DD5-46A5-8859-6AE581A3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0FDC-6424-46B1-AA6D-A222C498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of Good Relational Design</a:t>
            </a:r>
          </a:p>
          <a:p>
            <a:r>
              <a:rPr lang="en-US" dirty="0"/>
              <a:t>Atomic Domains and First Normal Form</a:t>
            </a:r>
          </a:p>
          <a:p>
            <a:r>
              <a:rPr lang="en-US" dirty="0"/>
              <a:t>Decomposition Using Functional Dependencies</a:t>
            </a:r>
          </a:p>
          <a:p>
            <a:r>
              <a:rPr lang="en-US" dirty="0"/>
              <a:t>Functional Dependency Theory</a:t>
            </a:r>
          </a:p>
          <a:p>
            <a:r>
              <a:rPr lang="en-US" dirty="0"/>
              <a:t>Algorithms for Functional Dependencies</a:t>
            </a:r>
          </a:p>
          <a:p>
            <a:r>
              <a:rPr lang="en-US" dirty="0"/>
              <a:t>Decomposition Using Multivalued Dependencies </a:t>
            </a:r>
          </a:p>
          <a:p>
            <a:r>
              <a:rPr lang="en-US" dirty="0"/>
              <a:t>More Normal Form</a:t>
            </a:r>
          </a:p>
          <a:p>
            <a:r>
              <a:rPr lang="en-US" dirty="0"/>
              <a:t>Database-Design Process</a:t>
            </a:r>
          </a:p>
          <a:p>
            <a:r>
              <a:rPr lang="en-US" dirty="0"/>
              <a:t>Modeling Temporal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ADB83-D95B-4674-B34C-D66349BE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6619F8F-FEDF-4E52-AD03-76652BB9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ANOMALIES EXAMPLES</a:t>
            </a:r>
          </a:p>
        </p:txBody>
      </p:sp>
      <p:graphicFrame>
        <p:nvGraphicFramePr>
          <p:cNvPr id="52257" name="Group 33">
            <a:extLst>
              <a:ext uri="{FF2B5EF4-FFF2-40B4-BE49-F238E27FC236}">
                <a16:creationId xmlns:a16="http://schemas.microsoft.com/office/drawing/2014/main" id="{2C7E9459-6F22-4BC5-A41D-919ADFE53A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510505"/>
          <a:ext cx="10515600" cy="1645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545888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33763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7132085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COURSE#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SECTION#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7306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3447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8475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Oracle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77055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CIS564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682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2781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551D3B-D0FF-4FD1-BFBD-B169954E8402}"/>
              </a:ext>
            </a:extLst>
          </p:cNvPr>
          <p:cNvSpPr txBox="1"/>
          <p:nvPr/>
        </p:nvSpPr>
        <p:spPr>
          <a:xfrm>
            <a:off x="838199" y="1182838"/>
            <a:ext cx="76480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Update:	Suppose the course name (</a:t>
            </a:r>
            <a:r>
              <a:rPr lang="en-US" sz="2800" b="1" dirty="0" err="1">
                <a:solidFill>
                  <a:srgbClr val="002060"/>
                </a:solidFill>
              </a:rPr>
              <a:t>C_Name</a:t>
            </a:r>
            <a:r>
              <a:rPr lang="en-US" sz="2800" b="1" dirty="0">
                <a:solidFill>
                  <a:srgbClr val="002060"/>
                </a:solidFill>
              </a:rPr>
              <a:t>) for CIS 564 got changed to Database Management. 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How many times do you have to make this change in the COURSE table in its current form? </a:t>
            </a:r>
          </a:p>
        </p:txBody>
      </p:sp>
    </p:spTree>
    <p:extLst>
      <p:ext uri="{BB962C8B-B14F-4D97-AF65-F5344CB8AC3E}">
        <p14:creationId xmlns:p14="http://schemas.microsoft.com/office/powerpoint/2010/main" val="49892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503FAFC-5CC9-42FE-94DE-C6160184A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ANOMALIES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EFB96ED-C66F-43C8-A526-DF7FEE235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808495" cy="4906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So, a table (relation) is a stable (‘good’) table only if it is free from any of these anomalies at any point in time.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You have to ensure that each and every table in a database is always free from these modification anomalies.  And, how do you ensure that?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‘Normalization’ theory helps.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8C50-77C0-44D0-A9EC-F28DD796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in the Data Normalization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AE33-7B4A-4424-A572-23549009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0DC6-C6BC-4959-926D-A91D4AEA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26" y="1348873"/>
            <a:ext cx="7140074" cy="490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30">
            <a:extLst>
              <a:ext uri="{FF2B5EF4-FFF2-40B4-BE49-F238E27FC236}">
                <a16:creationId xmlns:a16="http://schemas.microsoft.com/office/drawing/2014/main" id="{1DCB36BB-625C-46D9-89E0-A248A456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54675"/>
            <a:ext cx="4379495" cy="36933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dirty="0">
                <a:solidFill>
                  <a:srgbClr val="000066"/>
                </a:solidFill>
                <a:latin typeface="Garamond" pitchFamily="18" charset="0"/>
              </a:rPr>
              <a:t>Each higher level is a subset of the lower level </a:t>
            </a:r>
          </a:p>
        </p:txBody>
      </p:sp>
    </p:spTree>
    <p:extLst>
      <p:ext uri="{BB962C8B-B14F-4D97-AF65-F5344CB8AC3E}">
        <p14:creationId xmlns:p14="http://schemas.microsoft.com/office/powerpoint/2010/main" val="62542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247D-D120-4184-B752-F14834C2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Normal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9951-76CC-40EC-A3EF-972D2BC7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/>
          <a:lstStyle/>
          <a:p>
            <a:pPr algn="just"/>
            <a:r>
              <a:rPr lang="en-US" dirty="0"/>
              <a:t>A table is in the first normal form </a:t>
            </a:r>
            <a:r>
              <a:rPr lang="en-US" dirty="0" err="1"/>
              <a:t>iff</a:t>
            </a:r>
            <a:endParaRPr lang="en-US" dirty="0"/>
          </a:p>
          <a:p>
            <a:pPr lvl="1" algn="just"/>
            <a:r>
              <a:rPr lang="en-US" dirty="0"/>
              <a:t>The domain of each attribute contains only atomic values, and</a:t>
            </a:r>
          </a:p>
          <a:p>
            <a:pPr lvl="1" algn="just"/>
            <a:r>
              <a:rPr lang="en-US" dirty="0"/>
              <a:t>The value of each attribute contains only a single value from that domain. </a:t>
            </a:r>
          </a:p>
          <a:p>
            <a:pPr algn="just"/>
            <a:r>
              <a:rPr lang="en-US" dirty="0"/>
              <a:t>Example (Not 1NF)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5BE8-DDEE-4B6A-8EBE-50774DCE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E3657-6BDD-4976-8831-FA23A830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1237" y="4030985"/>
            <a:ext cx="6724471" cy="2145978"/>
          </a:xfrm>
          <a:prstGeom prst="rect">
            <a:avLst/>
          </a:prstGeom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5CE487D4-C638-4F84-AD41-1D20AAB03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58" y="6413805"/>
            <a:ext cx="4985084" cy="36933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US" sz="1800" dirty="0">
                <a:solidFill>
                  <a:srgbClr val="000066"/>
                </a:solidFill>
                <a:latin typeface="Garamond" pitchFamily="18" charset="0"/>
              </a:rPr>
              <a:t>Author and </a:t>
            </a:r>
            <a:r>
              <a:rPr lang="en-US" sz="1800" dirty="0" err="1">
                <a:solidFill>
                  <a:srgbClr val="000066"/>
                </a:solidFill>
                <a:latin typeface="Garamond" pitchFamily="18" charset="0"/>
              </a:rPr>
              <a:t>AuPhone</a:t>
            </a:r>
            <a:r>
              <a:rPr lang="en-US" sz="1800" dirty="0">
                <a:solidFill>
                  <a:srgbClr val="000066"/>
                </a:solidFill>
                <a:latin typeface="Garamond" pitchFamily="18" charset="0"/>
              </a:rPr>
              <a:t> columns are not scalar</a:t>
            </a:r>
          </a:p>
        </p:txBody>
      </p:sp>
    </p:spTree>
    <p:extLst>
      <p:ext uri="{BB962C8B-B14F-4D97-AF65-F5344CB8AC3E}">
        <p14:creationId xmlns:p14="http://schemas.microsoft.com/office/powerpoint/2010/main" val="347850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247D-D120-4184-B752-F14834C2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Normal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9951-76CC-40EC-A3EF-972D2BC7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5257801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Place all items appearing in the repeating group in a new table</a:t>
            </a:r>
          </a:p>
          <a:p>
            <a:pPr algn="just"/>
            <a:r>
              <a:rPr lang="en-US" dirty="0"/>
              <a:t>Designate a primary key for each new table produced. </a:t>
            </a:r>
          </a:p>
          <a:p>
            <a:pPr algn="just"/>
            <a:r>
              <a:rPr lang="en-US" dirty="0"/>
              <a:t>Create a relationship between the two tables</a:t>
            </a:r>
          </a:p>
          <a:p>
            <a:pPr lvl="1" algn="just"/>
            <a:r>
              <a:rPr lang="en-US" dirty="0"/>
              <a:t>For 1:N relation duplicate the P.K. from 1 side to many side</a:t>
            </a:r>
          </a:p>
          <a:p>
            <a:pPr lvl="1" algn="just"/>
            <a:r>
              <a:rPr lang="en-US" dirty="0"/>
              <a:t>For M:N relation create a new table with P.K. from both tables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5BE8-DDEE-4B6A-8EBE-50774DCE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392">
            <a:extLst>
              <a:ext uri="{FF2B5EF4-FFF2-40B4-BE49-F238E27FC236}">
                <a16:creationId xmlns:a16="http://schemas.microsoft.com/office/drawing/2014/main" id="{4C2C950B-93EF-4DD0-89DC-0B95AE9D7049}"/>
              </a:ext>
            </a:extLst>
          </p:cNvPr>
          <p:cNvGrpSpPr>
            <a:grpSpLocks/>
          </p:cNvGrpSpPr>
          <p:nvPr/>
        </p:nvGrpSpPr>
        <p:grpSpPr bwMode="auto">
          <a:xfrm>
            <a:off x="7373855" y="2630463"/>
            <a:ext cx="4713288" cy="1688222"/>
            <a:chOff x="357" y="2736"/>
            <a:chExt cx="2969" cy="1200"/>
          </a:xfrm>
        </p:grpSpPr>
        <p:grpSp>
          <p:nvGrpSpPr>
            <p:cNvPr id="7" name="Group 131">
              <a:extLst>
                <a:ext uri="{FF2B5EF4-FFF2-40B4-BE49-F238E27FC236}">
                  <a16:creationId xmlns:a16="http://schemas.microsoft.com/office/drawing/2014/main" id="{969897E5-7164-4B64-AAD4-52F4BC14A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" y="2976"/>
              <a:ext cx="670" cy="240"/>
              <a:chOff x="0" y="0"/>
              <a:chExt cx="627" cy="480"/>
            </a:xfrm>
          </p:grpSpPr>
          <p:sp>
            <p:nvSpPr>
              <p:cNvPr id="80" name="Rectangle 132">
                <a:extLst>
                  <a:ext uri="{FF2B5EF4-FFF2-40B4-BE49-F238E27FC236}">
                    <a16:creationId xmlns:a16="http://schemas.microsoft.com/office/drawing/2014/main" id="{B4543136-D085-4B4E-805B-EFEE29B4C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0-321-32132-1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1" name="Rectangle 133">
                <a:extLst>
                  <a:ext uri="{FF2B5EF4-FFF2-40B4-BE49-F238E27FC236}">
                    <a16:creationId xmlns:a16="http://schemas.microsoft.com/office/drawing/2014/main" id="{58824024-3FB9-4869-8A86-FF28191E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" name="Group 134">
              <a:extLst>
                <a:ext uri="{FF2B5EF4-FFF2-40B4-BE49-F238E27FC236}">
                  <a16:creationId xmlns:a16="http://schemas.microsoft.com/office/drawing/2014/main" id="{F00F97FF-C437-4EBB-9852-998CF086B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" y="2976"/>
              <a:ext cx="555" cy="240"/>
              <a:chOff x="627" y="0"/>
              <a:chExt cx="598" cy="480"/>
            </a:xfrm>
          </p:grpSpPr>
          <p:sp>
            <p:nvSpPr>
              <p:cNvPr id="78" name="Rectangle 135">
                <a:extLst>
                  <a:ext uri="{FF2B5EF4-FFF2-40B4-BE49-F238E27FC236}">
                    <a16:creationId xmlns:a16="http://schemas.microsoft.com/office/drawing/2014/main" id="{C5B25804-4F6C-415A-82C6-9AA4E9B66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Balloon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9" name="Rectangle 136">
                <a:extLst>
                  <a:ext uri="{FF2B5EF4-FFF2-40B4-BE49-F238E27FC236}">
                    <a16:creationId xmlns:a16="http://schemas.microsoft.com/office/drawing/2014/main" id="{6BF88560-2FDD-4CEF-93C6-1833A559D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" name="Group 146">
              <a:extLst>
                <a:ext uri="{FF2B5EF4-FFF2-40B4-BE49-F238E27FC236}">
                  <a16:creationId xmlns:a16="http://schemas.microsoft.com/office/drawing/2014/main" id="{A47D462D-84F0-4718-B2E2-D219BDC4D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2976"/>
              <a:ext cx="629" cy="240"/>
              <a:chOff x="3077" y="0"/>
              <a:chExt cx="670" cy="480"/>
            </a:xfrm>
          </p:grpSpPr>
          <p:sp>
            <p:nvSpPr>
              <p:cNvPr id="76" name="Rectangle 147">
                <a:extLst>
                  <a:ext uri="{FF2B5EF4-FFF2-40B4-BE49-F238E27FC236}">
                    <a16:creationId xmlns:a16="http://schemas.microsoft.com/office/drawing/2014/main" id="{267DEDC9-5B63-458A-B5E3-28C556651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0"/>
                <a:ext cx="6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Small House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7" name="Rectangle 148">
                <a:extLst>
                  <a:ext uri="{FF2B5EF4-FFF2-40B4-BE49-F238E27FC236}">
                    <a16:creationId xmlns:a16="http://schemas.microsoft.com/office/drawing/2014/main" id="{8886C318-58C3-4DE3-9283-5EC1A7E1D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0"/>
                <a:ext cx="670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" name="Group 149">
              <a:extLst>
                <a:ext uri="{FF2B5EF4-FFF2-40B4-BE49-F238E27FC236}">
                  <a16:creationId xmlns:a16="http://schemas.microsoft.com/office/drawing/2014/main" id="{B55BDDA3-062F-4E95-BAD2-C4B7FCF7A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2976"/>
              <a:ext cx="667" cy="240"/>
              <a:chOff x="3747" y="0"/>
              <a:chExt cx="634" cy="480"/>
            </a:xfrm>
          </p:grpSpPr>
          <p:sp>
            <p:nvSpPr>
              <p:cNvPr id="74" name="Rectangle 150">
                <a:extLst>
                  <a:ext uri="{FF2B5EF4-FFF2-40B4-BE49-F238E27FC236}">
                    <a16:creationId xmlns:a16="http://schemas.microsoft.com/office/drawing/2014/main" id="{ADC1076B-BB71-47E7-8CD0-396C116CB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714-000-0000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5" name="Rectangle 151">
                <a:extLst>
                  <a:ext uri="{FF2B5EF4-FFF2-40B4-BE49-F238E27FC236}">
                    <a16:creationId xmlns:a16="http://schemas.microsoft.com/office/drawing/2014/main" id="{23086DD7-44BB-45E7-B3C7-DA0480781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0"/>
                <a:ext cx="6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" name="Group 152">
              <a:extLst>
                <a:ext uri="{FF2B5EF4-FFF2-40B4-BE49-F238E27FC236}">
                  <a16:creationId xmlns:a16="http://schemas.microsoft.com/office/drawing/2014/main" id="{FD0FDDEA-D85B-421E-9E5C-C2C60B897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2976"/>
              <a:ext cx="445" cy="240"/>
              <a:chOff x="4381" y="0"/>
              <a:chExt cx="382" cy="480"/>
            </a:xfrm>
          </p:grpSpPr>
          <p:sp>
            <p:nvSpPr>
              <p:cNvPr id="72" name="Rectangle 153">
                <a:extLst>
                  <a:ext uri="{FF2B5EF4-FFF2-40B4-BE49-F238E27FC236}">
                    <a16:creationId xmlns:a16="http://schemas.microsoft.com/office/drawing/2014/main" id="{58D8D4AE-729D-47AA-B676-3B928A0D4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$34.00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3" name="Rectangle 154">
                <a:extLst>
                  <a:ext uri="{FF2B5EF4-FFF2-40B4-BE49-F238E27FC236}">
                    <a16:creationId xmlns:a16="http://schemas.microsoft.com/office/drawing/2014/main" id="{F5D77ECF-5117-45E2-8731-9D5FE292C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" name="Group 155">
              <a:extLst>
                <a:ext uri="{FF2B5EF4-FFF2-40B4-BE49-F238E27FC236}">
                  <a16:creationId xmlns:a16="http://schemas.microsoft.com/office/drawing/2014/main" id="{A6376FF0-3066-4C9D-8E40-65A8046B3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" y="3216"/>
              <a:ext cx="670" cy="240"/>
              <a:chOff x="0" y="1440"/>
              <a:chExt cx="627" cy="480"/>
            </a:xfrm>
          </p:grpSpPr>
          <p:sp>
            <p:nvSpPr>
              <p:cNvPr id="70" name="Rectangle 156">
                <a:extLst>
                  <a:ext uri="{FF2B5EF4-FFF2-40B4-BE49-F238E27FC236}">
                    <a16:creationId xmlns:a16="http://schemas.microsoft.com/office/drawing/2014/main" id="{64B44CDD-8C7C-4EB2-9797-3E257E431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144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0-55-123456-9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1" name="Rectangle 157">
                <a:extLst>
                  <a:ext uri="{FF2B5EF4-FFF2-40B4-BE49-F238E27FC236}">
                    <a16:creationId xmlns:a16="http://schemas.microsoft.com/office/drawing/2014/main" id="{7C5B7C89-49ED-47B6-9249-04E3B21C2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3" name="Group 158">
              <a:extLst>
                <a:ext uri="{FF2B5EF4-FFF2-40B4-BE49-F238E27FC236}">
                  <a16:creationId xmlns:a16="http://schemas.microsoft.com/office/drawing/2014/main" id="{B204D1F2-508D-4969-9BC7-41976DF2C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" y="3216"/>
              <a:ext cx="555" cy="240"/>
              <a:chOff x="627" y="1440"/>
              <a:chExt cx="598" cy="480"/>
            </a:xfrm>
          </p:grpSpPr>
          <p:sp>
            <p:nvSpPr>
              <p:cNvPr id="68" name="Rectangle 159">
                <a:extLst>
                  <a:ext uri="{FF2B5EF4-FFF2-40B4-BE49-F238E27FC236}">
                    <a16:creationId xmlns:a16="http://schemas.microsoft.com/office/drawing/2014/main" id="{FC9CF9EE-997B-4FD8-A0B0-CB492110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144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Main Street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9" name="Rectangle 160">
                <a:extLst>
                  <a:ext uri="{FF2B5EF4-FFF2-40B4-BE49-F238E27FC236}">
                    <a16:creationId xmlns:a16="http://schemas.microsoft.com/office/drawing/2014/main" id="{BEA3D087-8791-4D81-9581-F742642F9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144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" name="Group 170">
              <a:extLst>
                <a:ext uri="{FF2B5EF4-FFF2-40B4-BE49-F238E27FC236}">
                  <a16:creationId xmlns:a16="http://schemas.microsoft.com/office/drawing/2014/main" id="{4041CF6B-3BBC-4655-AC12-29D00A837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3216"/>
              <a:ext cx="629" cy="240"/>
              <a:chOff x="3077" y="1440"/>
              <a:chExt cx="670" cy="480"/>
            </a:xfrm>
          </p:grpSpPr>
          <p:sp>
            <p:nvSpPr>
              <p:cNvPr id="66" name="Rectangle 171">
                <a:extLst>
                  <a:ext uri="{FF2B5EF4-FFF2-40B4-BE49-F238E27FC236}">
                    <a16:creationId xmlns:a16="http://schemas.microsoft.com/office/drawing/2014/main" id="{C880E902-6EA3-41E4-BC81-FF03CA129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1440"/>
                <a:ext cx="6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Small House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7" name="Rectangle 172">
                <a:extLst>
                  <a:ext uri="{FF2B5EF4-FFF2-40B4-BE49-F238E27FC236}">
                    <a16:creationId xmlns:a16="http://schemas.microsoft.com/office/drawing/2014/main" id="{6BC0DEA4-2A59-4348-BD20-0D37564C6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1440"/>
                <a:ext cx="670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5" name="Group 173">
              <a:extLst>
                <a:ext uri="{FF2B5EF4-FFF2-40B4-BE49-F238E27FC236}">
                  <a16:creationId xmlns:a16="http://schemas.microsoft.com/office/drawing/2014/main" id="{2E5924CF-FA37-4699-B301-9CFD42362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3216"/>
              <a:ext cx="667" cy="240"/>
              <a:chOff x="3747" y="1440"/>
              <a:chExt cx="634" cy="480"/>
            </a:xfrm>
          </p:grpSpPr>
          <p:sp>
            <p:nvSpPr>
              <p:cNvPr id="64" name="Rectangle 174">
                <a:extLst>
                  <a:ext uri="{FF2B5EF4-FFF2-40B4-BE49-F238E27FC236}">
                    <a16:creationId xmlns:a16="http://schemas.microsoft.com/office/drawing/2014/main" id="{2862B77B-E603-4081-B926-167BFC169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144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714-000-0000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5" name="Rectangle 175">
                <a:extLst>
                  <a:ext uri="{FF2B5EF4-FFF2-40B4-BE49-F238E27FC236}">
                    <a16:creationId xmlns:a16="http://schemas.microsoft.com/office/drawing/2014/main" id="{521866CC-6D57-4857-860A-4B7E40A05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1440"/>
                <a:ext cx="6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6" name="Group 176">
              <a:extLst>
                <a:ext uri="{FF2B5EF4-FFF2-40B4-BE49-F238E27FC236}">
                  <a16:creationId xmlns:a16="http://schemas.microsoft.com/office/drawing/2014/main" id="{3E42C710-8801-48C4-899F-873E58ECF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3216"/>
              <a:ext cx="445" cy="240"/>
              <a:chOff x="4381" y="1440"/>
              <a:chExt cx="382" cy="480"/>
            </a:xfrm>
          </p:grpSpPr>
          <p:sp>
            <p:nvSpPr>
              <p:cNvPr id="62" name="Rectangle 177">
                <a:extLst>
                  <a:ext uri="{FF2B5EF4-FFF2-40B4-BE49-F238E27FC236}">
                    <a16:creationId xmlns:a16="http://schemas.microsoft.com/office/drawing/2014/main" id="{532780F7-A4BA-4A02-9430-4EDAFDC07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44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$22.95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Rectangle 178">
                <a:extLst>
                  <a:ext uri="{FF2B5EF4-FFF2-40B4-BE49-F238E27FC236}">
                    <a16:creationId xmlns:a16="http://schemas.microsoft.com/office/drawing/2014/main" id="{6E318ECD-59E6-4D48-A493-BDE76A9D0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144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" name="Group 179">
              <a:extLst>
                <a:ext uri="{FF2B5EF4-FFF2-40B4-BE49-F238E27FC236}">
                  <a16:creationId xmlns:a16="http://schemas.microsoft.com/office/drawing/2014/main" id="{18F528E0-A070-4877-A81D-9589B4780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" y="3456"/>
              <a:ext cx="670" cy="240"/>
              <a:chOff x="0" y="2400"/>
              <a:chExt cx="627" cy="480"/>
            </a:xfrm>
          </p:grpSpPr>
          <p:sp>
            <p:nvSpPr>
              <p:cNvPr id="60" name="Rectangle 180">
                <a:extLst>
                  <a:ext uri="{FF2B5EF4-FFF2-40B4-BE49-F238E27FC236}">
                    <a16:creationId xmlns:a16="http://schemas.microsoft.com/office/drawing/2014/main" id="{BCCAF20E-F573-4843-A818-308F91D20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40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0-123-45678-0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1" name="Rectangle 181">
                <a:extLst>
                  <a:ext uri="{FF2B5EF4-FFF2-40B4-BE49-F238E27FC236}">
                    <a16:creationId xmlns:a16="http://schemas.microsoft.com/office/drawing/2014/main" id="{EE7B57D3-CA30-469B-AC9E-D6B8C13D0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8" name="Group 182">
              <a:extLst>
                <a:ext uri="{FF2B5EF4-FFF2-40B4-BE49-F238E27FC236}">
                  <a16:creationId xmlns:a16="http://schemas.microsoft.com/office/drawing/2014/main" id="{4FB26F24-88D2-4AA8-9B7B-ABA27CAF9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" y="3456"/>
              <a:ext cx="555" cy="240"/>
              <a:chOff x="627" y="2400"/>
              <a:chExt cx="598" cy="480"/>
            </a:xfrm>
          </p:grpSpPr>
          <p:sp>
            <p:nvSpPr>
              <p:cNvPr id="58" name="Rectangle 183">
                <a:extLst>
                  <a:ext uri="{FF2B5EF4-FFF2-40B4-BE49-F238E27FC236}">
                    <a16:creationId xmlns:a16="http://schemas.microsoft.com/office/drawing/2014/main" id="{4E4F78F7-DA1C-49E6-A246-30952BBFF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240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Ulysses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9" name="Rectangle 184">
                <a:extLst>
                  <a:ext uri="{FF2B5EF4-FFF2-40B4-BE49-F238E27FC236}">
                    <a16:creationId xmlns:a16="http://schemas.microsoft.com/office/drawing/2014/main" id="{5C5CE211-DCEA-4C2F-8141-87A16443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40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" name="Group 194">
              <a:extLst>
                <a:ext uri="{FF2B5EF4-FFF2-40B4-BE49-F238E27FC236}">
                  <a16:creationId xmlns:a16="http://schemas.microsoft.com/office/drawing/2014/main" id="{70F560F5-ED17-4594-ABB3-A9EBEC763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3456"/>
              <a:ext cx="629" cy="240"/>
              <a:chOff x="3077" y="2400"/>
              <a:chExt cx="670" cy="480"/>
            </a:xfrm>
          </p:grpSpPr>
          <p:sp>
            <p:nvSpPr>
              <p:cNvPr id="56" name="Rectangle 195">
                <a:extLst>
                  <a:ext uri="{FF2B5EF4-FFF2-40B4-BE49-F238E27FC236}">
                    <a16:creationId xmlns:a16="http://schemas.microsoft.com/office/drawing/2014/main" id="{5D98B1AE-841F-4AFA-B8EE-44C4E96E2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400"/>
                <a:ext cx="6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Alpha Press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7" name="Rectangle 196">
                <a:extLst>
                  <a:ext uri="{FF2B5EF4-FFF2-40B4-BE49-F238E27FC236}">
                    <a16:creationId xmlns:a16="http://schemas.microsoft.com/office/drawing/2014/main" id="{F471E00C-D13D-4367-A484-7196DC33A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400"/>
                <a:ext cx="670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" name="Group 197">
              <a:extLst>
                <a:ext uri="{FF2B5EF4-FFF2-40B4-BE49-F238E27FC236}">
                  <a16:creationId xmlns:a16="http://schemas.microsoft.com/office/drawing/2014/main" id="{2B25F62C-C035-40C5-90C0-8FCAA0259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3456"/>
              <a:ext cx="667" cy="240"/>
              <a:chOff x="3747" y="2400"/>
              <a:chExt cx="634" cy="480"/>
            </a:xfrm>
          </p:grpSpPr>
          <p:sp>
            <p:nvSpPr>
              <p:cNvPr id="54" name="Rectangle 198">
                <a:extLst>
                  <a:ext uri="{FF2B5EF4-FFF2-40B4-BE49-F238E27FC236}">
                    <a16:creationId xmlns:a16="http://schemas.microsoft.com/office/drawing/2014/main" id="{2A25DDA7-4E03-4370-B5C9-B06B898C9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40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999-999-9999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5" name="Rectangle 199">
                <a:extLst>
                  <a:ext uri="{FF2B5EF4-FFF2-40B4-BE49-F238E27FC236}">
                    <a16:creationId xmlns:a16="http://schemas.microsoft.com/office/drawing/2014/main" id="{D0D653FB-96CC-4788-A433-9E6E6F31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2400"/>
                <a:ext cx="6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" name="Group 200">
              <a:extLst>
                <a:ext uri="{FF2B5EF4-FFF2-40B4-BE49-F238E27FC236}">
                  <a16:creationId xmlns:a16="http://schemas.microsoft.com/office/drawing/2014/main" id="{CC5B0812-AB9F-4F94-9F56-FD55D0D52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3456"/>
              <a:ext cx="445" cy="240"/>
              <a:chOff x="4381" y="2400"/>
              <a:chExt cx="382" cy="480"/>
            </a:xfrm>
          </p:grpSpPr>
          <p:sp>
            <p:nvSpPr>
              <p:cNvPr id="52" name="Rectangle 201">
                <a:extLst>
                  <a:ext uri="{FF2B5EF4-FFF2-40B4-BE49-F238E27FC236}">
                    <a16:creationId xmlns:a16="http://schemas.microsoft.com/office/drawing/2014/main" id="{B6B3B303-344C-435D-8F77-DB18607BA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40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$34.00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3" name="Rectangle 202">
                <a:extLst>
                  <a:ext uri="{FF2B5EF4-FFF2-40B4-BE49-F238E27FC236}">
                    <a16:creationId xmlns:a16="http://schemas.microsoft.com/office/drawing/2014/main" id="{8881F45D-B1C5-4B85-ADC0-07071CDC8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0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2" name="Group 203">
              <a:extLst>
                <a:ext uri="{FF2B5EF4-FFF2-40B4-BE49-F238E27FC236}">
                  <a16:creationId xmlns:a16="http://schemas.microsoft.com/office/drawing/2014/main" id="{6A57D8DB-FACE-4E92-96BB-A3925EFBC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" y="3696"/>
              <a:ext cx="670" cy="240"/>
              <a:chOff x="0" y="2880"/>
              <a:chExt cx="627" cy="480"/>
            </a:xfrm>
          </p:grpSpPr>
          <p:sp>
            <p:nvSpPr>
              <p:cNvPr id="50" name="Rectangle 204">
                <a:extLst>
                  <a:ext uri="{FF2B5EF4-FFF2-40B4-BE49-F238E27FC236}">
                    <a16:creationId xmlns:a16="http://schemas.microsoft.com/office/drawing/2014/main" id="{4DBA4F4A-58E1-4B97-B6B2-8D78DBB47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1-22-233700-0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1" name="Rectangle 205">
                <a:extLst>
                  <a:ext uri="{FF2B5EF4-FFF2-40B4-BE49-F238E27FC236}">
                    <a16:creationId xmlns:a16="http://schemas.microsoft.com/office/drawing/2014/main" id="{CE938F32-371D-4AE8-8CD5-09316EFC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" name="Group 206">
              <a:extLst>
                <a:ext uri="{FF2B5EF4-FFF2-40B4-BE49-F238E27FC236}">
                  <a16:creationId xmlns:a16="http://schemas.microsoft.com/office/drawing/2014/main" id="{1A15EF3C-ABC1-4FDE-9C39-630ECDBDB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" y="3696"/>
              <a:ext cx="555" cy="240"/>
              <a:chOff x="627" y="2880"/>
              <a:chExt cx="598" cy="480"/>
            </a:xfrm>
          </p:grpSpPr>
          <p:sp>
            <p:nvSpPr>
              <p:cNvPr id="48" name="Rectangle 207">
                <a:extLst>
                  <a:ext uri="{FF2B5EF4-FFF2-40B4-BE49-F238E27FC236}">
                    <a16:creationId xmlns:a16="http://schemas.microsoft.com/office/drawing/2014/main" id="{475AA8E5-7506-416C-B1CA-12F228518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Visual Basic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9" name="Rectangle 208">
                <a:extLst>
                  <a:ext uri="{FF2B5EF4-FFF2-40B4-BE49-F238E27FC236}">
                    <a16:creationId xmlns:a16="http://schemas.microsoft.com/office/drawing/2014/main" id="{95478374-C57F-4E05-9758-E3EE7A321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" name="Group 218">
              <a:extLst>
                <a:ext uri="{FF2B5EF4-FFF2-40B4-BE49-F238E27FC236}">
                  <a16:creationId xmlns:a16="http://schemas.microsoft.com/office/drawing/2014/main" id="{AD6A15B7-865F-4CD8-873B-F1FEBA17F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3696"/>
              <a:ext cx="629" cy="240"/>
              <a:chOff x="3077" y="2880"/>
              <a:chExt cx="670" cy="480"/>
            </a:xfrm>
          </p:grpSpPr>
          <p:sp>
            <p:nvSpPr>
              <p:cNvPr id="46" name="Rectangle 219">
                <a:extLst>
                  <a:ext uri="{FF2B5EF4-FFF2-40B4-BE49-F238E27FC236}">
                    <a16:creationId xmlns:a16="http://schemas.microsoft.com/office/drawing/2014/main" id="{624C7D8B-4510-46D3-B33E-A5F6A5808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880"/>
                <a:ext cx="6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Big House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Rectangle 220">
                <a:extLst>
                  <a:ext uri="{FF2B5EF4-FFF2-40B4-BE49-F238E27FC236}">
                    <a16:creationId xmlns:a16="http://schemas.microsoft.com/office/drawing/2014/main" id="{217C7DB4-CEDF-495A-8430-FB65F135D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880"/>
                <a:ext cx="670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5" name="Group 221">
              <a:extLst>
                <a:ext uri="{FF2B5EF4-FFF2-40B4-BE49-F238E27FC236}">
                  <a16:creationId xmlns:a16="http://schemas.microsoft.com/office/drawing/2014/main" id="{85F9C772-B14B-4F45-A68F-C4DBE6ED6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3696"/>
              <a:ext cx="667" cy="240"/>
              <a:chOff x="3747" y="2880"/>
              <a:chExt cx="634" cy="480"/>
            </a:xfrm>
          </p:grpSpPr>
          <p:sp>
            <p:nvSpPr>
              <p:cNvPr id="44" name="Rectangle 222">
                <a:extLst>
                  <a:ext uri="{FF2B5EF4-FFF2-40B4-BE49-F238E27FC236}">
                    <a16:creationId xmlns:a16="http://schemas.microsoft.com/office/drawing/2014/main" id="{8EA7DA87-58DF-4A84-B9FF-82F2556A3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123-456-7890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5" name="Rectangle 223">
                <a:extLst>
                  <a:ext uri="{FF2B5EF4-FFF2-40B4-BE49-F238E27FC236}">
                    <a16:creationId xmlns:a16="http://schemas.microsoft.com/office/drawing/2014/main" id="{7F86F3CA-BFF3-462A-BE37-B145937C6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2880"/>
                <a:ext cx="6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6" name="Group 224">
              <a:extLst>
                <a:ext uri="{FF2B5EF4-FFF2-40B4-BE49-F238E27FC236}">
                  <a16:creationId xmlns:a16="http://schemas.microsoft.com/office/drawing/2014/main" id="{B35CE1DD-0298-4D0E-8504-131A28FC3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3696"/>
              <a:ext cx="445" cy="240"/>
              <a:chOff x="4381" y="2880"/>
              <a:chExt cx="382" cy="480"/>
            </a:xfrm>
          </p:grpSpPr>
          <p:sp>
            <p:nvSpPr>
              <p:cNvPr id="42" name="Rectangle 225">
                <a:extLst>
                  <a:ext uri="{FF2B5EF4-FFF2-40B4-BE49-F238E27FC236}">
                    <a16:creationId xmlns:a16="http://schemas.microsoft.com/office/drawing/2014/main" id="{5E54A96D-3C17-4BC6-A190-227A76F45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8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$25.00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3" name="Rectangle 226">
                <a:extLst>
                  <a:ext uri="{FF2B5EF4-FFF2-40B4-BE49-F238E27FC236}">
                    <a16:creationId xmlns:a16="http://schemas.microsoft.com/office/drawing/2014/main" id="{FB1976D5-6E50-4F79-980F-98CDFE5E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88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7" name="Group 227">
              <a:extLst>
                <a:ext uri="{FF2B5EF4-FFF2-40B4-BE49-F238E27FC236}">
                  <a16:creationId xmlns:a16="http://schemas.microsoft.com/office/drawing/2014/main" id="{862289F2-B361-40CE-8BE6-6B5E2F688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" y="2736"/>
              <a:ext cx="670" cy="240"/>
              <a:chOff x="0" y="2880"/>
              <a:chExt cx="627" cy="480"/>
            </a:xfrm>
          </p:grpSpPr>
          <p:sp>
            <p:nvSpPr>
              <p:cNvPr id="40" name="Rectangle 228">
                <a:extLst>
                  <a:ext uri="{FF2B5EF4-FFF2-40B4-BE49-F238E27FC236}">
                    <a16:creationId xmlns:a16="http://schemas.microsoft.com/office/drawing/2014/main" id="{32F5699F-30A4-4E2F-844E-3264A5D4A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ISBN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1" name="Rectangle 229">
                <a:extLst>
                  <a:ext uri="{FF2B5EF4-FFF2-40B4-BE49-F238E27FC236}">
                    <a16:creationId xmlns:a16="http://schemas.microsoft.com/office/drawing/2014/main" id="{61DE1165-89B0-4B30-81F5-4148B9647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8" name="Group 230">
              <a:extLst>
                <a:ext uri="{FF2B5EF4-FFF2-40B4-BE49-F238E27FC236}">
                  <a16:creationId xmlns:a16="http://schemas.microsoft.com/office/drawing/2014/main" id="{935256F8-45A4-46BF-95E7-81F9E6BE1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" y="2736"/>
              <a:ext cx="555" cy="240"/>
              <a:chOff x="627" y="2880"/>
              <a:chExt cx="598" cy="480"/>
            </a:xfrm>
          </p:grpSpPr>
          <p:sp>
            <p:nvSpPr>
              <p:cNvPr id="38" name="Rectangle 231">
                <a:extLst>
                  <a:ext uri="{FF2B5EF4-FFF2-40B4-BE49-F238E27FC236}">
                    <a16:creationId xmlns:a16="http://schemas.microsoft.com/office/drawing/2014/main" id="{8F552009-F2E6-4418-9C22-D18A7323A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Title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9" name="Rectangle 232">
                <a:extLst>
                  <a:ext uri="{FF2B5EF4-FFF2-40B4-BE49-F238E27FC236}">
                    <a16:creationId xmlns:a16="http://schemas.microsoft.com/office/drawing/2014/main" id="{A4BCA221-82A9-4C97-A458-9D78AA842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9" name="Group 242">
              <a:extLst>
                <a:ext uri="{FF2B5EF4-FFF2-40B4-BE49-F238E27FC236}">
                  <a16:creationId xmlns:a16="http://schemas.microsoft.com/office/drawing/2014/main" id="{2C898249-6480-4664-928C-DC7FF6B3E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36"/>
              <a:ext cx="629" cy="240"/>
              <a:chOff x="3077" y="2880"/>
              <a:chExt cx="670" cy="480"/>
            </a:xfrm>
          </p:grpSpPr>
          <p:sp>
            <p:nvSpPr>
              <p:cNvPr id="36" name="Rectangle 243">
                <a:extLst>
                  <a:ext uri="{FF2B5EF4-FFF2-40B4-BE49-F238E27FC236}">
                    <a16:creationId xmlns:a16="http://schemas.microsoft.com/office/drawing/2014/main" id="{789AF610-D0E9-4143-A9FA-E9D9A42C8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880"/>
                <a:ext cx="61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PubName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7" name="Rectangle 244">
                <a:extLst>
                  <a:ext uri="{FF2B5EF4-FFF2-40B4-BE49-F238E27FC236}">
                    <a16:creationId xmlns:a16="http://schemas.microsoft.com/office/drawing/2014/main" id="{DF9D0B16-818E-4D7D-861C-3F7A88BC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880"/>
                <a:ext cx="670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0" name="Group 245">
              <a:extLst>
                <a:ext uri="{FF2B5EF4-FFF2-40B4-BE49-F238E27FC236}">
                  <a16:creationId xmlns:a16="http://schemas.microsoft.com/office/drawing/2014/main" id="{E02C463D-232A-4F8C-A000-5BE2F2E67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736"/>
              <a:ext cx="667" cy="240"/>
              <a:chOff x="3747" y="2880"/>
              <a:chExt cx="634" cy="480"/>
            </a:xfrm>
          </p:grpSpPr>
          <p:sp>
            <p:nvSpPr>
              <p:cNvPr id="34" name="Rectangle 246">
                <a:extLst>
                  <a:ext uri="{FF2B5EF4-FFF2-40B4-BE49-F238E27FC236}">
                    <a16:creationId xmlns:a16="http://schemas.microsoft.com/office/drawing/2014/main" id="{F2382B03-4300-4382-9089-AD302E1B9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PubPhone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5" name="Rectangle 247">
                <a:extLst>
                  <a:ext uri="{FF2B5EF4-FFF2-40B4-BE49-F238E27FC236}">
                    <a16:creationId xmlns:a16="http://schemas.microsoft.com/office/drawing/2014/main" id="{2F3DCD74-EE8D-4743-A612-F6D848227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2880"/>
                <a:ext cx="6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1" name="Group 248">
              <a:extLst>
                <a:ext uri="{FF2B5EF4-FFF2-40B4-BE49-F238E27FC236}">
                  <a16:creationId xmlns:a16="http://schemas.microsoft.com/office/drawing/2014/main" id="{E9C06C0E-21F7-4127-811C-CDEAE3D68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736"/>
              <a:ext cx="445" cy="240"/>
              <a:chOff x="4381" y="2880"/>
              <a:chExt cx="382" cy="480"/>
            </a:xfrm>
          </p:grpSpPr>
          <p:sp>
            <p:nvSpPr>
              <p:cNvPr id="32" name="Rectangle 249">
                <a:extLst>
                  <a:ext uri="{FF2B5EF4-FFF2-40B4-BE49-F238E27FC236}">
                    <a16:creationId xmlns:a16="http://schemas.microsoft.com/office/drawing/2014/main" id="{157F1430-E7AE-4DCB-987C-9B7C68A1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8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Price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3" name="Rectangle 250">
                <a:extLst>
                  <a:ext uri="{FF2B5EF4-FFF2-40B4-BE49-F238E27FC236}">
                    <a16:creationId xmlns:a16="http://schemas.microsoft.com/office/drawing/2014/main" id="{A19871C1-4D74-426D-9CF4-6BE731052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88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2" name="Group 393">
            <a:extLst>
              <a:ext uri="{FF2B5EF4-FFF2-40B4-BE49-F238E27FC236}">
                <a16:creationId xmlns:a16="http://schemas.microsoft.com/office/drawing/2014/main" id="{1243A0D3-96FB-4B90-9898-03682DC332D2}"/>
              </a:ext>
            </a:extLst>
          </p:cNvPr>
          <p:cNvGrpSpPr>
            <a:grpSpLocks/>
          </p:cNvGrpSpPr>
          <p:nvPr/>
        </p:nvGrpSpPr>
        <p:grpSpPr bwMode="auto">
          <a:xfrm>
            <a:off x="9334514" y="4407013"/>
            <a:ext cx="2697412" cy="2398328"/>
            <a:chOff x="3600" y="2256"/>
            <a:chExt cx="1933" cy="1920"/>
          </a:xfrm>
        </p:grpSpPr>
        <p:grpSp>
          <p:nvGrpSpPr>
            <p:cNvPr id="83" name="Group 299">
              <a:extLst>
                <a:ext uri="{FF2B5EF4-FFF2-40B4-BE49-F238E27FC236}">
                  <a16:creationId xmlns:a16="http://schemas.microsoft.com/office/drawing/2014/main" id="{7B06B5C9-ACE9-447F-8408-3F6624C2D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2256"/>
              <a:ext cx="670" cy="240"/>
              <a:chOff x="0" y="2880"/>
              <a:chExt cx="627" cy="480"/>
            </a:xfrm>
          </p:grpSpPr>
          <p:sp>
            <p:nvSpPr>
              <p:cNvPr id="153" name="Rectangle 300">
                <a:extLst>
                  <a:ext uri="{FF2B5EF4-FFF2-40B4-BE49-F238E27FC236}">
                    <a16:creationId xmlns:a16="http://schemas.microsoft.com/office/drawing/2014/main" id="{71E4F3F2-91FA-4E5D-B336-2C5E14B82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ISBN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54" name="Rectangle 301">
                <a:extLst>
                  <a:ext uri="{FF2B5EF4-FFF2-40B4-BE49-F238E27FC236}">
                    <a16:creationId xmlns:a16="http://schemas.microsoft.com/office/drawing/2014/main" id="{8FCF7069-1114-42BE-8D96-502BB844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4" name="Group 305">
              <a:extLst>
                <a:ext uri="{FF2B5EF4-FFF2-40B4-BE49-F238E27FC236}">
                  <a16:creationId xmlns:a16="http://schemas.microsoft.com/office/drawing/2014/main" id="{7AE7696B-3B59-4C37-B079-58F0DC13B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256"/>
              <a:ext cx="574" cy="240"/>
              <a:chOff x="1549" y="2880"/>
              <a:chExt cx="548" cy="480"/>
            </a:xfrm>
          </p:grpSpPr>
          <p:sp>
            <p:nvSpPr>
              <p:cNvPr id="151" name="Rectangle 306">
                <a:extLst>
                  <a:ext uri="{FF2B5EF4-FFF2-40B4-BE49-F238E27FC236}">
                    <a16:creationId xmlns:a16="http://schemas.microsoft.com/office/drawing/2014/main" id="{1717E60A-BEBC-40B0-90D4-F86B247F4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88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AuName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52" name="Rectangle 307">
                <a:extLst>
                  <a:ext uri="{FF2B5EF4-FFF2-40B4-BE49-F238E27FC236}">
                    <a16:creationId xmlns:a16="http://schemas.microsoft.com/office/drawing/2014/main" id="{74FA4797-B5D7-4DBB-BA53-D1E6BA459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88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5" name="Group 308">
              <a:extLst>
                <a:ext uri="{FF2B5EF4-FFF2-40B4-BE49-F238E27FC236}">
                  <a16:creationId xmlns:a16="http://schemas.microsoft.com/office/drawing/2014/main" id="{A44717D5-92E9-4B55-9CBC-E5A721F10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256"/>
              <a:ext cx="685" cy="240"/>
              <a:chOff x="2097" y="2880"/>
              <a:chExt cx="598" cy="480"/>
            </a:xfrm>
          </p:grpSpPr>
          <p:sp>
            <p:nvSpPr>
              <p:cNvPr id="149" name="Rectangle 309">
                <a:extLst>
                  <a:ext uri="{FF2B5EF4-FFF2-40B4-BE49-F238E27FC236}">
                    <a16:creationId xmlns:a16="http://schemas.microsoft.com/office/drawing/2014/main" id="{245A422A-9412-4507-89DE-E423066AF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AuPhone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50" name="Rectangle 310">
                <a:extLst>
                  <a:ext uri="{FF2B5EF4-FFF2-40B4-BE49-F238E27FC236}">
                    <a16:creationId xmlns:a16="http://schemas.microsoft.com/office/drawing/2014/main" id="{83C2F2EA-A6D7-4683-B10C-C37FE139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6" name="Group 311">
              <a:extLst>
                <a:ext uri="{FF2B5EF4-FFF2-40B4-BE49-F238E27FC236}">
                  <a16:creationId xmlns:a16="http://schemas.microsoft.com/office/drawing/2014/main" id="{C9A00970-88D7-4645-9073-9D6C5DCAEE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3696"/>
              <a:ext cx="670" cy="240"/>
              <a:chOff x="0" y="2400"/>
              <a:chExt cx="627" cy="480"/>
            </a:xfrm>
          </p:grpSpPr>
          <p:sp>
            <p:nvSpPr>
              <p:cNvPr id="147" name="Rectangle 312">
                <a:extLst>
                  <a:ext uri="{FF2B5EF4-FFF2-40B4-BE49-F238E27FC236}">
                    <a16:creationId xmlns:a16="http://schemas.microsoft.com/office/drawing/2014/main" id="{3D711B09-FB3B-4C07-969F-EB12A0D39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40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0-123-45678-0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48" name="Rectangle 313">
                <a:extLst>
                  <a:ext uri="{FF2B5EF4-FFF2-40B4-BE49-F238E27FC236}">
                    <a16:creationId xmlns:a16="http://schemas.microsoft.com/office/drawing/2014/main" id="{FB5E76DA-86C5-48E9-B7BE-7122C0F94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7" name="Group 314">
              <a:extLst>
                <a:ext uri="{FF2B5EF4-FFF2-40B4-BE49-F238E27FC236}">
                  <a16:creationId xmlns:a16="http://schemas.microsoft.com/office/drawing/2014/main" id="{4E9ED844-B9C2-40BA-B87B-4E9BF9F5F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3" y="3696"/>
              <a:ext cx="574" cy="240"/>
              <a:chOff x="1549" y="2400"/>
              <a:chExt cx="548" cy="480"/>
            </a:xfrm>
          </p:grpSpPr>
          <p:sp>
            <p:nvSpPr>
              <p:cNvPr id="145" name="Rectangle 315">
                <a:extLst>
                  <a:ext uri="{FF2B5EF4-FFF2-40B4-BE49-F238E27FC236}">
                    <a16:creationId xmlns:a16="http://schemas.microsoft.com/office/drawing/2014/main" id="{38F50BC3-7FA4-49FC-9287-31A8E78D6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40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Joyce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46" name="Rectangle 316">
                <a:extLst>
                  <a:ext uri="{FF2B5EF4-FFF2-40B4-BE49-F238E27FC236}">
                    <a16:creationId xmlns:a16="http://schemas.microsoft.com/office/drawing/2014/main" id="{820BACE6-D6F2-421E-92AF-3666A121D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40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8" name="Group 317">
              <a:extLst>
                <a:ext uri="{FF2B5EF4-FFF2-40B4-BE49-F238E27FC236}">
                  <a16:creationId xmlns:a16="http://schemas.microsoft.com/office/drawing/2014/main" id="{0D9BA44B-37DB-4A5F-813C-2279A646B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" y="3696"/>
              <a:ext cx="685" cy="240"/>
              <a:chOff x="2097" y="2400"/>
              <a:chExt cx="598" cy="480"/>
            </a:xfrm>
          </p:grpSpPr>
          <p:sp>
            <p:nvSpPr>
              <p:cNvPr id="143" name="Rectangle 318">
                <a:extLst>
                  <a:ext uri="{FF2B5EF4-FFF2-40B4-BE49-F238E27FC236}">
                    <a16:creationId xmlns:a16="http://schemas.microsoft.com/office/drawing/2014/main" id="{227FDD88-14B4-43DD-B040-674A9EAA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40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666-666-6666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44" name="Rectangle 319">
                <a:extLst>
                  <a:ext uri="{FF2B5EF4-FFF2-40B4-BE49-F238E27FC236}">
                    <a16:creationId xmlns:a16="http://schemas.microsoft.com/office/drawing/2014/main" id="{743F3A66-E0CA-4004-A062-DE7BD1C4E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40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9" name="Group 320">
              <a:extLst>
                <a:ext uri="{FF2B5EF4-FFF2-40B4-BE49-F238E27FC236}">
                  <a16:creationId xmlns:a16="http://schemas.microsoft.com/office/drawing/2014/main" id="{37B06411-1D7E-4C8D-8D5F-718FF6DDA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3936"/>
              <a:ext cx="670" cy="240"/>
              <a:chOff x="0" y="2880"/>
              <a:chExt cx="627" cy="480"/>
            </a:xfrm>
          </p:grpSpPr>
          <p:sp>
            <p:nvSpPr>
              <p:cNvPr id="141" name="Rectangle 321">
                <a:extLst>
                  <a:ext uri="{FF2B5EF4-FFF2-40B4-BE49-F238E27FC236}">
                    <a16:creationId xmlns:a16="http://schemas.microsoft.com/office/drawing/2014/main" id="{10C1474E-6E50-4093-9CA5-CCB6C395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1-22-233700-0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42" name="Rectangle 322">
                <a:extLst>
                  <a:ext uri="{FF2B5EF4-FFF2-40B4-BE49-F238E27FC236}">
                    <a16:creationId xmlns:a16="http://schemas.microsoft.com/office/drawing/2014/main" id="{C6617BFA-5469-4050-BC73-D646B7D12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0" name="Group 323">
              <a:extLst>
                <a:ext uri="{FF2B5EF4-FFF2-40B4-BE49-F238E27FC236}">
                  <a16:creationId xmlns:a16="http://schemas.microsoft.com/office/drawing/2014/main" id="{C2612ADC-933E-4DA8-9F23-531B5E4E2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3" y="3936"/>
              <a:ext cx="574" cy="240"/>
              <a:chOff x="1549" y="2880"/>
              <a:chExt cx="548" cy="480"/>
            </a:xfrm>
          </p:grpSpPr>
          <p:sp>
            <p:nvSpPr>
              <p:cNvPr id="139" name="Rectangle 324">
                <a:extLst>
                  <a:ext uri="{FF2B5EF4-FFF2-40B4-BE49-F238E27FC236}">
                    <a16:creationId xmlns:a16="http://schemas.microsoft.com/office/drawing/2014/main" id="{8B7E594C-DDAC-48D0-A461-448F47130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88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Roman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40" name="Rectangle 325">
                <a:extLst>
                  <a:ext uri="{FF2B5EF4-FFF2-40B4-BE49-F238E27FC236}">
                    <a16:creationId xmlns:a16="http://schemas.microsoft.com/office/drawing/2014/main" id="{3D1A6756-7BAC-4970-8B3C-1DE52A4B5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88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1" name="Group 326">
              <a:extLst>
                <a:ext uri="{FF2B5EF4-FFF2-40B4-BE49-F238E27FC236}">
                  <a16:creationId xmlns:a16="http://schemas.microsoft.com/office/drawing/2014/main" id="{45A5DF34-5192-49DB-ABAD-1B0D3492E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" y="3936"/>
              <a:ext cx="685" cy="240"/>
              <a:chOff x="2097" y="2880"/>
              <a:chExt cx="598" cy="480"/>
            </a:xfrm>
          </p:grpSpPr>
          <p:sp>
            <p:nvSpPr>
              <p:cNvPr id="137" name="Rectangle 327">
                <a:extLst>
                  <a:ext uri="{FF2B5EF4-FFF2-40B4-BE49-F238E27FC236}">
                    <a16:creationId xmlns:a16="http://schemas.microsoft.com/office/drawing/2014/main" id="{9CEBCFC8-A2FF-4776-9146-E2368866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444-444-4444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8" name="Rectangle 328">
                <a:extLst>
                  <a:ext uri="{FF2B5EF4-FFF2-40B4-BE49-F238E27FC236}">
                    <a16:creationId xmlns:a16="http://schemas.microsoft.com/office/drawing/2014/main" id="{E6143486-2009-49B9-A787-7E73338E1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2" name="Group 347">
              <a:extLst>
                <a:ext uri="{FF2B5EF4-FFF2-40B4-BE49-F238E27FC236}">
                  <a16:creationId xmlns:a16="http://schemas.microsoft.com/office/drawing/2014/main" id="{6FB3E5DC-1C3D-4A03-A37E-4FD2FF85F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3456"/>
              <a:ext cx="670" cy="240"/>
              <a:chOff x="0" y="1440"/>
              <a:chExt cx="627" cy="480"/>
            </a:xfrm>
          </p:grpSpPr>
          <p:sp>
            <p:nvSpPr>
              <p:cNvPr id="135" name="Rectangle 348">
                <a:extLst>
                  <a:ext uri="{FF2B5EF4-FFF2-40B4-BE49-F238E27FC236}">
                    <a16:creationId xmlns:a16="http://schemas.microsoft.com/office/drawing/2014/main" id="{28FF17B0-DA6E-4919-B99C-7C09410D9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144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0-55-123456-9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6" name="Rectangle 349">
                <a:extLst>
                  <a:ext uri="{FF2B5EF4-FFF2-40B4-BE49-F238E27FC236}">
                    <a16:creationId xmlns:a16="http://schemas.microsoft.com/office/drawing/2014/main" id="{526677B3-2515-4DCE-9B93-0E6A2B267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3" name="Group 350">
              <a:extLst>
                <a:ext uri="{FF2B5EF4-FFF2-40B4-BE49-F238E27FC236}">
                  <a16:creationId xmlns:a16="http://schemas.microsoft.com/office/drawing/2014/main" id="{B541B965-EBB3-4C55-B216-17DD402D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3" y="3456"/>
              <a:ext cx="574" cy="240"/>
              <a:chOff x="1549" y="1440"/>
              <a:chExt cx="548" cy="480"/>
            </a:xfrm>
          </p:grpSpPr>
          <p:sp>
            <p:nvSpPr>
              <p:cNvPr id="133" name="Rectangle 351">
                <a:extLst>
                  <a:ext uri="{FF2B5EF4-FFF2-40B4-BE49-F238E27FC236}">
                    <a16:creationId xmlns:a16="http://schemas.microsoft.com/office/drawing/2014/main" id="{FBA14DBB-95C6-450B-8188-E79FF1269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144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Smith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4" name="Rectangle 352">
                <a:extLst>
                  <a:ext uri="{FF2B5EF4-FFF2-40B4-BE49-F238E27FC236}">
                    <a16:creationId xmlns:a16="http://schemas.microsoft.com/office/drawing/2014/main" id="{8473617F-84A4-4DDF-94F1-C9BD49443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144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4" name="Group 353">
              <a:extLst>
                <a:ext uri="{FF2B5EF4-FFF2-40B4-BE49-F238E27FC236}">
                  <a16:creationId xmlns:a16="http://schemas.microsoft.com/office/drawing/2014/main" id="{8480FCB0-5EE8-47C5-806E-9E7C52E41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" y="3456"/>
              <a:ext cx="685" cy="240"/>
              <a:chOff x="2097" y="1440"/>
              <a:chExt cx="598" cy="480"/>
            </a:xfrm>
          </p:grpSpPr>
          <p:sp>
            <p:nvSpPr>
              <p:cNvPr id="131" name="Rectangle 354">
                <a:extLst>
                  <a:ext uri="{FF2B5EF4-FFF2-40B4-BE49-F238E27FC236}">
                    <a16:creationId xmlns:a16="http://schemas.microsoft.com/office/drawing/2014/main" id="{65F8FCAE-5794-4D26-AF4B-5B4671160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44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654-223-3455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2" name="Rectangle 355">
                <a:extLst>
                  <a:ext uri="{FF2B5EF4-FFF2-40B4-BE49-F238E27FC236}">
                    <a16:creationId xmlns:a16="http://schemas.microsoft.com/office/drawing/2014/main" id="{C078A943-A469-43F5-8DCF-BEB722C5E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44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5" name="Group 356">
              <a:extLst>
                <a:ext uri="{FF2B5EF4-FFF2-40B4-BE49-F238E27FC236}">
                  <a16:creationId xmlns:a16="http://schemas.microsoft.com/office/drawing/2014/main" id="{B699D124-5750-4E3C-8F6E-DEB07D539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216"/>
              <a:ext cx="670" cy="240"/>
              <a:chOff x="0" y="1440"/>
              <a:chExt cx="627" cy="480"/>
            </a:xfrm>
          </p:grpSpPr>
          <p:sp>
            <p:nvSpPr>
              <p:cNvPr id="129" name="Rectangle 357">
                <a:extLst>
                  <a:ext uri="{FF2B5EF4-FFF2-40B4-BE49-F238E27FC236}">
                    <a16:creationId xmlns:a16="http://schemas.microsoft.com/office/drawing/2014/main" id="{5FEE7CE7-DDD6-443D-8C3A-D677319A6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144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 dirty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0-55-123456-9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0" name="Rectangle 358">
                <a:extLst>
                  <a:ext uri="{FF2B5EF4-FFF2-40B4-BE49-F238E27FC236}">
                    <a16:creationId xmlns:a16="http://schemas.microsoft.com/office/drawing/2014/main" id="{DBBB58A3-E0C5-4905-99B3-E244BE36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6" name="Group 359">
              <a:extLst>
                <a:ext uri="{FF2B5EF4-FFF2-40B4-BE49-F238E27FC236}">
                  <a16:creationId xmlns:a16="http://schemas.microsoft.com/office/drawing/2014/main" id="{F496968E-CE72-4E6B-922B-EE65B1647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216"/>
              <a:ext cx="574" cy="240"/>
              <a:chOff x="1549" y="1440"/>
              <a:chExt cx="548" cy="480"/>
            </a:xfrm>
          </p:grpSpPr>
          <p:sp>
            <p:nvSpPr>
              <p:cNvPr id="127" name="Rectangle 360">
                <a:extLst>
                  <a:ext uri="{FF2B5EF4-FFF2-40B4-BE49-F238E27FC236}">
                    <a16:creationId xmlns:a16="http://schemas.microsoft.com/office/drawing/2014/main" id="{B9888138-4F6E-4D5F-9622-37DD1714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144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Jones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28" name="Rectangle 361">
                <a:extLst>
                  <a:ext uri="{FF2B5EF4-FFF2-40B4-BE49-F238E27FC236}">
                    <a16:creationId xmlns:a16="http://schemas.microsoft.com/office/drawing/2014/main" id="{EF901301-93BF-4C14-93D9-93F160E4B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144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7" name="Group 362">
              <a:extLst>
                <a:ext uri="{FF2B5EF4-FFF2-40B4-BE49-F238E27FC236}">
                  <a16:creationId xmlns:a16="http://schemas.microsoft.com/office/drawing/2014/main" id="{286D6A6A-6C4D-4DC4-9E76-1985E76AB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" y="3216"/>
              <a:ext cx="685" cy="240"/>
              <a:chOff x="2097" y="1440"/>
              <a:chExt cx="598" cy="480"/>
            </a:xfrm>
          </p:grpSpPr>
          <p:sp>
            <p:nvSpPr>
              <p:cNvPr id="125" name="Rectangle 363">
                <a:extLst>
                  <a:ext uri="{FF2B5EF4-FFF2-40B4-BE49-F238E27FC236}">
                    <a16:creationId xmlns:a16="http://schemas.microsoft.com/office/drawing/2014/main" id="{300CD50C-735A-446B-933A-A2EBC170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44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123-333-3333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26" name="Rectangle 364">
                <a:extLst>
                  <a:ext uri="{FF2B5EF4-FFF2-40B4-BE49-F238E27FC236}">
                    <a16:creationId xmlns:a16="http://schemas.microsoft.com/office/drawing/2014/main" id="{D4B0343A-EF6C-46D3-8F4B-9CF266387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44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8" name="Group 365">
              <a:extLst>
                <a:ext uri="{FF2B5EF4-FFF2-40B4-BE49-F238E27FC236}">
                  <a16:creationId xmlns:a16="http://schemas.microsoft.com/office/drawing/2014/main" id="{F1F33C4A-BCB1-4167-BCE7-11C7D2801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2976"/>
              <a:ext cx="670" cy="240"/>
              <a:chOff x="0" y="0"/>
              <a:chExt cx="627" cy="480"/>
            </a:xfrm>
          </p:grpSpPr>
          <p:sp>
            <p:nvSpPr>
              <p:cNvPr id="123" name="Rectangle 366">
                <a:extLst>
                  <a:ext uri="{FF2B5EF4-FFF2-40B4-BE49-F238E27FC236}">
                    <a16:creationId xmlns:a16="http://schemas.microsoft.com/office/drawing/2014/main" id="{709C9497-EFB6-4CC3-BD49-A3871077E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0-321-32132-1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24" name="Rectangle 367">
                <a:extLst>
                  <a:ext uri="{FF2B5EF4-FFF2-40B4-BE49-F238E27FC236}">
                    <a16:creationId xmlns:a16="http://schemas.microsoft.com/office/drawing/2014/main" id="{07481EF9-6CB8-47F4-BB15-339A01976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9" name="Group 368">
              <a:extLst>
                <a:ext uri="{FF2B5EF4-FFF2-40B4-BE49-F238E27FC236}">
                  <a16:creationId xmlns:a16="http://schemas.microsoft.com/office/drawing/2014/main" id="{F7DC0D79-BE86-44B2-AD77-990366C50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3" y="2976"/>
              <a:ext cx="574" cy="240"/>
              <a:chOff x="1549" y="0"/>
              <a:chExt cx="548" cy="480"/>
            </a:xfrm>
          </p:grpSpPr>
          <p:sp>
            <p:nvSpPr>
              <p:cNvPr id="121" name="Rectangle 369">
                <a:extLst>
                  <a:ext uri="{FF2B5EF4-FFF2-40B4-BE49-F238E27FC236}">
                    <a16:creationId xmlns:a16="http://schemas.microsoft.com/office/drawing/2014/main" id="{60CD7010-8470-48A6-8D8F-03078DCE4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Grumpy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22" name="Rectangle 370">
                <a:extLst>
                  <a:ext uri="{FF2B5EF4-FFF2-40B4-BE49-F238E27FC236}">
                    <a16:creationId xmlns:a16="http://schemas.microsoft.com/office/drawing/2014/main" id="{6029ACE4-EA0C-4EF7-9AF5-6BE4AF2AE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0" name="Group 371">
              <a:extLst>
                <a:ext uri="{FF2B5EF4-FFF2-40B4-BE49-F238E27FC236}">
                  <a16:creationId xmlns:a16="http://schemas.microsoft.com/office/drawing/2014/main" id="{9265378D-BC8C-431F-B17D-1838261B1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" y="2976"/>
              <a:ext cx="685" cy="240"/>
              <a:chOff x="2097" y="0"/>
              <a:chExt cx="598" cy="480"/>
            </a:xfrm>
          </p:grpSpPr>
          <p:sp>
            <p:nvSpPr>
              <p:cNvPr id="119" name="Rectangle 372">
                <a:extLst>
                  <a:ext uri="{FF2B5EF4-FFF2-40B4-BE49-F238E27FC236}">
                    <a16:creationId xmlns:a16="http://schemas.microsoft.com/office/drawing/2014/main" id="{D456428C-DC2A-43C0-A557-D920785EC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665-235-6532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20" name="Rectangle 373">
                <a:extLst>
                  <a:ext uri="{FF2B5EF4-FFF2-40B4-BE49-F238E27FC236}">
                    <a16:creationId xmlns:a16="http://schemas.microsoft.com/office/drawing/2014/main" id="{124B3FDC-1FFB-4F20-94B7-55015489E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1" name="Group 374">
              <a:extLst>
                <a:ext uri="{FF2B5EF4-FFF2-40B4-BE49-F238E27FC236}">
                  <a16:creationId xmlns:a16="http://schemas.microsoft.com/office/drawing/2014/main" id="{CA88B798-C60C-4ACA-A159-EE83E4923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2736"/>
              <a:ext cx="670" cy="240"/>
              <a:chOff x="0" y="0"/>
              <a:chExt cx="627" cy="480"/>
            </a:xfrm>
          </p:grpSpPr>
          <p:sp>
            <p:nvSpPr>
              <p:cNvPr id="117" name="Rectangle 375">
                <a:extLst>
                  <a:ext uri="{FF2B5EF4-FFF2-40B4-BE49-F238E27FC236}">
                    <a16:creationId xmlns:a16="http://schemas.microsoft.com/office/drawing/2014/main" id="{D0A2B689-27FA-46DD-ABD2-BD44F60A1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0-321-32132-1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8" name="Rectangle 376">
                <a:extLst>
                  <a:ext uri="{FF2B5EF4-FFF2-40B4-BE49-F238E27FC236}">
                    <a16:creationId xmlns:a16="http://schemas.microsoft.com/office/drawing/2014/main" id="{8A3F9D00-CAA1-4E09-9651-CB0E0AE0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2" name="Group 377">
              <a:extLst>
                <a:ext uri="{FF2B5EF4-FFF2-40B4-BE49-F238E27FC236}">
                  <a16:creationId xmlns:a16="http://schemas.microsoft.com/office/drawing/2014/main" id="{124FDEEC-3F79-4D5E-B170-B469ABF2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3" y="2736"/>
              <a:ext cx="574" cy="240"/>
              <a:chOff x="1549" y="0"/>
              <a:chExt cx="548" cy="480"/>
            </a:xfrm>
          </p:grpSpPr>
          <p:sp>
            <p:nvSpPr>
              <p:cNvPr id="115" name="Rectangle 378">
                <a:extLst>
                  <a:ext uri="{FF2B5EF4-FFF2-40B4-BE49-F238E27FC236}">
                    <a16:creationId xmlns:a16="http://schemas.microsoft.com/office/drawing/2014/main" id="{75C6C1AC-3D27-4718-AB7C-C27437D6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Snoopy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6" name="Rectangle 379">
                <a:extLst>
                  <a:ext uri="{FF2B5EF4-FFF2-40B4-BE49-F238E27FC236}">
                    <a16:creationId xmlns:a16="http://schemas.microsoft.com/office/drawing/2014/main" id="{1FB5D164-C45E-43F9-A810-BCA5BAB5E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3" name="Group 380">
              <a:extLst>
                <a:ext uri="{FF2B5EF4-FFF2-40B4-BE49-F238E27FC236}">
                  <a16:creationId xmlns:a16="http://schemas.microsoft.com/office/drawing/2014/main" id="{6E84800D-0A1B-4CEE-8966-D59C8BAEE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" y="2736"/>
              <a:ext cx="685" cy="240"/>
              <a:chOff x="2097" y="0"/>
              <a:chExt cx="598" cy="480"/>
            </a:xfrm>
          </p:grpSpPr>
          <p:sp>
            <p:nvSpPr>
              <p:cNvPr id="113" name="Rectangle 381">
                <a:extLst>
                  <a:ext uri="{FF2B5EF4-FFF2-40B4-BE49-F238E27FC236}">
                    <a16:creationId xmlns:a16="http://schemas.microsoft.com/office/drawing/2014/main" id="{0F20150C-8CEC-40B3-A741-B227EFABD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232-234-1234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4" name="Rectangle 382">
                <a:extLst>
                  <a:ext uri="{FF2B5EF4-FFF2-40B4-BE49-F238E27FC236}">
                    <a16:creationId xmlns:a16="http://schemas.microsoft.com/office/drawing/2014/main" id="{CA8FB071-D64A-45CE-9CAB-64B9AAC2A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4" name="Group 383">
              <a:extLst>
                <a:ext uri="{FF2B5EF4-FFF2-40B4-BE49-F238E27FC236}">
                  <a16:creationId xmlns:a16="http://schemas.microsoft.com/office/drawing/2014/main" id="{CB7A0441-D582-4C91-9DD4-C2619B5F9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96"/>
              <a:ext cx="670" cy="240"/>
              <a:chOff x="0" y="0"/>
              <a:chExt cx="627" cy="480"/>
            </a:xfrm>
          </p:grpSpPr>
          <p:sp>
            <p:nvSpPr>
              <p:cNvPr id="111" name="Rectangle 384">
                <a:extLst>
                  <a:ext uri="{FF2B5EF4-FFF2-40B4-BE49-F238E27FC236}">
                    <a16:creationId xmlns:a16="http://schemas.microsoft.com/office/drawing/2014/main" id="{FD16E395-6F5E-4B47-8B27-1639F6094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0-321-32132-1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2" name="Rectangle 385">
                <a:extLst>
                  <a:ext uri="{FF2B5EF4-FFF2-40B4-BE49-F238E27FC236}">
                    <a16:creationId xmlns:a16="http://schemas.microsoft.com/office/drawing/2014/main" id="{47EB6ED0-FAEB-42F7-B018-3B81FBB37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5" name="Group 386">
              <a:extLst>
                <a:ext uri="{FF2B5EF4-FFF2-40B4-BE49-F238E27FC236}">
                  <a16:creationId xmlns:a16="http://schemas.microsoft.com/office/drawing/2014/main" id="{02EEAFEC-A69B-4BD9-B1FC-7A8A8F2C1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96"/>
              <a:ext cx="574" cy="240"/>
              <a:chOff x="1549" y="0"/>
              <a:chExt cx="548" cy="480"/>
            </a:xfrm>
          </p:grpSpPr>
          <p:sp>
            <p:nvSpPr>
              <p:cNvPr id="109" name="Rectangle 387">
                <a:extLst>
                  <a:ext uri="{FF2B5EF4-FFF2-40B4-BE49-F238E27FC236}">
                    <a16:creationId xmlns:a16="http://schemas.microsoft.com/office/drawing/2014/main" id="{0C862908-1D6F-4AA2-AEF9-A5C8887F4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Sleepy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0" name="Rectangle 388">
                <a:extLst>
                  <a:ext uri="{FF2B5EF4-FFF2-40B4-BE49-F238E27FC236}">
                    <a16:creationId xmlns:a16="http://schemas.microsoft.com/office/drawing/2014/main" id="{0BD49B12-FE3C-41C9-9405-7DA751B1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6" name="Group 389">
              <a:extLst>
                <a:ext uri="{FF2B5EF4-FFF2-40B4-BE49-F238E27FC236}">
                  <a16:creationId xmlns:a16="http://schemas.microsoft.com/office/drawing/2014/main" id="{754E2364-E6A4-4A4C-A9A9-82FBE45D8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" y="2496"/>
              <a:ext cx="685" cy="240"/>
              <a:chOff x="2097" y="0"/>
              <a:chExt cx="598" cy="480"/>
            </a:xfrm>
          </p:grpSpPr>
          <p:sp>
            <p:nvSpPr>
              <p:cNvPr id="107" name="Rectangle 390">
                <a:extLst>
                  <a:ext uri="{FF2B5EF4-FFF2-40B4-BE49-F238E27FC236}">
                    <a16:creationId xmlns:a16="http://schemas.microsoft.com/office/drawing/2014/main" id="{8D6A71FF-108F-4AC1-B7BD-E1514D471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321-321-1111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8" name="Rectangle 391">
                <a:extLst>
                  <a:ext uri="{FF2B5EF4-FFF2-40B4-BE49-F238E27FC236}">
                    <a16:creationId xmlns:a16="http://schemas.microsoft.com/office/drawing/2014/main" id="{E3EE39B4-646B-4D33-8A27-220F6A958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6BD6AA8E-CBFB-4FBC-BFCF-4F048509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7739" y="52659"/>
            <a:ext cx="5997817" cy="22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AED7-3BCB-4ACA-B667-4FCCB107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F0BF-4387-4C56-9160-CE530312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7439526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one set of attributes in a table determines another set of attributes in the table, then the second set of attributes is said to be functionally dependent on the first set of attributes.</a:t>
            </a:r>
          </a:p>
          <a:p>
            <a:pPr algn="just"/>
            <a:r>
              <a:rPr lang="en-GB" altLang="en-US" dirty="0"/>
              <a:t>We’d expect the following functional dependencies to hold in our Student database</a:t>
            </a:r>
          </a:p>
          <a:p>
            <a:pPr lvl="1" algn="just"/>
            <a:r>
              <a:rPr lang="en-GB" altLang="en-US" dirty="0" err="1"/>
              <a:t>sid</a:t>
            </a:r>
            <a:r>
              <a:rPr lang="en-GB" altLang="en-US" dirty="0"/>
              <a:t> </a:t>
            </a:r>
            <a:r>
              <a:rPr lang="en-GB" altLang="en-US" dirty="0">
                <a:sym typeface="Symbol" panose="05050102010706020507" pitchFamily="18" charset="2"/>
              </a:rPr>
              <a:t> name, </a:t>
            </a:r>
            <a:r>
              <a:rPr lang="en-GB" altLang="en-US" dirty="0" err="1">
                <a:sym typeface="Symbol" panose="05050102010706020507" pitchFamily="18" charset="2"/>
              </a:rPr>
              <a:t>dep_name</a:t>
            </a:r>
            <a:r>
              <a:rPr lang="en-GB" altLang="en-US" dirty="0">
                <a:sym typeface="Symbol" panose="05050102010706020507" pitchFamily="18" charset="2"/>
              </a:rPr>
              <a:t>, </a:t>
            </a:r>
            <a:r>
              <a:rPr lang="en-GB" altLang="en-US" dirty="0" err="1">
                <a:sym typeface="Symbol" panose="05050102010706020507" pitchFamily="18" charset="2"/>
              </a:rPr>
              <a:t>tot_cred</a:t>
            </a:r>
            <a:endParaRPr lang="en-GB" altLang="en-US" dirty="0">
              <a:sym typeface="Symbol" panose="05050102010706020507" pitchFamily="18" charset="2"/>
            </a:endParaRPr>
          </a:p>
          <a:p>
            <a:pPr lvl="1" algn="just"/>
            <a:r>
              <a:rPr lang="en-GB" altLang="en-US" dirty="0" err="1">
                <a:sym typeface="Symbol" panose="05050102010706020507" pitchFamily="18" charset="2"/>
              </a:rPr>
              <a:t>cid</a:t>
            </a:r>
            <a:r>
              <a:rPr lang="en-GB" altLang="en-US" dirty="0">
                <a:sym typeface="Symbol" panose="05050102010706020507" pitchFamily="18" charset="2"/>
              </a:rPr>
              <a:t>  title, </a:t>
            </a:r>
            <a:r>
              <a:rPr lang="en-GB" altLang="en-US" dirty="0" err="1">
                <a:sym typeface="Symbol" panose="05050102010706020507" pitchFamily="18" charset="2"/>
              </a:rPr>
              <a:t>dep_name</a:t>
            </a:r>
            <a:r>
              <a:rPr lang="en-GB" altLang="en-US" dirty="0">
                <a:sym typeface="Symbol" panose="05050102010706020507" pitchFamily="18" charset="2"/>
              </a:rPr>
              <a:t>, credits</a:t>
            </a:r>
          </a:p>
          <a:p>
            <a:pPr lvl="1" algn="just"/>
            <a:r>
              <a:rPr lang="en-GB" altLang="en-US" dirty="0">
                <a:sym typeface="Symbol" panose="05050102010706020507" pitchFamily="18" charset="2"/>
              </a:rPr>
              <a:t>…</a:t>
            </a:r>
          </a:p>
          <a:p>
            <a:pPr algn="just"/>
            <a:r>
              <a:rPr lang="en-GB" altLang="en-US" dirty="0"/>
              <a:t>A functional dependency </a:t>
            </a:r>
            <a:r>
              <a:rPr lang="en-GB" altLang="en-US" dirty="0">
                <a:sym typeface="Symbol" panose="05050102010706020507" pitchFamily="18" charset="2"/>
              </a:rPr>
              <a:t>X  Y is simply a pair of sets (of field names)</a:t>
            </a:r>
          </a:p>
          <a:p>
            <a:pPr lvl="1" algn="just"/>
            <a:r>
              <a:rPr lang="en-GB" altLang="en-US" dirty="0">
                <a:sym typeface="Symbol" panose="05050102010706020507" pitchFamily="18" charset="2"/>
              </a:rPr>
              <a:t>Note: the sloppy notation A,B  C,D rather than {A,B}  {C,D} 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1BFA-B4BD-4D9E-ADB8-AE39103C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2F41-C80C-4E00-B1D5-FA9B11B7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Dependencies: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778FE-3FC9-49C4-B368-B9CDABF1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F67D43-34C5-4329-BB71-F21A42551B49}"/>
              </a:ext>
            </a:extLst>
          </p:cNvPr>
          <p:cNvSpPr txBox="1">
            <a:spLocks noChangeArrowheads="1"/>
          </p:cNvSpPr>
          <p:nvPr/>
        </p:nvSpPr>
        <p:spPr>
          <a:xfrm>
            <a:off x="818149" y="11430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Tx/>
              <a:buNone/>
            </a:pPr>
            <a:r>
              <a:rPr lang="en-US" altLang="en-US" sz="2400" dirty="0">
                <a:solidFill>
                  <a:srgbClr val="CC0000"/>
                </a:solidFill>
                <a:cs typeface="Times New Roman" panose="02020603050405020304" pitchFamily="18" charset="0"/>
              </a:rPr>
              <a:t>Example </a:t>
            </a:r>
          </a:p>
        </p:txBody>
      </p:sp>
      <p:grpSp>
        <p:nvGrpSpPr>
          <p:cNvPr id="6" name="Group 124">
            <a:extLst>
              <a:ext uri="{FF2B5EF4-FFF2-40B4-BE49-F238E27FC236}">
                <a16:creationId xmlns:a16="http://schemas.microsoft.com/office/drawing/2014/main" id="{3BB72203-FA15-44EB-8B5E-EA43D80D87E4}"/>
              </a:ext>
            </a:extLst>
          </p:cNvPr>
          <p:cNvGrpSpPr>
            <a:grpSpLocks/>
          </p:cNvGrpSpPr>
          <p:nvPr/>
        </p:nvGrpSpPr>
        <p:grpSpPr bwMode="auto">
          <a:xfrm>
            <a:off x="951499" y="1600200"/>
            <a:ext cx="2914650" cy="1219200"/>
            <a:chOff x="144" y="1056"/>
            <a:chExt cx="1836" cy="76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99F96C35-F94A-45F6-80B7-16FC76CB9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80" cy="192"/>
              <a:chOff x="0" y="0"/>
              <a:chExt cx="627" cy="480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B205AE45-2514-492A-A4D0-E5FA5CC5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2" name="Rectangle 6">
                <a:extLst>
                  <a:ext uri="{FF2B5EF4-FFF2-40B4-BE49-F238E27FC236}">
                    <a16:creationId xmlns:a16="http://schemas.microsoft.com/office/drawing/2014/main" id="{50CC2B51-0F58-401C-B1E9-05DE8571B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C51636-BEBA-4BC5-BA7D-E5DBC1898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48"/>
              <a:ext cx="633" cy="192"/>
              <a:chOff x="627" y="0"/>
              <a:chExt cx="598" cy="480"/>
            </a:xfrm>
          </p:grpSpPr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F57211AF-560E-48CA-A1E3-3FDC0EB6A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Big House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455630BD-79AC-4BA3-B78D-EC0AFC31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9E87DDD6-115B-42F6-9B96-96279D860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248"/>
              <a:ext cx="720" cy="192"/>
              <a:chOff x="4381" y="0"/>
              <a:chExt cx="382" cy="480"/>
            </a:xfrm>
          </p:grpSpPr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9E4D335A-859A-47EF-8780-116AFEB4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999-999-9999</a:t>
                </a:r>
              </a:p>
            </p:txBody>
          </p:sp>
          <p:sp>
            <p:nvSpPr>
              <p:cNvPr id="38" name="Rectangle 12">
                <a:extLst>
                  <a:ext uri="{FF2B5EF4-FFF2-40B4-BE49-F238E27FC236}">
                    <a16:creationId xmlns:a16="http://schemas.microsoft.com/office/drawing/2014/main" id="{99C7D683-386D-4522-B928-EB3B780B2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D3B9D1E0-93C5-4C9E-B7F0-916CA98BD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0"/>
              <a:ext cx="480" cy="192"/>
              <a:chOff x="0" y="1440"/>
              <a:chExt cx="627" cy="480"/>
            </a:xfrm>
          </p:grpSpPr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D34F1093-D398-4D9A-A5F0-CB8384D3E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144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24495182-76EC-4DEB-87C2-C9BC0032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1172A20-54ED-410A-BFA5-93D0486CA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440"/>
              <a:ext cx="633" cy="192"/>
              <a:chOff x="627" y="1440"/>
              <a:chExt cx="598" cy="480"/>
            </a:xfrm>
          </p:grpSpPr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A1FB97EF-6B66-4347-9FE0-41827121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144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Small House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177A68C6-A165-4248-9525-A5CAC9E7C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144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B808CC6B-69DC-4FCC-9DC0-33712B41B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40"/>
              <a:ext cx="720" cy="192"/>
              <a:chOff x="4381" y="1440"/>
              <a:chExt cx="382" cy="480"/>
            </a:xfrm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CBA0FA0E-C992-4827-A4B8-80781EEF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44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123-456-7890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37CA459D-F58F-4B99-9F4A-65351A9C1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144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4263AA87-5582-446E-A35C-12FB2E90B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632"/>
              <a:ext cx="480" cy="192"/>
              <a:chOff x="0" y="2400"/>
              <a:chExt cx="627" cy="480"/>
            </a:xfrm>
          </p:grpSpPr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D978F25F-7D83-4FAE-ACFA-BDDD8D4AE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40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DA67B869-1E28-42A1-8447-92A73A72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E3974316-52F1-4749-8C52-60558F420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632"/>
              <a:ext cx="633" cy="192"/>
              <a:chOff x="627" y="2400"/>
              <a:chExt cx="598" cy="4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E68CBB9-E5B1-4B02-B0A4-F66CE7504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240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Alpha Press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E15DEF-4B0C-49AA-8DD6-D706E16F1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40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00D33477-4930-4DC9-82C1-9FBD98904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632"/>
              <a:ext cx="720" cy="192"/>
              <a:chOff x="4381" y="2400"/>
              <a:chExt cx="382" cy="480"/>
            </a:xfrm>
          </p:grpSpPr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2353665E-7A89-475D-953D-FA202342B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40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111-111-1111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01FE81E9-DED2-43EF-9C67-ABB8D6F37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0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6" name="Group 40">
              <a:extLst>
                <a:ext uri="{FF2B5EF4-FFF2-40B4-BE49-F238E27FC236}">
                  <a16:creationId xmlns:a16="http://schemas.microsoft.com/office/drawing/2014/main" id="{A34CBBAD-58F4-4FC0-A5D2-0036F5C3C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056"/>
              <a:ext cx="480" cy="192"/>
              <a:chOff x="0" y="2880"/>
              <a:chExt cx="627" cy="480"/>
            </a:xfrm>
          </p:grpSpPr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B4DD1759-77DA-494A-9F15-E6E570CED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PubID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24" name="Rectangle 42">
                <a:extLst>
                  <a:ext uri="{FF2B5EF4-FFF2-40B4-BE49-F238E27FC236}">
                    <a16:creationId xmlns:a16="http://schemas.microsoft.com/office/drawing/2014/main" id="{3001E068-2100-4799-91E0-00A903032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" name="Group 43">
              <a:extLst>
                <a:ext uri="{FF2B5EF4-FFF2-40B4-BE49-F238E27FC236}">
                  <a16:creationId xmlns:a16="http://schemas.microsoft.com/office/drawing/2014/main" id="{1978C64F-236E-4B73-A21D-6A6F557BA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056"/>
              <a:ext cx="633" cy="192"/>
              <a:chOff x="627" y="2880"/>
              <a:chExt cx="598" cy="480"/>
            </a:xfrm>
          </p:grpSpPr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A6314BA3-0DF6-48E6-82D3-8E4A4CC3A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 dirty="0" err="1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PubName</a:t>
                </a:r>
                <a:endParaRPr lang="en-US" altLang="en-US" sz="1200" dirty="0">
                  <a:solidFill>
                    <a:schemeClr val="tx1"/>
                  </a:solidFill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endParaRPr lang="en-US" altLang="en-US" sz="12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22" name="Rectangle 45">
                <a:extLst>
                  <a:ext uri="{FF2B5EF4-FFF2-40B4-BE49-F238E27FC236}">
                    <a16:creationId xmlns:a16="http://schemas.microsoft.com/office/drawing/2014/main" id="{17AF2A2F-B682-43AA-A5CC-2FA6DC5E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8" name="Group 46">
              <a:extLst>
                <a:ext uri="{FF2B5EF4-FFF2-40B4-BE49-F238E27FC236}">
                  <a16:creationId xmlns:a16="http://schemas.microsoft.com/office/drawing/2014/main" id="{A471F68A-AD12-41E3-911B-D2BB02C7F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056"/>
              <a:ext cx="720" cy="192"/>
              <a:chOff x="4381" y="2880"/>
              <a:chExt cx="382" cy="480"/>
            </a:xfrm>
          </p:grpSpPr>
          <p:sp>
            <p:nvSpPr>
              <p:cNvPr id="19" name="Rectangle 47">
                <a:extLst>
                  <a:ext uri="{FF2B5EF4-FFF2-40B4-BE49-F238E27FC236}">
                    <a16:creationId xmlns:a16="http://schemas.microsoft.com/office/drawing/2014/main" id="{6473850E-CB86-4E55-940E-CCFC862DD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80"/>
                <a:ext cx="32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PubPhone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20" name="Rectangle 48">
                <a:extLst>
                  <a:ext uri="{FF2B5EF4-FFF2-40B4-BE49-F238E27FC236}">
                    <a16:creationId xmlns:a16="http://schemas.microsoft.com/office/drawing/2014/main" id="{9F51AC7C-1AC4-452B-B275-976FF0908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880"/>
                <a:ext cx="38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43" name="Rectangle 49">
            <a:extLst>
              <a:ext uri="{FF2B5EF4-FFF2-40B4-BE49-F238E27FC236}">
                <a16:creationId xmlns:a16="http://schemas.microsoft.com/office/drawing/2014/main" id="{FB98AB6E-FD68-470B-BA1F-8A05A2FF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749" y="1538287"/>
            <a:ext cx="5562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80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Table Scheme: {PubID, PubName, PubPhone}</a:t>
            </a:r>
          </a:p>
          <a:p>
            <a:pPr algn="just" eaLnBrk="1" hangingPunct="1"/>
            <a:r>
              <a:rPr lang="en-US" altLang="en-US" sz="180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Functional Dependencies: 	{PubId} </a:t>
            </a:r>
            <a:r>
              <a:rPr lang="en-US" altLang="en-US" sz="180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{PubPhone}</a:t>
            </a:r>
          </a:p>
          <a:p>
            <a:pPr algn="just" eaLnBrk="1" hangingPunct="1"/>
            <a:r>
              <a:rPr lang="en-US" altLang="en-US" sz="180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{PubId}  {PubName}</a:t>
            </a:r>
          </a:p>
          <a:p>
            <a:pPr algn="just" eaLnBrk="1" hangingPunct="1"/>
            <a:r>
              <a:rPr lang="en-US" altLang="en-US" sz="180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  {PubName, PubPhone}  {PubID}</a:t>
            </a:r>
            <a:endParaRPr lang="en-US" altLang="en-US" sz="180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125">
            <a:extLst>
              <a:ext uri="{FF2B5EF4-FFF2-40B4-BE49-F238E27FC236}">
                <a16:creationId xmlns:a16="http://schemas.microsoft.com/office/drawing/2014/main" id="{012D1177-E4A7-4DA4-9926-0D2C141A1496}"/>
              </a:ext>
            </a:extLst>
          </p:cNvPr>
          <p:cNvGrpSpPr>
            <a:grpSpLocks/>
          </p:cNvGrpSpPr>
          <p:nvPr/>
        </p:nvGrpSpPr>
        <p:grpSpPr bwMode="auto">
          <a:xfrm>
            <a:off x="894349" y="3581400"/>
            <a:ext cx="2668588" cy="2438400"/>
            <a:chOff x="240" y="2448"/>
            <a:chExt cx="1681" cy="1536"/>
          </a:xfrm>
        </p:grpSpPr>
        <p:grpSp>
          <p:nvGrpSpPr>
            <p:cNvPr id="45" name="Group 50">
              <a:extLst>
                <a:ext uri="{FF2B5EF4-FFF2-40B4-BE49-F238E27FC236}">
                  <a16:creationId xmlns:a16="http://schemas.microsoft.com/office/drawing/2014/main" id="{688CDD82-D74C-42C2-B227-1297EBA5A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2448"/>
              <a:ext cx="418" cy="192"/>
              <a:chOff x="0" y="2880"/>
              <a:chExt cx="627" cy="480"/>
            </a:xfrm>
          </p:grpSpPr>
          <p:sp>
            <p:nvSpPr>
              <p:cNvPr id="115" name="Rectangle 51">
                <a:extLst>
                  <a:ext uri="{FF2B5EF4-FFF2-40B4-BE49-F238E27FC236}">
                    <a16:creationId xmlns:a16="http://schemas.microsoft.com/office/drawing/2014/main" id="{C6E7F6FC-9E2C-4690-A40C-1C766587E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AuID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6" name="Rectangle 52">
                <a:extLst>
                  <a:ext uri="{FF2B5EF4-FFF2-40B4-BE49-F238E27FC236}">
                    <a16:creationId xmlns:a16="http://schemas.microsoft.com/office/drawing/2014/main" id="{F1458139-EBAF-4E17-8B16-170B3ECFB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6" name="Group 53">
              <a:extLst>
                <a:ext uri="{FF2B5EF4-FFF2-40B4-BE49-F238E27FC236}">
                  <a16:creationId xmlns:a16="http://schemas.microsoft.com/office/drawing/2014/main" id="{819941D1-013E-4B1A-A980-65C77C8B1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2448"/>
              <a:ext cx="574" cy="192"/>
              <a:chOff x="1549" y="2880"/>
              <a:chExt cx="548" cy="480"/>
            </a:xfrm>
          </p:grpSpPr>
          <p:sp>
            <p:nvSpPr>
              <p:cNvPr id="113" name="Rectangle 54">
                <a:extLst>
                  <a:ext uri="{FF2B5EF4-FFF2-40B4-BE49-F238E27FC236}">
                    <a16:creationId xmlns:a16="http://schemas.microsoft.com/office/drawing/2014/main" id="{EFD963FD-0670-4A3A-9F31-C9BEEBD47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88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AuName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4" name="Rectangle 55">
                <a:extLst>
                  <a:ext uri="{FF2B5EF4-FFF2-40B4-BE49-F238E27FC236}">
                    <a16:creationId xmlns:a16="http://schemas.microsoft.com/office/drawing/2014/main" id="{74819A5C-773A-40BF-8D6C-BC48DDB5B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88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7" name="Group 56">
              <a:extLst>
                <a:ext uri="{FF2B5EF4-FFF2-40B4-BE49-F238E27FC236}">
                  <a16:creationId xmlns:a16="http://schemas.microsoft.com/office/drawing/2014/main" id="{51AAA682-66CB-44E3-93EE-5D54E0745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6" y="2448"/>
              <a:ext cx="685" cy="192"/>
              <a:chOff x="2097" y="2880"/>
              <a:chExt cx="598" cy="480"/>
            </a:xfrm>
          </p:grpSpPr>
          <p:sp>
            <p:nvSpPr>
              <p:cNvPr id="111" name="Rectangle 57">
                <a:extLst>
                  <a:ext uri="{FF2B5EF4-FFF2-40B4-BE49-F238E27FC236}">
                    <a16:creationId xmlns:a16="http://schemas.microsoft.com/office/drawing/2014/main" id="{5B77B490-7122-4E87-B3C1-E340B7DAF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20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AuPhone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sz="120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2" name="Rectangle 58">
                <a:extLst>
                  <a:ext uri="{FF2B5EF4-FFF2-40B4-BE49-F238E27FC236}">
                    <a16:creationId xmlns:a16="http://schemas.microsoft.com/office/drawing/2014/main" id="{A0EB83FB-3ED3-4833-9480-2163B0315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8" name="Group 59">
              <a:extLst>
                <a:ext uri="{FF2B5EF4-FFF2-40B4-BE49-F238E27FC236}">
                  <a16:creationId xmlns:a16="http://schemas.microsoft.com/office/drawing/2014/main" id="{E94B044D-42D7-44FD-9335-68D0F0C69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3600"/>
              <a:ext cx="418" cy="192"/>
              <a:chOff x="0" y="2400"/>
              <a:chExt cx="627" cy="480"/>
            </a:xfrm>
          </p:grpSpPr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ADD454D7-BB22-4584-BB78-DCD24DB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40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7432B22F-9AD0-4BB2-935D-DB9518B7C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C6F3F0A8-2ACA-49FC-91C8-854389322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3600"/>
              <a:ext cx="574" cy="192"/>
              <a:chOff x="1549" y="2400"/>
              <a:chExt cx="548" cy="480"/>
            </a:xfrm>
          </p:grpSpPr>
          <p:sp>
            <p:nvSpPr>
              <p:cNvPr id="107" name="Rectangle 63">
                <a:extLst>
                  <a:ext uri="{FF2B5EF4-FFF2-40B4-BE49-F238E27FC236}">
                    <a16:creationId xmlns:a16="http://schemas.microsoft.com/office/drawing/2014/main" id="{FBDAF135-B260-4AFD-9545-020B777DB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40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Joyce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8" name="Rectangle 64">
                <a:extLst>
                  <a:ext uri="{FF2B5EF4-FFF2-40B4-BE49-F238E27FC236}">
                    <a16:creationId xmlns:a16="http://schemas.microsoft.com/office/drawing/2014/main" id="{4A511470-2D56-4EA8-AD1E-BC622DE58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40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0" name="Group 65">
              <a:extLst>
                <a:ext uri="{FF2B5EF4-FFF2-40B4-BE49-F238E27FC236}">
                  <a16:creationId xmlns:a16="http://schemas.microsoft.com/office/drawing/2014/main" id="{36B3E42D-9041-4A15-A011-17203F733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600"/>
              <a:ext cx="685" cy="192"/>
              <a:chOff x="2097" y="2400"/>
              <a:chExt cx="598" cy="480"/>
            </a:xfrm>
          </p:grpSpPr>
          <p:sp>
            <p:nvSpPr>
              <p:cNvPr id="105" name="Rectangle 66">
                <a:extLst>
                  <a:ext uri="{FF2B5EF4-FFF2-40B4-BE49-F238E27FC236}">
                    <a16:creationId xmlns:a16="http://schemas.microsoft.com/office/drawing/2014/main" id="{137E7A9F-750D-4DE5-9D67-C022BC1B8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40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666-666-6666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6" name="Rectangle 67">
                <a:extLst>
                  <a:ext uri="{FF2B5EF4-FFF2-40B4-BE49-F238E27FC236}">
                    <a16:creationId xmlns:a16="http://schemas.microsoft.com/office/drawing/2014/main" id="{6FC5B91D-386D-4DE7-B80C-28CC35609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40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1" name="Group 68">
              <a:extLst>
                <a:ext uri="{FF2B5EF4-FFF2-40B4-BE49-F238E27FC236}">
                  <a16:creationId xmlns:a16="http://schemas.microsoft.com/office/drawing/2014/main" id="{82F57301-5B22-4957-BEAC-544B1C07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3792"/>
              <a:ext cx="418" cy="192"/>
              <a:chOff x="0" y="2880"/>
              <a:chExt cx="627" cy="480"/>
            </a:xfrm>
          </p:grpSpPr>
          <p:sp>
            <p:nvSpPr>
              <p:cNvPr id="103" name="Rectangle 69">
                <a:extLst>
                  <a:ext uri="{FF2B5EF4-FFF2-40B4-BE49-F238E27FC236}">
                    <a16:creationId xmlns:a16="http://schemas.microsoft.com/office/drawing/2014/main" id="{B900E577-2FED-4C06-ACFA-72334E8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288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4" name="Rectangle 70">
                <a:extLst>
                  <a:ext uri="{FF2B5EF4-FFF2-40B4-BE49-F238E27FC236}">
                    <a16:creationId xmlns:a16="http://schemas.microsoft.com/office/drawing/2014/main" id="{CDAEC32E-F329-45D8-92E8-D51C50EA9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2" name="Group 71">
              <a:extLst>
                <a:ext uri="{FF2B5EF4-FFF2-40B4-BE49-F238E27FC236}">
                  <a16:creationId xmlns:a16="http://schemas.microsoft.com/office/drawing/2014/main" id="{EA6C2502-DD75-4355-BAEF-4B1020570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3792"/>
              <a:ext cx="574" cy="192"/>
              <a:chOff x="1549" y="2880"/>
              <a:chExt cx="548" cy="480"/>
            </a:xfrm>
          </p:grpSpPr>
          <p:sp>
            <p:nvSpPr>
              <p:cNvPr id="101" name="Rectangle 72">
                <a:extLst>
                  <a:ext uri="{FF2B5EF4-FFF2-40B4-BE49-F238E27FC236}">
                    <a16:creationId xmlns:a16="http://schemas.microsoft.com/office/drawing/2014/main" id="{FFA7F993-D6D4-4628-99BF-CE4D7ED22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88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Roman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2" name="Rectangle 73">
                <a:extLst>
                  <a:ext uri="{FF2B5EF4-FFF2-40B4-BE49-F238E27FC236}">
                    <a16:creationId xmlns:a16="http://schemas.microsoft.com/office/drawing/2014/main" id="{71E2975A-8F0F-4557-8148-87BE4ED9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88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" name="Group 74">
              <a:extLst>
                <a:ext uri="{FF2B5EF4-FFF2-40B4-BE49-F238E27FC236}">
                  <a16:creationId xmlns:a16="http://schemas.microsoft.com/office/drawing/2014/main" id="{84676ADB-DC03-4803-8348-A1F92EE5E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792"/>
              <a:ext cx="685" cy="192"/>
              <a:chOff x="2097" y="2880"/>
              <a:chExt cx="598" cy="480"/>
            </a:xfrm>
          </p:grpSpPr>
          <p:sp>
            <p:nvSpPr>
              <p:cNvPr id="99" name="Rectangle 75">
                <a:extLst>
                  <a:ext uri="{FF2B5EF4-FFF2-40B4-BE49-F238E27FC236}">
                    <a16:creationId xmlns:a16="http://schemas.microsoft.com/office/drawing/2014/main" id="{4A55F156-0272-4542-8A89-261EC75E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88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444-444-4444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0" name="Rectangle 76">
                <a:extLst>
                  <a:ext uri="{FF2B5EF4-FFF2-40B4-BE49-F238E27FC236}">
                    <a16:creationId xmlns:a16="http://schemas.microsoft.com/office/drawing/2014/main" id="{7C440C82-3A98-40BB-A875-54B76A89E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88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4" name="Group 77">
              <a:extLst>
                <a:ext uri="{FF2B5EF4-FFF2-40B4-BE49-F238E27FC236}">
                  <a16:creationId xmlns:a16="http://schemas.microsoft.com/office/drawing/2014/main" id="{45361487-F42D-4FE6-A273-85D603F4B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3408"/>
              <a:ext cx="418" cy="192"/>
              <a:chOff x="0" y="1440"/>
              <a:chExt cx="627" cy="480"/>
            </a:xfrm>
          </p:grpSpPr>
          <p:sp>
            <p:nvSpPr>
              <p:cNvPr id="97" name="Rectangle 78">
                <a:extLst>
                  <a:ext uri="{FF2B5EF4-FFF2-40B4-BE49-F238E27FC236}">
                    <a16:creationId xmlns:a16="http://schemas.microsoft.com/office/drawing/2014/main" id="{FB7A44EC-FB0A-4138-B029-B4BA704D1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144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5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1EFD23E8-E5BE-4D9A-B3D1-8D92917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5" name="Group 80">
              <a:extLst>
                <a:ext uri="{FF2B5EF4-FFF2-40B4-BE49-F238E27FC236}">
                  <a16:creationId xmlns:a16="http://schemas.microsoft.com/office/drawing/2014/main" id="{C224445F-EA98-4093-991C-E427D88CD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3408"/>
              <a:ext cx="574" cy="192"/>
              <a:chOff x="1549" y="1440"/>
              <a:chExt cx="548" cy="480"/>
            </a:xfrm>
          </p:grpSpPr>
          <p:sp>
            <p:nvSpPr>
              <p:cNvPr id="95" name="Rectangle 81">
                <a:extLst>
                  <a:ext uri="{FF2B5EF4-FFF2-40B4-BE49-F238E27FC236}">
                    <a16:creationId xmlns:a16="http://schemas.microsoft.com/office/drawing/2014/main" id="{8F7E4114-E81A-4108-AB59-9DAA3C7D5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144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Smith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96" name="Rectangle 82">
                <a:extLst>
                  <a:ext uri="{FF2B5EF4-FFF2-40B4-BE49-F238E27FC236}">
                    <a16:creationId xmlns:a16="http://schemas.microsoft.com/office/drawing/2014/main" id="{D87AC39A-025B-4774-AA5B-8D984C216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144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6" name="Group 83">
              <a:extLst>
                <a:ext uri="{FF2B5EF4-FFF2-40B4-BE49-F238E27FC236}">
                  <a16:creationId xmlns:a16="http://schemas.microsoft.com/office/drawing/2014/main" id="{5D903C19-FDDB-4958-B3E3-D5991F591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408"/>
              <a:ext cx="685" cy="192"/>
              <a:chOff x="2097" y="1440"/>
              <a:chExt cx="598" cy="480"/>
            </a:xfrm>
          </p:grpSpPr>
          <p:sp>
            <p:nvSpPr>
              <p:cNvPr id="93" name="Rectangle 84">
                <a:extLst>
                  <a:ext uri="{FF2B5EF4-FFF2-40B4-BE49-F238E27FC236}">
                    <a16:creationId xmlns:a16="http://schemas.microsoft.com/office/drawing/2014/main" id="{CD31EDF7-D4AD-43E0-960B-1F7D4796C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44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654-223-3455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94" name="Rectangle 85">
                <a:extLst>
                  <a:ext uri="{FF2B5EF4-FFF2-40B4-BE49-F238E27FC236}">
                    <a16:creationId xmlns:a16="http://schemas.microsoft.com/office/drawing/2014/main" id="{FF876144-FDAC-4D0E-B0E0-8A99944C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44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7" name="Group 86">
              <a:extLst>
                <a:ext uri="{FF2B5EF4-FFF2-40B4-BE49-F238E27FC236}">
                  <a16:creationId xmlns:a16="http://schemas.microsoft.com/office/drawing/2014/main" id="{40E5D9BD-0190-48E8-83F9-D4D604B54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216"/>
              <a:ext cx="418" cy="192"/>
              <a:chOff x="0" y="1440"/>
              <a:chExt cx="627" cy="480"/>
            </a:xfrm>
          </p:grpSpPr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9E9FA8B4-FFE9-4D04-BE7B-0C1E75564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144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0C26AD07-382A-453D-936C-162D186E5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8" name="Group 89">
              <a:extLst>
                <a:ext uri="{FF2B5EF4-FFF2-40B4-BE49-F238E27FC236}">
                  <a16:creationId xmlns:a16="http://schemas.microsoft.com/office/drawing/2014/main" id="{2A2E4231-BD1F-4D52-86F9-5827DC28C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3216"/>
              <a:ext cx="574" cy="192"/>
              <a:chOff x="1549" y="1440"/>
              <a:chExt cx="548" cy="480"/>
            </a:xfrm>
          </p:grpSpPr>
          <p:sp>
            <p:nvSpPr>
              <p:cNvPr id="89" name="Rectangle 90">
                <a:extLst>
                  <a:ext uri="{FF2B5EF4-FFF2-40B4-BE49-F238E27FC236}">
                    <a16:creationId xmlns:a16="http://schemas.microsoft.com/office/drawing/2014/main" id="{83137D62-FA7D-448C-A860-3803FB28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144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Jones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90" name="Rectangle 91">
                <a:extLst>
                  <a:ext uri="{FF2B5EF4-FFF2-40B4-BE49-F238E27FC236}">
                    <a16:creationId xmlns:a16="http://schemas.microsoft.com/office/drawing/2014/main" id="{D8BA9D4B-6D9B-4D7E-BF96-26A16A799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144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9" name="Group 92">
              <a:extLst>
                <a:ext uri="{FF2B5EF4-FFF2-40B4-BE49-F238E27FC236}">
                  <a16:creationId xmlns:a16="http://schemas.microsoft.com/office/drawing/2014/main" id="{BC6E2E70-2A2C-40BE-8AD3-2047513B9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4" y="3216"/>
              <a:ext cx="685" cy="192"/>
              <a:chOff x="2097" y="1440"/>
              <a:chExt cx="598" cy="480"/>
            </a:xfrm>
          </p:grpSpPr>
          <p:sp>
            <p:nvSpPr>
              <p:cNvPr id="87" name="Rectangle 93">
                <a:extLst>
                  <a:ext uri="{FF2B5EF4-FFF2-40B4-BE49-F238E27FC236}">
                    <a16:creationId xmlns:a16="http://schemas.microsoft.com/office/drawing/2014/main" id="{642BB04D-FE96-4BFB-86C2-821B43A7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44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123-333-3333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8" name="Rectangle 94">
                <a:extLst>
                  <a:ext uri="{FF2B5EF4-FFF2-40B4-BE49-F238E27FC236}">
                    <a16:creationId xmlns:a16="http://schemas.microsoft.com/office/drawing/2014/main" id="{30450D06-715D-49D6-B6F6-7FDFCDE3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144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0" name="Group 95">
              <a:extLst>
                <a:ext uri="{FF2B5EF4-FFF2-40B4-BE49-F238E27FC236}">
                  <a16:creationId xmlns:a16="http://schemas.microsoft.com/office/drawing/2014/main" id="{794D8D7B-A268-428C-B3A3-362D36FFC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3024"/>
              <a:ext cx="418" cy="192"/>
              <a:chOff x="0" y="0"/>
              <a:chExt cx="627" cy="480"/>
            </a:xfrm>
          </p:grpSpPr>
          <p:sp>
            <p:nvSpPr>
              <p:cNvPr id="85" name="Rectangle 96">
                <a:extLst>
                  <a:ext uri="{FF2B5EF4-FFF2-40B4-BE49-F238E27FC236}">
                    <a16:creationId xmlns:a16="http://schemas.microsoft.com/office/drawing/2014/main" id="{B8423443-D5C6-455D-8C52-DB382A527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6" name="Rectangle 97">
                <a:extLst>
                  <a:ext uri="{FF2B5EF4-FFF2-40B4-BE49-F238E27FC236}">
                    <a16:creationId xmlns:a16="http://schemas.microsoft.com/office/drawing/2014/main" id="{CD944C87-794C-42C1-935F-448381281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" name="Group 98">
              <a:extLst>
                <a:ext uri="{FF2B5EF4-FFF2-40B4-BE49-F238E27FC236}">
                  <a16:creationId xmlns:a16="http://schemas.microsoft.com/office/drawing/2014/main" id="{8BE61E8B-CE74-4D57-8263-BEBC904F1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3024"/>
              <a:ext cx="574" cy="192"/>
              <a:chOff x="1549" y="0"/>
              <a:chExt cx="548" cy="480"/>
            </a:xfrm>
          </p:grpSpPr>
          <p:sp>
            <p:nvSpPr>
              <p:cNvPr id="83" name="Rectangle 99">
                <a:extLst>
                  <a:ext uri="{FF2B5EF4-FFF2-40B4-BE49-F238E27FC236}">
                    <a16:creationId xmlns:a16="http://schemas.microsoft.com/office/drawing/2014/main" id="{8C19D207-27F2-4C3E-8512-D2E3FDEB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Grumpy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4" name="Rectangle 100">
                <a:extLst>
                  <a:ext uri="{FF2B5EF4-FFF2-40B4-BE49-F238E27FC236}">
                    <a16:creationId xmlns:a16="http://schemas.microsoft.com/office/drawing/2014/main" id="{9FC3F97D-253A-4B2E-BCD4-BBB958A6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" name="Group 101">
              <a:extLst>
                <a:ext uri="{FF2B5EF4-FFF2-40B4-BE49-F238E27FC236}">
                  <a16:creationId xmlns:a16="http://schemas.microsoft.com/office/drawing/2014/main" id="{89AAD094-A008-415E-8CC2-3E3C562AEF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024"/>
              <a:ext cx="685" cy="192"/>
              <a:chOff x="2097" y="0"/>
              <a:chExt cx="598" cy="480"/>
            </a:xfrm>
          </p:grpSpPr>
          <p:sp>
            <p:nvSpPr>
              <p:cNvPr id="81" name="Rectangle 102">
                <a:extLst>
                  <a:ext uri="{FF2B5EF4-FFF2-40B4-BE49-F238E27FC236}">
                    <a16:creationId xmlns:a16="http://schemas.microsoft.com/office/drawing/2014/main" id="{ADB33DD3-20CF-487E-BC77-A17E4848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665-235-6532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2" name="Rectangle 103">
                <a:extLst>
                  <a:ext uri="{FF2B5EF4-FFF2-40B4-BE49-F238E27FC236}">
                    <a16:creationId xmlns:a16="http://schemas.microsoft.com/office/drawing/2014/main" id="{3ABA2861-4775-4921-A901-EA2FF7EA1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3" name="Group 104">
              <a:extLst>
                <a:ext uri="{FF2B5EF4-FFF2-40B4-BE49-F238E27FC236}">
                  <a16:creationId xmlns:a16="http://schemas.microsoft.com/office/drawing/2014/main" id="{6990EC71-8163-49BE-A0E5-45453CEE2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" y="2832"/>
              <a:ext cx="418" cy="192"/>
              <a:chOff x="0" y="0"/>
              <a:chExt cx="627" cy="480"/>
            </a:xfrm>
          </p:grpSpPr>
          <p:sp>
            <p:nvSpPr>
              <p:cNvPr id="79" name="Rectangle 105">
                <a:extLst>
                  <a:ext uri="{FF2B5EF4-FFF2-40B4-BE49-F238E27FC236}">
                    <a16:creationId xmlns:a16="http://schemas.microsoft.com/office/drawing/2014/main" id="{C7AD54BF-2224-40AC-BBC7-FB674305E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80" name="Rectangle 106">
                <a:extLst>
                  <a:ext uri="{FF2B5EF4-FFF2-40B4-BE49-F238E27FC236}">
                    <a16:creationId xmlns:a16="http://schemas.microsoft.com/office/drawing/2014/main" id="{179D063C-AF9C-44C0-9C78-560F28573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4" name="Group 107">
              <a:extLst>
                <a:ext uri="{FF2B5EF4-FFF2-40B4-BE49-F238E27FC236}">
                  <a16:creationId xmlns:a16="http://schemas.microsoft.com/office/drawing/2014/main" id="{9610137A-9BF2-4185-9A20-07ADCCD36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2832"/>
              <a:ext cx="574" cy="192"/>
              <a:chOff x="1549" y="0"/>
              <a:chExt cx="548" cy="480"/>
            </a:xfrm>
          </p:grpSpPr>
          <p:sp>
            <p:nvSpPr>
              <p:cNvPr id="77" name="Rectangle 108">
                <a:extLst>
                  <a:ext uri="{FF2B5EF4-FFF2-40B4-BE49-F238E27FC236}">
                    <a16:creationId xmlns:a16="http://schemas.microsoft.com/office/drawing/2014/main" id="{9CF939E9-096A-4848-818A-D9C4D2E0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Snoopy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8" name="Rectangle 109">
                <a:extLst>
                  <a:ext uri="{FF2B5EF4-FFF2-40B4-BE49-F238E27FC236}">
                    <a16:creationId xmlns:a16="http://schemas.microsoft.com/office/drawing/2014/main" id="{32BA563D-84E5-43C1-AD28-CAA923C6F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5" name="Group 110">
              <a:extLst>
                <a:ext uri="{FF2B5EF4-FFF2-40B4-BE49-F238E27FC236}">
                  <a16:creationId xmlns:a16="http://schemas.microsoft.com/office/drawing/2014/main" id="{F27E9CB7-179F-4C58-935B-F9C440EDF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2832"/>
              <a:ext cx="685" cy="192"/>
              <a:chOff x="2097" y="0"/>
              <a:chExt cx="598" cy="480"/>
            </a:xfrm>
          </p:grpSpPr>
          <p:sp>
            <p:nvSpPr>
              <p:cNvPr id="75" name="Rectangle 111">
                <a:extLst>
                  <a:ext uri="{FF2B5EF4-FFF2-40B4-BE49-F238E27FC236}">
                    <a16:creationId xmlns:a16="http://schemas.microsoft.com/office/drawing/2014/main" id="{F911357B-3A7A-4951-B0E5-E2CA2FFC4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232-234-1234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6" name="Rectangle 112">
                <a:extLst>
                  <a:ext uri="{FF2B5EF4-FFF2-40B4-BE49-F238E27FC236}">
                    <a16:creationId xmlns:a16="http://schemas.microsoft.com/office/drawing/2014/main" id="{60844126-A064-46D5-973F-AB192B2B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6" name="Group 113">
              <a:extLst>
                <a:ext uri="{FF2B5EF4-FFF2-40B4-BE49-F238E27FC236}">
                  <a16:creationId xmlns:a16="http://schemas.microsoft.com/office/drawing/2014/main" id="{19A214AE-CCD6-4DB1-8493-8E08EF084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640"/>
              <a:ext cx="418" cy="192"/>
              <a:chOff x="0" y="0"/>
              <a:chExt cx="627" cy="480"/>
            </a:xfrm>
          </p:grpSpPr>
          <p:sp>
            <p:nvSpPr>
              <p:cNvPr id="73" name="Rectangle 114">
                <a:extLst>
                  <a:ext uri="{FF2B5EF4-FFF2-40B4-BE49-F238E27FC236}">
                    <a16:creationId xmlns:a16="http://schemas.microsoft.com/office/drawing/2014/main" id="{9214FA41-2175-44C7-89E0-1E2E6768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" y="0"/>
                <a:ext cx="56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4" name="Rectangle 115">
                <a:extLst>
                  <a:ext uri="{FF2B5EF4-FFF2-40B4-BE49-F238E27FC236}">
                    <a16:creationId xmlns:a16="http://schemas.microsoft.com/office/drawing/2014/main" id="{396E5792-73C5-4D20-A522-56053BCA6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27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7" name="Group 116">
              <a:extLst>
                <a:ext uri="{FF2B5EF4-FFF2-40B4-BE49-F238E27FC236}">
                  <a16:creationId xmlns:a16="http://schemas.microsoft.com/office/drawing/2014/main" id="{F5894302-C1CB-4A9F-AFA3-C31DEE2EB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2640"/>
              <a:ext cx="574" cy="192"/>
              <a:chOff x="1549" y="0"/>
              <a:chExt cx="548" cy="480"/>
            </a:xfrm>
          </p:grpSpPr>
          <p:sp>
            <p:nvSpPr>
              <p:cNvPr id="71" name="Rectangle 117">
                <a:extLst>
                  <a:ext uri="{FF2B5EF4-FFF2-40B4-BE49-F238E27FC236}">
                    <a16:creationId xmlns:a16="http://schemas.microsoft.com/office/drawing/2014/main" id="{82CE67EB-98F2-4A04-9731-A3D39B3A8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0"/>
                <a:ext cx="49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Sleepy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2" name="Rectangle 118">
                <a:extLst>
                  <a:ext uri="{FF2B5EF4-FFF2-40B4-BE49-F238E27FC236}">
                    <a16:creationId xmlns:a16="http://schemas.microsoft.com/office/drawing/2014/main" id="{1A2BC579-3EDB-4075-9C8B-63ED328A9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0"/>
                <a:ext cx="54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8" name="Group 119">
              <a:extLst>
                <a:ext uri="{FF2B5EF4-FFF2-40B4-BE49-F238E27FC236}">
                  <a16:creationId xmlns:a16="http://schemas.microsoft.com/office/drawing/2014/main" id="{4973CECB-76B7-47A8-9DEB-6CC3834B7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4" y="2640"/>
              <a:ext cx="685" cy="192"/>
              <a:chOff x="2097" y="0"/>
              <a:chExt cx="598" cy="480"/>
            </a:xfrm>
          </p:grpSpPr>
          <p:sp>
            <p:nvSpPr>
              <p:cNvPr id="69" name="Rectangle 120">
                <a:extLst>
                  <a:ext uri="{FF2B5EF4-FFF2-40B4-BE49-F238E27FC236}">
                    <a16:creationId xmlns:a16="http://schemas.microsoft.com/office/drawing/2014/main" id="{429C5DA6-0697-40E4-9D6F-6A96E870D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0"/>
                <a:ext cx="54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000" b="0">
                    <a:solidFill>
                      <a:schemeClr val="tx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321-321-1111</a:t>
                </a:r>
                <a:endParaRPr lang="en-US" altLang="en-US" b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0" name="Rectangle 121">
                <a:extLst>
                  <a:ext uri="{FF2B5EF4-FFF2-40B4-BE49-F238E27FC236}">
                    <a16:creationId xmlns:a16="http://schemas.microsoft.com/office/drawing/2014/main" id="{955DC783-F35C-4035-975F-66E3BCF33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0"/>
                <a:ext cx="59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 b="1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18" name="Rectangle 123">
            <a:extLst>
              <a:ext uri="{FF2B5EF4-FFF2-40B4-BE49-F238E27FC236}">
                <a16:creationId xmlns:a16="http://schemas.microsoft.com/office/drawing/2014/main" id="{7B7C4622-F5D6-49B7-B6A0-5367EBC5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749" y="3505200"/>
            <a:ext cx="5257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Table Scheme: 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AuID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AuName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AuPhone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/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Functional Dependencies: 	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AuId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AuPhone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algn="just" eaLnBrk="1" hangingPunct="1"/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AuId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  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AuName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algn="just" eaLnBrk="1" hangingPunct="1"/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           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AuName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AuPhone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  {</a:t>
            </a:r>
            <a:r>
              <a:rPr lang="en-US" altLang="en-US" sz="1800" dirty="0" err="1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AuID</a:t>
            </a: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altLang="en-US" sz="18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BB37-B017-484F-9F6D-8D9C3D5D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497D-F6F3-4B51-B2E7-906BE34A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17042" cy="4906963"/>
          </a:xfrm>
        </p:spPr>
        <p:txBody>
          <a:bodyPr/>
          <a:lstStyle/>
          <a:p>
            <a:pPr algn="just"/>
            <a:r>
              <a:rPr lang="en-US" dirty="0"/>
              <a:t>For a table to be in 2NF, there are two requirements: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The database is in first normal form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dirty="0" err="1">
                <a:solidFill>
                  <a:srgbClr val="002060"/>
                </a:solidFill>
              </a:rPr>
              <a:t>nonkey</a:t>
            </a:r>
            <a:r>
              <a:rPr lang="en-US" dirty="0"/>
              <a:t> attributes in the table must be </a:t>
            </a:r>
            <a:r>
              <a:rPr lang="en-US" dirty="0">
                <a:solidFill>
                  <a:srgbClr val="002060"/>
                </a:solidFill>
              </a:rPr>
              <a:t>functionally dependent</a:t>
            </a:r>
            <a:r>
              <a:rPr lang="en-US" dirty="0"/>
              <a:t> on the </a:t>
            </a:r>
            <a:r>
              <a:rPr lang="en-US" dirty="0">
                <a:solidFill>
                  <a:srgbClr val="002060"/>
                </a:solidFill>
              </a:rPr>
              <a:t>entire primary key</a:t>
            </a:r>
          </a:p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Example 1 (Not 2NF) </a:t>
            </a:r>
          </a:p>
          <a:p>
            <a:pPr marL="609600" indent="-609600" algn="just">
              <a:buNone/>
            </a:pP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	Scheme 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r>
              <a:rPr lang="en-US" alt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StudentId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CourseId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StudentName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CourseTitle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Grade}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Key 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cs typeface="Times New Roman" panose="02020603050405020304" pitchFamily="18" charset="0"/>
              </a:rPr>
              <a:t> {</a:t>
            </a:r>
            <a:r>
              <a:rPr lang="en-US" altLang="en-US" sz="1800" dirty="0" err="1">
                <a:cs typeface="Times New Roman" panose="02020603050405020304" pitchFamily="18" charset="0"/>
              </a:rPr>
              <a:t>StudentId</a:t>
            </a:r>
            <a:r>
              <a:rPr lang="en-US" altLang="en-US" sz="1800" dirty="0"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cs typeface="Times New Roman" panose="02020603050405020304" pitchFamily="18" charset="0"/>
              </a:rPr>
              <a:t>CourseId</a:t>
            </a:r>
            <a:r>
              <a:rPr lang="en-US" altLang="en-US" sz="1800" dirty="0">
                <a:cs typeface="Times New Roman" panose="02020603050405020304" pitchFamily="18" charset="0"/>
              </a:rPr>
              <a:t>}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{</a:t>
            </a:r>
            <a:r>
              <a:rPr lang="en-US" altLang="en-US" sz="1800" dirty="0" err="1">
                <a:cs typeface="Times New Roman" panose="02020603050405020304" pitchFamily="18" charset="0"/>
              </a:rPr>
              <a:t>StudentId</a:t>
            </a:r>
            <a:r>
              <a:rPr lang="en-US" altLang="en-US" sz="1800" dirty="0">
                <a:cs typeface="Times New Roman" panose="02020603050405020304" pitchFamily="18" charset="0"/>
              </a:rPr>
              <a:t>} 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US" altLang="en-US" sz="1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StudentName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{</a:t>
            </a:r>
            <a:r>
              <a:rPr lang="en-US" altLang="en-US" sz="1800" dirty="0" err="1">
                <a:cs typeface="Times New Roman" panose="02020603050405020304" pitchFamily="18" charset="0"/>
              </a:rPr>
              <a:t>CourseId</a:t>
            </a:r>
            <a:r>
              <a:rPr lang="en-US" altLang="en-US" sz="1800" dirty="0">
                <a:cs typeface="Times New Roman" panose="02020603050405020304" pitchFamily="18" charset="0"/>
              </a:rPr>
              <a:t>} 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US" altLang="en-US" sz="1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CourseTitle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en-US" sz="1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StudentId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CourseId</a:t>
            </a:r>
            <a:r>
              <a:rPr lang="en-US" altLang="en-US" sz="1800" dirty="0">
                <a:cs typeface="Times New Roman" panose="02020603050405020304" pitchFamily="18" charset="0"/>
                <a:sym typeface="Wingdings" panose="05000000000000000000" pitchFamily="2" charset="2"/>
              </a:rPr>
              <a:t>}  {Grade}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altLang="en-US" sz="1800" dirty="0" err="1">
                <a:cs typeface="Times New Roman" panose="02020603050405020304" pitchFamily="18" charset="0"/>
              </a:rPr>
              <a:t>StudentName</a:t>
            </a:r>
            <a:r>
              <a:rPr lang="en-US" altLang="en-US" sz="1800" dirty="0">
                <a:cs typeface="Times New Roman" panose="02020603050405020304" pitchFamily="18" charset="0"/>
              </a:rPr>
              <a:t> depends on a subset of the key I.e. </a:t>
            </a:r>
            <a:r>
              <a:rPr lang="en-US" altLang="en-US" sz="1800" dirty="0" err="1">
                <a:cs typeface="Times New Roman" panose="02020603050405020304" pitchFamily="18" charset="0"/>
              </a:rPr>
              <a:t>StudentId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altLang="en-US" sz="1800" dirty="0" err="1">
                <a:cs typeface="Times New Roman" panose="02020603050405020304" pitchFamily="18" charset="0"/>
              </a:rPr>
              <a:t>CourseTitle</a:t>
            </a:r>
            <a:r>
              <a:rPr lang="en-US" altLang="en-US" sz="1800" dirty="0">
                <a:cs typeface="Times New Roman" panose="02020603050405020304" pitchFamily="18" charset="0"/>
              </a:rPr>
              <a:t> depends on a subset of the key. i.e. </a:t>
            </a:r>
            <a:r>
              <a:rPr lang="en-US" altLang="en-US" sz="1800" dirty="0" err="1">
                <a:cs typeface="Times New Roman" panose="02020603050405020304" pitchFamily="18" charset="0"/>
              </a:rPr>
              <a:t>CourseId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6F42A-25EC-4C6D-8859-3FB6D563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081D-017B-4DBD-A370-5A0E006F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2NF: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2D00-9A8B-4907-AB98-43E5B322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466347" cy="49069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If a data item is fully functionally dependent on only a part of the primary key, move that data item and that part of the primary key to a new table.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If other data items are functionally dependent on the same part of the key, place them in the new table also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Make the partial primary key copied from the original table as the primary key for the new table. (Place all items that appear in the repeating group in a new table)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EC61-FE29-4F22-AB3A-1F121FB3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AFC51-1311-4AE3-8CC0-DAC326E7D2DF}"/>
              </a:ext>
            </a:extLst>
          </p:cNvPr>
          <p:cNvSpPr txBox="1">
            <a:spLocks/>
          </p:cNvSpPr>
          <p:nvPr/>
        </p:nvSpPr>
        <p:spPr>
          <a:xfrm>
            <a:off x="6464968" y="3787776"/>
            <a:ext cx="5727032" cy="2516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Old Schema 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r>
              <a:rPr lang="en-US" altLang="en-US" sz="2400" b="0" i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StudentId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b="0" i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CourseId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b="0" i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StudentName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b="0" i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CourseTitle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Grade}</a:t>
            </a:r>
          </a:p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New Schema 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r>
              <a:rPr lang="en-US" altLang="en-US" sz="2400" b="0" i="1" u="sng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StudentId</a:t>
            </a:r>
            <a:r>
              <a:rPr lang="en-US" altLang="en-US" sz="2400" b="0" i="1" u="sng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b="0" i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StudentName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New Schema 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r>
              <a:rPr lang="en-US" altLang="en-US" sz="2400" b="0" i="1" u="sng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CourseId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b="0" i="1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CourseTitle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New Schema 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 {</a:t>
            </a:r>
            <a:r>
              <a:rPr lang="en-US" altLang="en-US" sz="2400" b="0" i="1" u="sng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StudentId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, </a:t>
            </a:r>
            <a:r>
              <a:rPr lang="en-US" altLang="en-US" sz="2400" b="0" i="1" u="sng" dirty="0" err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CourseId</a:t>
            </a:r>
            <a:r>
              <a:rPr lang="en-US" altLang="en-US" sz="2400" b="0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, Grade}</a:t>
            </a:r>
            <a:endParaRPr lang="en-US" altLang="en-US" sz="2400" b="0" i="1" dirty="0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C4C-A2DC-4CE3-85F7-0DF8AAB8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 and Functional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459A3-D16B-4509-A36D-642FF084E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/>
              <a:lstStyle/>
              <a:p>
                <a:r>
                  <a:rPr lang="en-US" dirty="0"/>
                  <a:t>Notation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relation r with schema R.</a:t>
                </a:r>
              </a:p>
              <a:p>
                <a:pPr lvl="1"/>
                <a:r>
                  <a:rPr lang="en-US" dirty="0"/>
                  <a:t>Greek letters for sets of attributes (e.g.,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err="1"/>
                  <a:t>Superkey</a:t>
                </a:r>
                <a:endParaRPr lang="en-US" dirty="0"/>
              </a:p>
              <a:p>
                <a:pPr lvl="1" algn="just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subset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superkey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if, in any legal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all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tuples in the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 algn="just"/>
                <a:r>
                  <a:rPr lang="en-US" dirty="0"/>
                  <a:t>That is, no two tuples in any legal instance of relation r(R) may have the same value on attribute set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459A3-D16B-4509-A36D-642FF084E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D2D1-2DA4-4E89-A7CD-354F1D09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33D5B-F585-493D-A4DF-1D53A5AD3B8D}"/>
              </a:ext>
            </a:extLst>
          </p:cNvPr>
          <p:cNvSpPr txBox="1"/>
          <p:nvPr/>
        </p:nvSpPr>
        <p:spPr>
          <a:xfrm>
            <a:off x="1094694" y="5288340"/>
            <a:ext cx="718389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2060"/>
                </a:solidFill>
                <a:effectLst/>
              </a:rPr>
              <a:t>A </a:t>
            </a:r>
            <a:r>
              <a:rPr lang="en-US" sz="2400" b="1" i="0" dirty="0" err="1">
                <a:solidFill>
                  <a:srgbClr val="002060"/>
                </a:solidFill>
                <a:effectLst/>
              </a:rPr>
              <a:t>superkey</a:t>
            </a:r>
            <a:r>
              <a:rPr lang="en-US" sz="2400" b="1" i="0" dirty="0">
                <a:solidFill>
                  <a:srgbClr val="002060"/>
                </a:solidFill>
                <a:effectLst/>
              </a:rPr>
              <a:t> is a set of attributes that uniquely identifies an entire tuple, a functional dependency allows us to express constraints that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uniquely identify the values of certain attributes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0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1299-520A-45A6-BB04-50EB588E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University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565C-1CC4-432B-9664-28135215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13538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classroom(</a:t>
            </a:r>
            <a:r>
              <a:rPr lang="en-US" i="1" u="sng" dirty="0"/>
              <a:t>building</a:t>
            </a:r>
            <a:r>
              <a:rPr lang="en-US" i="1" dirty="0"/>
              <a:t>, </a:t>
            </a:r>
            <a:r>
              <a:rPr lang="en-US" i="1" u="sng" dirty="0" err="1"/>
              <a:t>room_number</a:t>
            </a:r>
            <a:r>
              <a:rPr lang="en-US" i="1" dirty="0"/>
              <a:t>, capacity)</a:t>
            </a:r>
          </a:p>
          <a:p>
            <a:r>
              <a:rPr lang="en-US" i="1" dirty="0"/>
              <a:t>department(</a:t>
            </a:r>
            <a:r>
              <a:rPr lang="en-US" i="1" u="sng" dirty="0" err="1"/>
              <a:t>dept_name</a:t>
            </a:r>
            <a:r>
              <a:rPr lang="en-US" i="1" dirty="0"/>
              <a:t>, building, budget)</a:t>
            </a:r>
          </a:p>
          <a:p>
            <a:r>
              <a:rPr lang="en-US" i="1" dirty="0"/>
              <a:t>course(</a:t>
            </a:r>
            <a:r>
              <a:rPr lang="en-US" i="1" u="sng" dirty="0" err="1"/>
              <a:t>course_id</a:t>
            </a:r>
            <a:r>
              <a:rPr lang="en-US" i="1" dirty="0"/>
              <a:t>, title, </a:t>
            </a:r>
            <a:r>
              <a:rPr lang="en-US" i="1" dirty="0" err="1"/>
              <a:t>dept_name</a:t>
            </a:r>
            <a:r>
              <a:rPr lang="en-US" i="1" dirty="0"/>
              <a:t>, credits)</a:t>
            </a:r>
          </a:p>
          <a:p>
            <a:r>
              <a:rPr lang="en-US" i="1" dirty="0"/>
              <a:t>instructor(</a:t>
            </a:r>
            <a:r>
              <a:rPr lang="en-US" i="1" u="sng" dirty="0"/>
              <a:t>ID</a:t>
            </a:r>
            <a:r>
              <a:rPr lang="en-US" i="1" dirty="0"/>
              <a:t>, name, </a:t>
            </a:r>
            <a:r>
              <a:rPr lang="en-US" i="1" dirty="0" err="1"/>
              <a:t>dept_name</a:t>
            </a:r>
            <a:r>
              <a:rPr lang="en-US" i="1" dirty="0"/>
              <a:t>, salary)</a:t>
            </a:r>
          </a:p>
          <a:p>
            <a:r>
              <a:rPr lang="en-US" i="1" dirty="0"/>
              <a:t>section(</a:t>
            </a:r>
            <a:r>
              <a:rPr lang="en-US" i="1" u="sng" dirty="0" err="1"/>
              <a:t>course_id</a:t>
            </a:r>
            <a:r>
              <a:rPr lang="en-US" i="1" dirty="0"/>
              <a:t>, </a:t>
            </a:r>
            <a:r>
              <a:rPr lang="en-US" i="1" u="sng" dirty="0" err="1"/>
              <a:t>sec_id</a:t>
            </a:r>
            <a:r>
              <a:rPr lang="en-US" i="1" dirty="0"/>
              <a:t>, </a:t>
            </a:r>
            <a:r>
              <a:rPr lang="en-US" i="1" u="sng" dirty="0"/>
              <a:t>semester</a:t>
            </a:r>
            <a:r>
              <a:rPr lang="en-US" i="1" dirty="0"/>
              <a:t>, </a:t>
            </a:r>
            <a:r>
              <a:rPr lang="en-US" i="1" u="sng" dirty="0"/>
              <a:t>year</a:t>
            </a:r>
            <a:r>
              <a:rPr lang="en-US" i="1" dirty="0"/>
              <a:t>, building, </a:t>
            </a:r>
            <a:r>
              <a:rPr lang="en-US" i="1" dirty="0" err="1"/>
              <a:t>room_number</a:t>
            </a:r>
            <a:r>
              <a:rPr lang="en-US" i="1" dirty="0"/>
              <a:t>, </a:t>
            </a:r>
            <a:r>
              <a:rPr lang="en-US" i="1" dirty="0" err="1"/>
              <a:t>time_slot_id</a:t>
            </a:r>
            <a:r>
              <a:rPr lang="en-US" i="1" dirty="0"/>
              <a:t>)</a:t>
            </a:r>
          </a:p>
          <a:p>
            <a:r>
              <a:rPr lang="en-US" i="1" dirty="0"/>
              <a:t>teaches(</a:t>
            </a:r>
            <a:r>
              <a:rPr lang="en-US" i="1" u="sng" dirty="0"/>
              <a:t>ID</a:t>
            </a:r>
            <a:r>
              <a:rPr lang="en-US" i="1" dirty="0"/>
              <a:t>, </a:t>
            </a:r>
            <a:r>
              <a:rPr lang="en-US" i="1" u="sng" dirty="0" err="1"/>
              <a:t>course</a:t>
            </a:r>
            <a:r>
              <a:rPr lang="en-US" i="1" dirty="0" err="1"/>
              <a:t>_</a:t>
            </a:r>
            <a:r>
              <a:rPr lang="en-US" i="1" u="sng" dirty="0" err="1"/>
              <a:t>id</a:t>
            </a:r>
            <a:r>
              <a:rPr lang="en-US" i="1" u="sng" dirty="0"/>
              <a:t>, </a:t>
            </a:r>
            <a:r>
              <a:rPr lang="en-US" i="1" u="sng" dirty="0" err="1"/>
              <a:t>sec_id</a:t>
            </a:r>
            <a:r>
              <a:rPr lang="en-US" i="1" dirty="0"/>
              <a:t>, </a:t>
            </a:r>
            <a:r>
              <a:rPr lang="en-US" i="1" u="sng" dirty="0"/>
              <a:t>semester</a:t>
            </a:r>
            <a:r>
              <a:rPr lang="en-US" i="1" dirty="0"/>
              <a:t>, </a:t>
            </a:r>
            <a:r>
              <a:rPr lang="en-US" i="1" u="sng" dirty="0"/>
              <a:t>year</a:t>
            </a:r>
            <a:r>
              <a:rPr lang="en-US" i="1" dirty="0"/>
              <a:t>)</a:t>
            </a:r>
          </a:p>
          <a:p>
            <a:r>
              <a:rPr lang="en-US" i="1" dirty="0"/>
              <a:t>student(</a:t>
            </a:r>
            <a:r>
              <a:rPr lang="en-US" i="1" u="sng" dirty="0"/>
              <a:t>ID</a:t>
            </a:r>
            <a:r>
              <a:rPr lang="en-US" i="1" dirty="0"/>
              <a:t>, name, </a:t>
            </a:r>
            <a:r>
              <a:rPr lang="en-US" i="1" dirty="0" err="1"/>
              <a:t>dept_name</a:t>
            </a:r>
            <a:r>
              <a:rPr lang="en-US" i="1" dirty="0"/>
              <a:t>, </a:t>
            </a:r>
            <a:r>
              <a:rPr lang="en-US" i="1" dirty="0" err="1"/>
              <a:t>tot_cred</a:t>
            </a:r>
            <a:r>
              <a:rPr lang="en-US" i="1" dirty="0"/>
              <a:t>)</a:t>
            </a:r>
          </a:p>
          <a:p>
            <a:r>
              <a:rPr lang="en-US" i="1" dirty="0"/>
              <a:t>takes(</a:t>
            </a:r>
            <a:r>
              <a:rPr lang="en-US" i="1" u="sng" dirty="0"/>
              <a:t>ID</a:t>
            </a:r>
            <a:r>
              <a:rPr lang="en-US" i="1" dirty="0"/>
              <a:t>, </a:t>
            </a:r>
            <a:r>
              <a:rPr lang="en-US" i="1" u="sng" dirty="0" err="1"/>
              <a:t>course_id</a:t>
            </a:r>
            <a:r>
              <a:rPr lang="en-US" i="1" dirty="0"/>
              <a:t>, </a:t>
            </a:r>
            <a:r>
              <a:rPr lang="en-US" i="1" u="sng" dirty="0" err="1"/>
              <a:t>sec_id</a:t>
            </a:r>
            <a:r>
              <a:rPr lang="en-US" i="1" dirty="0"/>
              <a:t>, </a:t>
            </a:r>
            <a:r>
              <a:rPr lang="en-US" i="1" u="sng" dirty="0"/>
              <a:t>semester</a:t>
            </a:r>
            <a:r>
              <a:rPr lang="en-US" i="1" dirty="0"/>
              <a:t>, </a:t>
            </a:r>
            <a:r>
              <a:rPr lang="en-US" i="1" u="sng" dirty="0"/>
              <a:t>year</a:t>
            </a:r>
            <a:r>
              <a:rPr lang="en-US" i="1" dirty="0"/>
              <a:t>, grade)</a:t>
            </a:r>
          </a:p>
          <a:p>
            <a:r>
              <a:rPr lang="en-US" i="1" dirty="0"/>
              <a:t>advisor(</a:t>
            </a:r>
            <a:r>
              <a:rPr lang="en-US" i="1" u="sng" dirty="0" err="1"/>
              <a:t>s_ID</a:t>
            </a:r>
            <a:r>
              <a:rPr lang="en-US" i="1" dirty="0"/>
              <a:t>, </a:t>
            </a:r>
            <a:r>
              <a:rPr lang="en-US" i="1" u="sng" dirty="0" err="1"/>
              <a:t>i_ID</a:t>
            </a:r>
            <a:r>
              <a:rPr lang="en-US" i="1" dirty="0"/>
              <a:t>)</a:t>
            </a:r>
          </a:p>
          <a:p>
            <a:r>
              <a:rPr lang="en-US" i="1" dirty="0"/>
              <a:t>time slot(</a:t>
            </a:r>
            <a:r>
              <a:rPr lang="en-US" i="1" u="sng" dirty="0" err="1"/>
              <a:t>time_slot_id</a:t>
            </a:r>
            <a:r>
              <a:rPr lang="en-US" i="1" dirty="0"/>
              <a:t>, </a:t>
            </a:r>
            <a:r>
              <a:rPr lang="en-US" i="1" u="sng" dirty="0"/>
              <a:t>day</a:t>
            </a:r>
            <a:r>
              <a:rPr lang="en-US" i="1" dirty="0"/>
              <a:t>, </a:t>
            </a:r>
            <a:r>
              <a:rPr lang="en-US" i="1" u="sng" dirty="0" err="1"/>
              <a:t>start_t</a:t>
            </a:r>
            <a:r>
              <a:rPr lang="en-US" i="1" dirty="0" err="1"/>
              <a:t>ime</a:t>
            </a:r>
            <a:r>
              <a:rPr lang="en-US" i="1" dirty="0"/>
              <a:t>, </a:t>
            </a:r>
            <a:r>
              <a:rPr lang="en-US" i="1" dirty="0" err="1"/>
              <a:t>end_time</a:t>
            </a:r>
            <a:r>
              <a:rPr lang="en-US" i="1" dirty="0"/>
              <a:t>)</a:t>
            </a:r>
          </a:p>
          <a:p>
            <a:r>
              <a:rPr lang="en-US" i="1" dirty="0" err="1"/>
              <a:t>prereq</a:t>
            </a:r>
            <a:r>
              <a:rPr lang="en-US" i="1" dirty="0"/>
              <a:t>(</a:t>
            </a:r>
            <a:r>
              <a:rPr lang="en-US" i="1" u="sng" dirty="0" err="1"/>
              <a:t>course_id</a:t>
            </a:r>
            <a:r>
              <a:rPr lang="en-US" i="1" dirty="0"/>
              <a:t>, </a:t>
            </a:r>
            <a:r>
              <a:rPr lang="en-US" i="1" u="sng" dirty="0" err="1"/>
              <a:t>prereq_id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BDEB-5398-4BF0-8482-2F2F5549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3DF8-A213-457C-9F97-5FE10D6C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Functional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009-0A59-4DC9-9913-2FCD0B16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534400" cy="4906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functional dependency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holds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 dirty="0">
                <a:sym typeface="Symbol" panose="05050102010706020507" pitchFamily="18" charset="2"/>
              </a:rPr>
              <a:t>. </a:t>
            </a:r>
            <a:r>
              <a:rPr lang="en-US" altLang="en-US" dirty="0">
                <a:sym typeface="Symbol" panose="05050102010706020507" pitchFamily="18" charset="2"/>
              </a:rPr>
              <a:t> That is,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[]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[]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Example:  Consider </a:t>
            </a:r>
            <a:r>
              <a:rPr lang="en-US" altLang="en-US" i="1" dirty="0"/>
              <a:t>r</a:t>
            </a:r>
            <a:r>
              <a:rPr lang="en-US" altLang="en-US" dirty="0"/>
              <a:t>(A</a:t>
            </a:r>
            <a:r>
              <a:rPr lang="en-US" altLang="en-US" i="1" dirty="0"/>
              <a:t>,B </a:t>
            </a:r>
            <a:r>
              <a:rPr lang="en-US" altLang="en-US" dirty="0"/>
              <a:t>) with the following instance of </a:t>
            </a:r>
            <a:r>
              <a:rPr lang="en-US" altLang="en-US" i="1" dirty="0"/>
              <a:t>r.</a:t>
            </a:r>
            <a:endParaRPr lang="en-US" altLang="en-US" dirty="0"/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On this instance,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does </a:t>
            </a:r>
            <a:r>
              <a:rPr lang="en-US" altLang="en-US" b="1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hold, but 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does hold.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B28B-FB29-4FBD-A6F3-5F9F1030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8924E35-E16A-4CCC-80B7-9C0C7893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541" y="4499201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>
                <a:latin typeface="Helvetica" panose="020B0604020202020204" pitchFamily="34" charset="0"/>
              </a:rPr>
              <a:t>4</a:t>
            </a:r>
          </a:p>
          <a:p>
            <a:r>
              <a:rPr lang="en-US" altLang="en-US" sz="1800" dirty="0">
                <a:latin typeface="Helvetica" panose="020B0604020202020204" pitchFamily="34" charset="0"/>
              </a:rPr>
              <a:t>1     5</a:t>
            </a:r>
          </a:p>
          <a:p>
            <a:r>
              <a:rPr lang="en-US" altLang="en-US" sz="1800" dirty="0">
                <a:latin typeface="Helvetica" panose="020B0604020202020204" pitchFamily="34" charset="0"/>
              </a:rPr>
              <a:t>3	7</a:t>
            </a:r>
          </a:p>
        </p:txBody>
      </p:sp>
    </p:spTree>
    <p:extLst>
      <p:ext uri="{BB962C8B-B14F-4D97-AF65-F5344CB8AC3E}">
        <p14:creationId xmlns:p14="http://schemas.microsoft.com/office/powerpoint/2010/main" val="276586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3DF8-A213-457C-9F97-5FE10D6C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Functional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009-0A59-4DC9-9913-2FCD0B16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828314" cy="4906963"/>
          </a:xfrm>
        </p:spPr>
        <p:txBody>
          <a:bodyPr>
            <a:normAutofit/>
          </a:bodyPr>
          <a:lstStyle/>
          <a:p>
            <a:pPr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 for relation schema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and only if </a:t>
            </a:r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R</a:t>
            </a:r>
            <a:endParaRPr lang="en-US" altLang="en-US" dirty="0">
              <a:sym typeface="Monotype Sorts" pitchFamily="2" charset="2"/>
            </a:endParaRPr>
          </a:p>
          <a:p>
            <a:pPr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Monotype Sorts" pitchFamily="2" charset="2"/>
              </a:rPr>
              <a:t>K</a:t>
            </a:r>
            <a:r>
              <a:rPr lang="en-US" altLang="en-US" dirty="0">
                <a:sym typeface="Monotype Sorts" pitchFamily="2" charset="2"/>
              </a:rPr>
              <a:t> is a </a:t>
            </a:r>
            <a:r>
              <a:rPr lang="en-US" altLang="en-US" dirty="0">
                <a:solidFill>
                  <a:srgbClr val="FF0000"/>
                </a:solidFill>
                <a:sym typeface="Monotype Sorts" pitchFamily="2" charset="2"/>
              </a:rPr>
              <a:t>candidate key </a:t>
            </a:r>
            <a:r>
              <a:rPr lang="en-US" altLang="en-US" dirty="0">
                <a:sym typeface="Monotype Sorts" pitchFamily="2" charset="2"/>
              </a:rPr>
              <a:t>for </a:t>
            </a:r>
            <a:r>
              <a:rPr lang="en-US" altLang="en-US" i="1" dirty="0">
                <a:sym typeface="Monotype Sorts" pitchFamily="2" charset="2"/>
              </a:rPr>
              <a:t>R</a:t>
            </a:r>
            <a:r>
              <a:rPr lang="en-US" altLang="en-US" dirty="0">
                <a:sym typeface="Monotype Sorts" pitchFamily="2" charset="2"/>
              </a:rPr>
              <a:t> if and only if </a:t>
            </a:r>
          </a:p>
          <a:p>
            <a:pPr lvl="1"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Monotype Sorts" pitchFamily="2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R</a:t>
            </a:r>
            <a:r>
              <a:rPr lang="en-US" altLang="en-US" dirty="0">
                <a:sym typeface="Monotype Sorts" pitchFamily="2" charset="2"/>
              </a:rPr>
              <a:t>, and</a:t>
            </a:r>
          </a:p>
          <a:p>
            <a:pPr lvl="1"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>
                <a:sym typeface="Monotype Sorts" pitchFamily="2" charset="2"/>
              </a:rPr>
              <a:t>for no </a:t>
            </a:r>
            <a:r>
              <a:rPr lang="en-US" altLang="en-US" dirty="0">
                <a:sym typeface="Symbol" panose="05050102010706020507" pitchFamily="18" charset="2"/>
              </a:rPr>
              <a:t>  </a:t>
            </a:r>
            <a:r>
              <a:rPr lang="en-US" altLang="en-US" i="1" dirty="0">
                <a:sym typeface="Symbol" panose="05050102010706020507" pitchFamily="18" charset="2"/>
              </a:rPr>
              <a:t>K,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R</a:t>
            </a:r>
          </a:p>
          <a:p>
            <a:pPr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>
                <a:highlight>
                  <a:srgbClr val="FFFF00"/>
                </a:highlight>
              </a:rPr>
              <a:t>A </a:t>
            </a:r>
            <a:r>
              <a:rPr lang="en-US" altLang="en-US" dirty="0" err="1">
                <a:highlight>
                  <a:srgbClr val="FFFF00"/>
                </a:highlight>
              </a:rPr>
              <a:t>superkey</a:t>
            </a:r>
            <a:r>
              <a:rPr lang="en-US" altLang="en-US" dirty="0">
                <a:highlight>
                  <a:srgbClr val="FFFF00"/>
                </a:highlight>
              </a:rPr>
              <a:t> is a set of attributes that uniquely identifies an entire tuple, a functional dependency allows us to express constraints that uniquely identify the values of certain attributes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B28B-FB29-4FBD-A6F3-5F9F1030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8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7AA0-2DA7-4B71-8E7E-D7011D59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2742-F8E5-4ED4-A898-05559B86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207829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considered the schema: </a:t>
            </a:r>
          </a:p>
          <a:p>
            <a:pPr marL="457200" lvl="1" indent="0" algn="just">
              <a:buNone/>
            </a:pPr>
            <a:r>
              <a:rPr lang="en-US" b="0" i="1" dirty="0" err="1"/>
              <a:t>in_dep</a:t>
            </a:r>
            <a:r>
              <a:rPr lang="en-US" b="0" i="1" dirty="0"/>
              <a:t> (ID, name, salary, </a:t>
            </a:r>
            <a:r>
              <a:rPr lang="en-US" b="0" i="1" dirty="0" err="1"/>
              <a:t>dept_name</a:t>
            </a:r>
            <a:r>
              <a:rPr lang="en-US" b="0" i="1" dirty="0"/>
              <a:t>, building, budget)</a:t>
            </a:r>
          </a:p>
          <a:p>
            <a:pPr algn="just"/>
            <a:r>
              <a:rPr lang="en-US" dirty="0"/>
              <a:t>in which the functional dependency </a:t>
            </a:r>
            <a:r>
              <a:rPr lang="en-US" b="0" i="1" dirty="0" err="1"/>
              <a:t>dept_name</a:t>
            </a:r>
            <a:r>
              <a:rPr lang="en-US" b="0" i="1" dirty="0"/>
              <a:t> → budget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holds</a:t>
            </a:r>
            <a:r>
              <a:rPr lang="en-US" dirty="0"/>
              <a:t> because for each department (identified by </a:t>
            </a:r>
            <a:r>
              <a:rPr lang="en-US" dirty="0" err="1"/>
              <a:t>dept_name</a:t>
            </a:r>
            <a:r>
              <a:rPr lang="en-US" dirty="0"/>
              <a:t>) there is a unique budget amount.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CB4BA-66CB-41EB-ADB8-BD1D33E7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A45C-FBFA-46CB-B864-ADDF018F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60B4-250D-4A1B-97D9-1C128182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86" y="1270000"/>
            <a:ext cx="3403827" cy="4906963"/>
          </a:xfrm>
        </p:spPr>
        <p:txBody>
          <a:bodyPr/>
          <a:lstStyle/>
          <a:p>
            <a:r>
              <a:rPr lang="en-US" dirty="0"/>
              <a:t>Is A → C satisfied ? </a:t>
            </a:r>
          </a:p>
          <a:p>
            <a:r>
              <a:rPr lang="en-US" dirty="0"/>
              <a:t>Is C → A satisfied ?</a:t>
            </a:r>
          </a:p>
          <a:p>
            <a:r>
              <a:rPr lang="en-US" dirty="0"/>
              <a:t>Is AC → D satisfied 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845C-1722-4E4B-A6C6-ECE421D6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2625C-1BA9-48DE-BF3D-D3228715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86" y="1270000"/>
            <a:ext cx="2759574" cy="27794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1F726E-DB24-487D-9CF0-07FA50C7E3AC}"/>
              </a:ext>
            </a:extLst>
          </p:cNvPr>
          <p:cNvSpPr txBox="1">
            <a:spLocks/>
          </p:cNvSpPr>
          <p:nvPr/>
        </p:nvSpPr>
        <p:spPr>
          <a:xfrm>
            <a:off x="4214813" y="1290637"/>
            <a:ext cx="1451201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0F0-65BC-4278-91FB-5A4BDD3A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7C8C-EADF-49B6-91FD-1107BB38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473044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 functional dependencies are said to be </a:t>
            </a:r>
            <a:r>
              <a:rPr lang="en-US" dirty="0">
                <a:solidFill>
                  <a:srgbClr val="FF0000"/>
                </a:solidFill>
              </a:rPr>
              <a:t>trivial</a:t>
            </a:r>
            <a:r>
              <a:rPr lang="en-US" dirty="0"/>
              <a:t> because they are satisfied by all relations. </a:t>
            </a:r>
          </a:p>
          <a:p>
            <a:pPr lvl="1" algn="just"/>
            <a:r>
              <a:rPr lang="en-US" dirty="0"/>
              <a:t>For example, A → A is satisfied by all relations involving attribute A. </a:t>
            </a:r>
          </a:p>
          <a:p>
            <a:pPr algn="just"/>
            <a:r>
              <a:rPr lang="en-US" dirty="0"/>
              <a:t>In general, a functional dependency of the form α → β is </a:t>
            </a:r>
            <a:r>
              <a:rPr lang="en-US" dirty="0">
                <a:solidFill>
                  <a:srgbClr val="FF0000"/>
                </a:solidFill>
              </a:rPr>
              <a:t>trivial</a:t>
            </a:r>
            <a:r>
              <a:rPr lang="en-US" dirty="0"/>
              <a:t> if β ⊆ α.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α → β holds as a constraint on the database, then for any schema R such that α ⊆ R and β ⊆ R, α → β must hold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99BA4-F8A3-45C5-9622-911CBD48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6F1-A048-4FE8-A4A7-0E3529C2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Dependency: </a:t>
            </a:r>
            <a:r>
              <a:rPr lang="en-US" altLang="en-US" dirty="0"/>
              <a:t>Inference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19989-0FBF-4F46-A905-769AC352F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291263" cy="49069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altLang="en-US" dirty="0"/>
                  <a:t>Armstrong's inference rules:</a:t>
                </a:r>
              </a:p>
              <a:p>
                <a:pPr lvl="1" algn="just"/>
                <a:r>
                  <a:rPr lang="en-US" altLang="en-US" dirty="0">
                    <a:solidFill>
                      <a:srgbClr val="002060"/>
                    </a:solidFill>
                  </a:rPr>
                  <a:t>Reflexive</a:t>
                </a:r>
                <a:r>
                  <a:rPr lang="en-US" altLang="en-US" dirty="0"/>
                  <a:t>: If α is a set of attributes and β ⊆ α, then α → β holds</a:t>
                </a:r>
              </a:p>
              <a:p>
                <a:pPr lvl="1" algn="just"/>
                <a:r>
                  <a:rPr lang="en-US" altLang="en-US" dirty="0">
                    <a:solidFill>
                      <a:srgbClr val="002060"/>
                    </a:solidFill>
                  </a:rPr>
                  <a:t>Augmentation</a:t>
                </a:r>
                <a:r>
                  <a:rPr lang="en-US" altLang="en-US" dirty="0"/>
                  <a:t>: If α → β holds and γ is a set of attributes, then γα → γβ holds. 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(Notation:  γα  stands for  γ U  α)</a:t>
                </a:r>
              </a:p>
              <a:p>
                <a:pPr lvl="1" algn="just"/>
                <a:r>
                  <a:rPr lang="en-US" altLang="en-US" dirty="0">
                    <a:solidFill>
                      <a:srgbClr val="002060"/>
                    </a:solidFill>
                  </a:rPr>
                  <a:t>Transitive</a:t>
                </a:r>
                <a:r>
                  <a:rPr lang="en-US" altLang="en-US" dirty="0"/>
                  <a:t>: If </a:t>
                </a:r>
                <a:r>
                  <a:rPr lang="el-GR" altLang="en-US" dirty="0"/>
                  <a:t>α → β </a:t>
                </a:r>
                <a:r>
                  <a:rPr lang="en-US" altLang="en-US" dirty="0"/>
                  <a:t>holds and </a:t>
                </a:r>
                <a:r>
                  <a:rPr lang="el-GR" altLang="en-US" dirty="0"/>
                  <a:t>β → γ </a:t>
                </a:r>
                <a:r>
                  <a:rPr lang="en-US" altLang="en-US" dirty="0"/>
                  <a:t>holds, then </a:t>
                </a:r>
                <a:r>
                  <a:rPr lang="el-GR" altLang="en-US" dirty="0"/>
                  <a:t>α → γ </a:t>
                </a:r>
                <a:r>
                  <a:rPr lang="en-US" altLang="en-US" dirty="0"/>
                  <a:t>holds.</a:t>
                </a:r>
              </a:p>
              <a:p>
                <a:pPr algn="just"/>
                <a:r>
                  <a:rPr lang="en-US" altLang="en-US" dirty="0"/>
                  <a:t>Derived inference rules:</a:t>
                </a:r>
              </a:p>
              <a:p>
                <a:pPr lvl="1" algn="just"/>
                <a:r>
                  <a:rPr lang="en-US" altLang="en-US" dirty="0">
                    <a:solidFill>
                      <a:srgbClr val="002060"/>
                    </a:solidFill>
                  </a:rPr>
                  <a:t>Decomposition</a:t>
                </a:r>
                <a:r>
                  <a:rPr lang="en-US" altLang="en-US" dirty="0"/>
                  <a:t>: If </a:t>
                </a:r>
                <a:r>
                  <a:rPr lang="el-GR" altLang="en-US" dirty="0"/>
                  <a:t>α → βγ </a:t>
                </a:r>
                <a:r>
                  <a:rPr lang="en-US" altLang="en-US" dirty="0"/>
                  <a:t>holds, then </a:t>
                </a:r>
                <a:r>
                  <a:rPr lang="el-GR" altLang="en-US" dirty="0"/>
                  <a:t>α → β </a:t>
                </a:r>
                <a:r>
                  <a:rPr lang="en-US" altLang="en-US" dirty="0"/>
                  <a:t>holds and </a:t>
                </a:r>
                <a:r>
                  <a:rPr lang="el-GR" altLang="en-US" dirty="0"/>
                  <a:t>α → γ </a:t>
                </a:r>
                <a:r>
                  <a:rPr lang="en-US" altLang="en-US" dirty="0"/>
                  <a:t>holds.</a:t>
                </a:r>
              </a:p>
              <a:p>
                <a:pPr lvl="1" algn="just"/>
                <a:r>
                  <a:rPr lang="en-US" altLang="en-US" dirty="0">
                    <a:solidFill>
                      <a:srgbClr val="002060"/>
                    </a:solidFill>
                  </a:rPr>
                  <a:t>Union</a:t>
                </a:r>
                <a:r>
                  <a:rPr lang="en-US" altLang="en-US" dirty="0"/>
                  <a:t>: If </a:t>
                </a:r>
                <a:r>
                  <a:rPr lang="el-GR" altLang="en-US" dirty="0"/>
                  <a:t>α → β </a:t>
                </a:r>
                <a:r>
                  <a:rPr lang="en-US" altLang="en-US" dirty="0"/>
                  <a:t>holds and </a:t>
                </a:r>
                <a:r>
                  <a:rPr lang="el-GR" altLang="en-US" dirty="0"/>
                  <a:t>α → γ </a:t>
                </a:r>
                <a:r>
                  <a:rPr lang="en-US" altLang="en-US" dirty="0"/>
                  <a:t>holds, then </a:t>
                </a:r>
                <a:r>
                  <a:rPr lang="el-GR" altLang="en-US" dirty="0"/>
                  <a:t>α → βγ </a:t>
                </a:r>
                <a:r>
                  <a:rPr lang="en-US" altLang="en-US" dirty="0"/>
                  <a:t>holds.</a:t>
                </a:r>
              </a:p>
              <a:p>
                <a:pPr lvl="1" algn="just"/>
                <a:r>
                  <a:rPr lang="en-US" altLang="en-US" dirty="0" err="1">
                    <a:solidFill>
                      <a:srgbClr val="002060"/>
                    </a:solidFill>
                  </a:rPr>
                  <a:t>Psuedotransitivity</a:t>
                </a:r>
                <a:r>
                  <a:rPr lang="en-US" altLang="en-US" dirty="0"/>
                  <a:t>: If </a:t>
                </a:r>
                <a:r>
                  <a:rPr lang="el-GR" altLang="en-US" dirty="0"/>
                  <a:t>α → β </a:t>
                </a:r>
                <a:r>
                  <a:rPr lang="en-US" altLang="en-US" dirty="0"/>
                  <a:t>holds and </a:t>
                </a:r>
                <a:r>
                  <a:rPr lang="el-GR" altLang="en-US" dirty="0"/>
                  <a:t>γβ → δ </a:t>
                </a:r>
                <a:r>
                  <a:rPr lang="en-US" altLang="en-US" dirty="0"/>
                  <a:t>holds, then </a:t>
                </a:r>
                <a:r>
                  <a:rPr lang="el-GR" altLang="en-US" dirty="0"/>
                  <a:t>αγ → δ </a:t>
                </a:r>
                <a:r>
                  <a:rPr lang="en-US" altLang="en-US" dirty="0"/>
                  <a:t>holds.</a:t>
                </a:r>
              </a:p>
              <a:p>
                <a:pPr lvl="1" algn="just"/>
                <a:r>
                  <a:rPr lang="en-US" dirty="0">
                    <a:solidFill>
                      <a:srgbClr val="002060"/>
                    </a:solidFill>
                  </a:rPr>
                  <a:t>Composition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𝜷𝜹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19989-0FBF-4F46-A905-769AC352F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291263" cy="4906963"/>
              </a:xfrm>
              <a:blipFill>
                <a:blip r:embed="rId2"/>
                <a:stretch>
                  <a:fillRect l="-1550" t="-3106"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949-4C63-4F15-ACF5-09E70E9C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E7AA3-F06B-4403-8D8F-7D50D955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3" y="1123951"/>
            <a:ext cx="4948237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2C0FA-189F-40BF-8203-81408888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3" y="3810001"/>
            <a:ext cx="4833937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5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6F1-A048-4FE8-A4A7-0E3529C2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 of a Set of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9989-0FBF-4F46-A905-769AC352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62663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Closure of a set </a:t>
            </a: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/>
              <a:t> of FDs is the set </a:t>
            </a: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baseline="30000" dirty="0">
                <a:solidFill>
                  <a:srgbClr val="FF0000"/>
                </a:solidFill>
              </a:rPr>
              <a:t>+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all FDs that can be inferred from </a:t>
            </a: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/>
              <a:t>, i.e., </a:t>
            </a:r>
            <a:r>
              <a:rPr lang="en-US" dirty="0">
                <a:solidFill>
                  <a:srgbClr val="FF0000"/>
                </a:solidFill>
              </a:rPr>
              <a:t>the set of all FDs implied by F.</a:t>
            </a:r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>
                <a:highlight>
                  <a:srgbClr val="FFFF00"/>
                </a:highlight>
              </a:rPr>
              <a:t>When testing for normal forms, it is not sufficient to consider the given set of functional dependencies; rather, we need to consider all functional dependencies that hold on the schema.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949-4C63-4F15-ACF5-09E70E9C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871508-03A0-4B56-899D-551EE00EC491}"/>
                  </a:ext>
                </a:extLst>
              </p:cNvPr>
              <p:cNvSpPr txBox="1"/>
              <p:nvPr/>
            </p:nvSpPr>
            <p:spPr>
              <a:xfrm>
                <a:off x="7143750" y="1513503"/>
                <a:ext cx="4743449" cy="489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R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= (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A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B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C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G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H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I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) and the set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F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of functional dependencies </a:t>
                </a:r>
              </a:p>
              <a:p>
                <a:pPr algn="just"/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{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A 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B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A 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C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CG 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H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CG 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I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,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B 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  <a:effectLst/>
                  </a:rPr>
                  <a:t>H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}.</a:t>
                </a:r>
              </a:p>
              <a:p>
                <a:pPr algn="just"/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Is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A </a:t>
                </a:r>
                <a:r>
                  <a:rPr lang="en-US" sz="2400" b="1" i="0" dirty="0">
                    <a:solidFill>
                      <a:srgbClr val="002060"/>
                    </a:solidFill>
                    <a:effectLst/>
                  </a:rPr>
                  <a:t>→ </a:t>
                </a:r>
                <a:r>
                  <a:rPr lang="en-US" sz="2400" b="1" i="1" dirty="0">
                    <a:solidFill>
                      <a:srgbClr val="002060"/>
                    </a:solidFill>
                    <a:effectLst/>
                  </a:rPr>
                  <a:t>H </a:t>
                </a:r>
                <a:r>
                  <a:rPr lang="en-US" sz="2400" b="1" dirty="0">
                    <a:solidFill>
                      <a:srgbClr val="002060"/>
                    </a:solidFill>
                    <a:effectLst/>
                  </a:rPr>
                  <a:t>member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2060"/>
                    </a:solidFill>
                    <a:effectLst/>
                  </a:rPr>
                  <a:t>?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Yes</a:t>
                </a:r>
                <a:endParaRPr lang="en-US" sz="2400" b="1" dirty="0">
                  <a:solidFill>
                    <a:srgbClr val="FF0000"/>
                  </a:solidFill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Is </a:t>
                </a:r>
                <a:r>
                  <a:rPr lang="en-US" sz="2400" b="1" i="1" dirty="0">
                    <a:solidFill>
                      <a:srgbClr val="002060"/>
                    </a:solidFill>
                  </a:rPr>
                  <a:t>CG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→ </a:t>
                </a:r>
                <a:r>
                  <a:rPr lang="en-US" sz="2400" b="1" i="1" dirty="0">
                    <a:solidFill>
                      <a:srgbClr val="002060"/>
                    </a:solidFill>
                  </a:rPr>
                  <a:t>HI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member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Is </a:t>
                </a:r>
                <a:r>
                  <a:rPr lang="en-US" sz="2400" b="1" i="1" dirty="0">
                    <a:solidFill>
                      <a:srgbClr val="002060"/>
                    </a:solidFill>
                  </a:rPr>
                  <a:t>AG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→ </a:t>
                </a:r>
                <a:r>
                  <a:rPr lang="en-US" sz="2400" b="1" i="1" dirty="0">
                    <a:solidFill>
                      <a:srgbClr val="002060"/>
                    </a:solidFill>
                  </a:rPr>
                  <a:t>I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member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Yes,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C and CG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→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I, </a:t>
                </a:r>
                <a:r>
                  <a:rPr lang="en-US" sz="2400" b="1" i="1" dirty="0" err="1">
                    <a:solidFill>
                      <a:srgbClr val="FF0000"/>
                    </a:solidFill>
                  </a:rPr>
                  <a:t>Psuedotransitivity</a:t>
                </a:r>
                <a:br>
                  <a:rPr lang="en-US" sz="2400" b="1" dirty="0">
                    <a:solidFill>
                      <a:srgbClr val="002060"/>
                    </a:solidFill>
                  </a:rPr>
                </a:br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871508-03A0-4B56-899D-551EE00E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0" y="1513503"/>
                <a:ext cx="4743449" cy="4893647"/>
              </a:xfrm>
              <a:prstGeom prst="rect">
                <a:avLst/>
              </a:prstGeom>
              <a:blipFill>
                <a:blip r:embed="rId2"/>
                <a:stretch>
                  <a:fillRect l="-2057" t="-996" r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144F6-E6FF-4015-B7D3-1D3A283E17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procedure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7144F6-E6FF-4015-B7D3-1D3A283E1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3372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39CC8-9AA5-467C-A977-AAFB735C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D47EF-EB21-46CB-A4A8-1A474B77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65" y="1342627"/>
            <a:ext cx="8946783" cy="41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0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053C-7974-4479-BC69-0712AB3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 of an Attribute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DDBBB-205C-45D6-A483-6AE45F31E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934200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Given a set of functional dependencies F, and a set of attributes X, the closure of X with respect to F, written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 set of all the attributes whose values are determined by the values of X because of F. </a:t>
                </a:r>
              </a:p>
              <a:p>
                <a:pPr algn="just"/>
                <a:r>
                  <a:rPr lang="en-US" dirty="0">
                    <a:solidFill>
                      <a:srgbClr val="FF0000"/>
                    </a:solidFill>
                  </a:rPr>
                  <a:t>Example: </a:t>
                </a:r>
                <a:r>
                  <a:rPr lang="en-US" dirty="0"/>
                  <a:t>Given the following set, F, of functional dependencies: </a:t>
                </a:r>
                <a:r>
                  <a:rPr lang="en-US" dirty="0">
                    <a:solidFill>
                      <a:srgbClr val="FF0000"/>
                    </a:solidFill>
                  </a:rPr>
                  <a:t>{A → B, B → C, BC → D}, find closure of A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A (reflexive)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AB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ABC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ABCD</a:t>
                </a:r>
              </a:p>
              <a:p>
                <a:pPr algn="just"/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DDBBB-205C-45D6-A483-6AE45F31E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934200" cy="4906963"/>
              </a:xfrm>
              <a:blipFill>
                <a:blip r:embed="rId2"/>
                <a:stretch>
                  <a:fillRect l="-1583" t="-2733" r="-1759" b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95D3-F2F8-4395-A385-67737717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A22D4-2F40-483C-88CE-CE645D83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88" y="3792842"/>
            <a:ext cx="6615112" cy="30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F5C-264C-4CC4-8B89-C6F866F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 of an Attribute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2BAD2-8BE5-418A-A32B-33FBEFB3C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962775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Assume that the following FDs hold for a relation R(A,B,C,D):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Which of the following is a </a:t>
                </a:r>
                <a:r>
                  <a:rPr lang="en-US" dirty="0">
                    <a:solidFill>
                      <a:srgbClr val="FF0000"/>
                    </a:solidFill>
                  </a:rPr>
                  <a:t>minimal key </a:t>
                </a:r>
                <a:r>
                  <a:rPr lang="en-US" dirty="0"/>
                  <a:t>for the above relation?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B 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C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B,D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All of the above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2BAD2-8BE5-418A-A32B-33FBEFB3C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962775" cy="4906963"/>
              </a:xfrm>
              <a:blipFill>
                <a:blip r:embed="rId2"/>
                <a:stretch>
                  <a:fillRect l="-1576" t="-1988" r="-1751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31781-A50A-4F0C-887B-10CD51A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CDF28-77A6-4F14-9834-8AAD2D036B11}"/>
              </a:ext>
            </a:extLst>
          </p:cNvPr>
          <p:cNvSpPr txBox="1"/>
          <p:nvPr/>
        </p:nvSpPr>
        <p:spPr>
          <a:xfrm>
            <a:off x="5829300" y="41147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Does not determine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A0259-3ED0-45ED-A290-005864364B8E}"/>
              </a:ext>
            </a:extLst>
          </p:cNvPr>
          <p:cNvSpPr txBox="1"/>
          <p:nvPr/>
        </p:nvSpPr>
        <p:spPr>
          <a:xfrm>
            <a:off x="5829300" y="446355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Does not determine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DC19A-7DC0-4C55-96F3-92F4E8C3FB0A}"/>
              </a:ext>
            </a:extLst>
          </p:cNvPr>
          <p:cNvSpPr txBox="1"/>
          <p:nvPr/>
        </p:nvSpPr>
        <p:spPr>
          <a:xfrm>
            <a:off x="5829300" y="487456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Not minimal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BB03F-764D-48F2-B134-7AEAD8320CC4}"/>
              </a:ext>
            </a:extLst>
          </p:cNvPr>
          <p:cNvSpPr txBox="1"/>
          <p:nvPr/>
        </p:nvSpPr>
        <p:spPr>
          <a:xfrm>
            <a:off x="5829300" y="570411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The right answer </a:t>
            </a:r>
          </a:p>
        </p:txBody>
      </p:sp>
    </p:spTree>
    <p:extLst>
      <p:ext uri="{BB962C8B-B14F-4D97-AF65-F5344CB8AC3E}">
        <p14:creationId xmlns:p14="http://schemas.microsoft.com/office/powerpoint/2010/main" val="18806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E2CC-374B-41BF-B062-967589E6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Good Relational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228E-F336-4D15-A337-ABEEEB3F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75947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Assume, we are not maintaining two different schema, namely </a:t>
            </a:r>
            <a:r>
              <a:rPr lang="en-US" b="0" i="1" dirty="0"/>
              <a:t>instructor</a:t>
            </a:r>
            <a:r>
              <a:rPr lang="en-US" dirty="0"/>
              <a:t> and </a:t>
            </a:r>
            <a:r>
              <a:rPr lang="en-US" b="0" i="1" dirty="0"/>
              <a:t>department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We are maintaining a schema, namely, </a:t>
            </a:r>
            <a:r>
              <a:rPr lang="en-US" b="0" i="1" dirty="0" err="1"/>
              <a:t>in_dep</a:t>
            </a:r>
            <a:r>
              <a:rPr lang="en-US" dirty="0"/>
              <a:t>, that can be visualized as a result of a natural join on the relations corresponding to </a:t>
            </a:r>
            <a:r>
              <a:rPr lang="en-US" b="0" i="1" dirty="0"/>
              <a:t>instructor</a:t>
            </a:r>
            <a:r>
              <a:rPr lang="en-US" dirty="0"/>
              <a:t> and </a:t>
            </a:r>
            <a:r>
              <a:rPr lang="en-US" b="0" i="1" dirty="0"/>
              <a:t>department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r>
              <a:rPr lang="en-US" i="1" dirty="0" err="1">
                <a:solidFill>
                  <a:srgbClr val="FF0000"/>
                </a:solidFill>
              </a:rPr>
              <a:t>in_dep</a:t>
            </a:r>
            <a:r>
              <a:rPr lang="en-US" i="1" dirty="0">
                <a:solidFill>
                  <a:srgbClr val="FF0000"/>
                </a:solidFill>
              </a:rPr>
              <a:t> (ID, name, salary, </a:t>
            </a:r>
            <a:r>
              <a:rPr lang="en-US" i="1">
                <a:solidFill>
                  <a:srgbClr val="FF0000"/>
                </a:solidFill>
              </a:rPr>
              <a:t>dept_name</a:t>
            </a:r>
            <a:r>
              <a:rPr lang="en-US" i="1" dirty="0">
                <a:solidFill>
                  <a:srgbClr val="FF0000"/>
                </a:solidFill>
              </a:rPr>
              <a:t>, building, budget)</a:t>
            </a:r>
          </a:p>
          <a:p>
            <a:pPr algn="just"/>
            <a:r>
              <a:rPr lang="en-US" dirty="0"/>
              <a:t>A few instances of </a:t>
            </a:r>
            <a:r>
              <a:rPr lang="en-US" b="0" i="1" dirty="0" err="1"/>
              <a:t>in_dep</a:t>
            </a:r>
            <a:r>
              <a:rPr lang="en-US" b="0" i="1" dirty="0"/>
              <a:t> </a:t>
            </a:r>
            <a:r>
              <a:rPr lang="en-US" dirty="0"/>
              <a:t>relation is shown in table given beside.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655C-7C3A-4EFD-998F-8FEBDA8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486CD-244D-4AC2-9AE5-EDFB86B6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84" y="3880434"/>
            <a:ext cx="5149516" cy="29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F5C-264C-4CC4-8B89-C6F866F7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 of an Attribute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2BAD2-8BE5-418A-A32B-33FBEFB3C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962775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Assume that the following FDs hold for a relation R(A,B,C,D):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Which of the following are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a </a:t>
                </a:r>
                <a:r>
                  <a:rPr lang="en-US" dirty="0" err="1">
                    <a:solidFill>
                      <a:srgbClr val="FF0000"/>
                    </a:solidFill>
                  </a:rPr>
                  <a:t>superkey</a:t>
                </a:r>
                <a:r>
                  <a:rPr lang="en-US" dirty="0"/>
                  <a:t> for the above relation?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D 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B,D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B,C,D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All of the above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2BAD2-8BE5-418A-A32B-33FBEFB3C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962775" cy="4906963"/>
              </a:xfrm>
              <a:blipFill>
                <a:blip r:embed="rId2"/>
                <a:stretch>
                  <a:fillRect l="-1576" t="-1988" r="-1751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31781-A50A-4F0C-887B-10CD51A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CDF28-77A6-4F14-9834-8AAD2D036B11}"/>
              </a:ext>
            </a:extLst>
          </p:cNvPr>
          <p:cNvSpPr txBox="1"/>
          <p:nvPr/>
        </p:nvSpPr>
        <p:spPr>
          <a:xfrm>
            <a:off x="6096000" y="4200525"/>
            <a:ext cx="3762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B0F0"/>
                </a:solidFill>
              </a:rPr>
              <a:t>D is a key. Therefore, all of the answers are </a:t>
            </a:r>
            <a:r>
              <a:rPr lang="en-US" sz="2400" b="1" dirty="0" err="1">
                <a:solidFill>
                  <a:srgbClr val="00B0F0"/>
                </a:solidFill>
              </a:rPr>
              <a:t>superkeys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4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3D0-1B44-4DC8-91B1-5FFB83B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Minimal Sets of 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6E16-EFDF-4A73-85E5-3787A3B4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Suppose that we have a set of functional dependencies F on a relation schema. </a:t>
            </a:r>
          </a:p>
          <a:p>
            <a:pPr algn="just"/>
            <a:r>
              <a:rPr lang="en-US" dirty="0"/>
              <a:t>Whenever a user performs an update on the relation, the database system must ensure that the update does not violate any functional dependencies, that is, all the functional dependencies in F are satisfied in the new database state.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Question. Can reduce the effort spent in checking for violations? </a:t>
            </a:r>
          </a:p>
          <a:p>
            <a:pPr lvl="1" algn="just"/>
            <a:r>
              <a:rPr lang="en-US" dirty="0"/>
              <a:t>Yes, </a:t>
            </a:r>
            <a:r>
              <a:rPr lang="en-US" dirty="0">
                <a:solidFill>
                  <a:srgbClr val="002060"/>
                </a:solidFill>
              </a:rPr>
              <a:t>by testing a simplified set of functional dependencies that has the same closure as the given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93BE-7FA4-4A39-97C5-6EDDD7A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3D0-1B44-4DC8-91B1-5FFB83B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Minimal Sets of FDs: C</a:t>
            </a:r>
            <a:r>
              <a:rPr lang="en-US" dirty="0"/>
              <a:t>anonical cover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7877175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altLang="en-US" dirty="0"/>
                  <a:t>C</a:t>
                </a:r>
                <a:r>
                  <a:rPr lang="en-US" dirty="0"/>
                  <a:t>anonical cover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): A </a:t>
                </a:r>
                <a:r>
                  <a:rPr lang="en-US" dirty="0">
                    <a:solidFill>
                      <a:srgbClr val="FF0000"/>
                    </a:solidFill>
                  </a:rPr>
                  <a:t>minimal set </a:t>
                </a:r>
                <a:r>
                  <a:rPr lang="en-US" dirty="0"/>
                  <a:t>of functional dependencies that has the same closure as the original set F. </a:t>
                </a:r>
              </a:p>
              <a:p>
                <a:pPr algn="just"/>
                <a:r>
                  <a:rPr lang="en-US" dirty="0"/>
                  <a:t>A canonical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 for F is a set of dependencies such that </a:t>
                </a:r>
              </a:p>
              <a:p>
                <a:pPr lvl="1" algn="just"/>
                <a:r>
                  <a:rPr lang="en-US" dirty="0"/>
                  <a:t>F logically implies all dependencies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logically implies all dependencies in F. </a:t>
                </a:r>
              </a:p>
              <a:p>
                <a:pPr lvl="1" algn="just"/>
                <a:r>
                  <a:rPr lang="en-US" dirty="0"/>
                  <a:t>Furthermore,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 must have the following properties:</a:t>
                </a:r>
              </a:p>
              <a:p>
                <a:pPr lvl="2" algn="just"/>
                <a:r>
                  <a:rPr lang="en-US" dirty="0"/>
                  <a:t>No functional dependency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 contains an extraneous attribute</a:t>
                </a:r>
              </a:p>
              <a:p>
                <a:pPr lvl="2" algn="just"/>
                <a:r>
                  <a:rPr lang="en-US" dirty="0"/>
                  <a:t>Each left side of a functional dependency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 is unique. That is, there are no two dependencies α1 → β1 and α2 → β2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dirty="0"/>
                  <a:t> such that α1 = α2.</a:t>
                </a:r>
              </a:p>
              <a:p>
                <a:pPr algn="just"/>
                <a:r>
                  <a:rPr lang="en-US" dirty="0">
                    <a:solidFill>
                      <a:srgbClr val="FF0000"/>
                    </a:solidFill>
                  </a:rPr>
                  <a:t>Extraneous attributes </a:t>
                </a:r>
                <a:r>
                  <a:rPr lang="en-US" dirty="0"/>
                  <a:t>= attribute of FDs that we can removed without changing the closure of FDs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7877175" cy="4906963"/>
              </a:xfrm>
              <a:blipFill>
                <a:blip r:embed="rId2"/>
                <a:stretch>
                  <a:fillRect l="-1160" t="-2484"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93BE-7FA4-4A39-97C5-6EDDD7A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2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6349-1B87-4047-A781-9B241E57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Extraneous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0D2DF-0139-47CC-A5F8-83B36F7D1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7772400" cy="490696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/>
                <a:r>
                  <a:rPr lang="en-US" dirty="0"/>
                  <a:t>Consider a set F of functional dependencies and the functional dependency α → β in F.</a:t>
                </a:r>
              </a:p>
              <a:p>
                <a:pPr lvl="1" algn="just"/>
                <a:r>
                  <a:rPr lang="en-US" dirty="0"/>
                  <a:t>Removal from the left side: Attribute A is extraneous in α if A ∈ α and F logically implies (F − {α → β}) ∪ {(α − A) → β}.</a:t>
                </a:r>
              </a:p>
              <a:p>
                <a:pPr lvl="2" algn="just"/>
                <a:r>
                  <a:rPr lang="en-US" dirty="0"/>
                  <a:t>e.g. 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you want to see if B is extraneous, can see if you can infer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F </a:t>
                </a:r>
              </a:p>
              <a:p>
                <a:pPr lvl="1" algn="just"/>
                <a:r>
                  <a:rPr lang="en-US" dirty="0"/>
                  <a:t>Removal from the right side: Attribute A is extraneous in β if A ∈ β and the set of functional dependencies (F − {α → β}) ∪ {α → (β − A)} logically implies F</a:t>
                </a:r>
              </a:p>
              <a:p>
                <a:pPr lvl="2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you want to see if B is extraneous, Must generate F' with only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if you can infer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F', then B was indeed extraneous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0D2DF-0139-47CC-A5F8-83B36F7D1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7772400" cy="4906963"/>
              </a:xfrm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0826-1EEE-4AB3-8875-F7A2DC3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B093-E329-438B-A32C-317E6D6E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Extraneous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C06ED-2315-4F78-AC58-F33FEE6D8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179676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Given relation schema R, and a set F of functional dependencies that hold on R</a:t>
                </a:r>
              </a:p>
              <a:p>
                <a:pPr algn="just"/>
                <a:r>
                  <a:rPr lang="en-US" dirty="0"/>
                  <a:t>Attribute A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(i.e. A is on </a:t>
                </a:r>
                <a:r>
                  <a:rPr lang="en-US" dirty="0">
                    <a:solidFill>
                      <a:srgbClr val="FF0000"/>
                    </a:solidFill>
                  </a:rPr>
                  <a:t>left side of the dependency</a:t>
                </a:r>
                <a:r>
                  <a:rPr lang="en-US" dirty="0"/>
                  <a:t>), then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See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inferred from F</a:t>
                </a:r>
              </a:p>
              <a:p>
                <a:pPr lvl="1" algn="just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under F</a:t>
                </a:r>
              </a:p>
              <a:p>
                <a:pPr lvl="1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A is extraneous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C06ED-2315-4F78-AC58-F33FEE6D8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179676" cy="4906963"/>
              </a:xfrm>
              <a:blipFill>
                <a:blip r:embed="rId2"/>
                <a:stretch>
                  <a:fillRect l="-1342" t="-1988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091D5-AEA0-4C6E-B255-C898A46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B093-E329-438B-A32C-317E6D6E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Extraneous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C06ED-2315-4F78-AC58-F33FEE6D8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555828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Given relation schema R, and a set F of functional dependencies that hold on R</a:t>
                </a:r>
              </a:p>
              <a:p>
                <a:pPr algn="just"/>
                <a:r>
                  <a:rPr lang="en-US" dirty="0"/>
                  <a:t>Attribute A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(i.e. A is on </a:t>
                </a:r>
                <a:r>
                  <a:rPr lang="en-US" dirty="0">
                    <a:solidFill>
                      <a:srgbClr val="FF0000"/>
                    </a:solidFill>
                  </a:rPr>
                  <a:t>right side of the dependency</a:t>
                </a:r>
                <a:r>
                  <a:rPr lang="en-US" dirty="0"/>
                  <a:t>), then try the altered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}) ∪ 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See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inferred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includes A then A is extraneous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C06ED-2315-4F78-AC58-F33FEE6D8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555828" cy="4906963"/>
              </a:xfrm>
              <a:blipFill>
                <a:blip r:embed="rId2"/>
                <a:stretch>
                  <a:fillRect l="-1674" t="-1988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091D5-AEA0-4C6E-B255-C898A46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80C11-D79C-4750-816B-291199CCEA73}"/>
              </a:ext>
            </a:extLst>
          </p:cNvPr>
          <p:cNvSpPr txBox="1"/>
          <p:nvPr/>
        </p:nvSpPr>
        <p:spPr>
          <a:xfrm>
            <a:off x="7394028" y="1652648"/>
            <a:ext cx="45299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F = {AB → CD, A → E, and E → C}.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Is C is extraneous in AB → CD</a:t>
            </a:r>
            <a:r>
              <a:rPr lang="en-US" sz="2400" b="1" dirty="0">
                <a:solidFill>
                  <a:srgbClr val="002060"/>
                </a:solidFill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Compute the attribute closure of AB under F’ = {AB → D, A → E, and E → C}.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</a:rPr>
              <a:t>The closure is ABCDE, which includes CD, so we infer that C is extraneous.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68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3D0-1B44-4DC8-91B1-5FFB83B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canonical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95575"/>
                <a:ext cx="8091489" cy="348138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altLang="en-US" dirty="0"/>
                  <a:t>Given R(A,B,C,D,E), FDs = {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altLang="en-US" dirty="0"/>
                  <a:t> B, AB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D, 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BDE, C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D, 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altLang="en-US" dirty="0"/>
                  <a:t> D }.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95575"/>
                <a:ext cx="8091489" cy="3481388"/>
              </a:xfrm>
              <a:blipFill>
                <a:blip r:embed="rId2"/>
                <a:stretch>
                  <a:fillRect l="-1280" t="-2802" r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93BE-7FA4-4A39-97C5-6EDDD7A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E30C4-9F2D-4295-8A8B-4D56CBB9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0"/>
            <a:ext cx="7458075" cy="2695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76260E-CA4D-4117-9306-F2A542F3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9" y="3733800"/>
            <a:ext cx="1934439" cy="2224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C0C78E-2163-4790-970A-C068E944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862" y="3695700"/>
            <a:ext cx="2076121" cy="22621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EAB5A4-E966-4228-95FB-E2CE9DBFA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850" y="3733800"/>
            <a:ext cx="2038350" cy="19954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79E27D-9F9A-4C20-9957-7CAA436BF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383" y="3695700"/>
            <a:ext cx="39243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0E30C4-9F2D-4295-8A8B-4D56CBB9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0"/>
            <a:ext cx="7458075" cy="2695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283D0-1B44-4DC8-91B1-5FFB83B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95575"/>
                <a:ext cx="10763251" cy="348138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altLang="en-US" dirty="0"/>
                  <a:t>Given R(A,B,C), FDs = {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altLang="en-US" dirty="0"/>
                  <a:t> BC, 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C,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B, AB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C}.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alt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95575"/>
                <a:ext cx="10763251" cy="3481388"/>
              </a:xfrm>
              <a:blipFill>
                <a:blip r:embed="rId3"/>
                <a:stretch>
                  <a:fillRect l="-963" t="-2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93BE-7FA4-4A39-97C5-6EDDD7A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2BB6C-9BAA-4777-B9EA-8F1CC289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54" y="3108323"/>
            <a:ext cx="8491539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D822-E6BD-439B-946A-4A20C27D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Minimal Sets of 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23B5-8362-460E-897E-03C23DD0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8284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A set of FDs is </a:t>
            </a:r>
            <a:r>
              <a:rPr lang="en-US" altLang="en-US" b="1" dirty="0"/>
              <a:t>minimal</a:t>
            </a:r>
            <a:r>
              <a:rPr lang="en-US" altLang="en-US" dirty="0"/>
              <a:t> if it satisfies the following conditions:</a:t>
            </a:r>
          </a:p>
          <a:p>
            <a:pPr marL="952500" lvl="1" indent="-495300" algn="just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Every dependency in F has a single attribute for its RHS.</a:t>
            </a:r>
          </a:p>
          <a:p>
            <a:pPr marL="952500" lvl="1" indent="-495300" algn="just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We cannot remove any dependency from F and have a set of dependencies that is equivalent to F.</a:t>
            </a:r>
          </a:p>
          <a:p>
            <a:pPr marL="952500" lvl="1" indent="-495300" algn="just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We cannot replace any dependency X -&gt; A in F with a dependency Y -&gt; A, where Y proper-subset-of X ( Y subset-of X) and still have a set of dependencies that is equivalent to F.</a:t>
            </a:r>
          </a:p>
          <a:p>
            <a:pPr algn="just"/>
            <a:r>
              <a:rPr lang="en-US" dirty="0"/>
              <a:t>Every set of FDs has an equivalent minimal set and there can be several equivalent minimal sets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77F15-CA42-4CFC-A5EF-F8ABCC05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9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6F1-A048-4FE8-A4A7-0E3529C2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Equivalence of Sets of 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9989-0FBF-4F46-A905-769AC352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14756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Two sets of FDs F and G are </a:t>
            </a:r>
            <a:r>
              <a:rPr lang="en-US" altLang="en-US" b="1" dirty="0"/>
              <a:t>equivalent</a:t>
            </a:r>
            <a:r>
              <a:rPr lang="en-US" altLang="en-US" dirty="0"/>
              <a:t> if:</a:t>
            </a:r>
          </a:p>
          <a:p>
            <a:pPr lvl="1" algn="just"/>
            <a:r>
              <a:rPr lang="en-US" altLang="en-US" dirty="0"/>
              <a:t>Every FD in F can be inferred from G, and</a:t>
            </a:r>
          </a:p>
          <a:p>
            <a:pPr lvl="1" algn="just"/>
            <a:r>
              <a:rPr lang="en-US" altLang="en-US" dirty="0"/>
              <a:t>Every FD in G can be inferred from F</a:t>
            </a:r>
          </a:p>
          <a:p>
            <a:pPr lvl="1" algn="just"/>
            <a:r>
              <a:rPr lang="en-US" altLang="en-US" dirty="0"/>
              <a:t>Hence, F and G are equivalent if F</a:t>
            </a:r>
            <a:r>
              <a:rPr lang="en-US" altLang="en-US" baseline="30000" dirty="0"/>
              <a:t>+</a:t>
            </a:r>
            <a:r>
              <a:rPr lang="en-US" altLang="en-US" dirty="0"/>
              <a:t> = G</a:t>
            </a:r>
            <a:r>
              <a:rPr lang="en-US" altLang="en-US" baseline="30000" dirty="0"/>
              <a:t>+</a:t>
            </a:r>
          </a:p>
          <a:p>
            <a:pPr algn="just"/>
            <a:r>
              <a:rPr lang="en-US" altLang="en-US" dirty="0"/>
              <a:t>Definition (</a:t>
            </a:r>
            <a:r>
              <a:rPr lang="en-US" altLang="en-US" b="1" dirty="0"/>
              <a:t>Covers</a:t>
            </a:r>
            <a:r>
              <a:rPr lang="en-US" altLang="en-US" dirty="0"/>
              <a:t>):</a:t>
            </a:r>
          </a:p>
          <a:p>
            <a:pPr lvl="1" algn="just"/>
            <a:r>
              <a:rPr lang="en-US" altLang="en-US" dirty="0"/>
              <a:t>F </a:t>
            </a:r>
            <a:r>
              <a:rPr lang="en-US" altLang="en-US" b="1" dirty="0"/>
              <a:t>covers</a:t>
            </a:r>
            <a:r>
              <a:rPr lang="en-US" altLang="en-US" dirty="0"/>
              <a:t> G if every FD in G can be inferred from F</a:t>
            </a:r>
          </a:p>
          <a:p>
            <a:pPr lvl="2" algn="just"/>
            <a:r>
              <a:rPr lang="en-US" altLang="en-US" sz="2400" dirty="0"/>
              <a:t>(i.e., if G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</a:t>
            </a:r>
            <a:r>
              <a:rPr lang="en-US" altLang="en-US" sz="2400" i="1" dirty="0"/>
              <a:t>subset-of</a:t>
            </a:r>
            <a:r>
              <a:rPr lang="en-US" altLang="en-US" sz="2400" dirty="0"/>
              <a:t> F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)</a:t>
            </a:r>
          </a:p>
          <a:p>
            <a:pPr algn="just"/>
            <a:r>
              <a:rPr lang="en-US" altLang="en-US" dirty="0"/>
              <a:t>F and G are equivalent if F covers G and G covers F</a:t>
            </a:r>
          </a:p>
          <a:p>
            <a:pPr algn="just"/>
            <a:r>
              <a:rPr lang="en-US" altLang="en-US" dirty="0"/>
              <a:t>There is an algorithm for checking equivalence of sets of FDs </a:t>
            </a:r>
          </a:p>
          <a:p>
            <a:pPr algn="just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949-4C63-4F15-ACF5-09E70E9C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88E1-DA64-4797-813C-40B2A13C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Good Relational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CE25-A44D-4D0F-9D76-25817066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204284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Any issue, if we maintain schema like this?</a:t>
            </a:r>
          </a:p>
          <a:p>
            <a:pPr lvl="1" algn="just"/>
            <a:r>
              <a:rPr lang="en-US" dirty="0"/>
              <a:t>Redundant information</a:t>
            </a:r>
          </a:p>
          <a:p>
            <a:pPr lvl="2" algn="just"/>
            <a:r>
              <a:rPr lang="en-US" dirty="0"/>
              <a:t>We must repeat the department information (“building” and “budget”) once for each instructor in the department. </a:t>
            </a:r>
          </a:p>
          <a:p>
            <a:pPr lvl="1" algn="just"/>
            <a:r>
              <a:rPr lang="en-US" dirty="0"/>
              <a:t>May lead to inconsistency</a:t>
            </a:r>
          </a:p>
          <a:p>
            <a:pPr lvl="2" algn="just"/>
            <a:r>
              <a:rPr lang="en-US" dirty="0"/>
              <a:t>For the instructors in a particular department, all the tuples must agree to the budget amount</a:t>
            </a:r>
          </a:p>
          <a:p>
            <a:pPr lvl="1" algn="just"/>
            <a:r>
              <a:rPr lang="en-US" dirty="0"/>
              <a:t>Suppose we are creating a new department in the university. We cannot represent directly the information concerning a department (dept name, building, budget) unless that department has at least one instructor at the university.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1F0C-CFC4-4562-A4DC-B4D9CBA8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AF1BB-D6C8-4211-AADF-B99CF7DF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84" y="1270000"/>
            <a:ext cx="5149516" cy="29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45E0-83E0-4F2F-A366-6DEC9364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2C82-9466-46D7-89DD-E6D96E93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71611" cy="4906963"/>
          </a:xfrm>
        </p:spPr>
        <p:txBody>
          <a:bodyPr/>
          <a:lstStyle/>
          <a:p>
            <a:pPr algn="just"/>
            <a:r>
              <a:rPr lang="en-US" dirty="0"/>
              <a:t>Lossless join</a:t>
            </a:r>
          </a:p>
          <a:p>
            <a:pPr algn="just"/>
            <a:r>
              <a:rPr lang="en-US" dirty="0"/>
              <a:t>Dependency preserving</a:t>
            </a:r>
          </a:p>
          <a:p>
            <a:pPr lvl="1"/>
            <a:r>
              <a:rPr lang="en-US" altLang="en-US" sz="2400" dirty="0"/>
              <a:t>After the decomposition, all FDs in </a:t>
            </a:r>
            <a:r>
              <a:rPr lang="en-US" altLang="en-US" sz="2400" b="1" dirty="0"/>
              <a:t>F</a:t>
            </a:r>
            <a:r>
              <a:rPr lang="en-US" altLang="en-US" sz="2400" b="1" baseline="30000" dirty="0"/>
              <a:t>+</a:t>
            </a:r>
            <a:r>
              <a:rPr lang="en-US" altLang="en-US" sz="2400" dirty="0"/>
              <a:t> should be preserved</a:t>
            </a:r>
          </a:p>
          <a:p>
            <a:pPr algn="just"/>
            <a:r>
              <a:rPr lang="en-US" dirty="0"/>
              <a:t>No redundancy</a:t>
            </a:r>
          </a:p>
          <a:p>
            <a:pPr lvl="1" algn="just"/>
            <a:r>
              <a:rPr lang="en-US" dirty="0"/>
              <a:t>solved through the normal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C38C3-19F0-4F21-A956-51C391BA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6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976C-5935-4859-8D11-D09A1F9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Decomposition and Functional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DBF0F-AD04-43ED-A8F0-288E6A829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13914" cy="490696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are the schema and F be the set of function dependencies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form a lossless decomposition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if at least one of the following functional dependencies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In other words,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forms a </a:t>
                </a:r>
                <a:r>
                  <a:rPr lang="en-US" dirty="0" err="1"/>
                  <a:t>superkey</a:t>
                </a:r>
                <a:r>
                  <a:rPr lang="en-US" dirty="0"/>
                  <a:t> for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 decomposition of R is a lossless decomposition.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DBF0F-AD04-43ED-A8F0-288E6A829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13914" cy="4906963"/>
              </a:xfrm>
              <a:blipFill>
                <a:blip r:embed="rId2"/>
                <a:stretch>
                  <a:fillRect l="-1387" t="-1988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E434-EF76-4D75-8DF2-88BFD3DB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13AB-3DCD-4623-9198-CAADD550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Decomposition and Functional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FACC0-4CE6-44C4-80EA-0860093BF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4644"/>
                <a:ext cx="7772400" cy="4952320"/>
              </a:xfrm>
            </p:spPr>
            <p:txBody>
              <a:bodyPr/>
              <a:lstStyle/>
              <a:p>
                <a:pPr marL="457200" lvl="1" indent="0" algn="just">
                  <a:buNone/>
                </a:pPr>
                <a:r>
                  <a:rPr lang="en-US" b="0" i="1" dirty="0"/>
                  <a:t>R: </a:t>
                </a:r>
                <a:r>
                  <a:rPr lang="en-US" b="0" i="1" dirty="0" err="1"/>
                  <a:t>in_dep</a:t>
                </a:r>
                <a:r>
                  <a:rPr lang="en-US" b="0" i="1" dirty="0"/>
                  <a:t> (ID, name, salary, 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building, budget)</a:t>
                </a:r>
              </a:p>
              <a:p>
                <a:pPr algn="just"/>
                <a:r>
                  <a:rPr lang="en-US" dirty="0"/>
                  <a:t>That we decomposed into the </a:t>
                </a:r>
                <a:r>
                  <a:rPr lang="en-US" b="0" i="1" dirty="0"/>
                  <a:t>instructor</a:t>
                </a:r>
                <a:r>
                  <a:rPr lang="en-US" dirty="0"/>
                  <a:t> and </a:t>
                </a:r>
                <a:r>
                  <a:rPr lang="en-US" b="0" i="1" dirty="0"/>
                  <a:t>department</a:t>
                </a:r>
                <a:r>
                  <a:rPr lang="en-US" dirty="0"/>
                  <a:t> schemas:</a:t>
                </a:r>
              </a:p>
              <a:p>
                <a:pPr marL="457200" lvl="1" indent="0" algn="just">
                  <a:buNone/>
                </a:pPr>
                <a:r>
                  <a:rPr lang="en-US" b="0" i="1" dirty="0"/>
                  <a:t>R1: instructor (ID, name, 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salary)</a:t>
                </a:r>
              </a:p>
              <a:p>
                <a:pPr marL="457200" lvl="1" indent="0" algn="just">
                  <a:buNone/>
                </a:pPr>
                <a:r>
                  <a:rPr lang="en-US" b="0" i="1" dirty="0"/>
                  <a:t>R2: department (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building, budget)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∩</m:t>
                    </m:r>
                    <m:sSub>
                      <m:sSubPr>
                        <m:ctrlP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𝑹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0" i="1" dirty="0"/>
                  <a:t>: </a:t>
                </a:r>
                <a:r>
                  <a:rPr lang="en-US" b="0" i="1" dirty="0" err="1"/>
                  <a:t>dept_name</a:t>
                </a:r>
                <a:endParaRPr lang="en-US" b="0" i="1" dirty="0"/>
              </a:p>
              <a:p>
                <a:pPr lvl="1" algn="just"/>
                <a:r>
                  <a:rPr lang="en-US" b="0" i="1" dirty="0"/>
                  <a:t>dept name→ 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building, budget, </a:t>
                </a:r>
                <a:r>
                  <a:rPr lang="en-US" dirty="0"/>
                  <a:t>the lossless-decomposition rule is satisfied.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FACC0-4CE6-44C4-80EA-0860093BF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4644"/>
                <a:ext cx="7772400" cy="4952320"/>
              </a:xfrm>
              <a:blipFill>
                <a:blip r:embed="rId2"/>
                <a:stretch>
                  <a:fillRect l="-1412" t="-172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540E6-8216-441C-8436-4C09B05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5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8901-3CEE-45B8-8AEF-29C6D60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Decomposition and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665D-000D-49CD-B03D-336DDD90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49"/>
            <a:ext cx="4548188" cy="4906963"/>
          </a:xfrm>
        </p:spPr>
        <p:txBody>
          <a:bodyPr/>
          <a:lstStyle/>
          <a:p>
            <a:r>
              <a:rPr lang="en-US" dirty="0"/>
              <a:t>Is this lossy or lossless decomposition?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4F183-4155-4FA2-B9B7-4DDAC634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DF5EA-79D8-4285-88E9-7A9753B1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301749"/>
            <a:ext cx="3752850" cy="4843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D52E1-94D9-49B4-AA00-9D4CA008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817" y="1827213"/>
            <a:ext cx="2571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8901-3CEE-45B8-8AEF-29C6D60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Decomposition and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665D-000D-49CD-B03D-336DDD90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49"/>
            <a:ext cx="4548188" cy="4906963"/>
          </a:xfrm>
        </p:spPr>
        <p:txBody>
          <a:bodyPr/>
          <a:lstStyle/>
          <a:p>
            <a:r>
              <a:rPr lang="en-US" dirty="0"/>
              <a:t>Is this lossy or lossless decomposition?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4F183-4155-4FA2-B9B7-4DDAC634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8D9B8-F130-435A-B4D4-7B4B1938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2" y="1760538"/>
            <a:ext cx="3467100" cy="454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AC4C7-5DF2-4590-A33D-3794AB77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2" y="2236783"/>
            <a:ext cx="2724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26E25A79-669C-4796-BA00-8182C932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AE8B9D83-0FC7-4C4A-9020-96FA630F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Dependency Preserving</a:t>
            </a:r>
          </a:p>
        </p:txBody>
      </p:sp>
      <p:sp>
        <p:nvSpPr>
          <p:cNvPr id="593924" name="Rectangle 4">
            <a:extLst>
              <a:ext uri="{FF2B5EF4-FFF2-40B4-BE49-F238E27FC236}">
                <a16:creationId xmlns:a16="http://schemas.microsoft.com/office/drawing/2014/main" id="{20A17572-6687-489A-A835-48AD33096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Assume R is decomposed to R1 and R2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u="sng" dirty="0"/>
              <a:t>Dependencies of R1 and R2 include:</a:t>
            </a:r>
          </a:p>
          <a:p>
            <a:pPr eaLnBrk="1" hangingPunct="1"/>
            <a:r>
              <a:rPr lang="en-US" altLang="en-US" sz="2400" i="1" dirty="0">
                <a:solidFill>
                  <a:srgbClr val="800000"/>
                </a:solidFill>
              </a:rPr>
              <a:t>Local dependencies  </a:t>
            </a:r>
            <a:r>
              <a:rPr lang="en-US" altLang="en-US" sz="2400" dirty="0">
                <a:solidFill>
                  <a:srgbClr val="800000"/>
                </a:solidFill>
              </a:rPr>
              <a:t>α → β</a:t>
            </a:r>
            <a:endParaRPr lang="en-US" altLang="en-US" sz="2400" i="1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altLang="en-US" sz="2000" i="1" dirty="0"/>
              <a:t>All columns of </a:t>
            </a:r>
            <a:r>
              <a:rPr lang="en-US" altLang="en-US" sz="2000" dirty="0"/>
              <a:t>α and β </a:t>
            </a:r>
            <a:r>
              <a:rPr lang="en-US" altLang="en-US" sz="2000" dirty="0">
                <a:solidFill>
                  <a:srgbClr val="000000"/>
                </a:solidFill>
              </a:rPr>
              <a:t>must be in a single relation</a:t>
            </a:r>
          </a:p>
          <a:p>
            <a:pPr lvl="1" eaLnBrk="1" hangingPunct="1"/>
            <a:endParaRPr lang="en-US" altLang="en-US" sz="2000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i="1" dirty="0">
                <a:solidFill>
                  <a:srgbClr val="800000"/>
                </a:solidFill>
              </a:rPr>
              <a:t>Global Dependencies</a:t>
            </a:r>
            <a:endParaRPr lang="en-US" altLang="en-US" sz="2400" i="1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000" i="1" dirty="0"/>
              <a:t>Use </a:t>
            </a:r>
            <a:r>
              <a:rPr lang="en-US" altLang="en-US" sz="2000" i="1" u="sng" dirty="0"/>
              <a:t>transitivity</a:t>
            </a:r>
            <a:r>
              <a:rPr lang="en-US" altLang="en-US" sz="2000" i="1" dirty="0"/>
              <a:t> property to form more FDs across R1 and R2 relations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998DD-BEB2-4283-AE79-17F969A8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63FC7E-883A-40A6-84BD-BF4BDF6F76B7}" type="slidenum">
              <a:rPr lang="en-US" altLang="en-US" sz="1000"/>
              <a:pPr eaLnBrk="1" hangingPunct="1"/>
              <a:t>55</a:t>
            </a:fld>
            <a:endParaRPr lang="en-US" altLang="en-US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EAF3DE-7091-4FAA-B3F2-45A7F66AE66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953000"/>
            <a:ext cx="8859838" cy="1219200"/>
            <a:chOff x="152400" y="4953000"/>
            <a:chExt cx="8860064" cy="1219200"/>
          </a:xfrm>
        </p:grpSpPr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3AEFD97E-3311-40A4-9077-4F435475A3DC}"/>
                </a:ext>
              </a:extLst>
            </p:cNvPr>
            <p:cNvSpPr/>
            <p:nvPr/>
          </p:nvSpPr>
          <p:spPr>
            <a:xfrm>
              <a:off x="152400" y="5181600"/>
              <a:ext cx="4343511" cy="990600"/>
            </a:xfrm>
            <a:prstGeom prst="wedgeRoundRectCallout">
              <a:avLst>
                <a:gd name="adj1" fmla="val -40123"/>
                <a:gd name="adj2" fmla="val 19765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Does these dependencies match the ones in R ? 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9E8C5FB-5018-4A51-9C44-3ABCFAEF3E25}"/>
                </a:ext>
              </a:extLst>
            </p:cNvPr>
            <p:cNvCxnSpPr>
              <a:cxnSpLocks noChangeShapeType="1"/>
              <a:stCxn id="3" idx="3"/>
            </p:cNvCxnSpPr>
            <p:nvPr/>
          </p:nvCxnSpPr>
          <p:spPr bwMode="auto">
            <a:xfrm flipV="1">
              <a:off x="4495911" y="5181600"/>
              <a:ext cx="609616" cy="4953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540BB-2351-43D0-87EC-C51320436BB5}"/>
                </a:ext>
              </a:extLst>
            </p:cNvPr>
            <p:cNvSpPr txBox="1"/>
            <p:nvPr/>
          </p:nvSpPr>
          <p:spPr>
            <a:xfrm>
              <a:off x="5105526" y="4953000"/>
              <a:ext cx="3573554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</a:rPr>
                <a:t>Yes </a:t>
              </a: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  <a:sym typeface="Wingdings"/>
                </a:rPr>
                <a:t> Dependency preserving</a:t>
              </a:r>
              <a:endParaRPr lang="en-US" b="1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17EF4C-31A7-4337-AC3C-C7230868811A}"/>
                </a:ext>
              </a:extLst>
            </p:cNvPr>
            <p:cNvCxnSpPr>
              <a:cxnSpLocks noChangeShapeType="1"/>
              <a:stCxn id="3" idx="3"/>
            </p:cNvCxnSpPr>
            <p:nvPr/>
          </p:nvCxnSpPr>
          <p:spPr bwMode="auto">
            <a:xfrm>
              <a:off x="4495911" y="5676900"/>
              <a:ext cx="609616" cy="1905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F6851D-3ACC-49BB-B234-887AC053CA14}"/>
                </a:ext>
              </a:extLst>
            </p:cNvPr>
            <p:cNvSpPr txBox="1"/>
            <p:nvPr/>
          </p:nvSpPr>
          <p:spPr>
            <a:xfrm>
              <a:off x="5105526" y="5715000"/>
              <a:ext cx="3906938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</a:rPr>
                <a:t>No </a:t>
              </a: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  <a:sym typeface="Wingdings"/>
                </a:rPr>
                <a:t> Not dependency preserving</a:t>
              </a:r>
              <a:endParaRPr lang="en-US" b="1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778F226A-C556-4DCA-91C2-54E95951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4EF41B9C-B2A4-45DA-8F29-A1CB7895D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Example of Lost FD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2180" name="Rectangle 4">
                <a:extLst>
                  <a:ext uri="{FF2B5EF4-FFF2-40B4-BE49-F238E27FC236}">
                    <a16:creationId xmlns:a16="http://schemas.microsoft.com/office/drawing/2014/main" id="{FF613358-C61D-4ABB-B325-305F8920E50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0488" tIns="44450" rIns="90488" bIns="44450" rtlCol="0"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Assume relation R(</a:t>
                </a:r>
                <a:r>
                  <a:rPr lang="en-US" altLang="en-US" sz="2400" u="sng" dirty="0"/>
                  <a:t>C</a:t>
                </a:r>
                <a:r>
                  <a:rPr lang="en-US" altLang="en-US" sz="2400" dirty="0"/>
                  <a:t>, S, J, D, T, Q, V) 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C is key,  JT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400" dirty="0"/>
                  <a:t> C  and  SD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400" dirty="0"/>
                  <a:t> T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C 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 CSJDTQV          (C is key)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>
                    <a:sym typeface="Wingdings" panose="05000000000000000000" pitchFamily="2" charset="2"/>
                  </a:rPr>
                  <a:t>JT  CSJDTQV         (JT is key)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>
                    <a:sym typeface="Wingdings" panose="05000000000000000000" pitchFamily="2" charset="2"/>
                  </a:rPr>
                  <a:t>SD  T                      (SD is not a key)</a:t>
                </a:r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Decomposition: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R1(</a:t>
                </a:r>
                <a:r>
                  <a:rPr lang="en-US" altLang="en-US" sz="2000" u="sng" dirty="0"/>
                  <a:t>C</a:t>
                </a:r>
                <a:r>
                  <a:rPr lang="en-US" altLang="en-US" sz="2000" dirty="0"/>
                  <a:t>, S, J, D, Q, V) and  R2(</a:t>
                </a:r>
                <a:r>
                  <a:rPr lang="en-US" altLang="en-US" sz="2000" u="sng" dirty="0"/>
                  <a:t>S, D</a:t>
                </a:r>
                <a:r>
                  <a:rPr lang="en-US" altLang="en-US" sz="2000" dirty="0"/>
                  <a:t>, T)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b="1" dirty="0"/>
                  <a:t>R1: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𝑺𝑱𝑫𝑸𝑽</m:t>
                    </m:r>
                  </m:oMath>
                </a14:m>
                <a:r>
                  <a:rPr lang="en-US" altLang="en-US" sz="2000" dirty="0"/>
                  <a:t>,  R2: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𝑺𝑫</m:t>
                    </m:r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solidFill>
                      <a:srgbClr val="800000"/>
                    </a:solidFill>
                  </a:rPr>
                  <a:t>Does C</a:t>
                </a:r>
                <a:r>
                  <a:rPr lang="en-US" altLang="en-US" sz="2400" dirty="0">
                    <a:solidFill>
                      <a:srgbClr val="800000"/>
                    </a:solidFill>
                    <a:sym typeface="Wingdings" panose="05000000000000000000" pitchFamily="2" charset="2"/>
                  </a:rPr>
                  <a:t> CSJDTQV still exist?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18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Yes: C CSJDQV (local),  SDT (local),  C CSJDQVT (global) </a:t>
                </a:r>
                <a:endParaRPr lang="en-US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2180" name="Rectangle 4">
                <a:extLst>
                  <a:ext uri="{FF2B5EF4-FFF2-40B4-BE49-F238E27FC236}">
                    <a16:creationId xmlns:a16="http://schemas.microsoft.com/office/drawing/2014/main" id="{FF613358-C61D-4ABB-B325-305F8920E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267C3-D540-464D-8575-BD5BE831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017CB2-451C-4795-A672-9140F4C88581}" type="slidenum">
              <a:rPr lang="en-US" altLang="en-US" sz="1000"/>
              <a:pPr eaLnBrk="1" hangingPunct="1"/>
              <a:t>56</a:t>
            </a:fld>
            <a:endParaRPr lang="en-US" altLang="en-US" sz="100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256B5D7-254A-4C04-85C0-507A0843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358" y="4547937"/>
            <a:ext cx="2457450" cy="628650"/>
          </a:xfrm>
          <a:prstGeom prst="wedgeRoundRectCallout">
            <a:avLst>
              <a:gd name="adj1" fmla="val -74926"/>
              <a:gd name="adj2" fmla="val -35120"/>
              <a:gd name="adj3" fmla="val 16667"/>
            </a:avLst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b="1" dirty="0"/>
              <a:t>Lossless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2D93B724-45AD-4D01-9282-66916433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2E9DCEC0-38BF-4292-94AC-650190989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/>
            <a:r>
              <a:rPr lang="en-US" altLang="en-US" sz="3500"/>
              <a:t>Example of Lost FD (Cont’d)</a:t>
            </a: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A36D1E66-3AF8-41D3-A3B0-D41039E33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Assume relation R(</a:t>
            </a:r>
            <a:r>
              <a:rPr lang="en-US" altLang="en-US" sz="2400" u="sng" dirty="0"/>
              <a:t>C</a:t>
            </a:r>
            <a:r>
              <a:rPr lang="en-US" altLang="en-US" sz="2400" dirty="0"/>
              <a:t>, S, J, D, T, Q, V)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 is key,  JT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C  and  SD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 </a:t>
            </a:r>
            <a:r>
              <a:rPr lang="en-US" altLang="en-US" sz="2000" dirty="0">
                <a:sym typeface="Wingdings" panose="05000000000000000000" pitchFamily="2" charset="2"/>
              </a:rPr>
              <a:t> CSJDTQV          (C is key)</a:t>
            </a:r>
            <a:endParaRPr lang="en-US" altLang="en-US" sz="20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JT  CSJDTQV         (JT is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SD  T                      (SD is not a key)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Decomposition: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R1(</a:t>
            </a:r>
            <a:r>
              <a:rPr lang="en-US" altLang="en-US" sz="2000" u="sng" dirty="0"/>
              <a:t>C</a:t>
            </a:r>
            <a:r>
              <a:rPr lang="en-US" altLang="en-US" sz="2000" dirty="0"/>
              <a:t>, S, J, D, Q, V) and  R2(</a:t>
            </a:r>
            <a:r>
              <a:rPr lang="en-US" altLang="en-US" sz="2000" u="sng" dirty="0"/>
              <a:t>S, D</a:t>
            </a:r>
            <a:r>
              <a:rPr lang="en-US" altLang="en-US" sz="2000" dirty="0"/>
              <a:t>, 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800000"/>
                </a:solidFill>
              </a:rPr>
              <a:t>Does SD</a:t>
            </a:r>
            <a:r>
              <a:rPr lang="en-US" altLang="en-US" sz="2400" dirty="0">
                <a:solidFill>
                  <a:srgbClr val="800000"/>
                </a:solidFill>
                <a:sym typeface="Wingdings" panose="05000000000000000000" pitchFamily="2" charset="2"/>
              </a:rPr>
              <a:t> T still exist?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Yes: SDT (local) 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0FD3F-E74A-4FE3-91BF-048EAC2E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DB8F5C-3321-4E51-BCDA-CD9561E95FE4}" type="slidenum">
              <a:rPr lang="en-US" altLang="en-US" sz="1000"/>
              <a:pPr eaLnBrk="1" hangingPunct="1"/>
              <a:t>57</a:t>
            </a:fld>
            <a:endParaRPr lang="en-US" altLang="en-US" sz="100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6C4A41C-6F1F-4807-B825-A773C573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2457450" cy="628650"/>
          </a:xfrm>
          <a:prstGeom prst="wedgeRoundRectCallout">
            <a:avLst>
              <a:gd name="adj1" fmla="val -74926"/>
              <a:gd name="adj2" fmla="val -35120"/>
              <a:gd name="adj3" fmla="val 16667"/>
            </a:avLst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b="1" dirty="0"/>
              <a:t>Lossless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D6E06D6D-0DD7-4E94-9897-949D02A4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6A3A630F-1109-470B-8771-F970E84D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/>
            <a:r>
              <a:rPr lang="en-US" altLang="en-US" sz="3500"/>
              <a:t>Example of Lost FD (Cont’d)</a:t>
            </a: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9887AA8D-2A22-4462-BDF2-698590CC5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Assume relation R(</a:t>
            </a:r>
            <a:r>
              <a:rPr lang="en-US" altLang="en-US" sz="2400" u="sng" dirty="0"/>
              <a:t>C</a:t>
            </a:r>
            <a:r>
              <a:rPr lang="en-US" altLang="en-US" sz="2400" dirty="0"/>
              <a:t>, S, J, D, T, Q, V)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 is key,  JT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C  and  SD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 </a:t>
            </a:r>
            <a:r>
              <a:rPr lang="en-US" altLang="en-US" sz="2000" dirty="0">
                <a:sym typeface="Wingdings" panose="05000000000000000000" pitchFamily="2" charset="2"/>
              </a:rPr>
              <a:t> CSJDTQV          (C is key)</a:t>
            </a:r>
            <a:endParaRPr lang="en-US" altLang="en-US" sz="20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JT  CSJDTQV         (JT is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SD  T                      (SD is not a key) </a:t>
            </a:r>
            <a:endParaRPr lang="en-US" alt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Decomposition: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R1(</a:t>
            </a:r>
            <a:r>
              <a:rPr lang="en-US" altLang="en-US" sz="2000" u="sng" dirty="0"/>
              <a:t>C</a:t>
            </a:r>
            <a:r>
              <a:rPr lang="en-US" altLang="en-US" sz="2000" dirty="0"/>
              <a:t>, S, J, D, Q, V) and  R2(</a:t>
            </a:r>
            <a:r>
              <a:rPr lang="en-US" altLang="en-US" sz="2000" u="sng" dirty="0"/>
              <a:t>S, D</a:t>
            </a:r>
            <a:r>
              <a:rPr lang="en-US" altLang="en-US" sz="2000" dirty="0"/>
              <a:t>, 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800000"/>
                </a:solidFill>
              </a:rPr>
              <a:t>Does JT</a:t>
            </a:r>
            <a:r>
              <a:rPr lang="en-US" altLang="en-US" sz="2400" dirty="0">
                <a:solidFill>
                  <a:srgbClr val="800000"/>
                </a:solidFill>
                <a:sym typeface="Wingdings" panose="05000000000000000000" pitchFamily="2" charset="2"/>
              </a:rPr>
              <a:t> CSJDTQV still exist?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No, this one is lost (no way from the local FDs to get this one)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B687E-3240-40AB-8F6C-3F4FA154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C64DDF-B65A-41D2-B0D6-6DC694E87EBD}" type="slidenum">
              <a:rPr lang="en-US" altLang="en-US" sz="1000"/>
              <a:pPr eaLnBrk="1" hangingPunct="1"/>
              <a:t>58</a:t>
            </a:fld>
            <a:endParaRPr lang="en-US" altLang="en-US" sz="100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BE94085-AFE8-4D6B-8D72-6B06D866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2457450" cy="628650"/>
          </a:xfrm>
          <a:prstGeom prst="wedgeRoundRectCallout">
            <a:avLst>
              <a:gd name="adj1" fmla="val -74926"/>
              <a:gd name="adj2" fmla="val -35120"/>
              <a:gd name="adj3" fmla="val 16667"/>
            </a:avLst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b="1" dirty="0"/>
              <a:t>Lossless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D11BF9F7-C87A-4A72-9738-47741A6B4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sz="3000" dirty="0"/>
              <a:t>Dependency Preservation Test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432166AC-6F2C-4DBE-904A-90E1E8A69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000" dirty="0"/>
              <a:t>Assume R is decomposed into R1 and R2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dirty="0"/>
              <a:t>The closure of FDs in R is F</a:t>
            </a:r>
            <a:r>
              <a:rPr lang="en-US" sz="2000" baseline="30000" dirty="0"/>
              <a:t>+</a:t>
            </a:r>
            <a:r>
              <a:rPr lang="en-US" sz="2000" dirty="0"/>
              <a:t> 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dirty="0"/>
              <a:t>The FDs in R1 and R2 are F</a:t>
            </a:r>
            <a:r>
              <a:rPr lang="en-US" sz="2000" baseline="-25000" dirty="0"/>
              <a:t>R1</a:t>
            </a:r>
            <a:r>
              <a:rPr lang="en-US" sz="2000" dirty="0"/>
              <a:t> and F</a:t>
            </a:r>
            <a:r>
              <a:rPr lang="en-US" sz="2000" baseline="-25000" dirty="0"/>
              <a:t>R2</a:t>
            </a:r>
            <a:r>
              <a:rPr lang="en-US" sz="2000" dirty="0"/>
              <a:t>, respectively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FF0000"/>
                </a:solidFill>
              </a:rPr>
              <a:t>Then dependencies are preserved if: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1800" dirty="0"/>
              <a:t>F</a:t>
            </a:r>
            <a:r>
              <a:rPr lang="en-US" sz="1800" baseline="30000" dirty="0"/>
              <a:t>+</a:t>
            </a:r>
            <a:r>
              <a:rPr lang="en-US" sz="1800" dirty="0"/>
              <a:t> = (F</a:t>
            </a:r>
            <a:r>
              <a:rPr lang="en-US" sz="1800" baseline="-25000" dirty="0"/>
              <a:t>R1</a:t>
            </a:r>
            <a:r>
              <a:rPr lang="en-US" sz="1800" dirty="0"/>
              <a:t> union F</a:t>
            </a:r>
            <a:r>
              <a:rPr lang="en-US" sz="1800" baseline="-25000" dirty="0"/>
              <a:t>R2</a:t>
            </a:r>
            <a:r>
              <a:rPr lang="en-US" sz="1800" dirty="0"/>
              <a:t>)</a:t>
            </a:r>
            <a:r>
              <a:rPr lang="en-US" sz="1800" baseline="30000" dirty="0"/>
              <a:t>+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6795E-3E0A-479A-AC5F-12B48A32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6FAE76-26C1-41FC-A00F-EE933B46C7CB}" type="slidenum">
              <a:rPr lang="en-US" altLang="en-US" sz="1000"/>
              <a:pPr eaLnBrk="1" hangingPunct="1"/>
              <a:t>59</a:t>
            </a:fld>
            <a:endParaRPr lang="en-US" altLang="en-US" sz="1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3CF7C-E974-4D61-B389-52E2D1C7AA78}"/>
              </a:ext>
            </a:extLst>
          </p:cNvPr>
          <p:cNvGrpSpPr>
            <a:grpSpLocks/>
          </p:cNvGrpSpPr>
          <p:nvPr/>
        </p:nvGrpSpPr>
        <p:grpSpPr bwMode="auto">
          <a:xfrm>
            <a:off x="3725779" y="1962944"/>
            <a:ext cx="3087688" cy="1447800"/>
            <a:chOff x="3581400" y="2133600"/>
            <a:chExt cx="3087545" cy="14478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0D8BC0-4F58-4580-B054-00FF7D45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971800"/>
              <a:ext cx="533375" cy="609600"/>
            </a:xfrm>
            <a:prstGeom prst="ellipse">
              <a:avLst/>
            </a:prstGeom>
            <a:noFill/>
            <a:ln w="22225">
              <a:solidFill>
                <a:srgbClr val="800000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5700CA-E539-48EA-87C3-E4C77B61D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86186" y="2362200"/>
              <a:ext cx="685768" cy="6096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5" name="TextBox 8">
              <a:extLst>
                <a:ext uri="{FF2B5EF4-FFF2-40B4-BE49-F238E27FC236}">
                  <a16:creationId xmlns:a16="http://schemas.microsoft.com/office/drawing/2014/main" id="{4B1618E3-C96D-4708-A9BE-EBF5739E3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24779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3333FF"/>
                  </a:solidFill>
                </a:rPr>
                <a:t>local dependencies in 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94E88A-67CA-43B6-870B-53C19E7B69BC}"/>
              </a:ext>
            </a:extLst>
          </p:cNvPr>
          <p:cNvGrpSpPr>
            <a:grpSpLocks/>
          </p:cNvGrpSpPr>
          <p:nvPr/>
        </p:nvGrpSpPr>
        <p:grpSpPr bwMode="auto">
          <a:xfrm>
            <a:off x="4592470" y="2801144"/>
            <a:ext cx="2554288" cy="1938338"/>
            <a:chOff x="4495800" y="2971800"/>
            <a:chExt cx="2554243" cy="19388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AEC4BB-8559-432A-B65A-0E8ECB3F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971800"/>
              <a:ext cx="533391" cy="609775"/>
            </a:xfrm>
            <a:prstGeom prst="ellipse">
              <a:avLst/>
            </a:prstGeom>
            <a:noFill/>
            <a:ln w="22225">
              <a:solidFill>
                <a:srgbClr val="800000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281AE6-63B0-4C1F-8446-7721D038FB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952992" y="3505353"/>
              <a:ext cx="1066781" cy="106710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2" name="TextBox 15">
              <a:extLst>
                <a:ext uri="{FF2B5EF4-FFF2-40B4-BE49-F238E27FC236}">
                  <a16:creationId xmlns:a16="http://schemas.microsoft.com/office/drawing/2014/main" id="{F047BB5F-DCBF-414B-973B-FD58F541D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572000"/>
              <a:ext cx="2478043" cy="33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3333FF"/>
                  </a:solidFill>
                </a:rPr>
                <a:t>local dependencies in R2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1181-A0AF-4CBE-92FD-05290514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B565-B329-4390-A72D-FDF84CD9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200" dirty="0"/>
              <a:t>Why is this design bad?</a:t>
            </a:r>
          </a:p>
          <a:p>
            <a:pPr marL="457200" lvl="1" indent="0">
              <a:buNone/>
            </a:pPr>
            <a:r>
              <a:rPr lang="en-GB" altLang="en-US" b="0" i="1" dirty="0"/>
              <a:t>Data(</a:t>
            </a:r>
            <a:r>
              <a:rPr lang="en-GB" altLang="en-US" b="0" i="1" dirty="0" err="1"/>
              <a:t>sid,sname,address,cid,cname,grade</a:t>
            </a:r>
            <a:r>
              <a:rPr lang="en-GB" altLang="en-US" b="0" i="1" dirty="0"/>
              <a:t>)</a:t>
            </a:r>
          </a:p>
          <a:p>
            <a:endParaRPr lang="en-GB" altLang="en-US" sz="3200" dirty="0"/>
          </a:p>
          <a:p>
            <a:r>
              <a:rPr lang="en-GB" altLang="en-US" sz="3200" dirty="0"/>
              <a:t>Why is this one preferable?</a:t>
            </a:r>
          </a:p>
          <a:p>
            <a:pPr marL="457200" lvl="1" indent="0">
              <a:buNone/>
            </a:pPr>
            <a:r>
              <a:rPr lang="en-GB" altLang="en-US" b="0" i="1" dirty="0"/>
              <a:t>Student(</a:t>
            </a:r>
            <a:r>
              <a:rPr lang="en-GB" altLang="en-US" b="0" i="1" dirty="0" err="1"/>
              <a:t>sid,sname,address</a:t>
            </a:r>
            <a:r>
              <a:rPr lang="en-GB" altLang="en-US" b="0" i="1" dirty="0"/>
              <a:t>)</a:t>
            </a:r>
          </a:p>
          <a:p>
            <a:pPr marL="457200" lvl="1" indent="0">
              <a:buNone/>
            </a:pPr>
            <a:r>
              <a:rPr lang="en-GB" altLang="en-US" b="0" i="1" dirty="0"/>
              <a:t>Course(</a:t>
            </a:r>
            <a:r>
              <a:rPr lang="en-GB" altLang="en-US" b="0" i="1" dirty="0" err="1"/>
              <a:t>cid,cname</a:t>
            </a:r>
            <a:r>
              <a:rPr lang="en-GB" altLang="en-US" b="0" i="1" dirty="0"/>
              <a:t>)</a:t>
            </a:r>
          </a:p>
          <a:p>
            <a:pPr marL="457200" lvl="1" indent="0">
              <a:buNone/>
            </a:pPr>
            <a:r>
              <a:rPr lang="en-GB" altLang="en-US" b="0" i="1" dirty="0"/>
              <a:t>Enrolled(</a:t>
            </a:r>
            <a:r>
              <a:rPr lang="en-GB" altLang="en-US" b="0" i="1" dirty="0" err="1"/>
              <a:t>sid,cid,grade</a:t>
            </a:r>
            <a:r>
              <a:rPr lang="en-GB" altLang="en-US" b="0" i="1" dirty="0"/>
              <a:t>)</a:t>
            </a:r>
            <a:endParaRPr lang="en-GB" altLang="en-US" sz="2800" b="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0F89C-5F00-47B8-B21E-84F98249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6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176A-252E-4B81-8E91-398B31C6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(_)NF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D58D-C2C0-4903-BC2D-12DA64C1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1NF: each column is atomic, flat</a:t>
            </a:r>
          </a:p>
          <a:p>
            <a:r>
              <a:rPr lang="en-US" dirty="0"/>
              <a:t>2NF: 1NF + no partial dependency </a:t>
            </a:r>
          </a:p>
          <a:p>
            <a:pPr lvl="1"/>
            <a:r>
              <a:rPr lang="en-US" altLang="en-US" sz="2400" dirty="0"/>
              <a:t>Every 2NF relation is in 1NF</a:t>
            </a:r>
          </a:p>
          <a:p>
            <a:r>
              <a:rPr lang="en-US" dirty="0"/>
              <a:t>3NF: 2NF + lossless-join + dependency preserving </a:t>
            </a:r>
          </a:p>
          <a:p>
            <a:pPr lvl="1"/>
            <a:r>
              <a:rPr lang="en-US" altLang="en-US" sz="2400" dirty="0"/>
              <a:t>Every 3NF relation is in 2NF</a:t>
            </a:r>
          </a:p>
          <a:p>
            <a:r>
              <a:rPr lang="en-US" dirty="0"/>
              <a:t>BCNF: 3NF + lossless join + redundancy free </a:t>
            </a:r>
          </a:p>
          <a:p>
            <a:pPr lvl="1"/>
            <a:r>
              <a:rPr lang="en-US" altLang="en-US" sz="2400" dirty="0"/>
              <a:t>Every BCNF relation is in 3NF</a:t>
            </a:r>
          </a:p>
          <a:p>
            <a:r>
              <a:rPr lang="en-US" dirty="0"/>
              <a:t>4NF: no multi-valued dependency </a:t>
            </a:r>
          </a:p>
          <a:p>
            <a:pPr lvl="1"/>
            <a:r>
              <a:rPr lang="en-US" altLang="en-US" dirty="0"/>
              <a:t>Every 4NF relation is in BCNF</a:t>
            </a:r>
          </a:p>
          <a:p>
            <a:r>
              <a:rPr lang="en-US" dirty="0"/>
              <a:t>5NF: 4NF + cannot be further non loss decomposed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7E3E9-600B-499A-8895-0FFD88AB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9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51DB-E15C-4684-A155-E9AE8D5C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7A1C8-1855-4F8C-8645-D64839E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BDACA3-511B-4B15-8372-BE30550E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94944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This form dictates that </a:t>
            </a:r>
            <a:r>
              <a:rPr lang="en-US" altLang="en-US" dirty="0">
                <a:solidFill>
                  <a:srgbClr val="FF0000"/>
                </a:solidFill>
              </a:rPr>
              <a:t>all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non-key</a:t>
            </a:r>
            <a:r>
              <a:rPr lang="en-US" altLang="en-US" dirty="0"/>
              <a:t> attributes of a table </a:t>
            </a:r>
            <a:r>
              <a:rPr lang="en-US" altLang="en-US" dirty="0">
                <a:solidFill>
                  <a:srgbClr val="FF0000"/>
                </a:solidFill>
              </a:rPr>
              <a:t>must be functionally dependent on a candidate key </a:t>
            </a:r>
            <a:r>
              <a:rPr lang="en-US" altLang="en-US" dirty="0"/>
              <a:t>such that there are no interdependencies among non-key attributes i.e., there should be no transitive dependencies</a:t>
            </a:r>
          </a:p>
          <a:p>
            <a:pPr algn="just"/>
            <a:r>
              <a:rPr lang="en-US" altLang="en-US" dirty="0"/>
              <a:t>For a table to be in 3NF, there are two requirements</a:t>
            </a:r>
          </a:p>
          <a:p>
            <a:pPr lvl="1" algn="just"/>
            <a:r>
              <a:rPr lang="en-US" altLang="en-US" dirty="0"/>
              <a:t>The table should be second normal form</a:t>
            </a:r>
          </a:p>
          <a:p>
            <a:pPr lvl="1" algn="just"/>
            <a:r>
              <a:rPr lang="en-US" altLang="en-US" dirty="0"/>
              <a:t>No attribute is transitively dependent on the primary key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1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9AC-30D3-42C2-B89C-8A1A74A3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E874-CFFF-4D42-BD29-4DEB0881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836920" cy="4906963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CC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(Not in 3NF)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Schema </a:t>
            </a:r>
            <a:r>
              <a:rPr lang="en-US" altLang="en-US" sz="2400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r>
              <a:rPr lang="en-US" altLang="en-US" sz="2400" b="1" dirty="0">
                <a:cs typeface="Times New Roman" panose="02020603050405020304" pitchFamily="18" charset="0"/>
              </a:rPr>
              <a:t>Title,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PubID</a:t>
            </a:r>
            <a:r>
              <a:rPr lang="en-US" altLang="en-US" sz="2400" b="1" dirty="0"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BookType</a:t>
            </a:r>
            <a:r>
              <a:rPr lang="en-US" altLang="en-US" sz="2400" b="1" dirty="0">
                <a:cs typeface="Times New Roman" panose="02020603050405020304" pitchFamily="18" charset="0"/>
              </a:rPr>
              <a:t>, Price</a:t>
            </a:r>
            <a:r>
              <a:rPr lang="en-US" altLang="en-US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  <a:p>
            <a:pPr marL="1100138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cs typeface="Times New Roman" panose="02020603050405020304" pitchFamily="18" charset="0"/>
              </a:rPr>
              <a:t>Key 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cs typeface="Times New Roman" panose="02020603050405020304" pitchFamily="18" charset="0"/>
              </a:rPr>
              <a:t> {Title, </a:t>
            </a:r>
            <a:r>
              <a:rPr lang="en-US" altLang="en-US" b="1" dirty="0" err="1">
                <a:cs typeface="Times New Roman" panose="02020603050405020304" pitchFamily="18" charset="0"/>
              </a:rPr>
              <a:t>PubId</a:t>
            </a:r>
            <a:r>
              <a:rPr lang="en-US" altLang="en-US" b="1" dirty="0">
                <a:cs typeface="Times New Roman" panose="02020603050405020304" pitchFamily="18" charset="0"/>
              </a:rPr>
              <a:t>}</a:t>
            </a:r>
          </a:p>
          <a:p>
            <a:pPr marL="1100138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cs typeface="Times New Roman" panose="02020603050405020304" pitchFamily="18" charset="0"/>
              </a:rPr>
              <a:t>{Title, </a:t>
            </a:r>
            <a:r>
              <a:rPr lang="en-US" altLang="en-US" b="1" dirty="0" err="1">
                <a:cs typeface="Times New Roman" panose="02020603050405020304" pitchFamily="18" charset="0"/>
              </a:rPr>
              <a:t>PubId</a:t>
            </a:r>
            <a:r>
              <a:rPr lang="en-US" altLang="en-US" b="1" dirty="0"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US" altLang="en-US" b="1" dirty="0" err="1">
                <a:cs typeface="Times New Roman" panose="02020603050405020304" pitchFamily="18" charset="0"/>
                <a:sym typeface="Wingdings" panose="05000000000000000000" pitchFamily="2" charset="2"/>
              </a:rPr>
              <a:t>BookType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100138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cs typeface="Times New Roman" panose="02020603050405020304" pitchFamily="18" charset="0"/>
              </a:rPr>
              <a:t>{Title, </a:t>
            </a:r>
            <a:r>
              <a:rPr lang="en-US" altLang="en-US" b="1" dirty="0" err="1">
                <a:cs typeface="Times New Roman" panose="02020603050405020304" pitchFamily="18" charset="0"/>
              </a:rPr>
              <a:t>PubID</a:t>
            </a:r>
            <a:r>
              <a:rPr lang="en-US" altLang="en-US" b="1" dirty="0"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cs typeface="Times New Roman" panose="02020603050405020304" pitchFamily="18" charset="0"/>
              </a:rPr>
              <a:t> {Price}</a:t>
            </a:r>
            <a:endParaRPr lang="en-US" altLang="en-US" b="1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00138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cs typeface="Times New Roman" panose="02020603050405020304" pitchFamily="18" charset="0"/>
              </a:rPr>
              <a:t>{</a:t>
            </a:r>
            <a:r>
              <a:rPr lang="en-US" altLang="en-US" b="1" dirty="0" err="1">
                <a:cs typeface="Times New Roman" panose="02020603050405020304" pitchFamily="18" charset="0"/>
              </a:rPr>
              <a:t>BookType</a:t>
            </a:r>
            <a:r>
              <a:rPr lang="en-US" altLang="en-US" b="1" dirty="0"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 {Price}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1100138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b="1" dirty="0">
                <a:cs typeface="Times New Roman" panose="02020603050405020304" pitchFamily="18" charset="0"/>
              </a:rPr>
              <a:t>Both Price and </a:t>
            </a:r>
            <a:r>
              <a:rPr lang="en-US" altLang="en-US" b="1" dirty="0" err="1">
                <a:cs typeface="Times New Roman" panose="02020603050405020304" pitchFamily="18" charset="0"/>
              </a:rPr>
              <a:t>BookType</a:t>
            </a:r>
            <a:r>
              <a:rPr lang="en-US" altLang="en-US" b="1" dirty="0">
                <a:cs typeface="Times New Roman" panose="02020603050405020304" pitchFamily="18" charset="0"/>
              </a:rPr>
              <a:t> depend on a key hence 2NF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altLang="en-US" b="1" dirty="0">
                <a:cs typeface="Times New Roman" panose="02020603050405020304" pitchFamily="18" charset="0"/>
              </a:rPr>
              <a:t>Transitively {Title, </a:t>
            </a:r>
            <a:r>
              <a:rPr lang="en-US" altLang="en-US" b="1" dirty="0" err="1">
                <a:cs typeface="Times New Roman" panose="02020603050405020304" pitchFamily="18" charset="0"/>
              </a:rPr>
              <a:t>PubId</a:t>
            </a:r>
            <a:r>
              <a:rPr lang="en-US" altLang="en-US" b="1" dirty="0"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US" altLang="en-US" b="1" dirty="0" err="1">
                <a:cs typeface="Times New Roman" panose="02020603050405020304" pitchFamily="18" charset="0"/>
                <a:sym typeface="Wingdings" panose="05000000000000000000" pitchFamily="2" charset="2"/>
              </a:rPr>
              <a:t>BookType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} and </a:t>
            </a:r>
            <a:r>
              <a:rPr lang="en-US" altLang="en-US" b="1" dirty="0">
                <a:cs typeface="Times New Roman" panose="02020603050405020304" pitchFamily="18" charset="0"/>
              </a:rPr>
              <a:t>{</a:t>
            </a:r>
            <a:r>
              <a:rPr lang="en-US" altLang="en-US" b="1" dirty="0" err="1">
                <a:cs typeface="Times New Roman" panose="02020603050405020304" pitchFamily="18" charset="0"/>
              </a:rPr>
              <a:t>BookType</a:t>
            </a:r>
            <a:r>
              <a:rPr lang="en-US" altLang="en-US" b="1" dirty="0"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 {Price} </a:t>
            </a:r>
            <a:r>
              <a:rPr lang="en-US" altLang="en-US" b="1" dirty="0">
                <a:cs typeface="Times New Roman" panose="02020603050405020304" pitchFamily="18" charset="0"/>
              </a:rPr>
              <a:t>hence not in 3NF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410AB-8E09-4350-BC88-C7FEC6DB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B954D51C-CA79-4340-86A8-8C1A30DFF611}"/>
              </a:ext>
            </a:extLst>
          </p:cNvPr>
          <p:cNvGrpSpPr>
            <a:grpSpLocks/>
          </p:cNvGrpSpPr>
          <p:nvPr/>
        </p:nvGrpSpPr>
        <p:grpSpPr bwMode="auto">
          <a:xfrm>
            <a:off x="7056120" y="1539240"/>
            <a:ext cx="4770120" cy="1889760"/>
            <a:chOff x="3696" y="2257"/>
            <a:chExt cx="1946" cy="1150"/>
          </a:xfrm>
        </p:grpSpPr>
        <p:grpSp>
          <p:nvGrpSpPr>
            <p:cNvPr id="6" name="Group 32">
              <a:extLst>
                <a:ext uri="{FF2B5EF4-FFF2-40B4-BE49-F238E27FC236}">
                  <a16:creationId xmlns:a16="http://schemas.microsoft.com/office/drawing/2014/main" id="{C5896975-00DA-4B23-A81D-90E99397A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2257"/>
              <a:ext cx="410" cy="192"/>
              <a:chOff x="734" y="0"/>
              <a:chExt cx="400" cy="384"/>
            </a:xfrm>
          </p:grpSpPr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3C2977BF-EF2C-426B-8FFC-9B97046CF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0"/>
                <a:ext cx="34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PubID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31">
                <a:extLst>
                  <a:ext uri="{FF2B5EF4-FFF2-40B4-BE49-F238E27FC236}">
                    <a16:creationId xmlns:a16="http://schemas.microsoft.com/office/drawing/2014/main" id="{F7AB59EB-CE10-42E7-92FD-B748D3356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0"/>
                <a:ext cx="40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Group 34">
              <a:extLst>
                <a:ext uri="{FF2B5EF4-FFF2-40B4-BE49-F238E27FC236}">
                  <a16:creationId xmlns:a16="http://schemas.microsoft.com/office/drawing/2014/main" id="{14086D4F-5BBE-4238-8EEC-31343CD7A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5" y="2257"/>
              <a:ext cx="565" cy="192"/>
              <a:chOff x="1134" y="0"/>
              <a:chExt cx="552" cy="384"/>
            </a:xfrm>
          </p:grpSpPr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id="{8A77FC91-782C-4457-BF25-CDDE1C9E8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0"/>
                <a:ext cx="4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BookType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Rectangle 33">
                <a:extLst>
                  <a:ext uri="{FF2B5EF4-FFF2-40B4-BE49-F238E27FC236}">
                    <a16:creationId xmlns:a16="http://schemas.microsoft.com/office/drawing/2014/main" id="{16E9EE1A-BCB4-4C73-9364-55D481735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0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oup 36">
              <a:extLst>
                <a:ext uri="{FF2B5EF4-FFF2-40B4-BE49-F238E27FC236}">
                  <a16:creationId xmlns:a16="http://schemas.microsoft.com/office/drawing/2014/main" id="{A01A1DE7-F9A3-4CFE-AB7F-D4CEF5803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2257"/>
              <a:ext cx="362" cy="192"/>
              <a:chOff x="1686" y="0"/>
              <a:chExt cx="354" cy="384"/>
            </a:xfrm>
          </p:grpSpPr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712466BC-0162-417D-8065-6977AFBF6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0"/>
                <a:ext cx="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64FD3D38-8DBB-481C-BB21-C75E90E6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0"/>
                <a:ext cx="3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40">
              <a:extLst>
                <a:ext uri="{FF2B5EF4-FFF2-40B4-BE49-F238E27FC236}">
                  <a16:creationId xmlns:a16="http://schemas.microsoft.com/office/drawing/2014/main" id="{CA15B071-F4DB-4F92-A2B2-3E5246E9D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2449"/>
              <a:ext cx="410" cy="191"/>
              <a:chOff x="734" y="384"/>
              <a:chExt cx="400" cy="384"/>
            </a:xfrm>
          </p:grpSpPr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51470B01-3B96-4830-85FE-BDC79D931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384"/>
                <a:ext cx="34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39">
                <a:extLst>
                  <a:ext uri="{FF2B5EF4-FFF2-40B4-BE49-F238E27FC236}">
                    <a16:creationId xmlns:a16="http://schemas.microsoft.com/office/drawing/2014/main" id="{78ADC928-3822-4B62-A006-A64C7E253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384"/>
                <a:ext cx="40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Group 42">
              <a:extLst>
                <a:ext uri="{FF2B5EF4-FFF2-40B4-BE49-F238E27FC236}">
                  <a16:creationId xmlns:a16="http://schemas.microsoft.com/office/drawing/2014/main" id="{6396FC22-2C5F-437F-B178-FDBE1345B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5" y="2449"/>
              <a:ext cx="565" cy="191"/>
              <a:chOff x="1134" y="384"/>
              <a:chExt cx="552" cy="384"/>
            </a:xfrm>
          </p:grpSpPr>
          <p:sp>
            <p:nvSpPr>
              <p:cNvPr id="69" name="Rectangle 11">
                <a:extLst>
                  <a:ext uri="{FF2B5EF4-FFF2-40B4-BE49-F238E27FC236}">
                    <a16:creationId xmlns:a16="http://schemas.microsoft.com/office/drawing/2014/main" id="{D84DF909-0AF8-4632-946E-4BDADAE2C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84"/>
                <a:ext cx="4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Adventure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F3E6F89A-238D-423F-A3A9-375B67475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384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44">
              <a:extLst>
                <a:ext uri="{FF2B5EF4-FFF2-40B4-BE49-F238E27FC236}">
                  <a16:creationId xmlns:a16="http://schemas.microsoft.com/office/drawing/2014/main" id="{B0F812B3-0942-4CD6-A335-D869118FA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2449"/>
              <a:ext cx="362" cy="191"/>
              <a:chOff x="1686" y="384"/>
              <a:chExt cx="354" cy="384"/>
            </a:xfrm>
          </p:grpSpPr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63ED494C-4953-4A93-97FF-C6229A40B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384"/>
                <a:ext cx="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34.95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43">
                <a:extLst>
                  <a:ext uri="{FF2B5EF4-FFF2-40B4-BE49-F238E27FC236}">
                    <a16:creationId xmlns:a16="http://schemas.microsoft.com/office/drawing/2014/main" id="{51BAC1C3-5D7C-4AAB-9A56-7A86A7971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384"/>
                <a:ext cx="3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Group 48">
              <a:extLst>
                <a:ext uri="{FF2B5EF4-FFF2-40B4-BE49-F238E27FC236}">
                  <a16:creationId xmlns:a16="http://schemas.microsoft.com/office/drawing/2014/main" id="{40200963-6019-4EFD-919F-F673FF2E8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2640"/>
              <a:ext cx="410" cy="192"/>
              <a:chOff x="734" y="768"/>
              <a:chExt cx="400" cy="384"/>
            </a:xfrm>
          </p:grpSpPr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83C34031-D7A8-45E3-B138-5F0CC2DE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768"/>
                <a:ext cx="34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47">
                <a:extLst>
                  <a:ext uri="{FF2B5EF4-FFF2-40B4-BE49-F238E27FC236}">
                    <a16:creationId xmlns:a16="http://schemas.microsoft.com/office/drawing/2014/main" id="{3E27253F-DAFD-462D-995B-F8DA58EB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768"/>
                <a:ext cx="40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Group 50">
              <a:extLst>
                <a:ext uri="{FF2B5EF4-FFF2-40B4-BE49-F238E27FC236}">
                  <a16:creationId xmlns:a16="http://schemas.microsoft.com/office/drawing/2014/main" id="{2B7C1AE6-1BCF-446D-B9B2-96FCFAD04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5" y="2640"/>
              <a:ext cx="565" cy="192"/>
              <a:chOff x="1134" y="768"/>
              <a:chExt cx="552" cy="384"/>
            </a:xfrm>
          </p:grpSpPr>
          <p:sp>
            <p:nvSpPr>
              <p:cNvPr id="63" name="Rectangle 15">
                <a:extLst>
                  <a:ext uri="{FF2B5EF4-FFF2-40B4-BE49-F238E27FC236}">
                    <a16:creationId xmlns:a16="http://schemas.microsoft.com/office/drawing/2014/main" id="{8BFCC0E2-0DF4-4C7A-8D17-604C2E048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768"/>
                <a:ext cx="4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Adventure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Rectangle 49">
                <a:extLst>
                  <a:ext uri="{FF2B5EF4-FFF2-40B4-BE49-F238E27FC236}">
                    <a16:creationId xmlns:a16="http://schemas.microsoft.com/office/drawing/2014/main" id="{2EDF60B4-87F0-42FD-B78C-3D19384E9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768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Group 52">
              <a:extLst>
                <a:ext uri="{FF2B5EF4-FFF2-40B4-BE49-F238E27FC236}">
                  <a16:creationId xmlns:a16="http://schemas.microsoft.com/office/drawing/2014/main" id="{CB85704B-0083-474A-9F3E-D679B69D1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2640"/>
              <a:ext cx="362" cy="192"/>
              <a:chOff x="1686" y="768"/>
              <a:chExt cx="354" cy="384"/>
            </a:xfrm>
          </p:grpSpPr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814FA7F8-60D9-4821-825D-DBFBBA21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768"/>
                <a:ext cx="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34.95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BE0200FD-01BD-4928-A39A-378C21CC7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768"/>
                <a:ext cx="3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56">
              <a:extLst>
                <a:ext uri="{FF2B5EF4-FFF2-40B4-BE49-F238E27FC236}">
                  <a16:creationId xmlns:a16="http://schemas.microsoft.com/office/drawing/2014/main" id="{1C30705F-E327-40B6-A23F-61235C054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2832"/>
              <a:ext cx="410" cy="192"/>
              <a:chOff x="734" y="1152"/>
              <a:chExt cx="400" cy="384"/>
            </a:xfrm>
          </p:grpSpPr>
          <p:sp>
            <p:nvSpPr>
              <p:cNvPr id="59" name="Rectangle 18">
                <a:extLst>
                  <a:ext uri="{FF2B5EF4-FFF2-40B4-BE49-F238E27FC236}">
                    <a16:creationId xmlns:a16="http://schemas.microsoft.com/office/drawing/2014/main" id="{608448C7-68B1-435C-BB2A-CEB33795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1152"/>
                <a:ext cx="34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Rectangle 55">
                <a:extLst>
                  <a:ext uri="{FF2B5EF4-FFF2-40B4-BE49-F238E27FC236}">
                    <a16:creationId xmlns:a16="http://schemas.microsoft.com/office/drawing/2014/main" id="{49AEB3B5-B000-4EA0-BF29-5F3EEB3BC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1152"/>
                <a:ext cx="40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58">
              <a:extLst>
                <a:ext uri="{FF2B5EF4-FFF2-40B4-BE49-F238E27FC236}">
                  <a16:creationId xmlns:a16="http://schemas.microsoft.com/office/drawing/2014/main" id="{AE577DD2-E74A-4E5A-95A7-AACE7FEB8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5" y="2832"/>
              <a:ext cx="565" cy="192"/>
              <a:chOff x="1134" y="1152"/>
              <a:chExt cx="552" cy="384"/>
            </a:xfrm>
          </p:grpSpPr>
          <p:sp>
            <p:nvSpPr>
              <p:cNvPr id="57" name="Rectangle 19">
                <a:extLst>
                  <a:ext uri="{FF2B5EF4-FFF2-40B4-BE49-F238E27FC236}">
                    <a16:creationId xmlns:a16="http://schemas.microsoft.com/office/drawing/2014/main" id="{EC991271-D2EC-4DAD-8C8B-9F3742CB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1152"/>
                <a:ext cx="4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Adventure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F9E470C-F4D1-4277-9695-A130B7D33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152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Group 60">
              <a:extLst>
                <a:ext uri="{FF2B5EF4-FFF2-40B4-BE49-F238E27FC236}">
                  <a16:creationId xmlns:a16="http://schemas.microsoft.com/office/drawing/2014/main" id="{7A55C0BB-83ED-4A50-87A5-984D753D0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2832"/>
              <a:ext cx="362" cy="192"/>
              <a:chOff x="1686" y="1152"/>
              <a:chExt cx="354" cy="384"/>
            </a:xfrm>
          </p:grpSpPr>
          <p:sp>
            <p:nvSpPr>
              <p:cNvPr id="55" name="Rectangle 20">
                <a:extLst>
                  <a:ext uri="{FF2B5EF4-FFF2-40B4-BE49-F238E27FC236}">
                    <a16:creationId xmlns:a16="http://schemas.microsoft.com/office/drawing/2014/main" id="{A411612C-AA05-4E43-97C4-6079D2EA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152"/>
                <a:ext cx="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34.95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Rectangle 59">
                <a:extLst>
                  <a:ext uri="{FF2B5EF4-FFF2-40B4-BE49-F238E27FC236}">
                    <a16:creationId xmlns:a16="http://schemas.microsoft.com/office/drawing/2014/main" id="{756839C7-727B-4EA8-A523-4DE2F997D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1152"/>
                <a:ext cx="3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64">
              <a:extLst>
                <a:ext uri="{FF2B5EF4-FFF2-40B4-BE49-F238E27FC236}">
                  <a16:creationId xmlns:a16="http://schemas.microsoft.com/office/drawing/2014/main" id="{44D19BAD-DF67-4D01-A6C3-D706B784F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3024"/>
              <a:ext cx="410" cy="191"/>
              <a:chOff x="734" y="1536"/>
              <a:chExt cx="400" cy="384"/>
            </a:xfrm>
          </p:grpSpPr>
          <p:sp>
            <p:nvSpPr>
              <p:cNvPr id="53" name="Rectangle 22">
                <a:extLst>
                  <a:ext uri="{FF2B5EF4-FFF2-40B4-BE49-F238E27FC236}">
                    <a16:creationId xmlns:a16="http://schemas.microsoft.com/office/drawing/2014/main" id="{0D5126C2-B881-4004-8760-1A1D2C94C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1536"/>
                <a:ext cx="34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8C22813B-417B-4FC6-9416-6DA332DF4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1536"/>
                <a:ext cx="40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66">
              <a:extLst>
                <a:ext uri="{FF2B5EF4-FFF2-40B4-BE49-F238E27FC236}">
                  <a16:creationId xmlns:a16="http://schemas.microsoft.com/office/drawing/2014/main" id="{EAD554DE-D49D-4E91-961C-E896AECFF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5" y="3024"/>
              <a:ext cx="565" cy="191"/>
              <a:chOff x="1134" y="1536"/>
              <a:chExt cx="552" cy="384"/>
            </a:xfrm>
          </p:grpSpPr>
          <p:sp>
            <p:nvSpPr>
              <p:cNvPr id="51" name="Rectangle 23">
                <a:extLst>
                  <a:ext uri="{FF2B5EF4-FFF2-40B4-BE49-F238E27FC236}">
                    <a16:creationId xmlns:a16="http://schemas.microsoft.com/office/drawing/2014/main" id="{5839B6EE-2ECA-4299-B132-C7DD709C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1536"/>
                <a:ext cx="4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65">
                <a:extLst>
                  <a:ext uri="{FF2B5EF4-FFF2-40B4-BE49-F238E27FC236}">
                    <a16:creationId xmlns:a16="http://schemas.microsoft.com/office/drawing/2014/main" id="{CE7CF805-CD2A-4978-AF30-2F8C5B4C1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536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68">
              <a:extLst>
                <a:ext uri="{FF2B5EF4-FFF2-40B4-BE49-F238E27FC236}">
                  <a16:creationId xmlns:a16="http://schemas.microsoft.com/office/drawing/2014/main" id="{1CA592B2-03A7-4ADA-9E0D-032103A67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3024"/>
              <a:ext cx="362" cy="191"/>
              <a:chOff x="1686" y="1536"/>
              <a:chExt cx="354" cy="384"/>
            </a:xfrm>
          </p:grpSpPr>
          <p:sp>
            <p:nvSpPr>
              <p:cNvPr id="49" name="Rectangle 24">
                <a:extLst>
                  <a:ext uri="{FF2B5EF4-FFF2-40B4-BE49-F238E27FC236}">
                    <a16:creationId xmlns:a16="http://schemas.microsoft.com/office/drawing/2014/main" id="{691B701B-A11D-4F49-B11B-8D6AFEA46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536"/>
                <a:ext cx="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44.95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67">
                <a:extLst>
                  <a:ext uri="{FF2B5EF4-FFF2-40B4-BE49-F238E27FC236}">
                    <a16:creationId xmlns:a16="http://schemas.microsoft.com/office/drawing/2014/main" id="{395C4E50-681D-4B21-A254-AAF31A7D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1536"/>
                <a:ext cx="3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80">
              <a:extLst>
                <a:ext uri="{FF2B5EF4-FFF2-40B4-BE49-F238E27FC236}">
                  <a16:creationId xmlns:a16="http://schemas.microsoft.com/office/drawing/2014/main" id="{37BD1E19-81D9-46AD-8742-024A75098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257"/>
              <a:ext cx="609" cy="1150"/>
              <a:chOff x="3554" y="2257"/>
              <a:chExt cx="751" cy="11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CC5EE3-8E78-43C7-BD11-9853D85364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4" y="2257"/>
                <a:ext cx="751" cy="192"/>
                <a:chOff x="0" y="0"/>
                <a:chExt cx="734" cy="384"/>
              </a:xfrm>
            </p:grpSpPr>
            <p:sp>
              <p:nvSpPr>
                <p:cNvPr id="47" name="Rectangle 5">
                  <a:extLst>
                    <a:ext uri="{FF2B5EF4-FFF2-40B4-BE49-F238E27FC236}">
                      <a16:creationId xmlns:a16="http://schemas.microsoft.com/office/drawing/2014/main" id="{D09F7FCD-0F0C-48FC-9603-E52211773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" y="0"/>
                  <a:ext cx="6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Title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29">
                  <a:extLst>
                    <a:ext uri="{FF2B5EF4-FFF2-40B4-BE49-F238E27FC236}">
                      <a16:creationId xmlns:a16="http://schemas.microsoft.com/office/drawing/2014/main" id="{16415973-5947-42DC-98AD-082384467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8">
                <a:extLst>
                  <a:ext uri="{FF2B5EF4-FFF2-40B4-BE49-F238E27FC236}">
                    <a16:creationId xmlns:a16="http://schemas.microsoft.com/office/drawing/2014/main" id="{C6EC6C60-971C-49A7-87B7-D7FB0163B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4" y="2449"/>
                <a:ext cx="751" cy="191"/>
                <a:chOff x="0" y="384"/>
                <a:chExt cx="734" cy="384"/>
              </a:xfrm>
            </p:grpSpPr>
            <p:sp>
              <p:nvSpPr>
                <p:cNvPr id="45" name="Rectangle 9">
                  <a:extLst>
                    <a:ext uri="{FF2B5EF4-FFF2-40B4-BE49-F238E27FC236}">
                      <a16:creationId xmlns:a16="http://schemas.microsoft.com/office/drawing/2014/main" id="{354573C7-AAE0-41C1-B961-E8CB487F8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" y="384"/>
                  <a:ext cx="6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Moby Dick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37">
                  <a:extLst>
                    <a:ext uri="{FF2B5EF4-FFF2-40B4-BE49-F238E27FC236}">
                      <a16:creationId xmlns:a16="http://schemas.microsoft.com/office/drawing/2014/main" id="{D93467E9-9930-49D3-8D7C-17D139601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46">
                <a:extLst>
                  <a:ext uri="{FF2B5EF4-FFF2-40B4-BE49-F238E27FC236}">
                    <a16:creationId xmlns:a16="http://schemas.microsoft.com/office/drawing/2014/main" id="{4D9E4561-5485-4B4D-BCDD-8B1873126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4" y="2640"/>
                <a:ext cx="751" cy="192"/>
                <a:chOff x="0" y="768"/>
                <a:chExt cx="734" cy="384"/>
              </a:xfrm>
            </p:grpSpPr>
            <p:sp>
              <p:nvSpPr>
                <p:cNvPr id="43" name="Rectangle 13">
                  <a:extLst>
                    <a:ext uri="{FF2B5EF4-FFF2-40B4-BE49-F238E27FC236}">
                      <a16:creationId xmlns:a16="http://schemas.microsoft.com/office/drawing/2014/main" id="{5EAB6C00-FD22-4E2C-87AD-0F7FED2F3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" y="768"/>
                  <a:ext cx="6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Giant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5">
                  <a:extLst>
                    <a:ext uri="{FF2B5EF4-FFF2-40B4-BE49-F238E27FC236}">
                      <a16:creationId xmlns:a16="http://schemas.microsoft.com/office/drawing/2014/main" id="{0AC5B2FA-2EB1-4AC9-8CC7-F1625F7AE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54">
                <a:extLst>
                  <a:ext uri="{FF2B5EF4-FFF2-40B4-BE49-F238E27FC236}">
                    <a16:creationId xmlns:a16="http://schemas.microsoft.com/office/drawing/2014/main" id="{62D81B91-671E-4668-852C-BD77EE9924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4" y="2832"/>
                <a:ext cx="751" cy="192"/>
                <a:chOff x="0" y="1152"/>
                <a:chExt cx="734" cy="384"/>
              </a:xfrm>
            </p:grpSpPr>
            <p:sp>
              <p:nvSpPr>
                <p:cNvPr id="41" name="Rectangle 17">
                  <a:extLst>
                    <a:ext uri="{FF2B5EF4-FFF2-40B4-BE49-F238E27FC236}">
                      <a16:creationId xmlns:a16="http://schemas.microsoft.com/office/drawing/2014/main" id="{0212C2C6-AE20-49D2-8308-60312DB50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" y="1152"/>
                  <a:ext cx="6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MobyDick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53">
                  <a:extLst>
                    <a:ext uri="{FF2B5EF4-FFF2-40B4-BE49-F238E27FC236}">
                      <a16:creationId xmlns:a16="http://schemas.microsoft.com/office/drawing/2014/main" id="{E2227538-43DC-417A-8AD7-5D48FC22A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62">
                <a:extLst>
                  <a:ext uri="{FF2B5EF4-FFF2-40B4-BE49-F238E27FC236}">
                    <a16:creationId xmlns:a16="http://schemas.microsoft.com/office/drawing/2014/main" id="{4855819C-AF4B-4A7B-AC15-3E6B41FAC4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4" y="3024"/>
                <a:ext cx="751" cy="191"/>
                <a:chOff x="0" y="1536"/>
                <a:chExt cx="734" cy="384"/>
              </a:xfrm>
            </p:grpSpPr>
            <p:sp>
              <p:nvSpPr>
                <p:cNvPr id="39" name="Rectangle 21">
                  <a:extLst>
                    <a:ext uri="{FF2B5EF4-FFF2-40B4-BE49-F238E27FC236}">
                      <a16:creationId xmlns:a16="http://schemas.microsoft.com/office/drawing/2014/main" id="{200B399D-085C-4DB5-A7A1-EE2C978E2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" y="1536"/>
                  <a:ext cx="6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Iliad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61">
                  <a:extLst>
                    <a:ext uri="{FF2B5EF4-FFF2-40B4-BE49-F238E27FC236}">
                      <a16:creationId xmlns:a16="http://schemas.microsoft.com/office/drawing/2014/main" id="{B5C0E614-E813-4F57-84DE-BD4C431A7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70">
                <a:extLst>
                  <a:ext uri="{FF2B5EF4-FFF2-40B4-BE49-F238E27FC236}">
                    <a16:creationId xmlns:a16="http://schemas.microsoft.com/office/drawing/2014/main" id="{3673719D-F03C-42ED-800F-1EC3FB5945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4" y="3215"/>
                <a:ext cx="751" cy="192"/>
                <a:chOff x="0" y="1920"/>
                <a:chExt cx="734" cy="384"/>
              </a:xfrm>
            </p:grpSpPr>
            <p:sp>
              <p:nvSpPr>
                <p:cNvPr id="37" name="Rectangle 25">
                  <a:extLst>
                    <a:ext uri="{FF2B5EF4-FFF2-40B4-BE49-F238E27FC236}">
                      <a16:creationId xmlns:a16="http://schemas.microsoft.com/office/drawing/2014/main" id="{BF4F3786-B757-4FD6-AE36-67352B897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" y="1920"/>
                  <a:ext cx="6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Romeo &amp;Juliet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69">
                  <a:extLst>
                    <a:ext uri="{FF2B5EF4-FFF2-40B4-BE49-F238E27FC236}">
                      <a16:creationId xmlns:a16="http://schemas.microsoft.com/office/drawing/2014/main" id="{50AA673C-A020-4ABD-AE3D-2E0011667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r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en-US" altLang="en-US" sz="1600" b="1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2" name="Group 72">
              <a:extLst>
                <a:ext uri="{FF2B5EF4-FFF2-40B4-BE49-F238E27FC236}">
                  <a16:creationId xmlns:a16="http://schemas.microsoft.com/office/drawing/2014/main" id="{676BC6C0-2F46-4E5F-8616-E88151834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3215"/>
              <a:ext cx="410" cy="192"/>
              <a:chOff x="734" y="1920"/>
              <a:chExt cx="400" cy="384"/>
            </a:xfrm>
          </p:grpSpPr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51889972-AE1D-441B-84B1-A5BDD2D29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1920"/>
                <a:ext cx="34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Rectangle 71">
                <a:extLst>
                  <a:ext uri="{FF2B5EF4-FFF2-40B4-BE49-F238E27FC236}">
                    <a16:creationId xmlns:a16="http://schemas.microsoft.com/office/drawing/2014/main" id="{D4B62E15-F5CC-467F-B774-1E93854AA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1920"/>
                <a:ext cx="40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74">
              <a:extLst>
                <a:ext uri="{FF2B5EF4-FFF2-40B4-BE49-F238E27FC236}">
                  <a16:creationId xmlns:a16="http://schemas.microsoft.com/office/drawing/2014/main" id="{FFC20177-CA44-498E-A195-F3CF20918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5" y="3215"/>
              <a:ext cx="565" cy="192"/>
              <a:chOff x="1134" y="1920"/>
              <a:chExt cx="552" cy="384"/>
            </a:xfrm>
          </p:grpSpPr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6F2AFB93-DB1D-4C32-B3CE-CF6F9C6B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1920"/>
                <a:ext cx="4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73">
                <a:extLst>
                  <a:ext uri="{FF2B5EF4-FFF2-40B4-BE49-F238E27FC236}">
                    <a16:creationId xmlns:a16="http://schemas.microsoft.com/office/drawing/2014/main" id="{2539934F-D7DA-4D87-BFBA-491DCF591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920"/>
                <a:ext cx="5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34F5AB5C-D095-4F34-8EC3-266D04960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3215"/>
              <a:ext cx="362" cy="192"/>
              <a:chOff x="1686" y="1920"/>
              <a:chExt cx="354" cy="384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4200362E-2D38-45C5-BCD0-61A245EEF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1920"/>
                <a:ext cx="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59.90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75">
                <a:extLst>
                  <a:ext uri="{FF2B5EF4-FFF2-40B4-BE49-F238E27FC236}">
                    <a16:creationId xmlns:a16="http://schemas.microsoft.com/office/drawing/2014/main" id="{AEEB1BD6-6894-4994-A0C7-4AE85395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1920"/>
                <a:ext cx="3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1600" b="1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00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6061-EE59-4E33-99C2-B3DE8A95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 (3NF)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B75EC-B209-4EAA-9382-640EF21C1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29996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Decomposition</a:t>
                </a:r>
              </a:p>
              <a:p>
                <a:pPr marL="1066800" lvl="1" indent="-609600" algn="just">
                  <a:buFontTx/>
                  <a:buAutoNum type="arabicPeriod"/>
                </a:pPr>
                <a:r>
                  <a:rPr lang="en-US" altLang="en-US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Move all items involved in transitive dependencies to a new entity.</a:t>
                </a:r>
              </a:p>
              <a:p>
                <a:pPr marL="1066800" lvl="1" indent="-609600" algn="just">
                  <a:buFontTx/>
                  <a:buAutoNum type="arabicPeriod"/>
                </a:pPr>
                <a:r>
                  <a:rPr lang="en-US" altLang="en-US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Identify a primary key for the new entity.</a:t>
                </a:r>
              </a:p>
              <a:p>
                <a:pPr marL="1066800" lvl="1" indent="-609600" algn="just">
                  <a:buFontTx/>
                  <a:buAutoNum type="arabicPeriod"/>
                </a:pPr>
                <a:r>
                  <a:rPr lang="en-US" altLang="en-US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Place the primary key for the new entity as a foreign key on the original entity. </a:t>
                </a:r>
              </a:p>
              <a:p>
                <a:pPr marL="1066800" lvl="1" indent="-609600" algn="just">
                  <a:buFontTx/>
                  <a:buAutoNum type="arabicPeriod"/>
                </a:pPr>
                <a:endParaRPr lang="en-US" altLang="en-US" sz="20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en-US" dirty="0"/>
                  <a:t>Example 1 (Convert to 3NF) </a:t>
                </a:r>
              </a:p>
              <a:p>
                <a:pPr lvl="1"/>
                <a:r>
                  <a:rPr lang="en-US" dirty="0"/>
                  <a:t>Old Scheme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{Title, </a:t>
                </a:r>
                <a:r>
                  <a:rPr lang="en-US" dirty="0" err="1"/>
                  <a:t>PubID</a:t>
                </a:r>
                <a:r>
                  <a:rPr lang="en-US" dirty="0"/>
                  <a:t>, </a:t>
                </a:r>
                <a:r>
                  <a:rPr lang="en-US" dirty="0" err="1"/>
                  <a:t>BookType</a:t>
                </a:r>
                <a:r>
                  <a:rPr lang="en-US" dirty="0"/>
                  <a:t>, Price }</a:t>
                </a:r>
              </a:p>
              <a:p>
                <a:pPr lvl="1"/>
                <a:r>
                  <a:rPr lang="en-US" dirty="0"/>
                  <a:t>New Scheme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{</a:t>
                </a:r>
                <a:r>
                  <a:rPr lang="en-US" dirty="0" err="1"/>
                  <a:t>BookType</a:t>
                </a:r>
                <a:r>
                  <a:rPr lang="en-US" dirty="0"/>
                  <a:t>, Price}</a:t>
                </a:r>
              </a:p>
              <a:p>
                <a:pPr lvl="1"/>
                <a:r>
                  <a:rPr lang="en-US" dirty="0"/>
                  <a:t>New Scheme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{Title, </a:t>
                </a:r>
                <a:r>
                  <a:rPr lang="en-US" dirty="0" err="1"/>
                  <a:t>PubID</a:t>
                </a:r>
                <a:r>
                  <a:rPr lang="en-US" dirty="0"/>
                  <a:t>, </a:t>
                </a:r>
                <a:r>
                  <a:rPr lang="en-US" dirty="0" err="1"/>
                  <a:t>BookType</a:t>
                </a:r>
                <a:r>
                  <a:rPr lang="en-US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B75EC-B209-4EAA-9382-640EF21C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299960" cy="4906963"/>
              </a:xfrm>
              <a:blipFill>
                <a:blip r:embed="rId2"/>
                <a:stretch>
                  <a:fillRect l="-1504" t="-1988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5A2B-E3FB-4CF9-A6B6-33D3ACB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F033-E543-4801-BED3-5A91FE14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 (3NF)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DFF78-6DA1-4644-A97D-1BACD129A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011886" cy="4906963"/>
              </a:xfrm>
            </p:spPr>
            <p:txBody>
              <a:bodyPr/>
              <a:lstStyle/>
              <a:p>
                <a:r>
                  <a:rPr lang="en-US" dirty="0"/>
                  <a:t>Decomposition into 3NF</a:t>
                </a:r>
              </a:p>
              <a:p>
                <a:pPr lvl="1"/>
                <a:r>
                  <a:rPr lang="en-US" dirty="0"/>
                  <a:t>Given: relation R, set F of functional dependencies</a:t>
                </a:r>
              </a:p>
              <a:p>
                <a:pPr lvl="1"/>
                <a:r>
                  <a:rPr lang="en-US" dirty="0"/>
                  <a:t>Find: decomposition of R into a set of 3NF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Algorithm: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DFF78-6DA1-4644-A97D-1BACD129A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011886" cy="4906963"/>
              </a:xfrm>
              <a:blipFill>
                <a:blip r:embed="rId2"/>
                <a:stretch>
                  <a:fillRect l="-137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DED5C-7521-4D3F-B0BE-54761BC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FD3AE-F87E-414A-A101-0A8EEFD2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08" y="3198492"/>
            <a:ext cx="7537678" cy="1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84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3D0-1B44-4DC8-91B1-5FFB83B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Third Normal Form (3NF)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6193"/>
                <a:ext cx="8091489" cy="471077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altLang="en-US" dirty="0"/>
                  <a:t>Given R(A,B,C,D,E), FDs = {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altLang="en-US" dirty="0"/>
                  <a:t> B, AB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D, 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BDE, C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altLang="en-US" dirty="0"/>
                  <a:t>D, 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altLang="en-US" dirty="0"/>
                  <a:t> D }.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6E16-EFDF-4A73-85E5-3787A3B47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6193"/>
                <a:ext cx="8091489" cy="4710770"/>
              </a:xfrm>
              <a:blipFill>
                <a:blip r:embed="rId2"/>
                <a:stretch>
                  <a:fillRect l="-1280" t="-2202" r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93BE-7FA4-4A39-97C5-6EDDD7A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92746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65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76260E-CA4D-4117-9306-F2A542F3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9" y="2819396"/>
            <a:ext cx="1934439" cy="2224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C0C78E-2163-4790-970A-C068E944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862" y="2781296"/>
            <a:ext cx="2076121" cy="22621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EAB5A4-E966-4228-95FB-E2CE9DBFA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2819396"/>
            <a:ext cx="2038350" cy="19954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79E27D-9F9A-4C20-9957-7CAA436BF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83" y="2781296"/>
            <a:ext cx="39243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59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E19A-F695-4FD2-817D-45738105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935B-5697-4CDB-BAE8-231ACE33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C7C65-A469-49B9-83C0-93B663DB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188326"/>
            <a:ext cx="5619750" cy="2090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BD78B-E367-4EDA-B600-675B5158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4" y="1576551"/>
            <a:ext cx="3924300" cy="3159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B8E-708E-4701-BDCA-D2411859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662" y="3774692"/>
            <a:ext cx="8198069" cy="12108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relation R(A, B, C, D, E) is converted into 3NF by putting LHS and RHS of each FD in Fc together in one relation.</a:t>
            </a:r>
          </a:p>
        </p:txBody>
      </p:sp>
    </p:spTree>
    <p:extLst>
      <p:ext uri="{BB962C8B-B14F-4D97-AF65-F5344CB8AC3E}">
        <p14:creationId xmlns:p14="http://schemas.microsoft.com/office/powerpoint/2010/main" val="4001684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5B9-1327-439C-88C7-8F5B3DBE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9F9A-3D71-4143-925E-3FAB096E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3600635" cy="49069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>
                <a:sym typeface="Wingdings" panose="05000000000000000000" pitchFamily="2" charset="2"/>
              </a:rPr>
              <a:t>B, PD, PA, DA</a:t>
            </a:r>
          </a:p>
          <a:p>
            <a:r>
              <a:rPr lang="en-US" dirty="0"/>
              <a:t>P</a:t>
            </a:r>
            <a:r>
              <a:rPr lang="en-US" dirty="0">
                <a:sym typeface="Wingdings" panose="05000000000000000000" pitchFamily="2" charset="2"/>
              </a:rPr>
              <a:t>ABD, DA</a:t>
            </a:r>
          </a:p>
          <a:p>
            <a:r>
              <a:rPr lang="en-US" dirty="0">
                <a:sym typeface="Wingdings" panose="05000000000000000000" pitchFamily="2" charset="2"/>
              </a:rPr>
              <a:t>PBD, DA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7F504-AF09-409B-9EE6-4F1C3034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4C257-BF0A-49F7-A556-60884386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814319"/>
            <a:ext cx="7458075" cy="394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5382E-1455-41E4-9D13-A59B1C32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0"/>
            <a:ext cx="7458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471D-EB87-4D74-81C4-F893020B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F1FF-CEBB-4260-B0DD-E56748C8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/>
          <a:lstStyle/>
          <a:p>
            <a:pPr algn="just"/>
            <a:r>
              <a:rPr lang="en-US" dirty="0"/>
              <a:t>Question:</a:t>
            </a:r>
          </a:p>
          <a:p>
            <a:pPr lvl="1" algn="just"/>
            <a:r>
              <a:rPr lang="en-US" dirty="0"/>
              <a:t>Let an instance of relation schema R(</a:t>
            </a:r>
            <a:r>
              <a:rPr lang="en-US" u="sng" dirty="0"/>
              <a:t>A</a:t>
            </a:r>
            <a:r>
              <a:rPr lang="en-US" dirty="0"/>
              <a:t>,B,C) with F = {A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B, 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C, 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A}?</a:t>
            </a:r>
          </a:p>
          <a:p>
            <a:pPr lvl="1" algn="just"/>
            <a:r>
              <a:rPr lang="en-US" dirty="0"/>
              <a:t>Is this relation being in 3NF?</a:t>
            </a:r>
          </a:p>
          <a:p>
            <a:pPr lvl="2" algn="just"/>
            <a:r>
              <a:rPr lang="en-US" dirty="0"/>
              <a:t>Yes, In 3NF, the right side of the FD can be a prime attribute.</a:t>
            </a:r>
          </a:p>
          <a:p>
            <a:pPr lvl="1" algn="just"/>
            <a:r>
              <a:rPr lang="en-US" dirty="0"/>
              <a:t>Any issue, if we allow 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?</a:t>
            </a:r>
          </a:p>
          <a:p>
            <a:pPr lvl="2" algn="just"/>
            <a:r>
              <a:rPr lang="en-US" dirty="0"/>
              <a:t>Redundancy, Anomalies [Example next page]</a:t>
            </a:r>
          </a:p>
          <a:p>
            <a:pPr lvl="1" algn="just"/>
            <a:r>
              <a:rPr lang="en-US" dirty="0"/>
              <a:t>BCNF: 3NF + lossless join + redundancy free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6D63C-8DB1-47AA-98EF-9FA6A07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1410-A674-43D3-8844-9B271CC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Boyce-Codd Normal form (BCNF)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97240-7985-48A8-A3DB-1DE63D658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29996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Slight difference with 3NF</a:t>
                </a:r>
              </a:p>
              <a:p>
                <a:pPr lvl="1" algn="just"/>
                <a:r>
                  <a:rPr lang="en-US" dirty="0"/>
                  <a:t>To be in 3NF but not in BCNF, needs two composite candidate keys, with one attribute of one key depending on one attribute of the other</a:t>
                </a:r>
              </a:p>
              <a:p>
                <a:pPr lvl="1" algn="just"/>
                <a:r>
                  <a:rPr lang="en-US" dirty="0">
                    <a:solidFill>
                      <a:srgbClr val="00B0F0"/>
                    </a:solidFill>
                  </a:rPr>
                  <a:t>Not very common</a:t>
                </a:r>
              </a:p>
              <a:p>
                <a:pPr lvl="1" algn="just"/>
                <a:r>
                  <a:rPr lang="en-US" dirty="0"/>
                  <a:t>If a table contains only one candidate key, the 3NF and the BCNF are equivalent</a:t>
                </a:r>
              </a:p>
              <a:p>
                <a:pPr algn="just"/>
                <a:r>
                  <a:rPr lang="en-US" dirty="0"/>
                  <a:t>Candidate keys: </a:t>
                </a:r>
              </a:p>
              <a:p>
                <a:pPr lvl="1" algn="just"/>
                <a:r>
                  <a:rPr lang="en-US" dirty="0"/>
                  <a:t>{</a:t>
                </a:r>
                <a:r>
                  <a:rPr lang="en-US" dirty="0">
                    <a:solidFill>
                      <a:srgbClr val="002060"/>
                    </a:solidFill>
                  </a:rPr>
                  <a:t>Student</a:t>
                </a:r>
                <a:r>
                  <a:rPr lang="en-US" dirty="0"/>
                  <a:t>, Course} and {</a:t>
                </a:r>
                <a:r>
                  <a:rPr lang="en-US" dirty="0">
                    <a:solidFill>
                      <a:srgbClr val="002060"/>
                    </a:solidFill>
                  </a:rPr>
                  <a:t>Student</a:t>
                </a:r>
                <a:r>
                  <a:rPr lang="en-US" dirty="0"/>
                  <a:t>, Time}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dirty="0"/>
                  <a:t>The relation is not in BCNF as the FD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𝐓𝐢𝐦𝐞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𝐜𝐨𝐮𝐫𝐬𝐞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non-trivial and {Time} does not contain a candidate key</a:t>
                </a:r>
              </a:p>
              <a:p>
                <a:pPr lvl="1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97240-7985-48A8-A3DB-1DE63D658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299960" cy="4906963"/>
              </a:xfrm>
              <a:blipFill>
                <a:blip r:embed="rId2"/>
                <a:stretch>
                  <a:fillRect l="-1504" t="-1988" r="-1671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49DB33D-CC1D-4C58-A7B0-04DE77D58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8074"/>
              </p:ext>
            </p:extLst>
          </p:nvPr>
        </p:nvGraphicFramePr>
        <p:xfrm>
          <a:off x="8692125" y="2763203"/>
          <a:ext cx="3322319" cy="3413760"/>
        </p:xfrm>
        <a:graphic>
          <a:graphicData uri="http://schemas.openxmlformats.org/drawingml/2006/table">
            <a:tbl>
              <a:tblPr firstRow="1" bandRow="1"/>
              <a:tblGrid>
                <a:gridCol w="1406171">
                  <a:extLst>
                    <a:ext uri="{9D8B030D-6E8A-4147-A177-3AD203B41FA5}">
                      <a16:colId xmlns:a16="http://schemas.microsoft.com/office/drawing/2014/main" val="159937322"/>
                    </a:ext>
                  </a:extLst>
                </a:gridCol>
                <a:gridCol w="1032228">
                  <a:extLst>
                    <a:ext uri="{9D8B030D-6E8A-4147-A177-3AD203B41FA5}">
                      <a16:colId xmlns:a16="http://schemas.microsoft.com/office/drawing/2014/main" val="95516498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777200270"/>
                    </a:ext>
                  </a:extLst>
                </a:gridCol>
              </a:tblGrid>
              <a:tr h="351718">
                <a:tc>
                  <a:txBody>
                    <a:bodyPr/>
                    <a:lstStyle/>
                    <a:p>
                      <a:r>
                        <a:rPr lang="en-US" sz="2200" b="1" u="sng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StudentID</a:t>
                      </a:r>
                      <a:endParaRPr lang="en-US" sz="22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91115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2089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10996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03049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Sumit</a:t>
                      </a:r>
                      <a:endParaRPr lang="en-US" sz="22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84476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1006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4785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9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994A-4DDB-4635-993D-08CB969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11CC-7251-40E9-B5CB-CEB76EA8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23484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general, a schema that exhibits repetition of information may have to be decomposed into several smaller schemas.</a:t>
            </a:r>
          </a:p>
          <a:p>
            <a:pPr lvl="1" algn="just"/>
            <a:r>
              <a:rPr lang="en-US" dirty="0"/>
              <a:t>For example, </a:t>
            </a:r>
            <a:r>
              <a:rPr lang="en-US" b="0" i="1" dirty="0" err="1">
                <a:solidFill>
                  <a:srgbClr val="FF0000"/>
                </a:solidFill>
              </a:rPr>
              <a:t>in_dep</a:t>
            </a:r>
            <a:r>
              <a:rPr lang="en-US" dirty="0"/>
              <a:t> schema is to be decomposed into two schemas (in this case, the </a:t>
            </a:r>
            <a:r>
              <a:rPr lang="en-US" b="0" i="1" dirty="0">
                <a:solidFill>
                  <a:srgbClr val="FF0000"/>
                </a:solidFill>
              </a:rPr>
              <a:t>instructor</a:t>
            </a:r>
            <a:r>
              <a:rPr lang="en-US" dirty="0"/>
              <a:t> and </a:t>
            </a:r>
            <a:r>
              <a:rPr lang="en-US" b="0" i="1" dirty="0">
                <a:solidFill>
                  <a:srgbClr val="FF0000"/>
                </a:solidFill>
              </a:rPr>
              <a:t>department</a:t>
            </a:r>
            <a:r>
              <a:rPr lang="en-US" dirty="0"/>
              <a:t> schemas)</a:t>
            </a:r>
          </a:p>
          <a:p>
            <a:pPr algn="just"/>
            <a:r>
              <a:rPr lang="en-US" dirty="0"/>
              <a:t>Is it always possible to decompose a schema?</a:t>
            </a:r>
          </a:p>
          <a:p>
            <a:pPr lvl="1" algn="just"/>
            <a:r>
              <a:rPr lang="en-US" dirty="0"/>
              <a:t>No, extreme case in which all schemas consist of one attribute</a:t>
            </a:r>
          </a:p>
          <a:p>
            <a:pPr lvl="1" algn="just"/>
            <a:r>
              <a:rPr lang="en-US" dirty="0"/>
              <a:t>A less extreme case, consider decomposition of employee schema</a:t>
            </a:r>
            <a:r>
              <a:rPr lang="en-US" b="0" i="1" dirty="0"/>
              <a:t> employee (ID, name, street, city, salary) </a:t>
            </a:r>
            <a:r>
              <a:rPr lang="en-US" dirty="0"/>
              <a:t> into the following two schemas:</a:t>
            </a:r>
          </a:p>
          <a:p>
            <a:pPr marL="457200" lvl="1" indent="0" algn="just">
              <a:buNone/>
            </a:pPr>
            <a:r>
              <a:rPr lang="en-US" b="0" i="1" dirty="0"/>
              <a:t>	employee1 (ID, name)</a:t>
            </a:r>
          </a:p>
          <a:p>
            <a:pPr marL="457200" lvl="1" indent="0" algn="just">
              <a:buNone/>
            </a:pPr>
            <a:r>
              <a:rPr lang="en-US" b="0" i="1" dirty="0"/>
              <a:t>	employee2 (name, street, city, salary)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4225-BF5F-4BDB-9BE3-D890FFF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A3C7-3818-40DE-B668-9A252FC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Form: Anomalies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B59E8-2A9F-48E2-95F1-DC0186254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44652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Relation is not in BCNF as the FD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𝐓𝐢𝐦𝐞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𝐜𝐨𝐮𝐫𝐬𝐞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non-trivial and {Time} does not contain a candidate key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B59E8-2A9F-48E2-95F1-DC0186254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446520" cy="4906963"/>
              </a:xfrm>
              <a:blipFill>
                <a:blip r:embed="rId2"/>
                <a:stretch>
                  <a:fillRect l="-1703" t="-1988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3C79D-C9C3-40A4-8714-0BA05B8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3FD91-0183-4FDB-8AE9-B562B381AD8F}"/>
              </a:ext>
            </a:extLst>
          </p:cNvPr>
          <p:cNvGraphicFramePr>
            <a:graphicFrameLocks noGrp="1"/>
          </p:cNvGraphicFramePr>
          <p:nvPr/>
        </p:nvGraphicFramePr>
        <p:xfrm>
          <a:off x="3347484" y="2955362"/>
          <a:ext cx="4632960" cy="3413760"/>
        </p:xfrm>
        <a:graphic>
          <a:graphicData uri="http://schemas.openxmlformats.org/drawingml/2006/table">
            <a:tbl>
              <a:tblPr firstRow="1" bandRow="1"/>
              <a:tblGrid>
                <a:gridCol w="1484292">
                  <a:extLst>
                    <a:ext uri="{9D8B030D-6E8A-4147-A177-3AD203B41FA5}">
                      <a16:colId xmlns:a16="http://schemas.microsoft.com/office/drawing/2014/main" val="159937322"/>
                    </a:ext>
                  </a:extLst>
                </a:gridCol>
                <a:gridCol w="1574334">
                  <a:extLst>
                    <a:ext uri="{9D8B030D-6E8A-4147-A177-3AD203B41FA5}">
                      <a16:colId xmlns:a16="http://schemas.microsoft.com/office/drawing/2014/main" val="955164982"/>
                    </a:ext>
                  </a:extLst>
                </a:gridCol>
                <a:gridCol w="1574334">
                  <a:extLst>
                    <a:ext uri="{9D8B030D-6E8A-4147-A177-3AD203B41FA5}">
                      <a16:colId xmlns:a16="http://schemas.microsoft.com/office/drawing/2014/main" val="777200270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r>
                        <a:rPr lang="en-US" sz="2200" b="1" u="sng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StudentID</a:t>
                      </a:r>
                      <a:endParaRPr lang="en-US" sz="22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9111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208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1099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0304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Sumit</a:t>
                      </a:r>
                      <a:endParaRPr lang="en-US" sz="22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8447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1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478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864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C6AB79C-D409-48ED-A64D-0363F6DD8F23}"/>
              </a:ext>
            </a:extLst>
          </p:cNvPr>
          <p:cNvGraphicFramePr>
            <a:graphicFrameLocks noGrp="1"/>
          </p:cNvGraphicFramePr>
          <p:nvPr/>
        </p:nvGraphicFramePr>
        <p:xfrm>
          <a:off x="8918718" y="1081087"/>
          <a:ext cx="3071844" cy="3413760"/>
        </p:xfrm>
        <a:graphic>
          <a:graphicData uri="http://schemas.openxmlformats.org/drawingml/2006/table">
            <a:tbl>
              <a:tblPr firstRow="1" bandRow="1"/>
              <a:tblGrid>
                <a:gridCol w="1490706">
                  <a:extLst>
                    <a:ext uri="{9D8B030D-6E8A-4147-A177-3AD203B41FA5}">
                      <a16:colId xmlns:a16="http://schemas.microsoft.com/office/drawing/2014/main" val="159937322"/>
                    </a:ext>
                  </a:extLst>
                </a:gridCol>
                <a:gridCol w="1581138">
                  <a:extLst>
                    <a:ext uri="{9D8B030D-6E8A-4147-A177-3AD203B41FA5}">
                      <a16:colId xmlns:a16="http://schemas.microsoft.com/office/drawing/2014/main" val="777200270"/>
                    </a:ext>
                  </a:extLst>
                </a:gridCol>
              </a:tblGrid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u="sng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StudentID</a:t>
                      </a:r>
                      <a:endParaRPr lang="en-US" sz="22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91115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2089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10996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03049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Sumit</a:t>
                      </a:r>
                      <a:endParaRPr lang="en-US" sz="22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45282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1006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4785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864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5C370A5-5A7A-4633-AA4E-8F35F6DD4893}"/>
              </a:ext>
            </a:extLst>
          </p:cNvPr>
          <p:cNvGraphicFramePr>
            <a:graphicFrameLocks noGrp="1"/>
          </p:cNvGraphicFramePr>
          <p:nvPr/>
        </p:nvGraphicFramePr>
        <p:xfrm>
          <a:off x="8922362" y="4987865"/>
          <a:ext cx="3138489" cy="1828800"/>
        </p:xfrm>
        <a:graphic>
          <a:graphicData uri="http://schemas.openxmlformats.org/drawingml/2006/table">
            <a:tbl>
              <a:tblPr firstRow="1" bandRow="1"/>
              <a:tblGrid>
                <a:gridCol w="1523048">
                  <a:extLst>
                    <a:ext uri="{9D8B030D-6E8A-4147-A177-3AD203B41FA5}">
                      <a16:colId xmlns:a16="http://schemas.microsoft.com/office/drawing/2014/main" val="159937322"/>
                    </a:ext>
                  </a:extLst>
                </a:gridCol>
                <a:gridCol w="1615441">
                  <a:extLst>
                    <a:ext uri="{9D8B030D-6E8A-4147-A177-3AD203B41FA5}">
                      <a16:colId xmlns:a16="http://schemas.microsoft.com/office/drawing/2014/main" val="955164982"/>
                    </a:ext>
                  </a:extLst>
                </a:gridCol>
              </a:tblGrid>
              <a:tr h="402288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91115"/>
                  </a:ext>
                </a:extLst>
              </a:tr>
              <a:tr h="40228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2089"/>
                  </a:ext>
                </a:extLst>
              </a:tr>
              <a:tr h="40228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1006"/>
                  </a:ext>
                </a:extLst>
              </a:tr>
              <a:tr h="40228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86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FC6AE6-C3D9-43D7-A600-045241D75E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980444" y="2787967"/>
            <a:ext cx="938274" cy="18742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FC7E8-7899-481E-BD6A-47B90C4FB2B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980444" y="4662242"/>
            <a:ext cx="941918" cy="12400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FD8F76-003B-445F-A100-2494BA984C51}"/>
              </a:ext>
            </a:extLst>
          </p:cNvPr>
          <p:cNvSpPr txBox="1"/>
          <p:nvPr/>
        </p:nvSpPr>
        <p:spPr>
          <a:xfrm>
            <a:off x="4846320" y="6407150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585465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A3C7-3818-40DE-B668-9A252FC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Normal Form: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59E8-2A9F-48E2-95F1-DC018625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623560" cy="4906963"/>
          </a:xfrm>
        </p:spPr>
        <p:txBody>
          <a:bodyPr>
            <a:normAutofit/>
          </a:bodyPr>
          <a:lstStyle/>
          <a:p>
            <a:r>
              <a:rPr lang="en-US" dirty="0"/>
              <a:t>INSERT anomalies </a:t>
            </a:r>
          </a:p>
          <a:p>
            <a:pPr lvl="1"/>
            <a:r>
              <a:rPr lang="en-US" dirty="0"/>
              <a:t>You can’t add an empty class (class going to be schedule soon in future) </a:t>
            </a:r>
          </a:p>
          <a:p>
            <a:r>
              <a:rPr lang="en-US" dirty="0"/>
              <a:t>UPDATE anomalies </a:t>
            </a:r>
          </a:p>
          <a:p>
            <a:pPr lvl="1"/>
            <a:r>
              <a:rPr lang="en-US" dirty="0"/>
              <a:t>Moving the 12:00 class to 9:00 means changing four rows </a:t>
            </a:r>
          </a:p>
          <a:p>
            <a:r>
              <a:rPr lang="en-US" dirty="0"/>
              <a:t>DELETE anomalies </a:t>
            </a:r>
          </a:p>
          <a:p>
            <a:pPr lvl="1"/>
            <a:r>
              <a:rPr lang="en-US" dirty="0"/>
              <a:t>Deleting Krishna removes a 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3C79D-C9C3-40A4-8714-0BA05B8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3FD91-0183-4FDB-8AE9-B562B381A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45092"/>
              </p:ext>
            </p:extLst>
          </p:nvPr>
        </p:nvGraphicFramePr>
        <p:xfrm>
          <a:off x="6720840" y="1520856"/>
          <a:ext cx="4632960" cy="3413760"/>
        </p:xfrm>
        <a:graphic>
          <a:graphicData uri="http://schemas.openxmlformats.org/drawingml/2006/table">
            <a:tbl>
              <a:tblPr firstRow="1" bandRow="1"/>
              <a:tblGrid>
                <a:gridCol w="1484292">
                  <a:extLst>
                    <a:ext uri="{9D8B030D-6E8A-4147-A177-3AD203B41FA5}">
                      <a16:colId xmlns:a16="http://schemas.microsoft.com/office/drawing/2014/main" val="159937322"/>
                    </a:ext>
                  </a:extLst>
                </a:gridCol>
                <a:gridCol w="1574334">
                  <a:extLst>
                    <a:ext uri="{9D8B030D-6E8A-4147-A177-3AD203B41FA5}">
                      <a16:colId xmlns:a16="http://schemas.microsoft.com/office/drawing/2014/main" val="955164982"/>
                    </a:ext>
                  </a:extLst>
                </a:gridCol>
                <a:gridCol w="1574334">
                  <a:extLst>
                    <a:ext uri="{9D8B030D-6E8A-4147-A177-3AD203B41FA5}">
                      <a16:colId xmlns:a16="http://schemas.microsoft.com/office/drawing/2014/main" val="777200270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r>
                        <a:rPr lang="en-US" sz="2200" b="1" u="sng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StudentID</a:t>
                      </a:r>
                      <a:endParaRPr lang="en-US" sz="22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9111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208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1099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0304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Sumit</a:t>
                      </a:r>
                      <a:endParaRPr lang="en-US" sz="22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8447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1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478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0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308-9352-4FDA-9099-A652933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Boyce-Codd Normal Form (BCNF)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BC0D4-20D8-4A03-AD30-00E20CCFB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498080" cy="49069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en-US" sz="2400" dirty="0"/>
                  <a:t>A relation schema </a:t>
                </a:r>
                <a:r>
                  <a:rPr lang="en-US" altLang="en-US" sz="2400" i="1" dirty="0"/>
                  <a:t>R </a:t>
                </a:r>
                <a:r>
                  <a:rPr lang="en-US" altLang="en-US" sz="2400" dirty="0"/>
                  <a:t>is in BCNF with respect to a set </a:t>
                </a:r>
                <a:r>
                  <a:rPr lang="en-US" altLang="en-US" sz="2400" i="1" dirty="0"/>
                  <a:t>F </a:t>
                </a:r>
                <a:r>
                  <a:rPr lang="en-US" altLang="en-US" sz="2400" dirty="0"/>
                  <a:t>of functional dependencies if for all functional dependencies in </a:t>
                </a:r>
                <a:r>
                  <a:rPr lang="en-US" altLang="en-US" sz="2400" b="1" i="1" dirty="0">
                    <a:solidFill>
                      <a:srgbClr val="3333FF"/>
                    </a:solidFill>
                  </a:rPr>
                  <a:t>F</a:t>
                </a:r>
                <a:r>
                  <a:rPr lang="en-US" altLang="en-US" sz="2400" b="1" baseline="30000" dirty="0">
                    <a:solidFill>
                      <a:srgbClr val="3333FF"/>
                    </a:solidFill>
                  </a:rPr>
                  <a:t>+</a:t>
                </a:r>
                <a:r>
                  <a:rPr lang="en-US" altLang="en-US" sz="2400" b="1" dirty="0">
                    <a:solidFill>
                      <a:srgbClr val="3333FF"/>
                    </a:solidFill>
                  </a:rPr>
                  <a:t> </a:t>
                </a:r>
                <a:r>
                  <a:rPr lang="en-US" altLang="en-US" sz="2400" dirty="0"/>
                  <a:t>of the form</a:t>
                </a:r>
              </a:p>
              <a:p>
                <a:pPr marL="0" lvl="1" indent="0" algn="just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400" dirty="0"/>
                  <a:t>		    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l-GR" altLang="en-US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l-GR" altLang="en-US" sz="2400" dirty="0">
                    <a:solidFill>
                      <a:srgbClr val="FF0000"/>
                    </a:solidFill>
                  </a:rPr>
                  <a:t>→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l-GR" altLang="en-US" sz="2400" dirty="0">
                    <a:solidFill>
                      <a:srgbClr val="FF0000"/>
                    </a:solidFill>
                  </a:rPr>
                  <a:t>β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  </a:t>
                </a:r>
              </a:p>
              <a:p>
                <a:pPr marL="342900" lvl="1" indent="-342900" algn="just">
                  <a:lnSpc>
                    <a:spcPct val="120000"/>
                  </a:lnSpc>
                </a:pPr>
                <a:r>
                  <a:rPr lang="en-US" altLang="en-US" dirty="0"/>
                  <a:t>where α ⊆ </a:t>
                </a:r>
                <a:r>
                  <a:rPr lang="en-US" altLang="en-US" i="1" dirty="0"/>
                  <a:t>R </a:t>
                </a:r>
                <a:r>
                  <a:rPr lang="en-US" altLang="en-US" dirty="0"/>
                  <a:t>and β ⊆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, then at </a:t>
                </a:r>
                <a:r>
                  <a:rPr lang="en-US" altLang="en-US" i="1" u="sng" dirty="0"/>
                  <a:t>least one</a:t>
                </a:r>
                <a:r>
                  <a:rPr lang="en-US" altLang="en-US" dirty="0"/>
                  <a:t> of the following holds:</a:t>
                </a:r>
              </a:p>
              <a:p>
                <a:pPr marL="906463" lvl="4" algn="just">
                  <a:lnSpc>
                    <a:spcPct val="120000"/>
                  </a:lnSpc>
                </a:pPr>
                <a:r>
                  <a:rPr lang="en-US" altLang="en-US" sz="2400" b="1" dirty="0">
                    <a:solidFill>
                      <a:srgbClr val="FF0000"/>
                    </a:solidFill>
                  </a:rPr>
                  <a:t>α → β is trivial (i.e.,β⊆α) </a:t>
                </a:r>
              </a:p>
              <a:p>
                <a:pPr marL="1363663" lvl="5" algn="just">
                  <a:lnSpc>
                    <a:spcPct val="120000"/>
                  </a:lnSpc>
                </a:pPr>
                <a:r>
                  <a:rPr lang="en-US" altLang="en-US" sz="2400" b="1" dirty="0">
                    <a:solidFill>
                      <a:srgbClr val="002060"/>
                    </a:solidFill>
                  </a:rPr>
                  <a:t>For simplicity, also require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∅</m:t>
                    </m:r>
                  </m:oMath>
                </a14:m>
                <a:r>
                  <a:rPr lang="en-US" altLang="en-US" sz="2400" b="1" dirty="0">
                    <a:solidFill>
                      <a:srgbClr val="002060"/>
                    </a:solidFill>
                  </a:rPr>
                  <a:t>. (if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 ∅</m:t>
                    </m:r>
                  </m:oMath>
                </a14:m>
                <a:r>
                  <a:rPr lang="en-US" altLang="en-US" sz="2400" b="1" dirty="0">
                    <a:solidFill>
                      <a:srgbClr val="002060"/>
                    </a:solidFill>
                  </a:rPr>
                  <a:t> then (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alt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en-US" sz="2400" b="1" dirty="0">
                    <a:solidFill>
                      <a:srgbClr val="002060"/>
                    </a:solidFill>
                  </a:rPr>
                  <a:t>) is extraneous in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en-US" sz="2400" b="1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906463" lvl="4" algn="just">
                  <a:lnSpc>
                    <a:spcPct val="120000"/>
                  </a:lnSpc>
                </a:pPr>
                <a:r>
                  <a:rPr lang="en-US" altLang="en-US" sz="2400" b="1" dirty="0">
                    <a:solidFill>
                      <a:srgbClr val="FF0000"/>
                    </a:solidFill>
                  </a:rPr>
                  <a:t>α is a </a:t>
                </a:r>
                <a:r>
                  <a:rPr lang="en-US" altLang="en-US" sz="2400" b="1" dirty="0" err="1">
                    <a:solidFill>
                      <a:srgbClr val="FF0000"/>
                    </a:solidFill>
                  </a:rPr>
                  <a:t>superkey</a:t>
                </a:r>
                <a:r>
                  <a:rPr lang="en-US" altLang="en-US" sz="2400" b="1" dirty="0">
                    <a:solidFill>
                      <a:srgbClr val="FF0000"/>
                    </a:solidFill>
                  </a:rPr>
                  <a:t> for </a:t>
                </a:r>
                <a:r>
                  <a:rPr lang="en-US" altLang="en-US" sz="2400" b="1" i="1" dirty="0">
                    <a:solidFill>
                      <a:srgbClr val="FF0000"/>
                    </a:solidFill>
                  </a:rPr>
                  <a:t>R </a:t>
                </a:r>
                <a:endParaRPr lang="en-US" altLang="en-US" sz="2400" b="1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BC0D4-20D8-4A03-AD30-00E20CCFB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498080" cy="4906963"/>
              </a:xfrm>
              <a:blipFill>
                <a:blip r:embed="rId2"/>
                <a:stretch>
                  <a:fillRect l="-1138" t="-124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6810-A529-43CC-992A-9A717AC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5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C23-BB15-4D2B-B1E9-F5E245AA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Boyce-Codd Normal Form (BCNF)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AC71-DBD5-4594-AE8E-DE829426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8225589" cy="4906963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b="0" i="1" dirty="0"/>
              <a:t>R: </a:t>
            </a:r>
            <a:r>
              <a:rPr lang="en-US" b="0" i="1" dirty="0" err="1"/>
              <a:t>in_dep</a:t>
            </a:r>
            <a:r>
              <a:rPr lang="en-US" b="0" i="1" dirty="0"/>
              <a:t> (ID, name, salary, </a:t>
            </a:r>
            <a:r>
              <a:rPr lang="en-US" b="0" i="1" dirty="0" err="1"/>
              <a:t>dept_name</a:t>
            </a:r>
            <a:r>
              <a:rPr lang="en-US" b="0" i="1" dirty="0"/>
              <a:t>, building, budget)</a:t>
            </a:r>
          </a:p>
          <a:p>
            <a:pPr algn="just"/>
            <a:r>
              <a:rPr lang="en-US" dirty="0"/>
              <a:t>The functional dependency </a:t>
            </a:r>
            <a:r>
              <a:rPr lang="en-US" dirty="0" err="1">
                <a:solidFill>
                  <a:srgbClr val="FF0000"/>
                </a:solidFill>
              </a:rPr>
              <a:t>dept_name</a:t>
            </a:r>
            <a:r>
              <a:rPr lang="en-US" dirty="0">
                <a:solidFill>
                  <a:srgbClr val="FF0000"/>
                </a:solidFill>
              </a:rPr>
              <a:t> → budget </a:t>
            </a:r>
            <a:r>
              <a:rPr lang="en-US" dirty="0"/>
              <a:t>holds on </a:t>
            </a:r>
            <a:r>
              <a:rPr lang="en-US" dirty="0" err="1"/>
              <a:t>in_dep</a:t>
            </a:r>
            <a:r>
              <a:rPr lang="en-US" dirty="0"/>
              <a:t>, but </a:t>
            </a:r>
            <a:r>
              <a:rPr lang="en-US" dirty="0" err="1"/>
              <a:t>dept_name</a:t>
            </a:r>
            <a:r>
              <a:rPr lang="en-US" dirty="0"/>
              <a:t> is not a </a:t>
            </a:r>
            <a:r>
              <a:rPr lang="en-US" dirty="0" err="1"/>
              <a:t>superkey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We decomposed into the </a:t>
            </a:r>
            <a:r>
              <a:rPr lang="en-US" b="0" i="1" dirty="0"/>
              <a:t>instructor</a:t>
            </a:r>
            <a:r>
              <a:rPr lang="en-US" dirty="0"/>
              <a:t> and </a:t>
            </a:r>
            <a:r>
              <a:rPr lang="en-US" b="0" i="1" dirty="0"/>
              <a:t>department</a:t>
            </a:r>
            <a:r>
              <a:rPr lang="en-US" dirty="0"/>
              <a:t> schemas:</a:t>
            </a:r>
          </a:p>
          <a:p>
            <a:pPr marL="457200" lvl="1" indent="0" algn="just">
              <a:buNone/>
            </a:pPr>
            <a:r>
              <a:rPr lang="en-US" b="0" i="1" dirty="0"/>
              <a:t>R1: instructor (ID, name, </a:t>
            </a:r>
            <a:r>
              <a:rPr lang="en-US" b="0" i="1" dirty="0" err="1"/>
              <a:t>dept_name</a:t>
            </a:r>
            <a:r>
              <a:rPr lang="en-US" b="0" i="1" dirty="0"/>
              <a:t>, salary)</a:t>
            </a:r>
          </a:p>
          <a:p>
            <a:pPr marL="457200" lvl="1" indent="0" algn="just">
              <a:buNone/>
            </a:pPr>
            <a:r>
              <a:rPr lang="en-US" b="0" i="1" dirty="0"/>
              <a:t>R2: department (</a:t>
            </a:r>
            <a:r>
              <a:rPr lang="en-US" b="0" i="1" dirty="0" err="1"/>
              <a:t>dept_name</a:t>
            </a:r>
            <a:r>
              <a:rPr lang="en-US" b="0" i="1" dirty="0"/>
              <a:t>, building, budget)</a:t>
            </a:r>
          </a:p>
          <a:p>
            <a:pPr algn="just"/>
            <a:r>
              <a:rPr lang="en-US" dirty="0"/>
              <a:t>The </a:t>
            </a:r>
            <a:r>
              <a:rPr lang="en-US" b="0" i="1" dirty="0"/>
              <a:t>instructor</a:t>
            </a:r>
            <a:r>
              <a:rPr lang="en-US" dirty="0"/>
              <a:t> schema is in BCNF. Similarly, the </a:t>
            </a:r>
            <a:r>
              <a:rPr lang="en-US" b="0" i="1" dirty="0"/>
              <a:t>department</a:t>
            </a:r>
            <a:r>
              <a:rPr lang="en-US" dirty="0"/>
              <a:t> schema is in BCNF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F0D4-6DF5-4ED4-AD1F-0E8943BB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4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76CA-3A6E-4FD3-B92A-46E3A996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Boyce-Codd Normal Form (BCNF)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64B28-509A-439D-8E78-75C306AA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669505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en-US" dirty="0"/>
                  <a:t>If R is not in BCNF because of non-trivial dependency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α → β</a:t>
                </a:r>
                <a:r>
                  <a:rPr lang="en-US" altLang="en-US" dirty="0"/>
                  <a:t>, then decompose R</a:t>
                </a:r>
              </a:p>
              <a:p>
                <a:pPr algn="just"/>
                <a:endParaRPr lang="en-US" altLang="en-US" sz="2400" dirty="0"/>
              </a:p>
              <a:p>
                <a:pPr algn="just"/>
                <a:r>
                  <a:rPr lang="en-US" altLang="en-US" dirty="0"/>
                  <a:t>R is decomposed into two relations</a:t>
                </a:r>
              </a:p>
              <a:p>
                <a:pPr lvl="1" algn="just"/>
                <a:r>
                  <a:rPr lang="en-US" altLang="en-US" dirty="0"/>
                  <a:t>R1 = </a:t>
                </a:r>
                <a:r>
                  <a:rPr lang="el-GR" altLang="en-US" dirty="0"/>
                  <a:t>(α U β )</a:t>
                </a:r>
                <a:r>
                  <a:rPr lang="en-US" altLang="en-US" dirty="0"/>
                  <a:t>    </a:t>
                </a:r>
                <a:r>
                  <a:rPr lang="en-US" altLang="en-US" dirty="0">
                    <a:solidFill>
                      <a:srgbClr val="3333FF"/>
                    </a:solidFill>
                  </a:rPr>
                  <a:t>-- </a:t>
                </a:r>
                <a:r>
                  <a:rPr lang="el-GR" altLang="en-US" dirty="0">
                    <a:solidFill>
                      <a:srgbClr val="3333FF"/>
                    </a:solidFill>
                  </a:rPr>
                  <a:t>α</a:t>
                </a:r>
                <a:r>
                  <a:rPr lang="en-US" altLang="en-US" dirty="0">
                    <a:solidFill>
                      <a:srgbClr val="3333FF"/>
                    </a:solidFill>
                  </a:rPr>
                  <a:t> is super key in R1 </a:t>
                </a:r>
              </a:p>
              <a:p>
                <a:pPr lvl="1" algn="just"/>
                <a:r>
                  <a:rPr lang="en-US" altLang="en-US" dirty="0"/>
                  <a:t>R2 = </a:t>
                </a:r>
                <a:r>
                  <a:rPr lang="el-GR" altLang="en-US" dirty="0"/>
                  <a:t>(</a:t>
                </a:r>
                <a:r>
                  <a:rPr lang="el-GR" altLang="en-US" i="1" dirty="0"/>
                  <a:t>R</a:t>
                </a:r>
                <a:r>
                  <a:rPr lang="el-GR" altLang="en-US" dirty="0"/>
                  <a:t>-</a:t>
                </a:r>
                <a:r>
                  <a:rPr lang="en-US" altLang="en-US" dirty="0"/>
                  <a:t> </a:t>
                </a:r>
                <a:r>
                  <a:rPr lang="el-GR" altLang="en-US" dirty="0"/>
                  <a:t>(β</a:t>
                </a:r>
                <a:r>
                  <a:rPr lang="en-US" altLang="en-US" dirty="0"/>
                  <a:t> </a:t>
                </a:r>
                <a:r>
                  <a:rPr lang="el-GR" altLang="en-US" i="1" dirty="0"/>
                  <a:t>-</a:t>
                </a:r>
                <a:r>
                  <a:rPr lang="en-US" altLang="en-US" i="1" dirty="0"/>
                  <a:t> </a:t>
                </a:r>
                <a:r>
                  <a:rPr lang="el-GR" altLang="en-US" dirty="0"/>
                  <a:t>α))</a:t>
                </a:r>
                <a:r>
                  <a:rPr lang="en-US" altLang="en-US" dirty="0"/>
                  <a:t>   </a:t>
                </a:r>
                <a:r>
                  <a:rPr lang="en-US" altLang="en-US" dirty="0">
                    <a:solidFill>
                      <a:srgbClr val="3333FF"/>
                    </a:solidFill>
                  </a:rPr>
                  <a:t>-- R2.</a:t>
                </a:r>
                <a:r>
                  <a:rPr lang="el-GR" altLang="en-US" dirty="0">
                    <a:solidFill>
                      <a:srgbClr val="3333FF"/>
                    </a:solidFill>
                  </a:rPr>
                  <a:t>α</a:t>
                </a:r>
                <a:r>
                  <a:rPr lang="en-US" altLang="en-US" dirty="0">
                    <a:solidFill>
                      <a:srgbClr val="3333FF"/>
                    </a:solidFill>
                  </a:rPr>
                  <a:t> is foreign keys to R1.</a:t>
                </a:r>
                <a:r>
                  <a:rPr lang="el-GR" altLang="en-US" dirty="0">
                    <a:solidFill>
                      <a:srgbClr val="3333FF"/>
                    </a:solidFill>
                  </a:rPr>
                  <a:t>α</a:t>
                </a:r>
                <a:endParaRPr lang="en-US" altLang="en-US" dirty="0">
                  <a:solidFill>
                    <a:srgbClr val="3333FF"/>
                  </a:solidFill>
                </a:endParaRPr>
              </a:p>
              <a:p>
                <a:pPr marL="457200" lvl="1" indent="0" algn="just">
                  <a:buNone/>
                </a:pPr>
                <a:endParaRPr lang="en-US" b="0" i="1" dirty="0"/>
              </a:p>
              <a:p>
                <a:pPr algn="just"/>
                <a:r>
                  <a:rPr lang="en-US" b="0" i="1" dirty="0"/>
                  <a:t>In R: </a:t>
                </a:r>
                <a:r>
                  <a:rPr lang="en-US" b="0" i="1" dirty="0" err="1"/>
                  <a:t>in_dep</a:t>
                </a:r>
                <a:r>
                  <a:rPr lang="en-US" b="0" i="1" dirty="0"/>
                  <a:t> (ID, name, salary, 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building, budget),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 err="1">
                    <a:solidFill>
                      <a:srgbClr val="FF0000"/>
                    </a:solidFill>
                  </a:rPr>
                  <a:t>dept_name</a:t>
                </a:r>
                <a:r>
                  <a:rPr lang="en-US" b="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{building, budget}</a:t>
                </a:r>
                <a:endParaRPr lang="en-US" b="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/>
                  <a:t>= (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building, budget)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b="0" i="1" dirty="0"/>
                  <a:t>(ID, name, </a:t>
                </a:r>
                <a:r>
                  <a:rPr lang="en-US" b="0" i="1" dirty="0" err="1"/>
                  <a:t>dept_name</a:t>
                </a:r>
                <a:r>
                  <a:rPr lang="en-US" b="0" i="1" dirty="0"/>
                  <a:t>, salary)</a:t>
                </a:r>
              </a:p>
              <a:p>
                <a:pPr marL="457200" lvl="1" indent="0" algn="just">
                  <a:buNone/>
                </a:pPr>
                <a:endParaRPr lang="en-US" b="0" i="1" dirty="0"/>
              </a:p>
              <a:p>
                <a:pPr algn="just"/>
                <a:endParaRPr lang="en-US" altLang="en-US" dirty="0">
                  <a:solidFill>
                    <a:srgbClr val="3333FF"/>
                  </a:solidFill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64B28-509A-439D-8E78-75C306AA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669505" cy="4906963"/>
              </a:xfrm>
              <a:blipFill>
                <a:blip r:embed="rId2"/>
                <a:stretch>
                  <a:fillRect l="-1645" t="-2733" r="-1828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2AC74-EC94-4530-84FD-564C6AB3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014A9-6B3D-41D7-B4B2-5D8A0724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362675"/>
            <a:ext cx="4495800" cy="1696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4324CC-D3B2-4B68-A7EB-D2D5BB64BF45}"/>
              </a:ext>
            </a:extLst>
          </p:cNvPr>
          <p:cNvSpPr/>
          <p:nvPr/>
        </p:nvSpPr>
        <p:spPr>
          <a:xfrm>
            <a:off x="8442960" y="2906156"/>
            <a:ext cx="1249680" cy="522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941C9F-CC7F-4752-92BC-280FA41747CE}"/>
                  </a:ext>
                </a:extLst>
              </p:cNvPr>
              <p:cNvSpPr/>
              <p:nvPr/>
            </p:nvSpPr>
            <p:spPr>
              <a:xfrm>
                <a:off x="9934475" y="2906156"/>
                <a:ext cx="626844" cy="522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941C9F-CC7F-4752-92BC-280FA4174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75" y="2906156"/>
                <a:ext cx="626844" cy="52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C534B87-36AC-4AD4-9785-920BB4DA229B}"/>
                  </a:ext>
                </a:extLst>
              </p:cNvPr>
              <p:cNvSpPr/>
              <p:nvPr/>
            </p:nvSpPr>
            <p:spPr>
              <a:xfrm>
                <a:off x="10899406" y="2906156"/>
                <a:ext cx="626844" cy="522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C534B87-36AC-4AD4-9785-920BB4DA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406" y="2906156"/>
                <a:ext cx="626844" cy="522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DABE3F3-B2DA-41E5-9AF3-8BBE66B07777}"/>
              </a:ext>
            </a:extLst>
          </p:cNvPr>
          <p:cNvSpPr txBox="1"/>
          <p:nvPr/>
        </p:nvSpPr>
        <p:spPr>
          <a:xfrm>
            <a:off x="10585984" y="3912690"/>
            <a:ext cx="62684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75049-A4A3-46CD-A700-A62A6A1624CB}"/>
              </a:ext>
            </a:extLst>
          </p:cNvPr>
          <p:cNvSpPr txBox="1"/>
          <p:nvPr/>
        </p:nvSpPr>
        <p:spPr>
          <a:xfrm>
            <a:off x="8297178" y="3912689"/>
            <a:ext cx="62684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986616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C6A3-A87A-4A50-AD20-EBE58B4E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BCNF decomposition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7D039-CD05-4D41-BE45-3CA529B1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DEAE7-6EAA-4B25-98CE-C535330F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3" y="1416843"/>
            <a:ext cx="917483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96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171299-C53A-48AB-809F-164DF500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64" y="42862"/>
            <a:ext cx="7877175" cy="677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0B28C-55F0-4C1F-A43D-261FBB12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BCNF: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969DB-08D1-4F2F-AA9F-63B3ED0F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AEF00-2D8F-4424-99FC-91941580A792}"/>
              </a:ext>
            </a:extLst>
          </p:cNvPr>
          <p:cNvSpPr txBox="1"/>
          <p:nvPr/>
        </p:nvSpPr>
        <p:spPr>
          <a:xfrm>
            <a:off x="8277726" y="2782668"/>
            <a:ext cx="39142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R2: R-(B-A): (A,B,C,D,E)-(B-A) </a:t>
            </a:r>
            <a:br>
              <a:rPr lang="en-US" dirty="0"/>
            </a:br>
            <a:r>
              <a:rPr lang="en-US" dirty="0"/>
              <a:t>                   = (A,B,C,D,E) – (B) = (A,C,D,E) </a:t>
            </a:r>
          </a:p>
        </p:txBody>
      </p:sp>
    </p:spTree>
    <p:extLst>
      <p:ext uri="{BB962C8B-B14F-4D97-AF65-F5344CB8AC3E}">
        <p14:creationId xmlns:p14="http://schemas.microsoft.com/office/powerpoint/2010/main" val="4182354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18A8-1C2F-4B69-AFE6-55DB4160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BCNF Decomposition: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2539-0B56-4D9D-9834-72EF60B5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DF090-3C38-4F3C-973B-D08042C1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9" y="1203157"/>
            <a:ext cx="5642811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29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EBE6-133C-4480-A611-EA745ACE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BCNF Decomposition: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A7E8D-C62D-4471-926C-DCE7E546B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</a:t>
                </a:r>
                <a:r>
                  <a:rPr lang="pt-BR" dirty="0"/>
                  <a:t>R=ABCDE and F = {A -&gt; BC, C -&gt; DE)</a:t>
                </a:r>
              </a:p>
              <a:p>
                <a:r>
                  <a:rPr lang="pt-BR" dirty="0"/>
                  <a:t>Is this relation in BCNF?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𝐴𝐵𝐶𝐷𝐸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𝐶𝐷𝐸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pt-BR" dirty="0"/>
              </a:p>
              <a:p>
                <a:r>
                  <a:rPr lang="pt-BR" dirty="0"/>
                  <a:t>Decompose into BCNF.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A7E8D-C62D-4471-926C-DCE7E546B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D2EE2-9E49-4D84-A1A0-9929CAAB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EBE6-133C-4480-A611-EA745ACE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BCNF Decomposition: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A7E8D-C62D-4471-926C-DCE7E546B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</a:t>
                </a:r>
                <a:r>
                  <a:rPr lang="pt-BR" dirty="0"/>
                  <a:t>R = (ABCD) and F = {AB -&gt; C, B -&gt; D; C -&gt; A} </a:t>
                </a:r>
              </a:p>
              <a:p>
                <a:r>
                  <a:rPr lang="pt-BR" dirty="0"/>
                  <a:t>Is this relation in BCNF?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endParaRPr lang="pt-BR" dirty="0"/>
              </a:p>
              <a:p>
                <a:r>
                  <a:rPr lang="pt-BR" dirty="0"/>
                  <a:t>Decompose into BCNF.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A7E8D-C62D-4471-926C-DCE7E546B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D2EE2-9E49-4D84-A1A0-9929CAAB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994A-4DDB-4635-993D-08CB969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11CC-7251-40E9-B5CB-CEB76EA8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23484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Decomposition of employee schema</a:t>
            </a:r>
            <a:r>
              <a:rPr lang="en-US" b="0" i="1" dirty="0"/>
              <a:t> employee (ID, name, street, city, salary) </a:t>
            </a:r>
            <a:r>
              <a:rPr lang="en-US" dirty="0"/>
              <a:t> into the following two schemas:</a:t>
            </a:r>
          </a:p>
          <a:p>
            <a:pPr marL="457200" lvl="1" indent="0" algn="just">
              <a:buNone/>
            </a:pPr>
            <a:r>
              <a:rPr lang="en-US" b="0" i="1" dirty="0"/>
              <a:t>	employee1 (ID, name)</a:t>
            </a:r>
          </a:p>
          <a:p>
            <a:pPr marL="457200" lvl="1" indent="0" algn="just">
              <a:buNone/>
            </a:pPr>
            <a:r>
              <a:rPr lang="en-US" b="0" i="1" dirty="0"/>
              <a:t>	employee2 (name, street, city, salary)</a:t>
            </a:r>
          </a:p>
          <a:p>
            <a:pPr algn="just"/>
            <a:r>
              <a:rPr lang="en-US" dirty="0"/>
              <a:t>Any flaw?</a:t>
            </a:r>
          </a:p>
          <a:p>
            <a:pPr lvl="1" algn="just"/>
            <a:r>
              <a:rPr lang="en-US" dirty="0"/>
              <a:t>enterprise has two employees with the same name.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4225-BF5F-4BDB-9BE3-D890FFF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D2080-C519-48C3-B473-8D786484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90" y="4547184"/>
            <a:ext cx="4723704" cy="10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7E6B-7BC8-4667-B6C8-5C903190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676138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Multivalued Dependencies and Fourth Normal Form (4NF)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9A78-D518-4F02-BC76-667245DF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6530266" cy="4906963"/>
          </a:xfrm>
        </p:spPr>
        <p:txBody>
          <a:bodyPr/>
          <a:lstStyle/>
          <a:p>
            <a:pPr algn="just"/>
            <a:r>
              <a:rPr lang="en-US" dirty="0"/>
              <a:t>Functional Dependencies are not capable of representing all type of associations between attributes.</a:t>
            </a:r>
          </a:p>
          <a:p>
            <a:pPr algn="just"/>
            <a:r>
              <a:rPr lang="en-US" dirty="0"/>
              <a:t>In general, a FD X→Y represents a </a:t>
            </a:r>
            <a:r>
              <a:rPr lang="en-US" dirty="0">
                <a:solidFill>
                  <a:srgbClr val="FF0000"/>
                </a:solidFill>
              </a:rPr>
              <a:t>many:1</a:t>
            </a:r>
            <a:r>
              <a:rPr lang="en-US" dirty="0"/>
              <a:t> relationship.</a:t>
            </a:r>
          </a:p>
          <a:p>
            <a:pPr algn="just"/>
            <a:r>
              <a:rPr lang="en-US" dirty="0"/>
              <a:t>Sometimes we want to emphasize a </a:t>
            </a:r>
            <a:r>
              <a:rPr lang="en-US" dirty="0" err="1">
                <a:solidFill>
                  <a:srgbClr val="FF0000"/>
                </a:solidFill>
              </a:rPr>
              <a:t>many:many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association or </a:t>
            </a:r>
            <a:r>
              <a:rPr lang="en-US" dirty="0">
                <a:solidFill>
                  <a:srgbClr val="FF0000"/>
                </a:solidFill>
              </a:rPr>
              <a:t>multiple 1:many </a:t>
            </a:r>
            <a:r>
              <a:rPr lang="en-US" dirty="0"/>
              <a:t>relationships in the same table.</a:t>
            </a:r>
          </a:p>
          <a:p>
            <a:pPr algn="just"/>
            <a:r>
              <a:rPr lang="en-US" dirty="0"/>
              <a:t>In this case multivalued dependencies might be more appropriated.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C4C2-4E48-473B-BD06-0B89377D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26C62-9E2C-4BDF-814F-F32C8F79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24" y="1158081"/>
            <a:ext cx="2962275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0EE6B-B7A5-4C75-9BF1-6797F4D6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79" y="3233737"/>
            <a:ext cx="2428875" cy="294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AF1087-FF65-4C44-8E0E-1EC35418F895}"/>
              </a:ext>
            </a:extLst>
          </p:cNvPr>
          <p:cNvSpPr txBox="1"/>
          <p:nvPr/>
        </p:nvSpPr>
        <p:spPr>
          <a:xfrm>
            <a:off x="8234044" y="4486636"/>
            <a:ext cx="132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1NF relation </a:t>
            </a:r>
          </a:p>
        </p:txBody>
      </p:sp>
    </p:spTree>
    <p:extLst>
      <p:ext uri="{BB962C8B-B14F-4D97-AF65-F5344CB8AC3E}">
        <p14:creationId xmlns:p14="http://schemas.microsoft.com/office/powerpoint/2010/main" val="41386752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5E00-9319-4A1D-846D-4B4AB9B4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Form of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1596-971E-44D1-BCE8-300F6DDA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table.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Key: {Course, Teacher, Text}</a:t>
            </a:r>
          </a:p>
          <a:p>
            <a:r>
              <a:rPr lang="en-US" dirty="0">
                <a:solidFill>
                  <a:srgbClr val="FF0000"/>
                </a:solidFill>
              </a:rPr>
              <a:t>Is above table in BCNF and 3NF?</a:t>
            </a:r>
          </a:p>
          <a:p>
            <a:pPr lvl="1"/>
            <a:r>
              <a:rPr lang="en-US" dirty="0"/>
              <a:t>Yes, there are no non-trivial FDs, hence in BCNF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CB99-50B0-4C51-948D-FD09F786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AEB281-0393-40F5-AD92-05BFF69F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76198"/>
              </p:ext>
            </p:extLst>
          </p:nvPr>
        </p:nvGraphicFramePr>
        <p:xfrm>
          <a:off x="1671781" y="1744902"/>
          <a:ext cx="5421744" cy="2926080"/>
        </p:xfrm>
        <a:graphic>
          <a:graphicData uri="http://schemas.openxmlformats.org/drawingml/2006/table">
            <a:tbl>
              <a:tblPr firstRow="1" bandRow="1"/>
              <a:tblGrid>
                <a:gridCol w="1807248">
                  <a:extLst>
                    <a:ext uri="{9D8B030D-6E8A-4147-A177-3AD203B41FA5}">
                      <a16:colId xmlns:a16="http://schemas.microsoft.com/office/drawing/2014/main" val="3101731359"/>
                    </a:ext>
                  </a:extLst>
                </a:gridCol>
                <a:gridCol w="1807248">
                  <a:extLst>
                    <a:ext uri="{9D8B030D-6E8A-4147-A177-3AD203B41FA5}">
                      <a16:colId xmlns:a16="http://schemas.microsoft.com/office/drawing/2014/main" val="3893975450"/>
                    </a:ext>
                  </a:extLst>
                </a:gridCol>
                <a:gridCol w="1807248">
                  <a:extLst>
                    <a:ext uri="{9D8B030D-6E8A-4147-A177-3AD203B41FA5}">
                      <a16:colId xmlns:a16="http://schemas.microsoft.com/office/drawing/2014/main" val="2545786722"/>
                    </a:ext>
                  </a:extLst>
                </a:gridCol>
              </a:tblGrid>
              <a:tr h="32048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4243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520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97912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1842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03048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88793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88252"/>
                  </a:ext>
                </a:extLst>
              </a:tr>
              <a:tr h="32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0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5E00-9319-4A1D-846D-4B4AB9B4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Form of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A1596-971E-44D1-BCE8-300F6DDA8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296891" cy="5033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Look Closely. </a:t>
                </a:r>
              </a:p>
              <a:p>
                <a:pPr lvl="1" algn="just"/>
                <a:r>
                  <a:rPr lang="en-US" dirty="0"/>
                  <a:t>Is table containing certain patterns of data that </a:t>
                </a:r>
                <a:r>
                  <a:rPr lang="en-US" dirty="0">
                    <a:solidFill>
                      <a:srgbClr val="002060"/>
                    </a:solidFill>
                  </a:rPr>
                  <a:t>resemble</a:t>
                </a:r>
                <a:r>
                  <a:rPr lang="en-US" dirty="0"/>
                  <a:t> FDs</a:t>
                </a:r>
              </a:p>
              <a:p>
                <a:pPr lvl="1" algn="just"/>
                <a:r>
                  <a:rPr lang="en-US" dirty="0"/>
                  <a:t>The dependencies are </a:t>
                </a:r>
                <a:r>
                  <a:rPr lang="en-US" dirty="0">
                    <a:solidFill>
                      <a:srgbClr val="00B0F0"/>
                    </a:solidFill>
                  </a:rPr>
                  <a:t>multi-valued dependencies (MVDs) </a:t>
                </a:r>
                <a:r>
                  <a:rPr lang="en-US" dirty="0"/>
                  <a:t>written:</a:t>
                </a:r>
              </a:p>
              <a:p>
                <a:pPr lvl="2" algn="just"/>
                <a:r>
                  <a:rPr lang="en-US" dirty="0"/>
                  <a:t>COURSE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↠ </m:t>
                    </m:r>
                  </m:oMath>
                </a14:m>
                <a:r>
                  <a:rPr lang="en-US" dirty="0"/>
                  <a:t>TEXT</a:t>
                </a:r>
              </a:p>
              <a:p>
                <a:pPr lvl="2" algn="just"/>
                <a:r>
                  <a:rPr lang="en-US" dirty="0"/>
                  <a:t>COURSE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dirty="0"/>
                  <a:t> TEACHER</a:t>
                </a:r>
              </a:p>
              <a:p>
                <a:pPr algn="just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dirty="0"/>
                  <a:t> B is read:</a:t>
                </a:r>
              </a:p>
              <a:p>
                <a:pPr lvl="1" algn="just"/>
                <a:r>
                  <a:rPr lang="en-US" dirty="0"/>
                  <a:t>Attribute B of relation R is </a:t>
                </a:r>
                <a:r>
                  <a:rPr lang="en-US" dirty="0">
                    <a:solidFill>
                      <a:srgbClr val="00B0F0"/>
                    </a:solidFill>
                  </a:rPr>
                  <a:t>multi-dependent</a:t>
                </a:r>
                <a:r>
                  <a:rPr lang="en-US" dirty="0"/>
                  <a:t> on attribute A of relation R, or equivalently, attribute A of relation R </a:t>
                </a:r>
                <a:r>
                  <a:rPr lang="en-US" dirty="0">
                    <a:solidFill>
                      <a:srgbClr val="00B0F0"/>
                    </a:solidFill>
                  </a:rPr>
                  <a:t>multi-determines </a:t>
                </a:r>
                <a:r>
                  <a:rPr lang="en-US" dirty="0"/>
                  <a:t>attribute B.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A1596-971E-44D1-BCE8-300F6DDA8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296891" cy="5033963"/>
              </a:xfrm>
              <a:blipFill>
                <a:blip r:embed="rId2"/>
                <a:stretch>
                  <a:fillRect l="-1744" t="-1937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CB99-50B0-4C51-948D-FD09F786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AEB281-0393-40F5-AD92-05BFF69F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40633"/>
              </p:ext>
            </p:extLst>
          </p:nvPr>
        </p:nvGraphicFramePr>
        <p:xfrm>
          <a:off x="7435281" y="1270000"/>
          <a:ext cx="4034670" cy="2926080"/>
        </p:xfrm>
        <a:graphic>
          <a:graphicData uri="http://schemas.openxmlformats.org/drawingml/2006/table">
            <a:tbl>
              <a:tblPr firstRow="1" bandRow="1"/>
              <a:tblGrid>
                <a:gridCol w="1344890">
                  <a:extLst>
                    <a:ext uri="{9D8B030D-6E8A-4147-A177-3AD203B41FA5}">
                      <a16:colId xmlns:a16="http://schemas.microsoft.com/office/drawing/2014/main" val="3101731359"/>
                    </a:ext>
                  </a:extLst>
                </a:gridCol>
                <a:gridCol w="1344890">
                  <a:extLst>
                    <a:ext uri="{9D8B030D-6E8A-4147-A177-3AD203B41FA5}">
                      <a16:colId xmlns:a16="http://schemas.microsoft.com/office/drawing/2014/main" val="3893975450"/>
                    </a:ext>
                  </a:extLst>
                </a:gridCol>
                <a:gridCol w="1344890">
                  <a:extLst>
                    <a:ext uri="{9D8B030D-6E8A-4147-A177-3AD203B41FA5}">
                      <a16:colId xmlns:a16="http://schemas.microsoft.com/office/drawing/2014/main" val="2545786722"/>
                    </a:ext>
                  </a:extLst>
                </a:gridCol>
              </a:tblGrid>
              <a:tr h="340014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4243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520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9791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184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03048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88793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8825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8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5E00-9319-4A1D-846D-4B4AB9B4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Form of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1596-971E-44D1-BCE8-300F6DDA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296891" cy="5033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Any issue?</a:t>
            </a:r>
          </a:p>
          <a:p>
            <a:pPr lvl="1" algn="just"/>
            <a:r>
              <a:rPr lang="en-US" dirty="0"/>
              <a:t>For example, to add that MCA is also taught by Prof. Ram, we must make sure we add three tuples, one for each of the three MCA texts.</a:t>
            </a:r>
          </a:p>
          <a:p>
            <a:pPr algn="just"/>
            <a:r>
              <a:rPr lang="en-US" dirty="0"/>
              <a:t>Better Design?</a:t>
            </a:r>
          </a:p>
          <a:p>
            <a:pPr lvl="1" algn="just"/>
            <a:r>
              <a:rPr lang="en-US" dirty="0"/>
              <a:t>Replace the table by two projections </a:t>
            </a:r>
          </a:p>
          <a:p>
            <a:pPr lvl="2" algn="just"/>
            <a:r>
              <a:rPr lang="en-US" dirty="0"/>
              <a:t>R1: CT (</a:t>
            </a:r>
            <a:r>
              <a:rPr lang="en-US" u="sng" dirty="0"/>
              <a:t>COURSE</a:t>
            </a:r>
            <a:r>
              <a:rPr lang="en-US" dirty="0"/>
              <a:t>, </a:t>
            </a:r>
            <a:r>
              <a:rPr lang="en-US" u="sng" dirty="0"/>
              <a:t>TEACHER</a:t>
            </a:r>
            <a:r>
              <a:rPr lang="en-US" dirty="0"/>
              <a:t>) </a:t>
            </a:r>
          </a:p>
          <a:p>
            <a:pPr lvl="2" algn="just"/>
            <a:r>
              <a:rPr lang="en-US" dirty="0"/>
              <a:t>R2: CTEXT (</a:t>
            </a:r>
            <a:r>
              <a:rPr lang="en-US" u="sng" dirty="0"/>
              <a:t>COURSE</a:t>
            </a:r>
            <a:r>
              <a:rPr lang="en-US" dirty="0"/>
              <a:t>, </a:t>
            </a:r>
            <a:r>
              <a:rPr lang="en-US" u="sng" dirty="0"/>
              <a:t>TEXT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AEB281-0393-40F5-AD92-05BFF69F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68158"/>
              </p:ext>
            </p:extLst>
          </p:nvPr>
        </p:nvGraphicFramePr>
        <p:xfrm>
          <a:off x="7553046" y="-2761"/>
          <a:ext cx="4223319" cy="2926080"/>
        </p:xfrm>
        <a:graphic>
          <a:graphicData uri="http://schemas.openxmlformats.org/drawingml/2006/table">
            <a:tbl>
              <a:tblPr firstRow="1" bandRow="1"/>
              <a:tblGrid>
                <a:gridCol w="1407773">
                  <a:extLst>
                    <a:ext uri="{9D8B030D-6E8A-4147-A177-3AD203B41FA5}">
                      <a16:colId xmlns:a16="http://schemas.microsoft.com/office/drawing/2014/main" val="3101731359"/>
                    </a:ext>
                  </a:extLst>
                </a:gridCol>
                <a:gridCol w="1407773">
                  <a:extLst>
                    <a:ext uri="{9D8B030D-6E8A-4147-A177-3AD203B41FA5}">
                      <a16:colId xmlns:a16="http://schemas.microsoft.com/office/drawing/2014/main" val="3893975450"/>
                    </a:ext>
                  </a:extLst>
                </a:gridCol>
                <a:gridCol w="1407773">
                  <a:extLst>
                    <a:ext uri="{9D8B030D-6E8A-4147-A177-3AD203B41FA5}">
                      <a16:colId xmlns:a16="http://schemas.microsoft.com/office/drawing/2014/main" val="2545786722"/>
                    </a:ext>
                  </a:extLst>
                </a:gridCol>
              </a:tblGrid>
              <a:tr h="340014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4243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520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9791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184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03048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88793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8825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53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F6D79C-0CA4-4BBD-A814-E95A6A880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38712"/>
              </p:ext>
            </p:extLst>
          </p:nvPr>
        </p:nvGraphicFramePr>
        <p:xfrm>
          <a:off x="6303818" y="3755493"/>
          <a:ext cx="3092636" cy="1463040"/>
        </p:xfrm>
        <a:graphic>
          <a:graphicData uri="http://schemas.openxmlformats.org/drawingml/2006/table">
            <a:tbl>
              <a:tblPr firstRow="1" bandRow="1"/>
              <a:tblGrid>
                <a:gridCol w="1546318">
                  <a:extLst>
                    <a:ext uri="{9D8B030D-6E8A-4147-A177-3AD203B41FA5}">
                      <a16:colId xmlns:a16="http://schemas.microsoft.com/office/drawing/2014/main" val="3101731359"/>
                    </a:ext>
                  </a:extLst>
                </a:gridCol>
                <a:gridCol w="1546318">
                  <a:extLst>
                    <a:ext uri="{9D8B030D-6E8A-4147-A177-3AD203B41FA5}">
                      <a16:colId xmlns:a16="http://schemas.microsoft.com/office/drawing/2014/main" val="3893975450"/>
                    </a:ext>
                  </a:extLst>
                </a:gridCol>
              </a:tblGrid>
              <a:tr h="340014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4243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520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Shyam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1842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Prof. Amit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8879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0F8B001-5BBC-47D1-9944-6BC69BF7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2731"/>
              </p:ext>
            </p:extLst>
          </p:nvPr>
        </p:nvGraphicFramePr>
        <p:xfrm>
          <a:off x="9792091" y="3755493"/>
          <a:ext cx="2247509" cy="2216081"/>
        </p:xfrm>
        <a:graphic>
          <a:graphicData uri="http://schemas.openxmlformats.org/drawingml/2006/table">
            <a:tbl>
              <a:tblPr firstRow="1" bandRow="1"/>
              <a:tblGrid>
                <a:gridCol w="1310791">
                  <a:extLst>
                    <a:ext uri="{9D8B030D-6E8A-4147-A177-3AD203B41FA5}">
                      <a16:colId xmlns:a16="http://schemas.microsoft.com/office/drawing/2014/main" val="3101731359"/>
                    </a:ext>
                  </a:extLst>
                </a:gridCol>
                <a:gridCol w="936718">
                  <a:extLst>
                    <a:ext uri="{9D8B030D-6E8A-4147-A177-3AD203B41FA5}">
                      <a16:colId xmlns:a16="http://schemas.microsoft.com/office/drawing/2014/main" val="2545786722"/>
                    </a:ext>
                  </a:extLst>
                </a:gridCol>
              </a:tblGrid>
              <a:tr h="367188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4243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520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M.Sc.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97912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88793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88252"/>
                  </a:ext>
                </a:extLst>
              </a:tr>
              <a:tr h="367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MCA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531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4CB6AE-23B1-416B-9C67-B0905CBAEB1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850136" y="2923319"/>
            <a:ext cx="1814569" cy="83217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B4EE89-4956-4016-B805-DE6AD573945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664705" y="2923319"/>
            <a:ext cx="1251140" cy="83217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DCB18-8737-4666-84B3-3E7D7E63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06" y="3735844"/>
            <a:ext cx="5251251" cy="2608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C1DD1-D2E7-4788-8655-C73D95D5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Multivalued Dependencies (MVD)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215F6-C4CC-4706-8A0E-F52AAFBD2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/>
                  <a:t>Let </a:t>
                </a:r>
                <a:r>
                  <a:rPr lang="en-US" dirty="0">
                    <a:solidFill>
                      <a:srgbClr val="FF0000"/>
                    </a:solidFill>
                  </a:rPr>
                  <a:t>r(R) </a:t>
                </a:r>
                <a:r>
                  <a:rPr lang="en-US" dirty="0"/>
                  <a:t>be a relation schema and let </a:t>
                </a:r>
                <a:r>
                  <a:rPr lang="en-US" dirty="0">
                    <a:solidFill>
                      <a:srgbClr val="FF0000"/>
                    </a:solidFill>
                  </a:rPr>
                  <a:t>α ⊆ R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β ⊆ R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en-US" dirty="0"/>
                  <a:t>The multivalued dependency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holds on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if, in any legal instance of relation </a:t>
                </a:r>
                <a:r>
                  <a:rPr lang="en-US" dirty="0">
                    <a:solidFill>
                      <a:srgbClr val="FF0000"/>
                    </a:solidFill>
                  </a:rPr>
                  <a:t>r(R)</a:t>
                </a:r>
                <a:r>
                  <a:rPr lang="en-US" dirty="0"/>
                  <a:t>, for all pairs of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dirty="0"/>
                  <a:t>there exist tuples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not necessarily distinct</a:t>
                </a:r>
                <a:r>
                  <a:rPr lang="en-US" dirty="0"/>
                  <a:t>) in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such that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l-GR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l-GR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l-GR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3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00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l-GR" sz="3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3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sSub>
                      <m:sSubPr>
                        <m:ctrlPr>
                          <a:rPr lang="en-US" sz="3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00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l-GR" sz="3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sz="3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l-GR" sz="3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sz="3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sSub>
                        <m:sSubPr>
                          <m:ctrlPr>
                            <a:rPr lang="en-US" sz="3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l-GR" sz="3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sz="3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sz="30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3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l-GR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US" sz="3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3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l-GR" sz="3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0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sz="3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sz="3000" dirty="0">
                  <a:solidFill>
                    <a:srgbClr val="00B0F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00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l-GR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sz="300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sSub>
                        <m:sSubPr>
                          <m:ctrlPr>
                            <a:rPr lang="en-US" sz="3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0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l-GR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000" i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sz="3000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215F6-C4CC-4706-8A0E-F52AAFBD2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3"/>
                <a:stretch>
                  <a:fillRect l="-1412" t="-347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0B98-B889-4A63-B8FD-0D0922D0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FD838-A220-46C1-83A1-3BB4931C4925}"/>
              </a:ext>
            </a:extLst>
          </p:cNvPr>
          <p:cNvSpPr/>
          <p:nvPr/>
        </p:nvSpPr>
        <p:spPr>
          <a:xfrm>
            <a:off x="7812505" y="4443663"/>
            <a:ext cx="962526" cy="32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D8592-E409-4538-9716-0E2BCFEC0998}"/>
              </a:ext>
            </a:extLst>
          </p:cNvPr>
          <p:cNvSpPr/>
          <p:nvPr/>
        </p:nvSpPr>
        <p:spPr>
          <a:xfrm>
            <a:off x="7820527" y="4900861"/>
            <a:ext cx="962526" cy="32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6483C-9400-4618-AB03-0886C5AB7C76}"/>
              </a:ext>
            </a:extLst>
          </p:cNvPr>
          <p:cNvSpPr/>
          <p:nvPr/>
        </p:nvSpPr>
        <p:spPr>
          <a:xfrm>
            <a:off x="7830553" y="5345177"/>
            <a:ext cx="962526" cy="32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05E95-1F86-48EC-9F21-A17EB45B5A8B}"/>
              </a:ext>
            </a:extLst>
          </p:cNvPr>
          <p:cNvSpPr/>
          <p:nvPr/>
        </p:nvSpPr>
        <p:spPr>
          <a:xfrm>
            <a:off x="7836571" y="5767135"/>
            <a:ext cx="962526" cy="32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A4885-0448-451F-ADCF-C41F6A4C71C5}"/>
              </a:ext>
            </a:extLst>
          </p:cNvPr>
          <p:cNvSpPr/>
          <p:nvPr/>
        </p:nvSpPr>
        <p:spPr>
          <a:xfrm>
            <a:off x="8996546" y="4451681"/>
            <a:ext cx="962526" cy="3208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ADDA1-1930-4EEE-A037-DEFADCD445E4}"/>
              </a:ext>
            </a:extLst>
          </p:cNvPr>
          <p:cNvSpPr/>
          <p:nvPr/>
        </p:nvSpPr>
        <p:spPr>
          <a:xfrm>
            <a:off x="8988526" y="5342020"/>
            <a:ext cx="962526" cy="3208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B9C2CD-52FB-4EA6-992C-07EDA2C5D7AC}"/>
              </a:ext>
            </a:extLst>
          </p:cNvPr>
          <p:cNvSpPr/>
          <p:nvPr/>
        </p:nvSpPr>
        <p:spPr>
          <a:xfrm>
            <a:off x="9012588" y="4849313"/>
            <a:ext cx="962526" cy="3208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DA4EE-94A8-43DB-AAC0-3E8B9EB096DF}"/>
              </a:ext>
            </a:extLst>
          </p:cNvPr>
          <p:cNvSpPr/>
          <p:nvPr/>
        </p:nvSpPr>
        <p:spPr>
          <a:xfrm>
            <a:off x="8988526" y="5771733"/>
            <a:ext cx="962526" cy="3208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400314-A94E-4A8B-A6ED-CFA9C91101EF}"/>
              </a:ext>
            </a:extLst>
          </p:cNvPr>
          <p:cNvSpPr/>
          <p:nvPr/>
        </p:nvSpPr>
        <p:spPr>
          <a:xfrm>
            <a:off x="10528567" y="4857335"/>
            <a:ext cx="962526" cy="320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3461DE-772D-477C-979E-1563F3C76D1E}"/>
              </a:ext>
            </a:extLst>
          </p:cNvPr>
          <p:cNvSpPr/>
          <p:nvPr/>
        </p:nvSpPr>
        <p:spPr>
          <a:xfrm>
            <a:off x="10536589" y="5378701"/>
            <a:ext cx="962526" cy="320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9BB9CA-AFC8-46C6-9823-FEA8DD657134}"/>
              </a:ext>
            </a:extLst>
          </p:cNvPr>
          <p:cNvSpPr/>
          <p:nvPr/>
        </p:nvSpPr>
        <p:spPr>
          <a:xfrm>
            <a:off x="10544609" y="5771730"/>
            <a:ext cx="962526" cy="320841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AD1E0-DA6A-4BE1-9345-751BE2E8503A}"/>
              </a:ext>
            </a:extLst>
          </p:cNvPr>
          <p:cNvSpPr/>
          <p:nvPr/>
        </p:nvSpPr>
        <p:spPr>
          <a:xfrm>
            <a:off x="10536589" y="4464299"/>
            <a:ext cx="962526" cy="320841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653A-7777-4B3E-B072-8CEC89EB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to look at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5DBB2-EFD1-4092-91D3-3DF96B13C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175159" cy="490696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The multivalued dependency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holds on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if, two tuples of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agree on all the attributes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, then their components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may be swapped, and the result will be two tuples that are also in the relation.</a:t>
                </a:r>
              </a:p>
              <a:p>
                <a:pPr algn="just"/>
                <a:r>
                  <a:rPr lang="en-US" dirty="0"/>
                  <a:t>Observation </a:t>
                </a:r>
              </a:p>
              <a:p>
                <a:pPr lvl="1" algn="just"/>
                <a:r>
                  <a:rPr lang="en-US" dirty="0"/>
                  <a:t>A multivalued dependency (or MVD)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specifies that given a particular value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, the set of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determined by this value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is completely determined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alone and does not depend on the values of the remaining attributes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00B0F0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algn="just"/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5DBB2-EFD1-4092-91D3-3DF96B13C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175159" cy="4906963"/>
              </a:xfrm>
              <a:blipFill>
                <a:blip r:embed="rId2"/>
                <a:stretch>
                  <a:fillRect l="-1779" t="-1863" r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0782157-2954-4C71-B1E7-D42DCEB0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946" y="1162410"/>
            <a:ext cx="3572728" cy="1858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1D6595-01E8-47F8-9E15-7545979B3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270" y="3628665"/>
            <a:ext cx="35528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55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BE03-AD4B-4ED1-837C-FE245EE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Trivial Multivalued Dependencies Rules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32F49-746F-4E2E-BB49-CE2C27A21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/>
              <a:lstStyle/>
              <a:p>
                <a:r>
                  <a:rPr lang="en-US" dirty="0"/>
                  <a:t>A multi-valued dependency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trivial if and only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,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{Text}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dirty="0"/>
                  <a:t> {Course, Lecturer}</a:t>
                </a:r>
              </a:p>
              <a:p>
                <a:pPr algn="just"/>
                <a:r>
                  <a:rPr lang="en-US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If we have a </a:t>
                </a:r>
                <a:r>
                  <a:rPr lang="en-US" dirty="0">
                    <a:solidFill>
                      <a:srgbClr val="FF0000"/>
                    </a:solidFill>
                  </a:rPr>
                  <a:t>nontrivial</a:t>
                </a:r>
                <a:r>
                  <a:rPr lang="en-US" dirty="0"/>
                  <a:t> MVD in a relation, we may have to repeat values redundantly in the tuples (which is unwanted!).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32F49-746F-4E2E-BB49-CE2C27A21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EB477-4F54-495D-B3B5-419967B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57708-66C6-440A-B880-A29EDEBD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868864"/>
            <a:ext cx="5048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3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1CBE-774D-425A-8C1E-136EABE9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Multivalued Dependencies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5723021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Every FD is an MVD (promotion )</a:t>
                </a:r>
              </a:p>
              <a:p>
                <a:pPr lvl="1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i.e., swapping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’s between two tuples that agree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doesn't create new tuples. </a:t>
                </a:r>
              </a:p>
              <a:p>
                <a:pPr lvl="1" algn="just"/>
                <a:r>
                  <a:rPr lang="en-US" dirty="0"/>
                  <a:t>Example, in Drinkers: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𝑎𝑑𝑑𝑟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5723021" cy="4906963"/>
              </a:xfrm>
              <a:blipFill>
                <a:blip r:embed="rId2"/>
                <a:stretch>
                  <a:fillRect l="-1919" t="-1988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08A7-6EC0-4B2F-A70A-E34F554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C4AD0-EDBE-41DF-B94C-778CEFDC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11" y="2575637"/>
            <a:ext cx="5010652" cy="170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158F8-3A5C-4D1E-9BF3-C806D03D7240}"/>
                  </a:ext>
                </a:extLst>
              </p:cNvPr>
              <p:cNvSpPr txBox="1"/>
              <p:nvPr/>
            </p:nvSpPr>
            <p:spPr>
              <a:xfrm>
                <a:off x="6919411" y="1515182"/>
                <a:ext cx="53903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</a:rPr>
                  <a:t>Drinkers(name, </a:t>
                </a:r>
                <a:r>
                  <a:rPr lang="en-US" sz="2400" i="1" dirty="0" err="1">
                    <a:solidFill>
                      <a:srgbClr val="002060"/>
                    </a:solidFill>
                  </a:rPr>
                  <a:t>addr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, phones, </a:t>
                </a:r>
                <a:r>
                  <a:rPr lang="en-US" sz="2400" i="1" dirty="0" err="1">
                    <a:solidFill>
                      <a:srgbClr val="002060"/>
                    </a:solidFill>
                  </a:rPr>
                  <a:t>beersLiked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) with MVD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𝒏𝒂𝒎𝒆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𝒑𝒉𝒐𝒏𝒆𝒔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158F8-3A5C-4D1E-9BF3-C806D03D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1" y="1515182"/>
                <a:ext cx="5390397" cy="830997"/>
              </a:xfrm>
              <a:prstGeom prst="rect">
                <a:avLst/>
              </a:prstGeom>
              <a:blipFill>
                <a:blip r:embed="rId4"/>
                <a:stretch>
                  <a:fillRect l="-1697" t="-5882" r="-90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79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1CBE-774D-425A-8C1E-136EABE9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Multivalued Dependencies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86740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Complementation rule:</a:t>
                </a:r>
              </a:p>
              <a:p>
                <a:pPr lvl="1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holds on R, then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holds</a:t>
                </a:r>
              </a:p>
              <a:p>
                <a:pPr lvl="1" algn="just"/>
                <a:r>
                  <a:rPr lang="en-US" dirty="0"/>
                  <a:t>Example: since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𝒏𝒂𝒎𝒆</m:t>
                    </m:r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𝒑𝒉𝒐𝒏𝒆𝒔</m:t>
                    </m:r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holds in Drinkers, so does </a:t>
                </a:r>
                <a:r>
                  <a:rPr lang="en-US" dirty="0">
                    <a:solidFill>
                      <a:srgbClr val="00B0F0"/>
                    </a:solidFill>
                  </a:rPr>
                  <a:t>name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{</a:t>
                </a:r>
                <a:r>
                  <a:rPr lang="en-US" dirty="0" err="1">
                    <a:solidFill>
                      <a:srgbClr val="00B0F0"/>
                    </a:solidFill>
                  </a:rPr>
                  <a:t>addr</a:t>
                </a:r>
                <a:r>
                  <a:rPr lang="en-US" dirty="0">
                    <a:solidFill>
                      <a:srgbClr val="00B0F0"/>
                    </a:solidFill>
                  </a:rPr>
                  <a:t>, </a:t>
                </a:r>
                <a:r>
                  <a:rPr lang="en-US" dirty="0" err="1">
                    <a:solidFill>
                      <a:srgbClr val="00B0F0"/>
                    </a:solidFill>
                  </a:rPr>
                  <a:t>beersLiked</a:t>
                </a:r>
                <a:r>
                  <a:rPr lang="en-US" dirty="0">
                    <a:solidFill>
                      <a:srgbClr val="00B0F0"/>
                    </a:solidFill>
                  </a:rPr>
                  <a:t>}.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867400" cy="4906963"/>
              </a:xfrm>
              <a:blipFill>
                <a:blip r:embed="rId2"/>
                <a:stretch>
                  <a:fillRect l="-1871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08A7-6EC0-4B2F-A70A-E34F554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C4AD0-EDBE-41DF-B94C-778CEFDC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11" y="2575637"/>
            <a:ext cx="5010652" cy="170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158F8-3A5C-4D1E-9BF3-C806D03D7240}"/>
                  </a:ext>
                </a:extLst>
              </p:cNvPr>
              <p:cNvSpPr txBox="1"/>
              <p:nvPr/>
            </p:nvSpPr>
            <p:spPr>
              <a:xfrm>
                <a:off x="6919411" y="1515182"/>
                <a:ext cx="53903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</a:rPr>
                  <a:t>Drinkers(name, </a:t>
                </a:r>
                <a:r>
                  <a:rPr lang="en-US" sz="2400" i="1" dirty="0" err="1">
                    <a:solidFill>
                      <a:srgbClr val="002060"/>
                    </a:solidFill>
                  </a:rPr>
                  <a:t>addr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, phones, </a:t>
                </a:r>
                <a:r>
                  <a:rPr lang="en-US" sz="2400" i="1" dirty="0" err="1">
                    <a:solidFill>
                      <a:srgbClr val="002060"/>
                    </a:solidFill>
                  </a:rPr>
                  <a:t>beersLiked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) with MVD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𝒏𝒂𝒎𝒆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𝒑𝒉𝒐𝒏𝒆𝒔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158F8-3A5C-4D1E-9BF3-C806D03D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1" y="1515182"/>
                <a:ext cx="5390397" cy="830997"/>
              </a:xfrm>
              <a:prstGeom prst="rect">
                <a:avLst/>
              </a:prstGeom>
              <a:blipFill>
                <a:blip r:embed="rId4"/>
                <a:stretch>
                  <a:fillRect l="-1697" t="-5882" r="-90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220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1CBE-774D-425A-8C1E-136EABE9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Multivalued Dependencies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94761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Multivalued augmentation rule:</a:t>
                </a:r>
              </a:p>
              <a:p>
                <a:pPr lvl="1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holds, 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𝛽𝛿</m:t>
                    </m:r>
                  </m:oMath>
                </a14:m>
                <a:endParaRPr lang="el-GR" dirty="0"/>
              </a:p>
              <a:p>
                <a:pPr lvl="1" algn="just"/>
                <a:r>
                  <a:rPr lang="en-US" dirty="0"/>
                  <a:t>Example: since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𝒏𝒂𝒎𝒆</m:t>
                    </m:r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𝒑𝒉𝒐𝒏𝒆𝒔</m:t>
                    </m:r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holds in Drinkers,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𝒂𝒅𝒅𝒓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𝒃𝒆𝒆𝒓𝒔𝑳𝒊𝒌𝒆𝒅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𝒃𝒆𝒆𝒓𝒔𝑳𝒊𝒌𝒆𝒅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so does </a:t>
                </a:r>
              </a:p>
              <a:p>
                <a:pPr lvl="1" algn="just"/>
                <a:r>
                  <a:rPr lang="en-US" dirty="0"/>
                  <a:t>{</a:t>
                </a:r>
                <a:r>
                  <a:rPr lang="en-US" dirty="0">
                    <a:solidFill>
                      <a:srgbClr val="00B0F0"/>
                    </a:solidFill>
                  </a:rPr>
                  <a:t>name, </a:t>
                </a:r>
                <a:r>
                  <a:rPr lang="en-US" dirty="0" err="1"/>
                  <a:t>addr</a:t>
                </a:r>
                <a:r>
                  <a:rPr lang="en-US" dirty="0"/>
                  <a:t>, </a:t>
                </a:r>
                <a:r>
                  <a:rPr lang="en-US" dirty="0" err="1"/>
                  <a:t>beersLiked</a:t>
                </a:r>
                <a:r>
                  <a:rPr lang="en-US" dirty="0">
                    <a:solidFill>
                      <a:srgbClr val="00B0F0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{phones,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𝒃𝒆𝒆𝒓𝒔𝑳𝒊𝒌𝒆𝒅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}.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947610" cy="4906963"/>
              </a:xfrm>
              <a:blipFill>
                <a:blip r:embed="rId2"/>
                <a:stretch>
                  <a:fillRect l="-1846" t="-1988" r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08A7-6EC0-4B2F-A70A-E34F554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C4AD0-EDBE-41DF-B94C-778CEFDC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11" y="2575637"/>
            <a:ext cx="5010652" cy="170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158F8-3A5C-4D1E-9BF3-C806D03D7240}"/>
                  </a:ext>
                </a:extLst>
              </p:cNvPr>
              <p:cNvSpPr txBox="1"/>
              <p:nvPr/>
            </p:nvSpPr>
            <p:spPr>
              <a:xfrm>
                <a:off x="6919411" y="1515182"/>
                <a:ext cx="53903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</a:rPr>
                  <a:t>Drinkers(name, </a:t>
                </a:r>
                <a:r>
                  <a:rPr lang="en-US" sz="2400" i="1" dirty="0" err="1">
                    <a:solidFill>
                      <a:srgbClr val="002060"/>
                    </a:solidFill>
                  </a:rPr>
                  <a:t>addr</a:t>
                </a:r>
                <a:r>
                  <a:rPr lang="en-US" sz="2400" i="1" dirty="0">
                    <a:solidFill>
                      <a:srgbClr val="002060"/>
                    </a:solidFill>
                  </a:rPr>
                  <a:t>, phones, </a:t>
                </a:r>
                <a:r>
                  <a:rPr lang="en-US" sz="2400" i="1" dirty="0" err="1">
                    <a:solidFill>
                      <a:srgbClr val="002060"/>
                    </a:solidFill>
                  </a:rPr>
                  <a:t>beersLiked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) with MVD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𝒏𝒂𝒎𝒆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𝒑𝒉𝒐𝒏𝒆𝒔</m:t>
                    </m:r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158F8-3A5C-4D1E-9BF3-C806D03D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1" y="1515182"/>
                <a:ext cx="5390397" cy="830997"/>
              </a:xfrm>
              <a:prstGeom prst="rect">
                <a:avLst/>
              </a:prstGeom>
              <a:blipFill>
                <a:blip r:embed="rId4"/>
                <a:stretch>
                  <a:fillRect l="-1697" t="-5882" r="-90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14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FEB-DEA3-4F81-B6E5-71DDD5EA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6AF4-BB76-48D1-9C3C-DC5244E1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98178" cy="4553284"/>
          </a:xfrm>
        </p:spPr>
        <p:txBody>
          <a:bodyPr/>
          <a:lstStyle/>
          <a:p>
            <a:r>
              <a:rPr lang="en-US" dirty="0"/>
              <a:t>What if we try to regenerate the original tuples using a natural join?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AE26-D5CD-4D68-88A4-1E7A7061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E1622-9ABC-4022-BB8B-0985C041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846"/>
            <a:ext cx="4723704" cy="1040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311B-9C66-49FA-83FD-A4F6DA29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44" y="1686279"/>
            <a:ext cx="5651556" cy="5085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B7875-4064-44FF-BCE4-FE3FE749231D}"/>
              </a:ext>
            </a:extLst>
          </p:cNvPr>
          <p:cNvSpPr txBox="1"/>
          <p:nvPr/>
        </p:nvSpPr>
        <p:spPr>
          <a:xfrm>
            <a:off x="838200" y="3072348"/>
            <a:ext cx="57022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 decomposition is </a:t>
            </a:r>
            <a:r>
              <a:rPr lang="en-US" sz="2400" b="1" dirty="0">
                <a:solidFill>
                  <a:srgbClr val="FF0000"/>
                </a:solidFill>
              </a:rPr>
              <a:t>lossy</a:t>
            </a:r>
            <a:r>
              <a:rPr lang="en-US" sz="2400" b="1" dirty="0">
                <a:solidFill>
                  <a:srgbClr val="002060"/>
                </a:solidFill>
              </a:rPr>
              <a:t> since the join result has lost information about which employee identifiers correspond to which addresses and salaries.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This kind of decompositions are referred as </a:t>
            </a:r>
            <a:r>
              <a:rPr lang="en-US" sz="2400" b="1" dirty="0">
                <a:solidFill>
                  <a:srgbClr val="FF0000"/>
                </a:solidFill>
              </a:rPr>
              <a:t>lossy decompositions</a:t>
            </a:r>
            <a:r>
              <a:rPr lang="en-US" sz="2400" b="1" dirty="0">
                <a:solidFill>
                  <a:srgbClr val="002060"/>
                </a:solidFill>
              </a:rPr>
              <a:t>, and, conversely, to those that are not as </a:t>
            </a:r>
            <a:r>
              <a:rPr lang="en-US" sz="2400" b="1" dirty="0">
                <a:solidFill>
                  <a:srgbClr val="FF0000"/>
                </a:solidFill>
              </a:rPr>
              <a:t>lossless decompositions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7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1CBE-774D-425A-8C1E-136EABE9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Multivalued Dependencies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49BE0-4D66-4CE5-818A-2F08BF30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190625"/>
            <a:ext cx="4781550" cy="447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075" y="1190625"/>
                <a:ext cx="594761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Multivalued transitivity rule: If 𝛼↠𝛽 and 𝛽↠𝛾 holds, then 𝛼↠𝛾−𝛽 holds</a:t>
                </a:r>
              </a:p>
              <a:p>
                <a:pPr lvl="1" algn="just"/>
                <a:r>
                  <a:rPr lang="en-US" dirty="0"/>
                  <a:t>Example: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lvl="1" algn="just"/>
                <a:endParaRPr lang="en-US" dirty="0">
                  <a:solidFill>
                    <a:srgbClr val="00B0F0"/>
                  </a:solidFill>
                </a:endParaRPr>
              </a:p>
              <a:p>
                <a:pPr algn="just"/>
                <a:r>
                  <a:rPr lang="en-US" dirty="0"/>
                  <a:t>Multivalued Pseudo-transitivity rule: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holds, then 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↠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−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075" y="1190625"/>
                <a:ext cx="5947610" cy="4906963"/>
              </a:xfrm>
              <a:blipFill>
                <a:blip r:embed="rId3"/>
                <a:stretch>
                  <a:fillRect l="-1846" t="-2360" r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08A7-6EC0-4B2F-A70A-E34F554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B25BF-A0D5-4D08-8C93-8BFDE496EA96}"/>
              </a:ext>
            </a:extLst>
          </p:cNvPr>
          <p:cNvSpPr txBox="1"/>
          <p:nvPr/>
        </p:nvSpPr>
        <p:spPr>
          <a:xfrm>
            <a:off x="838200" y="6105245"/>
            <a:ext cx="1143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Proof: https://www.researchgate.net/publication/221214699_A_Complete_Axiomatization_for_Functional_and_Multivalued_Dependencies_in_Database_Relations</a:t>
            </a:r>
          </a:p>
        </p:txBody>
      </p:sp>
    </p:spTree>
    <p:extLst>
      <p:ext uri="{BB962C8B-B14F-4D97-AF65-F5344CB8AC3E}">
        <p14:creationId xmlns:p14="http://schemas.microsoft.com/office/powerpoint/2010/main" val="38478983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1890FE-7471-473F-82F7-EA10E5B5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778" y="1270000"/>
            <a:ext cx="6224759" cy="4411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F1CBE-774D-425A-8C1E-136EABE9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Multivalued Dependencies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5771147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Coalescence rule:</a:t>
                </a:r>
              </a:p>
              <a:p>
                <a:pPr lvl="1"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there exists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l-GR" dirty="0"/>
                  <a:t>,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Example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𝑫𝒂𝒚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𝑯𝒐𝒖𝒓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𝑪𝒉𝒂𝒏𝒏𝒆𝒍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 dirty="0"/>
                      <m:t>TVstation</m:t>
                    </m:r>
                    <m:r>
                      <m:rPr>
                        <m:nor/>
                      </m:rPr>
                      <a:rPr lang="en-US" b="1" i="0" dirty="0" smtClean="0"/>
                      <m:t>}, 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𝒄𝒉𝒂𝒏𝒏𝒆𝒍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 </m:t>
                    </m:r>
                  </m:oMath>
                </a14:m>
                <a:r>
                  <a:rPr lang="en-US" dirty="0"/>
                  <a:t>{Day, Hour, Channel} </a:t>
                </a:r>
              </a:p>
              <a:p>
                <a:pPr lvl="1" algn="just"/>
                <a:r>
                  <a:rPr lang="en-US" dirty="0" err="1"/>
                  <a:t>TVstation</a:t>
                </a:r>
                <a:r>
                  <a:rPr lang="en-US" dirty="0"/>
                  <a:t> → Channel </a:t>
                </a:r>
              </a:p>
              <a:p>
                <a:pPr lvl="1" algn="just"/>
                <a:r>
                  <a:rPr lang="en-US" dirty="0">
                    <a:highlight>
                      <a:srgbClr val="FFFF00"/>
                    </a:highlight>
                  </a:rPr>
                  <a:t>S → Channel</a:t>
                </a:r>
              </a:p>
              <a:p>
                <a:pPr lvl="1" algn="just"/>
                <a:r>
                  <a:rPr lang="en-US" dirty="0"/>
                  <a:t>Similarly, </a:t>
                </a:r>
              </a:p>
              <a:p>
                <a:pPr lvl="2" algn="just"/>
                <a:r>
                  <a:rPr lang="en-US" dirty="0"/>
                  <a:t>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en-US" dirty="0"/>
                  <a:t> Sponsor </a:t>
                </a:r>
              </a:p>
              <a:p>
                <a:pPr lvl="2" algn="just"/>
                <a:r>
                  <a:rPr lang="en-US" dirty="0"/>
                  <a:t>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 </m:t>
                    </m:r>
                  </m:oMath>
                </a14:m>
                <a:r>
                  <a:rPr lang="en-US" dirty="0"/>
                  <a:t>Actor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294DB-2AF6-49EF-8C7D-CE81D51B6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5771147" cy="4906963"/>
              </a:xfrm>
              <a:blipFill>
                <a:blip r:embed="rId3"/>
                <a:stretch>
                  <a:fillRect l="-1903" t="-2733" r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08A7-6EC0-4B2F-A70A-E34F554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4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8287-104E-4A3E-B3EC-2365520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Doesn't Hold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E3D10-A472-4466-9DE8-4E1003821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20126"/>
                <a:ext cx="6140116" cy="15568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𝑎𝑟𝑒𝑎𝐶𝑜𝑑𝑒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𝑝h𝑜𝑛𝑒𝑠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holds, but neither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𝑎𝑟𝑒𝑎𝐶𝑜𝑑𝑒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𝑝h𝑜𝑛𝑒𝑠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E3D10-A472-4466-9DE8-4E1003821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20126"/>
                <a:ext cx="6140116" cy="1556837"/>
              </a:xfrm>
              <a:blipFill>
                <a:blip r:embed="rId2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F3E1-A988-4617-8EBC-E47E26A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E4B91-334F-4C12-B501-1785D542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18" y="1311901"/>
            <a:ext cx="7177582" cy="30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78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0F00-2384-4433-817D-1C7B160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 rules for Multivalued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71750-2391-4330-A01F-55C625407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22895" cy="4906963"/>
              </a:xfrm>
            </p:spPr>
            <p:txBody>
              <a:bodyPr/>
              <a:lstStyle/>
              <a:p>
                <a:r>
                  <a:rPr lang="en-US" dirty="0"/>
                  <a:t>Consider the dependencies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over the schema R = {ABCDE}.</a:t>
                </a:r>
              </a:p>
              <a:p>
                <a:r>
                  <a:rPr lang="en-US" dirty="0"/>
                  <a:t>Question Does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given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complementation respect to R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given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transitivity on 2 and 3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augmentation of 4 by D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𝐵𝐸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complementation of 5 respect to 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71750-2391-4330-A01F-55C625407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22895" cy="4906963"/>
              </a:xfrm>
              <a:blipFill>
                <a:blip r:embed="rId2"/>
                <a:stretch>
                  <a:fillRect l="-12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B61EB-AB88-4F85-AD96-0FDB2FB4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0F00-2384-4433-817D-1C7B160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 rules for Multivalued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71750-2391-4330-A01F-55C625407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22895" cy="4906963"/>
              </a:xfrm>
            </p:spPr>
            <p:txBody>
              <a:bodyPr/>
              <a:lstStyle/>
              <a:p>
                <a:r>
                  <a:rPr lang="en-US" dirty="0"/>
                  <a:t>Consider the dependencies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𝑬𝑰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over the schema R = {ABCDEI}.</a:t>
                </a:r>
              </a:p>
              <a:p>
                <a:r>
                  <a:rPr lang="en-US" dirty="0"/>
                  <a:t>Question Does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𝑩𝑪𝑰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71750-2391-4330-A01F-55C625407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22895" cy="4906963"/>
              </a:xfrm>
              <a:blipFill>
                <a:blip r:embed="rId2"/>
                <a:stretch>
                  <a:fillRect l="-12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B61EB-AB88-4F85-AD96-0FDB2FB4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AD787-D7BC-4E1E-A5B3-7BCCBFE6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69" y="3457074"/>
            <a:ext cx="5353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0F00-2384-4433-817D-1C7B160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 rules for Multivalued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71750-2391-4330-A01F-55C625407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22895" cy="4906963"/>
              </a:xfrm>
            </p:spPr>
            <p:txBody>
              <a:bodyPr/>
              <a:lstStyle/>
              <a:p>
                <a:r>
                  <a:rPr lang="en-US" dirty="0"/>
                  <a:t>Consider the dependencies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𝑬𝑰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over the schema R = {ABCDEI}.</a:t>
                </a:r>
              </a:p>
              <a:p>
                <a:r>
                  <a:rPr lang="en-US" dirty="0"/>
                  <a:t>Question Does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71750-2391-4330-A01F-55C625407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22895" cy="4906963"/>
              </a:xfrm>
              <a:blipFill>
                <a:blip r:embed="rId2"/>
                <a:stretch>
                  <a:fillRect l="-12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B61EB-AB88-4F85-AD96-0FDB2FB4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3C13-E444-4C89-A81B-5DEC7AC3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159" y="3723481"/>
            <a:ext cx="7038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976C-5935-4859-8D11-D09A1F9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Lossless Decomposition and MVDs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DBF0F-AD04-43ED-A8F0-288E6A829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13914" cy="490696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are the schema and </a:t>
                </a: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be the set of functional and multivalued dependencies on R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form a lossless decomposition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if at least one of the following </a:t>
                </a:r>
                <a:r>
                  <a:rPr lang="en-US" dirty="0" err="1"/>
                  <a:t>multovalued</a:t>
                </a:r>
                <a:r>
                  <a:rPr lang="en-US" dirty="0"/>
                  <a:t> dependencies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DBF0F-AD04-43ED-A8F0-288E6A829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13914" cy="4906963"/>
              </a:xfrm>
              <a:blipFill>
                <a:blip r:embed="rId2"/>
                <a:stretch>
                  <a:fillRect l="-1387" t="-1988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E434-EF76-4D75-8DF2-88BFD3DB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03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C887-91E1-45E7-87D7-0FF7BEB7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68D4-B725-4C96-903C-96C4DFE9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19975" cy="4906963"/>
          </a:xfrm>
        </p:spPr>
        <p:txBody>
          <a:bodyPr/>
          <a:lstStyle/>
          <a:p>
            <a:pPr algn="just"/>
            <a:r>
              <a:rPr lang="en-US" dirty="0"/>
              <a:t>For a set D of functional and multivalued dependencies, can compute closure D+</a:t>
            </a:r>
          </a:p>
          <a:p>
            <a:pPr algn="just"/>
            <a:r>
              <a:rPr lang="en-US" dirty="0"/>
              <a:t>Use inference rules for both functional and multivalued dependencies to compute closure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5EB5-4C3C-44C5-B3B9-670EB4A2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42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DD1-D2E7-4788-8655-C73D95D5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215F6-C4CC-4706-8A0E-F52AAFBD2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375358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A relation R is in 4NF if: whenever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is a nontrivial MVD, then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3000" dirty="0"/>
                  <a:t> is a </a:t>
                </a:r>
                <a:r>
                  <a:rPr lang="en-US" sz="3000" dirty="0" err="1"/>
                  <a:t>superkey</a:t>
                </a:r>
                <a:r>
                  <a:rPr lang="en-US" sz="3000" dirty="0"/>
                  <a:t>.</a:t>
                </a:r>
              </a:p>
              <a:p>
                <a:pPr lvl="1" algn="just"/>
                <a:r>
                  <a:rPr lang="en-US" dirty="0"/>
                  <a:t>That is, all FD’s and MVD’s follow from “key → other attributes” </a:t>
                </a:r>
              </a:p>
              <a:p>
                <a:pPr algn="just"/>
                <a:r>
                  <a:rPr lang="en-US" dirty="0"/>
                  <a:t>Nontrivial MVD means that: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is not a subset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are not, together, all the attributes.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215F6-C4CC-4706-8A0E-F52AAFBD2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375358" cy="4906963"/>
              </a:xfrm>
              <a:blipFill>
                <a:blip r:embed="rId2"/>
                <a:stretch>
                  <a:fillRect l="-1737" t="-2112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0B98-B889-4A63-B8FD-0D0922D0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17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9097-13AC-41B4-BA83-0C4CDB14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4NF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8E9FF-59BF-4E2A-80F6-E2C79D65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9813759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Input: A universal relation R and a set of functional and multivalued dependencies D.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Method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US" dirty="0"/>
                  <a:t>Set </a:t>
                </a:r>
                <a:r>
                  <a:rPr lang="en-US" b="0" i="1" dirty="0"/>
                  <a:t>result:= {R}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US" dirty="0"/>
                  <a:t>While there is a relation schema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/>
                  <a:t> </a:t>
                </a:r>
                <a:r>
                  <a:rPr lang="en-US" dirty="0"/>
                  <a:t>in </a:t>
                </a:r>
                <a:r>
                  <a:rPr lang="en-US" b="0" i="1" dirty="0"/>
                  <a:t>result</a:t>
                </a:r>
                <a:r>
                  <a:rPr lang="en-US" dirty="0"/>
                  <a:t> that is not in </a:t>
                </a:r>
                <a:r>
                  <a:rPr lang="en-US" b="0" i="1" dirty="0"/>
                  <a:t>4NF</a:t>
                </a:r>
                <a:r>
                  <a:rPr lang="en-US" dirty="0"/>
                  <a:t>, do</a:t>
                </a:r>
              </a:p>
              <a:p>
                <a:pPr marL="914400" lvl="2" indent="0" algn="just">
                  <a:buNone/>
                </a:pPr>
                <a:r>
                  <a:rPr lang="en-US" sz="2400" dirty="0"/>
                  <a:t>{</a:t>
                </a:r>
              </a:p>
              <a:p>
                <a:pPr marL="1371600" lvl="3" indent="0" algn="just">
                  <a:buNone/>
                </a:pPr>
                <a:r>
                  <a:rPr lang="en-US" sz="2200" dirty="0"/>
                  <a:t>choose a relation schema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in </a:t>
                </a:r>
                <a:r>
                  <a:rPr lang="en-US" sz="2200" b="0" i="1" dirty="0">
                    <a:solidFill>
                      <a:srgbClr val="FF0000"/>
                    </a:solidFill>
                  </a:rPr>
                  <a:t>result</a:t>
                </a:r>
                <a:r>
                  <a:rPr lang="en-US" sz="2200" dirty="0"/>
                  <a:t> that is not in 4NF;</a:t>
                </a:r>
              </a:p>
              <a:p>
                <a:pPr marL="1371600" lvl="3" indent="0" algn="just">
                  <a:buNone/>
                </a:pPr>
                <a:r>
                  <a:rPr lang="en-US" sz="2200" dirty="0"/>
                  <a:t>find a nontrivial MVD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that violates 4NF;</a:t>
                </a:r>
              </a:p>
              <a:p>
                <a:pPr marL="1371600" lvl="3" indent="0" algn="just">
                  <a:buNone/>
                </a:pPr>
                <a:r>
                  <a:rPr lang="en-US" sz="22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in </a:t>
                </a:r>
                <a:r>
                  <a:rPr lang="en-US" sz="2200" b="0" i="1" dirty="0">
                    <a:solidFill>
                      <a:srgbClr val="FF0000"/>
                    </a:solidFill>
                  </a:rPr>
                  <a:t>result</a:t>
                </a:r>
                <a:r>
                  <a:rPr lang="en-US" sz="2200" dirty="0"/>
                  <a:t> by two relation schemas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;</a:t>
                </a:r>
              </a:p>
              <a:p>
                <a:pPr marL="914400" lvl="2" indent="0" algn="just"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8E9FF-59BF-4E2A-80F6-E2C79D65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9813759" cy="4906963"/>
              </a:xfrm>
              <a:blipFill>
                <a:blip r:embed="rId2"/>
                <a:stretch>
                  <a:fillRect l="-1056" t="-1988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FC36F-236A-457B-9B40-6CE4B5ED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25545</TotalTime>
  <Words>7896</Words>
  <Application>Microsoft Office PowerPoint</Application>
  <PresentationFormat>Widescreen</PresentationFormat>
  <Paragraphs>1185</Paragraphs>
  <Slides>103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Garamond</vt:lpstr>
      <vt:lpstr>Helvetica</vt:lpstr>
      <vt:lpstr>Monotype Sorts</vt:lpstr>
      <vt:lpstr>NimbusRomDOT-Bol</vt:lpstr>
      <vt:lpstr>NimbusRomDOT-Reg</vt:lpstr>
      <vt:lpstr>NimbusRomDOT-RegIta</vt:lpstr>
      <vt:lpstr>STIXMath-Regular</vt:lpstr>
      <vt:lpstr>Times New Roman</vt:lpstr>
      <vt:lpstr>Wingdings</vt:lpstr>
      <vt:lpstr>Office Theme</vt:lpstr>
      <vt:lpstr>Relational Database Design</vt:lpstr>
      <vt:lpstr>Outline</vt:lpstr>
      <vt:lpstr>The University Schema</vt:lpstr>
      <vt:lpstr>Features of Good Relational Designs</vt:lpstr>
      <vt:lpstr>Features of Good Relational Designs</vt:lpstr>
      <vt:lpstr>Question</vt:lpstr>
      <vt:lpstr>Decomposition</vt:lpstr>
      <vt:lpstr>Decomposition</vt:lpstr>
      <vt:lpstr>Decomposition</vt:lpstr>
      <vt:lpstr>Lossless Decomposition</vt:lpstr>
      <vt:lpstr>Normalization</vt:lpstr>
      <vt:lpstr>Normalization: Process</vt:lpstr>
      <vt:lpstr>Normalization: Process</vt:lpstr>
      <vt:lpstr>Normalization: Levels</vt:lpstr>
      <vt:lpstr>Results of Normalization</vt:lpstr>
      <vt:lpstr>ANOMALIES</vt:lpstr>
      <vt:lpstr>ANOMALIES EXAMPLES</vt:lpstr>
      <vt:lpstr>ANOMALIES EXAMPLES</vt:lpstr>
      <vt:lpstr>ANOMALIES EXAMPLES</vt:lpstr>
      <vt:lpstr>ANOMALIES EXAMPLES</vt:lpstr>
      <vt:lpstr>ANOMALIES</vt:lpstr>
      <vt:lpstr>Steps in the Data Normalization Process</vt:lpstr>
      <vt:lpstr>First Normal From</vt:lpstr>
      <vt:lpstr>First Normal From</vt:lpstr>
      <vt:lpstr>Functional Dependencies</vt:lpstr>
      <vt:lpstr>Functional Dependencies: Properties</vt:lpstr>
      <vt:lpstr>Second Normal Form (2NF)</vt:lpstr>
      <vt:lpstr>2NF: Decomposition</vt:lpstr>
      <vt:lpstr>Keys and Functional Dependencies</vt:lpstr>
      <vt:lpstr>Functional Dependencies</vt:lpstr>
      <vt:lpstr>Functional Dependencies</vt:lpstr>
      <vt:lpstr>Functional Dependencies</vt:lpstr>
      <vt:lpstr>Functional Dependencies</vt:lpstr>
      <vt:lpstr>Functional Dependencies</vt:lpstr>
      <vt:lpstr>Functional Dependency: Inference Rules</vt:lpstr>
      <vt:lpstr>Closure of a Set of Functional Dependencies</vt:lpstr>
      <vt:lpstr>A procedure to compute F^+</vt:lpstr>
      <vt:lpstr>Closure of an Attribute Set</vt:lpstr>
      <vt:lpstr>Closure of an Attribute Set</vt:lpstr>
      <vt:lpstr>Closure of an Attribute Set</vt:lpstr>
      <vt:lpstr>Minimal Sets of FDs</vt:lpstr>
      <vt:lpstr>Minimal Sets of FDs: Canonical cover </vt:lpstr>
      <vt:lpstr>Extraneous attributes </vt:lpstr>
      <vt:lpstr>Testing Extraneous Attributes</vt:lpstr>
      <vt:lpstr>Testing Extraneous Attributes</vt:lpstr>
      <vt:lpstr>Computing canonical cover</vt:lpstr>
      <vt:lpstr>Computing CC</vt:lpstr>
      <vt:lpstr>Minimal Sets of FDs</vt:lpstr>
      <vt:lpstr>Equivalence of Sets of FDs</vt:lpstr>
      <vt:lpstr>Properties of Decomposition</vt:lpstr>
      <vt:lpstr>Lossless Decomposition and Functional Dependencies</vt:lpstr>
      <vt:lpstr>Lossless Decomposition and Functional Dependencies</vt:lpstr>
      <vt:lpstr>Lossless Decomposition and Functional Dependencies</vt:lpstr>
      <vt:lpstr>Lossless Decomposition and Functional Dependencies</vt:lpstr>
      <vt:lpstr>Dependency Preserving</vt:lpstr>
      <vt:lpstr>Example of Lost FD</vt:lpstr>
      <vt:lpstr>Example of Lost FD (Cont’d)</vt:lpstr>
      <vt:lpstr>Example of Lost FD (Cont’d)</vt:lpstr>
      <vt:lpstr>Dependency Preservation Test</vt:lpstr>
      <vt:lpstr>After (_)NF</vt:lpstr>
      <vt:lpstr>Third Normal Form (3NF)</vt:lpstr>
      <vt:lpstr>Third Normal Form (3NF)</vt:lpstr>
      <vt:lpstr>Third Normal Form (3NF)</vt:lpstr>
      <vt:lpstr>Third Normal Form (3NF)</vt:lpstr>
      <vt:lpstr>Third Normal Form (3NF)</vt:lpstr>
      <vt:lpstr>Third Normal Form (3NF)</vt:lpstr>
      <vt:lpstr>Third Normal Form</vt:lpstr>
      <vt:lpstr>Third Normal Form</vt:lpstr>
      <vt:lpstr>Boyce-Codd Normal form (BCNF)</vt:lpstr>
      <vt:lpstr>Third Normal Form: Anomalies</vt:lpstr>
      <vt:lpstr>Third Normal Form: Anomalies</vt:lpstr>
      <vt:lpstr>Boyce-Codd Normal Form (BCNF)</vt:lpstr>
      <vt:lpstr>Boyce-Codd Normal Form (BCNF)</vt:lpstr>
      <vt:lpstr>Boyce-Codd Normal Form (BCNF)</vt:lpstr>
      <vt:lpstr>BCNF decomposition algorithm</vt:lpstr>
      <vt:lpstr>BCNF: Example</vt:lpstr>
      <vt:lpstr>BCNF Decomposition: Example</vt:lpstr>
      <vt:lpstr>BCNF Decomposition: Example </vt:lpstr>
      <vt:lpstr>BCNF Decomposition: Example </vt:lpstr>
      <vt:lpstr>Multivalued Dependencies and Fourth Normal Form (4NF)</vt:lpstr>
      <vt:lpstr>A New Form of Redundancy</vt:lpstr>
      <vt:lpstr>A New Form of Redundancy</vt:lpstr>
      <vt:lpstr>A New Form of Redundancy</vt:lpstr>
      <vt:lpstr>Multivalued Dependencies (MVD)</vt:lpstr>
      <vt:lpstr>Another way to look at it</vt:lpstr>
      <vt:lpstr>Trivial Multivalued Dependencies Rules </vt:lpstr>
      <vt:lpstr>Multivalued Dependencies Rules</vt:lpstr>
      <vt:lpstr>Multivalued Dependencies Rules</vt:lpstr>
      <vt:lpstr>Multivalued Dependencies Rules</vt:lpstr>
      <vt:lpstr>Multivalued Dependencies Rules</vt:lpstr>
      <vt:lpstr>Multivalued Dependencies Rules</vt:lpstr>
      <vt:lpstr>Splitting Doesn't Hold </vt:lpstr>
      <vt:lpstr>Inference rules for Multivalued Dependencies</vt:lpstr>
      <vt:lpstr>Inference rules for Multivalued Dependencies</vt:lpstr>
      <vt:lpstr>Inference rules for Multivalued Dependencies</vt:lpstr>
      <vt:lpstr>Lossless Decomposition and MVDs</vt:lpstr>
      <vt:lpstr>Closures</vt:lpstr>
      <vt:lpstr>4NF</vt:lpstr>
      <vt:lpstr>4NF Decomposition </vt:lpstr>
      <vt:lpstr>4NF Decomposition </vt:lpstr>
      <vt:lpstr>4NF Decomposition </vt:lpstr>
      <vt:lpstr>Summary of Normal Forms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887</cp:revision>
  <dcterms:created xsi:type="dcterms:W3CDTF">2018-08-09T05:48:18Z</dcterms:created>
  <dcterms:modified xsi:type="dcterms:W3CDTF">2022-06-03T01:24:28Z</dcterms:modified>
</cp:coreProperties>
</file>