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34" r:id="rId4"/>
    <p:sldId id="258" r:id="rId5"/>
    <p:sldId id="332" r:id="rId6"/>
    <p:sldId id="260" r:id="rId7"/>
    <p:sldId id="335" r:id="rId8"/>
    <p:sldId id="336" r:id="rId9"/>
    <p:sldId id="337" r:id="rId10"/>
    <p:sldId id="338" r:id="rId11"/>
    <p:sldId id="339" r:id="rId12"/>
    <p:sldId id="322" r:id="rId13"/>
    <p:sldId id="323" r:id="rId14"/>
    <p:sldId id="267" r:id="rId15"/>
    <p:sldId id="268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50" r:id="rId25"/>
    <p:sldId id="351" r:id="rId26"/>
    <p:sldId id="353" r:id="rId27"/>
    <p:sldId id="363" r:id="rId28"/>
    <p:sldId id="355" r:id="rId29"/>
    <p:sldId id="356" r:id="rId30"/>
    <p:sldId id="348" r:id="rId31"/>
    <p:sldId id="357" r:id="rId32"/>
    <p:sldId id="349" r:id="rId33"/>
    <p:sldId id="354" r:id="rId34"/>
    <p:sldId id="359" r:id="rId35"/>
    <p:sldId id="358" r:id="rId36"/>
    <p:sldId id="360" r:id="rId37"/>
    <p:sldId id="361" r:id="rId38"/>
    <p:sldId id="362" r:id="rId39"/>
    <p:sldId id="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1000"/>
            <a:ext cx="10567916" cy="7160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</a:rPr>
              <a:t>Transaction Management</a:t>
            </a:r>
            <a:endParaRPr lang="en-US" sz="3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C290-F9C8-49B0-871B-5FEE5DD4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AD37-A907-47D1-9775-AACFA56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T1 transfer $50 from A to B, and T2 transfer 10% of the balance from A to B. The following is a serial schedule, in which T1 is followed by 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0B396-F985-4D14-9E6C-D05CBD8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64BCC-11C7-4D02-B446-143CFBE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76298"/>
            <a:ext cx="2590800" cy="3305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4D87A-C5B6-4BEE-BE49-704CE7DD0E34}"/>
              </a:ext>
            </a:extLst>
          </p:cNvPr>
          <p:cNvSpPr txBox="1"/>
          <p:nvPr/>
        </p:nvSpPr>
        <p:spPr>
          <a:xfrm>
            <a:off x="1197648" y="3785954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A=$1000, B=$2000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46DEF-6ECB-4374-AA21-C9165C9BD036}"/>
              </a:ext>
            </a:extLst>
          </p:cNvPr>
          <p:cNvSpPr txBox="1"/>
          <p:nvPr/>
        </p:nvSpPr>
        <p:spPr>
          <a:xfrm>
            <a:off x="3601123" y="5951645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A=$855, B=$2145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0458-AF86-42D1-9900-494226D7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84CF-9734-4367-84A8-FE44DAAD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T1 and T2 be the transactions defined previously. The following schedule is not a serial schedule, but it is equivalent to the previous Schedule. In both Schedules, the sum A + B is preserved.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0361-4D5D-4F26-BC54-19269B7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85DD4-A4A9-4491-978B-0627B7AD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58" y="2900363"/>
            <a:ext cx="2638425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C1AA8-7058-43EB-B26B-6D6827D4461B}"/>
              </a:ext>
            </a:extLst>
          </p:cNvPr>
          <p:cNvSpPr txBox="1"/>
          <p:nvPr/>
        </p:nvSpPr>
        <p:spPr>
          <a:xfrm>
            <a:off x="5892800" y="2900363"/>
            <a:ext cx="54610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Not all concurrent executions result in a correct state.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7D5CB4-C8AA-4232-9DED-BE770726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3294063"/>
            <a:ext cx="2114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136C30-F912-44F5-BFF8-547F65D21119}"/>
              </a:ext>
            </a:extLst>
          </p:cNvPr>
          <p:cNvSpPr txBox="1"/>
          <p:nvPr/>
        </p:nvSpPr>
        <p:spPr>
          <a:xfrm>
            <a:off x="515483" y="4322977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A=$1000, B=$2000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F59A9-9898-4D95-B151-5315EF12F0BA}"/>
              </a:ext>
            </a:extLst>
          </p:cNvPr>
          <p:cNvSpPr txBox="1"/>
          <p:nvPr/>
        </p:nvSpPr>
        <p:spPr>
          <a:xfrm>
            <a:off x="2918958" y="6488668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A=$855, B=$2145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6CF74-3F11-4853-820F-C09A278AE308}"/>
              </a:ext>
            </a:extLst>
          </p:cNvPr>
          <p:cNvSpPr txBox="1"/>
          <p:nvPr/>
        </p:nvSpPr>
        <p:spPr>
          <a:xfrm>
            <a:off x="5938838" y="4284424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A=$1000, B=$2000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77B52-33E4-42E9-943C-3849E3E2EC7D}"/>
              </a:ext>
            </a:extLst>
          </p:cNvPr>
          <p:cNvSpPr txBox="1"/>
          <p:nvPr/>
        </p:nvSpPr>
        <p:spPr>
          <a:xfrm>
            <a:off x="7589271" y="6407150"/>
            <a:ext cx="206805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A=$950, B=$2100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6044B18-A755-4AF4-B28C-0EF8C5F7E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Issues with Concurrency: Example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92BFE9DB-D2FD-4F6C-B2F0-9DC9ED89E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362201"/>
            <a:ext cx="1492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t)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4EF668EB-14B9-496E-AF91-EE13065F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1"/>
            <a:ext cx="1380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- 100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407E6E22-1696-4AF0-A5BF-BEC75F51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1"/>
            <a:ext cx="1633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t) 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4D7BB70A-2F1B-438C-A395-DDFC7C9E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1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(B, t)</a:t>
            </a: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55231F4C-0DDC-4E70-B209-3CFD0FE9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35489"/>
            <a:ext cx="1439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+ 100</a:t>
            </a: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102E23F9-A78F-49F3-9DC3-3A106B1D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1"/>
            <a:ext cx="1546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(B, t)</a:t>
            </a:r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F3E48C43-82D9-4087-A37A-D514B269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1371600"/>
            <a:ext cx="3936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Transaction T1: Transfer 100 from A to B</a:t>
            </a:r>
          </a:p>
        </p:txBody>
      </p:sp>
      <p:sp>
        <p:nvSpPr>
          <p:cNvPr id="110602" name="Text Box 10">
            <a:extLst>
              <a:ext uri="{FF2B5EF4-FFF2-40B4-BE49-F238E27FC236}">
                <a16:creationId xmlns:a16="http://schemas.microsoft.com/office/drawing/2014/main" id="{791DAF4F-6F59-452C-B192-D4A29AC2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10201"/>
            <a:ext cx="3259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 = 400, B = 600, C = 500</a:t>
            </a:r>
          </a:p>
        </p:txBody>
      </p:sp>
      <p:sp>
        <p:nvSpPr>
          <p:cNvPr id="110603" name="Text Box 11">
            <a:extLst>
              <a:ext uri="{FF2B5EF4-FFF2-40B4-BE49-F238E27FC236}">
                <a16:creationId xmlns:a16="http://schemas.microsoft.com/office/drawing/2014/main" id="{7221D73D-F72D-4B96-B369-86303DEF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33601"/>
            <a:ext cx="32592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 = 500, B = 500, C = 500</a:t>
            </a:r>
          </a:p>
        </p:txBody>
      </p:sp>
      <p:sp>
        <p:nvSpPr>
          <p:cNvPr id="110604" name="Line 12">
            <a:extLst>
              <a:ext uri="{FF2B5EF4-FFF2-40B4-BE49-F238E27FC236}">
                <a16:creationId xmlns:a16="http://schemas.microsoft.com/office/drawing/2014/main" id="{3DDC8E3F-B0DA-4F34-82F7-6BAF8961D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5" name="Line 13">
            <a:extLst>
              <a:ext uri="{FF2B5EF4-FFF2-40B4-BE49-F238E27FC236}">
                <a16:creationId xmlns:a16="http://schemas.microsoft.com/office/drawing/2014/main" id="{7329F68A-271E-49FE-BDAE-0B6F78960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/>
      <p:bldP spid="1106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2ABCE7D-C347-4C69-8AD1-F9E8528D8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Issues with Concurrency: Example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B78141CB-EA22-4FB8-AD68-F22CD744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362201"/>
            <a:ext cx="1510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s)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DB453734-1BB3-404A-8985-E636B692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- 100</a:t>
            </a:r>
          </a:p>
        </p:txBody>
      </p:sp>
      <p:sp>
        <p:nvSpPr>
          <p:cNvPr id="111621" name="Text Box 5">
            <a:extLst>
              <a:ext uri="{FF2B5EF4-FFF2-40B4-BE49-F238E27FC236}">
                <a16:creationId xmlns:a16="http://schemas.microsoft.com/office/drawing/2014/main" id="{DD7EDD88-91C2-4DDB-A691-FE6DC3ED2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429001"/>
            <a:ext cx="16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s) </a:t>
            </a:r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73521113-BB25-42EA-99B8-995C4127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1"/>
            <a:ext cx="1492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(C, s)</a:t>
            </a:r>
          </a:p>
        </p:txBody>
      </p:sp>
      <p:sp>
        <p:nvSpPr>
          <p:cNvPr id="111623" name="Text Box 7">
            <a:extLst>
              <a:ext uri="{FF2B5EF4-FFF2-40B4-BE49-F238E27FC236}">
                <a16:creationId xmlns:a16="http://schemas.microsoft.com/office/drawing/2014/main" id="{AB08F554-E5B3-4E97-B335-03EBFA08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35489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+ 100</a:t>
            </a: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B35D0354-2C3A-43A3-9270-F12C352C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1"/>
            <a:ext cx="1563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(C, s)</a:t>
            </a:r>
          </a:p>
        </p:txBody>
      </p:sp>
      <p:sp>
        <p:nvSpPr>
          <p:cNvPr id="111625" name="Text Box 9">
            <a:extLst>
              <a:ext uri="{FF2B5EF4-FFF2-40B4-BE49-F238E27FC236}">
                <a16:creationId xmlns:a16="http://schemas.microsoft.com/office/drawing/2014/main" id="{61FEDA02-AC7C-4D22-8DF6-D5CA22AD1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71600"/>
            <a:ext cx="3935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Transaction T2: Transfer 100 from A to 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B80D29BE-BEDB-444E-9AAE-DC7D65B2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990601"/>
            <a:ext cx="1492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t)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FB74C66-5673-4B49-94F8-E86BB27A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1"/>
            <a:ext cx="1380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- 100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D673F5F0-522C-4DD2-8585-DC81ACC3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1"/>
            <a:ext cx="1633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t) 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37BA84CC-7088-4FD2-B08A-775805601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1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(B, t)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CE0F7C9D-2D7C-43EF-8AC0-3C3879E3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38601"/>
            <a:ext cx="1439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+ 100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78B520F5-C580-4F86-A243-C3C83FAB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19601"/>
            <a:ext cx="1546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(B, t)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13A41D4-F615-404B-AF58-3ED14F6E7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828801"/>
            <a:ext cx="1510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s)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F9E1CDA-83F1-4D75-B08B-191E3DCE3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- 100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E0D158F0-4087-411D-8173-4202566A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743201"/>
            <a:ext cx="16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s) 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67AA565A-EDFA-46CA-B29D-1E881833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1"/>
            <a:ext cx="1492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(C, s)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58F0A8C3-1802-4B67-BE1F-9FA0A43B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1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+ 100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72872122-F9F7-4EB1-A065-138CFE6D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1"/>
            <a:ext cx="1563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(C, s)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A04340B4-6E5F-404C-8C70-9A188C24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1"/>
            <a:ext cx="199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Transaction T1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15DE793C-9EB7-4FAE-907F-EA4B4003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1"/>
            <a:ext cx="199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Transaction T2</a:t>
            </a:r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80C7181-E5DA-4EBA-8FE2-F4D461ECB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76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DCE8677F-59D3-437A-B5BC-DA729CB6A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7A561EDC-227C-4040-B01E-C59C2F21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8601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7260B75D-1ECD-4454-9348-B5B17910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28601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807A7D40-BDD2-46B4-9C27-01850D16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228601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</a:t>
            </a: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CE60EAB4-67D5-4DB9-B28D-9B7E7497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400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96A0855B-967C-4F1F-8570-01EB6AD5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0A94886D-9E60-414E-88DD-E5DC844F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8EA87605-A089-4411-B6E4-800CF76F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1E6E25B5-B744-414E-AE25-EC9B4ACED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3966D910-0CEA-4833-86EA-235F8DBD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6D7692D2-A269-4458-9266-78B9CC387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43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400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B1BBF78B-39C1-4AF9-889D-3A9AFDE3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2743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C49D6938-E921-4CE6-85A0-6FB07EF5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2743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61" name="Text Box 37">
            <a:extLst>
              <a:ext uri="{FF2B5EF4-FFF2-40B4-BE49-F238E27FC236}">
                <a16:creationId xmlns:a16="http://schemas.microsoft.com/office/drawing/2014/main" id="{EB607437-318E-42EA-9EC1-1E514B60C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400</a:t>
            </a: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5619AC53-3CD4-4242-8CB5-7FA6F719B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00431AB1-D352-4120-B5D6-9E3056E9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9171F6DC-3AEF-42DA-9C78-4128D791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400</a:t>
            </a:r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F4D0F5FC-D753-41BF-98CB-AAE0E433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56E0041D-810D-4DCD-BB52-7CEBF906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7E4D7514-2038-4839-B0ED-2CC7C038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6248401"/>
            <a:ext cx="3081293" cy="4616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400 + 600 + 600 = 1600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0DD17867-CCA1-4A3A-9440-1743BB3C4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990601"/>
            <a:ext cx="1492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t)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0E352EF-3803-47E5-877B-20AD1151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1"/>
            <a:ext cx="13805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- 100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0D6401A-B008-489C-9159-5FEB5C39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1"/>
            <a:ext cx="1633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t) 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B7688A93-DE92-4403-9915-A852C10E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1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(B, t)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195DFF65-726C-40A9-BFF5-F5B61424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38601"/>
            <a:ext cx="1439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 = t + 100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CD0FA3B0-6D7D-45CF-B527-360DA4D4D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19601"/>
            <a:ext cx="1546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(B, t)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70D1CCAA-88D8-4153-AE05-E4C73567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286001"/>
            <a:ext cx="1510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(A, s)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3188522-17C9-4C7F-8759-E9B975BA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4320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- 100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8CB169E5-3083-4900-8C79-6C9E8F31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3200401"/>
            <a:ext cx="16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(A, s) 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F169A70D-7973-47AF-974A-21CA5803C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1"/>
            <a:ext cx="1492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Read (C, s)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4118C0FB-7E78-4540-B751-BDB6AA7B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1"/>
            <a:ext cx="147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 = s + 100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FC247A30-E1B0-4D15-AA2A-DF279166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1"/>
            <a:ext cx="15639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Write (C, s)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3707BF36-67E7-4DE4-A5C5-647443F6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8601"/>
            <a:ext cx="199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Transaction T1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9AC1E157-92E1-45E6-994D-12B5A20A7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1"/>
            <a:ext cx="1996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Transaction T2</a:t>
            </a: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93716439-1A35-40BF-A3A8-133B91552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762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B7F6DCF5-1B99-43A9-8868-EE3EC74FF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66EB8DD0-BF8D-4B0F-8F51-C986F5F4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8601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A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1E4E52B4-C66F-4717-805E-AC084C03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28601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B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3CD5BF05-6C5B-4F26-9CA7-DA2BD8DA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228601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C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F8B9D77A-9E82-4653-A350-459FAB6C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300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248EE561-BC43-4350-8BEF-5D8B4FB1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E208B3E8-62CE-464A-9444-6615BD88C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63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17517FB2-FF5B-4900-AF5B-A575E7AD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5B9FA521-72EA-4D77-B3DA-510BCB35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5F36EA58-DDC3-4E16-9B02-5FCDE8B3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8382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FD3B143B-5B08-4FC1-A2E5-6040FC796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2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400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7D11C765-177C-4F43-8890-C152447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182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B847D335-CCA1-4034-B19F-F8195DF90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8288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62DE1D08-FBF0-411A-B7DB-271CAF3F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300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2546B743-A122-431E-B0D5-8376C0E4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6E684B5E-C8FE-443D-A45D-BFCE7114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2766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81" name="Text Box 33">
            <a:extLst>
              <a:ext uri="{FF2B5EF4-FFF2-40B4-BE49-F238E27FC236}">
                <a16:creationId xmlns:a16="http://schemas.microsoft.com/office/drawing/2014/main" id="{CF9141AA-F512-4E52-9309-EBF995C7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300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4FB28A96-E38A-417C-9025-F0B80211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500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904348AF-F515-419C-BDE6-BD45E522A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34340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600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E582CA0D-6C02-4630-9459-7FA6F803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6248401"/>
            <a:ext cx="3081293" cy="46166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9900"/>
                </a:solidFill>
              </a:rPr>
              <a:t>300 + 600 + 600 = 1500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CDD3-B53A-461D-B80E-806A9CB4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797A-B6E9-49EB-9D00-86A6ECC3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ensure consistency of the database under concurrent execution by making sure that, the schedule should, in some sense, be equivalent to a serial schedule. </a:t>
            </a:r>
          </a:p>
          <a:p>
            <a:r>
              <a:rPr lang="en-US" dirty="0"/>
              <a:t>Such schedules are called </a:t>
            </a:r>
            <a:r>
              <a:rPr lang="en-US" dirty="0">
                <a:solidFill>
                  <a:srgbClr val="FF0000"/>
                </a:solidFill>
              </a:rPr>
              <a:t>serializable</a:t>
            </a:r>
            <a:r>
              <a:rPr lang="en-US" dirty="0"/>
              <a:t> schedules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9849-0017-4D65-9DDB-260289D9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FE7B-8DB3-402F-A35F-46815F9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763F-0259-4C43-B0BA-65973A7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Assumption</a:t>
            </a:r>
          </a:p>
          <a:p>
            <a:pPr lvl="1"/>
            <a:r>
              <a:rPr lang="en-US" dirty="0"/>
              <a:t>Each transaction preserves database consistency.</a:t>
            </a:r>
          </a:p>
          <a:p>
            <a:r>
              <a:rPr lang="en-US" dirty="0"/>
              <a:t>Thus, serial execution of a set of transactions preserves database consistency.</a:t>
            </a:r>
          </a:p>
          <a:p>
            <a:r>
              <a:rPr lang="en-US" dirty="0"/>
              <a:t>A (possibly concurrent) schedule is serializable if it is equivalent to a serial schedule. </a:t>
            </a:r>
          </a:p>
          <a:p>
            <a:r>
              <a:rPr lang="en-US" dirty="0"/>
              <a:t>Different forms of schedule equivalence give rise to the notions of:</a:t>
            </a:r>
          </a:p>
          <a:p>
            <a:pPr lvl="1"/>
            <a:r>
              <a:rPr lang="en-US" dirty="0"/>
              <a:t>conflict serializability</a:t>
            </a:r>
          </a:p>
          <a:p>
            <a:pPr lvl="1"/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63FF-9C7E-44E4-B0DD-62EF0B4B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600-E451-4351-9371-3B17935A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Conflict Serializability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3B806-F407-43F5-A91D-CBFCCA765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Instructions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conflict</a:t>
                </a:r>
                <a:r>
                  <a:rPr lang="en-US" dirty="0"/>
                  <a:t> if and only if there exists some </a:t>
                </a:r>
                <a:r>
                  <a:rPr lang="en-US" dirty="0">
                    <a:solidFill>
                      <a:srgbClr val="FF0000"/>
                    </a:solidFill>
                  </a:rPr>
                  <a:t>item Q</a:t>
                </a:r>
                <a:r>
                  <a:rPr lang="en-US" dirty="0"/>
                  <a:t> accessed by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, and at least one of these instructions wrote Q.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read(Q),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read(Q).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don’t conflict.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read(Q),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write(Q). They conflict.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write(Q),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read(Q). They conflict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write(Q),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write(Q). They conflict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3B806-F407-43F5-A91D-CBFCCA765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739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14362-DFE3-43B1-BC2C-B4E5152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62FA9-0AA4-4170-AD39-7AB831EDF20E}"/>
                  </a:ext>
                </a:extLst>
              </p:cNvPr>
              <p:cNvSpPr txBox="1"/>
              <p:nvPr/>
            </p:nvSpPr>
            <p:spPr>
              <a:xfrm>
                <a:off x="1115785" y="4720102"/>
                <a:ext cx="7955644" cy="162916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Intuitively, a conflict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forces a (logical) temporal order between them.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err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i="1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are consecutive in a schedule and they do not conflict, their results would remain the same even if they had been interchanged in the schedule.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62FA9-0AA4-4170-AD39-7AB831ED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5" y="4720102"/>
                <a:ext cx="7955644" cy="1629164"/>
              </a:xfrm>
              <a:prstGeom prst="rect">
                <a:avLst/>
              </a:prstGeom>
              <a:blipFill>
                <a:blip r:embed="rId3"/>
                <a:stretch>
                  <a:fillRect l="-1149" t="-2612" r="-1226" b="-7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31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547-ECB4-468C-A726-69AE08C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Conflict Serializability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CFBD-A379-43D2-9940-4236185C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schedule S can be transformed into a schedule S´ by a series of swaps of non-conflicting instructions, we say that S and S´ are </a:t>
            </a:r>
            <a:r>
              <a:rPr lang="en-US" dirty="0">
                <a:solidFill>
                  <a:srgbClr val="FF0000"/>
                </a:solidFill>
              </a:rPr>
              <a:t>conflict equivalent</a:t>
            </a:r>
            <a:r>
              <a:rPr lang="en-US" dirty="0"/>
              <a:t>.</a:t>
            </a:r>
          </a:p>
          <a:p>
            <a:r>
              <a:rPr lang="en-US" dirty="0"/>
              <a:t>We say that a schedule S is </a:t>
            </a:r>
            <a:r>
              <a:rPr lang="en-US" dirty="0">
                <a:solidFill>
                  <a:srgbClr val="FF0000"/>
                </a:solidFill>
              </a:rPr>
              <a:t>conflict serializable </a:t>
            </a:r>
            <a:r>
              <a:rPr lang="en-US" dirty="0"/>
              <a:t>if it is </a:t>
            </a:r>
            <a:r>
              <a:rPr lang="en-US" dirty="0">
                <a:solidFill>
                  <a:srgbClr val="FF0000"/>
                </a:solidFill>
              </a:rPr>
              <a:t>conflict equivalent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serial schedule</a:t>
            </a:r>
          </a:p>
          <a:p>
            <a:r>
              <a:rPr lang="en-US" dirty="0"/>
              <a:t>Example of a schedule that is not conflict serializable:</a:t>
            </a:r>
          </a:p>
          <a:p>
            <a:endParaRPr lang="en-US" dirty="0"/>
          </a:p>
          <a:p>
            <a:r>
              <a:rPr lang="en-US" dirty="0"/>
              <a:t>We are unable to swap instructions in the above schedule to obtain either the serial schedule &lt;T3, T4&gt;, or the serial schedule &lt;T4, T3 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83DC-9C55-4D80-8903-1C43AFC1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AF355-4343-4FFA-BB88-B23E21C6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26" y="3901621"/>
            <a:ext cx="1552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EFC5-735E-42B1-AD19-2677BE2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75F4-80D4-440B-83E0-2D8E3965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571015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transaction must be a </a:t>
            </a:r>
            <a:r>
              <a:rPr lang="en-US" b="0" i="1" dirty="0"/>
              <a:t>logical unit of work</a:t>
            </a:r>
            <a:r>
              <a:rPr lang="en-US" dirty="0"/>
              <a:t>. That is, no portion of a transaction stands by itself. </a:t>
            </a:r>
          </a:p>
          <a:p>
            <a:pPr lvl="1"/>
            <a:r>
              <a:rPr lang="en-US" dirty="0"/>
              <a:t>For example, transaction to transfer $50 from account A to account 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read(A)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:= A – 50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write(A)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read(B)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 := B + 50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write(B)</a:t>
            </a:r>
          </a:p>
          <a:p>
            <a:r>
              <a:rPr lang="en-US" dirty="0"/>
              <a:t>Two main issues to deal with:</a:t>
            </a:r>
          </a:p>
          <a:p>
            <a:pPr lvl="1"/>
            <a:r>
              <a:rPr lang="en-US" dirty="0"/>
              <a:t>Recovery: Failures of various kinds, such as hardware failures and system crashes</a:t>
            </a:r>
          </a:p>
          <a:p>
            <a:pPr lvl="1"/>
            <a:r>
              <a:rPr lang="en-US" dirty="0"/>
              <a:t>Concurrent: execution of multiple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B4BA-F512-40D6-88C7-3E36AF98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1DDF-25F6-4E7F-AD35-C4E1DBE3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Conflict Serializability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BD71-59C5-4ACC-8DD2-EFB6BF2D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below can be transformed into a serial schedule where T2 follows T1, by series of swaps of non-conflicting instructions. Therefore the below Schedule is conflict serializable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2A75F-0D0F-4623-8C6E-3018DDF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D12E1-2917-48B5-822F-843E1BFE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96" y="3172505"/>
            <a:ext cx="2234153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054CBE-3D92-4262-A370-628B5115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7" y="3172505"/>
            <a:ext cx="2108483" cy="2615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E7822-FCEA-439D-8CDB-4DF6B663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55" y="3172505"/>
            <a:ext cx="2234153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6B24EC-4617-4BE4-B040-49D7D342BD92}"/>
              </a:ext>
            </a:extLst>
          </p:cNvPr>
          <p:cNvSpPr txBox="1"/>
          <p:nvPr/>
        </p:nvSpPr>
        <p:spPr>
          <a:xfrm>
            <a:off x="6610445" y="4083664"/>
            <a:ext cx="9579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read(A)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623E6-E00B-4AF5-AC89-E80A1024E63C}"/>
              </a:ext>
            </a:extLst>
          </p:cNvPr>
          <p:cNvSpPr txBox="1"/>
          <p:nvPr/>
        </p:nvSpPr>
        <p:spPr>
          <a:xfrm>
            <a:off x="5470264" y="4198757"/>
            <a:ext cx="9950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read(B)</a:t>
            </a:r>
          </a:p>
          <a:p>
            <a:pPr algn="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A43631-3831-4630-ACA8-E94EA5BA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28" y="3179762"/>
            <a:ext cx="2234153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653A44-0155-4E0A-8698-31A905C33B8D}"/>
              </a:ext>
            </a:extLst>
          </p:cNvPr>
          <p:cNvSpPr txBox="1"/>
          <p:nvPr/>
        </p:nvSpPr>
        <p:spPr>
          <a:xfrm>
            <a:off x="8867418" y="4047379"/>
            <a:ext cx="11025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read(A)</a:t>
            </a:r>
          </a:p>
          <a:p>
            <a:endParaRPr lang="en-US" dirty="0"/>
          </a:p>
          <a:p>
            <a:r>
              <a:rPr lang="en-US" dirty="0"/>
              <a:t>write(A)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EF6B8-8D66-4EA3-9C24-09C4A06728AF}"/>
              </a:ext>
            </a:extLst>
          </p:cNvPr>
          <p:cNvSpPr txBox="1"/>
          <p:nvPr/>
        </p:nvSpPr>
        <p:spPr>
          <a:xfrm>
            <a:off x="7727237" y="4206014"/>
            <a:ext cx="99504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dirty="0"/>
              <a:t>read(B)</a:t>
            </a:r>
          </a:p>
          <a:p>
            <a:pPr algn="r"/>
            <a:r>
              <a:rPr lang="en-US" dirty="0"/>
              <a:t>write(B)</a:t>
            </a:r>
          </a:p>
          <a:p>
            <a:pPr algn="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D9B590-2E67-4F04-B264-A8B6EF71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981" y="3182838"/>
            <a:ext cx="2017568" cy="26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3DB8-8EE2-4A13-9A6C-423C1AB6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Conflict Serializability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59C27-517E-4F72-B709-DACFE186C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schedule S, construct a directed graph, called a </a:t>
                </a:r>
                <a:r>
                  <a:rPr lang="en-US" b="0" dirty="0">
                    <a:solidFill>
                      <a:srgbClr val="FF0000"/>
                    </a:solidFill>
                  </a:rPr>
                  <a:t>precedence graph</a:t>
                </a:r>
                <a:r>
                  <a:rPr lang="en-US" dirty="0"/>
                  <a:t>, from S. </a:t>
                </a:r>
              </a:p>
              <a:p>
                <a:r>
                  <a:rPr lang="en-US" dirty="0"/>
                  <a:t>This graph consists of a pair G = (V, E), where V is a set of vertices and E is a set of edges. </a:t>
                </a:r>
              </a:p>
              <a:p>
                <a:pPr lvl="1"/>
                <a:r>
                  <a:rPr lang="en-US" dirty="0"/>
                  <a:t>The set of vertices consists of all the transactions participating in the schedule. </a:t>
                </a:r>
              </a:p>
              <a:p>
                <a:pPr lvl="1"/>
                <a:r>
                  <a:rPr lang="en-US" dirty="0"/>
                  <a:t>The set of edges consists of all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which one of three conditions holds: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 </a:t>
                </a:r>
                <a:r>
                  <a:rPr lang="en-US" dirty="0">
                    <a:solidFill>
                      <a:srgbClr val="002060"/>
                    </a:solidFill>
                  </a:rPr>
                  <a:t>write(Q) before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read(Q).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read(Q) before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write(Q) before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59C27-517E-4F72-B709-DACFE186C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11B98-CFB2-4ADE-B260-82B770FE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2C39-19AB-4413-872E-153B2E3A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Conflict Serializability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9648-8818-462F-B778-A20375A9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precedence graph for schedule given beside appears below. </a:t>
            </a:r>
          </a:p>
          <a:p>
            <a:pPr lvl="1"/>
            <a:r>
              <a:rPr lang="en-US" dirty="0"/>
              <a:t>It contains the edge T1→ T2 because T1 executes read(A) before T2 executes write(A). </a:t>
            </a:r>
          </a:p>
          <a:p>
            <a:pPr lvl="1"/>
            <a:r>
              <a:rPr lang="en-US" dirty="0"/>
              <a:t>It also contains the edge T2 → T1 because T2 executes read(B) before T1 executes write(B)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4767-F071-4D4D-ABE8-907299F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8125A-07D5-4780-ADBF-8DD896D2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1" y="1118392"/>
            <a:ext cx="2743200" cy="3584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10BD18-7AB5-4312-BB59-5C6DD7FD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77" y="3413376"/>
            <a:ext cx="2984195" cy="1995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81C82F-3C98-49CD-81AB-0F3546639790}"/>
              </a:ext>
            </a:extLst>
          </p:cNvPr>
          <p:cNvSpPr txBox="1"/>
          <p:nvPr/>
        </p:nvSpPr>
        <p:spPr>
          <a:xfrm>
            <a:off x="1488774" y="5288300"/>
            <a:ext cx="69342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42021"/>
                </a:solidFill>
                <a:effectLst/>
              </a:rPr>
              <a:t>If the precedence graph for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S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has a cycle, then schedule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S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is not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conflict serializable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If the graph contains no cycles, then the schedule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S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is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conflict serializable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27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B12-DE6E-46C4-8906-01FC4216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Topological sorting.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F39A-BDFA-4CD2-9C84-2827ACCE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obtaining a </a:t>
            </a:r>
            <a:r>
              <a:rPr lang="en-US" dirty="0">
                <a:solidFill>
                  <a:srgbClr val="FF0000"/>
                </a:solidFill>
              </a:rPr>
              <a:t>serializability order </a:t>
            </a:r>
            <a:r>
              <a:rPr lang="en-US" dirty="0"/>
              <a:t>of the transactions by finding a linear order consistent with the partial order of the precedence graph. </a:t>
            </a:r>
          </a:p>
          <a:p>
            <a:r>
              <a:rPr lang="en-US" dirty="0"/>
              <a:t>There are, in general, several possible linear orders that can be obtained through a topological sort.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9456-6BFC-4EC8-B43E-C90E0439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536E8-C755-44B1-A133-61B31FC8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3768725"/>
            <a:ext cx="2418509" cy="2138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E5DDD-94FC-4A7C-BD5C-D36BCBAF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14" y="3458028"/>
            <a:ext cx="962025" cy="272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D7567-4598-4D58-8103-3964C3ABD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925" y="3458028"/>
            <a:ext cx="828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B503-4BFA-456F-9DFD-B989C710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035F1-BC60-4CEB-B9A8-4761DA34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1FDDA-2B16-4076-898A-B6858CEC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1153143"/>
            <a:ext cx="3124200" cy="43163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0B453B-A8B5-44AC-A47D-C16B50B898CF}"/>
              </a:ext>
            </a:extLst>
          </p:cNvPr>
          <p:cNvSpPr/>
          <p:nvPr/>
        </p:nvSpPr>
        <p:spPr>
          <a:xfrm>
            <a:off x="4893733" y="3158072"/>
            <a:ext cx="3335867" cy="753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 Precedence Graph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6F242-C6AB-47C5-B662-BBAA52B2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191548"/>
            <a:ext cx="3880579" cy="2888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54E80F-3212-4044-8C5E-BEDF354BEFBF}"/>
              </a:ext>
            </a:extLst>
          </p:cNvPr>
          <p:cNvSpPr txBox="1"/>
          <p:nvPr/>
        </p:nvSpPr>
        <p:spPr>
          <a:xfrm>
            <a:off x="1015999" y="5571946"/>
            <a:ext cx="1109418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FF0000"/>
                </a:solidFill>
                <a:effectLst/>
              </a:rPr>
              <a:t>The above graph contains cycle/loop which means it is not conflict-serializable but it does not mean that it cannot be consistent and equivalent to the serial schedule it may or may not be. 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E964-916B-49CE-8737-0C0BD45A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FDC4-3DE6-428D-B3F3-2B65903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7213C-0053-4C81-BB33-6200736F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0835"/>
            <a:ext cx="3124200" cy="431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A0C23-996D-4274-9531-4482602A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64" y="1335461"/>
            <a:ext cx="3249409" cy="4283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A0BCBD-B97C-4A91-A46B-24113EFD3B80}"/>
              </a:ext>
            </a:extLst>
          </p:cNvPr>
          <p:cNvSpPr txBox="1"/>
          <p:nvPr/>
        </p:nvSpPr>
        <p:spPr>
          <a:xfrm>
            <a:off x="5899047" y="5863025"/>
            <a:ext cx="9304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8DE7B-1FE7-4356-BF96-404FA5D3A120}"/>
              </a:ext>
            </a:extLst>
          </p:cNvPr>
          <p:cNvSpPr txBox="1"/>
          <p:nvPr/>
        </p:nvSpPr>
        <p:spPr>
          <a:xfrm>
            <a:off x="2087479" y="5839145"/>
            <a:ext cx="9304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FD77D7-8103-4073-8A75-59AF8E90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1890963"/>
            <a:ext cx="2901150" cy="2456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C29A23-DEFA-4E43-9E97-DAA3B7AE74C9}"/>
              </a:ext>
            </a:extLst>
          </p:cNvPr>
          <p:cNvSpPr txBox="1"/>
          <p:nvPr/>
        </p:nvSpPr>
        <p:spPr>
          <a:xfrm>
            <a:off x="5245768" y="5325725"/>
            <a:ext cx="694623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dirty="0"/>
              <a:t>does not contain any cycle/loop, which means it is conflict serializable (equivalent to serial schedule, consistent) and the final result is coming the same as the first table. </a:t>
            </a:r>
          </a:p>
        </p:txBody>
      </p:sp>
    </p:spTree>
    <p:extLst>
      <p:ext uri="{BB962C8B-B14F-4D97-AF65-F5344CB8AC3E}">
        <p14:creationId xmlns:p14="http://schemas.microsoft.com/office/powerpoint/2010/main" val="80476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E964-916B-49CE-8737-0C0BD45A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FDC4-3DE6-428D-B3F3-2B65903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7213C-0053-4C81-BB33-6200736F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0835"/>
            <a:ext cx="3124200" cy="4316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A0C23-996D-4274-9531-4482602A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64" y="1335461"/>
            <a:ext cx="3249409" cy="4283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A0BCBD-B97C-4A91-A46B-24113EFD3B80}"/>
              </a:ext>
            </a:extLst>
          </p:cNvPr>
          <p:cNvSpPr txBox="1"/>
          <p:nvPr/>
        </p:nvSpPr>
        <p:spPr>
          <a:xfrm>
            <a:off x="5899047" y="5863025"/>
            <a:ext cx="9304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8DE7B-1FE7-4356-BF96-404FA5D3A120}"/>
              </a:ext>
            </a:extLst>
          </p:cNvPr>
          <p:cNvSpPr txBox="1"/>
          <p:nvPr/>
        </p:nvSpPr>
        <p:spPr>
          <a:xfrm>
            <a:off x="2087479" y="5839145"/>
            <a:ext cx="9304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1804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5EA-FAB5-076C-E9F9-4667BFA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10FC-5D1B-05A9-F776-8273A198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have two schedules that produce the same outcome but that are not conflict equivalent.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E227-7F2D-E392-A21A-ECBAC6A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7510" y="6365876"/>
            <a:ext cx="2816290" cy="394711"/>
          </a:xfrm>
        </p:spPr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E7CCD-4BF9-4784-3F9F-A5A834FC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16" y="2528128"/>
            <a:ext cx="2984195" cy="19951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F5EF2F-D46D-749E-352A-1115FA4CBA9B}"/>
              </a:ext>
            </a:extLst>
          </p:cNvPr>
          <p:cNvGrpSpPr/>
          <p:nvPr/>
        </p:nvGrpSpPr>
        <p:grpSpPr>
          <a:xfrm>
            <a:off x="968829" y="2532793"/>
            <a:ext cx="1988992" cy="2453853"/>
            <a:chOff x="968829" y="2532793"/>
            <a:chExt cx="1988992" cy="24538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A488AD-83A1-C624-2925-6C232FE71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829" y="2532793"/>
              <a:ext cx="1988992" cy="24538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8F5251-343C-69FC-5A47-85035F7BF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022" y="2639405"/>
              <a:ext cx="1673915" cy="30482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EAEB45-3B95-FB15-8614-8CA5E8A033AE}"/>
              </a:ext>
            </a:extLst>
          </p:cNvPr>
          <p:cNvSpPr txBox="1"/>
          <p:nvPr/>
        </p:nvSpPr>
        <p:spPr>
          <a:xfrm>
            <a:off x="968828" y="4964116"/>
            <a:ext cx="828713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This schedule is not conflict equivalent to the serial schedule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STIXMath-Italic"/>
              </a:rPr>
              <a:t>&lt;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1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,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2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STIXMath-Italic"/>
              </a:rPr>
              <a:t>&gt; and hence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not serializable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61685-38B9-272D-FCEA-6E26B7105394}"/>
              </a:ext>
            </a:extLst>
          </p:cNvPr>
          <p:cNvSpPr txBox="1"/>
          <p:nvPr/>
        </p:nvSpPr>
        <p:spPr>
          <a:xfrm>
            <a:off x="968828" y="5688253"/>
            <a:ext cx="828713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However, the final values of accounts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B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after the execution of either the above schedule or the serial schedule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STIXMath-Italic"/>
              </a:rPr>
              <a:t>&lt;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1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,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NimbusRomDOT-RegIta"/>
              </a:rPr>
              <a:t>T</a:t>
            </a:r>
            <a:r>
              <a:rPr lang="en-US" sz="1100" b="0" i="0" dirty="0">
                <a:solidFill>
                  <a:srgbClr val="242021"/>
                </a:solidFill>
                <a:effectLst/>
                <a:latin typeface="NimbusRomDOT-Reg"/>
              </a:rPr>
              <a:t>2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STIXMath-Italic"/>
              </a:rPr>
              <a:t>&gt;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NimbusRomDOT-Reg"/>
              </a:rPr>
              <a:t>are the same—$960 and $2040, respectively.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50B7A-7C8A-61BE-935A-D71E6211A80C}"/>
              </a:ext>
            </a:extLst>
          </p:cNvPr>
          <p:cNvSpPr txBox="1"/>
          <p:nvPr/>
        </p:nvSpPr>
        <p:spPr>
          <a:xfrm>
            <a:off x="9066245" y="2621065"/>
            <a:ext cx="228755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show the equivalency?</a:t>
            </a:r>
          </a:p>
        </p:txBody>
      </p:sp>
    </p:spTree>
    <p:extLst>
      <p:ext uri="{BB962C8B-B14F-4D97-AF65-F5344CB8AC3E}">
        <p14:creationId xmlns:p14="http://schemas.microsoft.com/office/powerpoint/2010/main" val="28238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B815-6493-45F5-AAE7-D56259CE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23F2-D093-4ECE-AC62-341E1E58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FFB7-BF3E-48ED-9167-1813B37B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71" y="1640056"/>
            <a:ext cx="4057650" cy="17811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0FBEBB4-9711-4646-B414-64F427F609F0}"/>
              </a:ext>
            </a:extLst>
          </p:cNvPr>
          <p:cNvSpPr/>
          <p:nvPr/>
        </p:nvSpPr>
        <p:spPr>
          <a:xfrm>
            <a:off x="5663755" y="2266172"/>
            <a:ext cx="2882678" cy="753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 Precedence Graph</a:t>
            </a:r>
            <a:endParaRPr lang="en-US" dirty="0"/>
          </a:p>
        </p:txBody>
      </p:sp>
      <p:pic>
        <p:nvPicPr>
          <p:cNvPr id="8" name="Picture 7" descr="A picture containing necklet&#10;&#10;Description automatically generated">
            <a:extLst>
              <a:ext uri="{FF2B5EF4-FFF2-40B4-BE49-F238E27FC236}">
                <a16:creationId xmlns:a16="http://schemas.microsoft.com/office/drawing/2014/main" id="{DA9B8CA0-9050-415E-BCDB-0624BF2AC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86" y="1568475"/>
            <a:ext cx="3414847" cy="1827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4D0A7-0E77-407E-A6CC-DE27E38311FE}"/>
              </a:ext>
            </a:extLst>
          </p:cNvPr>
          <p:cNvSpPr txBox="1"/>
          <p:nvPr/>
        </p:nvSpPr>
        <p:spPr>
          <a:xfrm>
            <a:off x="838200" y="4196111"/>
            <a:ext cx="1109418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FF0000"/>
                </a:solidFill>
                <a:effectLst/>
              </a:rPr>
              <a:t>The above graph contains cycle/loop which means it is not conflict-serializable but it does not mean that it cannot be consistent and equivalent to the serial schedule it may or may not be. 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382-1F34-4D40-ADAA-0183CE55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S and S´ be two schedules with the same set of transactions. S and S´ are </a:t>
                </a:r>
                <a:r>
                  <a:rPr lang="en-US" dirty="0">
                    <a:solidFill>
                      <a:srgbClr val="FF0000"/>
                    </a:solidFill>
                  </a:rPr>
                  <a:t>view equivalent </a:t>
                </a:r>
                <a:r>
                  <a:rPr lang="en-US" dirty="0"/>
                  <a:t>if the following three conditions are met, for each data item Q,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in schedule</a:t>
                </a:r>
                <a:r>
                  <a:rPr lang="en-US" dirty="0">
                    <a:solidFill>
                      <a:srgbClr val="002060"/>
                    </a:solidFill>
                  </a:rPr>
                  <a:t> S</a:t>
                </a:r>
                <a:r>
                  <a:rPr lang="en-US" dirty="0"/>
                  <a:t>,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reads the initial value of Q, then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</a:t>
                </a:r>
                <a:r>
                  <a:rPr lang="en-US" dirty="0"/>
                  <a:t> also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read the initial value of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E6C6-B236-4355-BCF3-0C138621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302F1-BCF3-419B-BEF2-6B19DB5C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987007"/>
            <a:ext cx="6343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B88-60E9-49ED-9CDC-A29289FF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487F-6A81-4846-8EF5-615876D2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transaction must take a database from one consistent state to another. Therefore, all parts of a transaction must be executed, or the transaction must be aborted.</a:t>
            </a:r>
          </a:p>
          <a:p>
            <a:pPr lvl="1"/>
            <a:r>
              <a:rPr lang="en-US" dirty="0"/>
              <a:t>A consistent state of the database is one in which all data integrity constraints are satisfied.</a:t>
            </a:r>
          </a:p>
          <a:p>
            <a:pPr lvl="1"/>
            <a:r>
              <a:rPr lang="en-US" dirty="0"/>
              <a:t>For example, transaction to transfer $50 from account A to account 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read(A)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:= A – 50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write(A)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read(B)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 := B + 50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write(B)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608F-5F52-4B91-9996-4219D7DD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A889F-DF97-4114-A153-4CEE84C6EB14}"/>
              </a:ext>
            </a:extLst>
          </p:cNvPr>
          <p:cNvSpPr/>
          <p:nvPr/>
        </p:nvSpPr>
        <p:spPr>
          <a:xfrm>
            <a:off x="6177644" y="3702058"/>
            <a:ext cx="1845129" cy="12736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Account 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$300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21750-946A-48D3-BE9E-54A23494A2D5}"/>
              </a:ext>
            </a:extLst>
          </p:cNvPr>
          <p:cNvSpPr/>
          <p:nvPr/>
        </p:nvSpPr>
        <p:spPr>
          <a:xfrm>
            <a:off x="6177644" y="5049160"/>
            <a:ext cx="1845129" cy="12736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Account B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$200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84A4F-A29C-453F-AD54-74256C596038}"/>
              </a:ext>
            </a:extLst>
          </p:cNvPr>
          <p:cNvSpPr txBox="1"/>
          <p:nvPr/>
        </p:nvSpPr>
        <p:spPr>
          <a:xfrm>
            <a:off x="6177644" y="6407151"/>
            <a:ext cx="1845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+ B = $500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AD086E-6CAE-42DE-A047-BFA2CC6E638D}"/>
              </a:ext>
            </a:extLst>
          </p:cNvPr>
          <p:cNvSpPr/>
          <p:nvPr/>
        </p:nvSpPr>
        <p:spPr>
          <a:xfrm>
            <a:off x="9710067" y="3674842"/>
            <a:ext cx="1845129" cy="12736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Account A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$250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82141-C93C-4A2E-B779-DB7365102595}"/>
              </a:ext>
            </a:extLst>
          </p:cNvPr>
          <p:cNvSpPr/>
          <p:nvPr/>
        </p:nvSpPr>
        <p:spPr>
          <a:xfrm>
            <a:off x="9710067" y="5021944"/>
            <a:ext cx="1845129" cy="12736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Account B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$250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A51A3-B472-48B8-89F8-6A2781DAE987}"/>
              </a:ext>
            </a:extLst>
          </p:cNvPr>
          <p:cNvSpPr txBox="1"/>
          <p:nvPr/>
        </p:nvSpPr>
        <p:spPr>
          <a:xfrm>
            <a:off x="9710067" y="6379935"/>
            <a:ext cx="184513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A + B = $500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848930-F922-4ADD-9231-0378C742B84E}"/>
              </a:ext>
            </a:extLst>
          </p:cNvPr>
          <p:cNvSpPr/>
          <p:nvPr/>
        </p:nvSpPr>
        <p:spPr>
          <a:xfrm>
            <a:off x="8273160" y="4672250"/>
            <a:ext cx="1175657" cy="6395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382-1F34-4D40-ADAA-0183CE55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1332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S and S´ be two schedules with the same set of transactions. S and S´ are </a:t>
                </a:r>
                <a:r>
                  <a:rPr lang="en-US" dirty="0">
                    <a:solidFill>
                      <a:srgbClr val="FF0000"/>
                    </a:solidFill>
                  </a:rPr>
                  <a:t>view equivalent </a:t>
                </a:r>
                <a:r>
                  <a:rPr lang="en-US" dirty="0"/>
                  <a:t>if the following three conditions are met, for each data item Q,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in schedule</a:t>
                </a:r>
                <a:r>
                  <a:rPr lang="en-US" dirty="0">
                    <a:solidFill>
                      <a:srgbClr val="002060"/>
                    </a:solidFill>
                  </a:rPr>
                  <a:t> S</a:t>
                </a:r>
                <a:r>
                  <a:rPr lang="en-US" dirty="0"/>
                  <a:t>,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reads the initial value of Q, then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</a:t>
                </a:r>
                <a:r>
                  <a:rPr lang="en-US" dirty="0"/>
                  <a:t> also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read the initial value of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</a:t>
                </a:r>
                <a:r>
                  <a:rPr lang="en-US" dirty="0"/>
                  <a:t>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read(Q)</a:t>
                </a:r>
                <a:r>
                  <a:rPr lang="en-US" dirty="0"/>
                  <a:t>, and that value was produced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(if any), then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 </a:t>
                </a:r>
                <a:r>
                  <a:rPr lang="en-US" dirty="0"/>
                  <a:t>also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read the value of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 that was produced by the same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 operation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133273"/>
              </a:xfrm>
              <a:blipFill>
                <a:blip r:embed="rId2"/>
                <a:stretch>
                  <a:fillRect l="-1412" t="-3245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E6C6-B236-4355-BCF3-0C138621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205B2-EFE1-4DAF-AF20-7C55030D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23" y="5223164"/>
            <a:ext cx="6296025" cy="1634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01E874-8D7B-40C9-BC6F-2A7BDE3DC14C}"/>
              </a:ext>
            </a:extLst>
          </p:cNvPr>
          <p:cNvSpPr txBox="1"/>
          <p:nvPr/>
        </p:nvSpPr>
        <p:spPr>
          <a:xfrm>
            <a:off x="8610600" y="5761304"/>
            <a:ext cx="26046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satisfying Point 2</a:t>
            </a:r>
          </a:p>
        </p:txBody>
      </p:sp>
    </p:spTree>
    <p:extLst>
      <p:ext uri="{BB962C8B-B14F-4D97-AF65-F5344CB8AC3E}">
        <p14:creationId xmlns:p14="http://schemas.microsoft.com/office/powerpoint/2010/main" val="318901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3382-1F34-4D40-ADAA-0183CE55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S and S´ be two schedules with the same set of transactions. S and S´ are </a:t>
                </a:r>
                <a:r>
                  <a:rPr lang="en-US" dirty="0">
                    <a:solidFill>
                      <a:srgbClr val="FF0000"/>
                    </a:solidFill>
                  </a:rPr>
                  <a:t>view equivalent </a:t>
                </a:r>
                <a:r>
                  <a:rPr lang="en-US" dirty="0"/>
                  <a:t>if the following three conditions are met, for each data item Q,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in schedule</a:t>
                </a:r>
                <a:r>
                  <a:rPr lang="en-US" dirty="0">
                    <a:solidFill>
                      <a:srgbClr val="002060"/>
                    </a:solidFill>
                  </a:rPr>
                  <a:t> S</a:t>
                </a:r>
                <a:r>
                  <a:rPr lang="en-US" dirty="0"/>
                  <a:t>,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reads the initial value of Q, then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</a:t>
                </a:r>
                <a:r>
                  <a:rPr lang="en-US" dirty="0"/>
                  <a:t> also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read the initial value of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</a:t>
                </a:r>
                <a:r>
                  <a:rPr lang="en-US" dirty="0"/>
                  <a:t>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executes </a:t>
                </a:r>
                <a:r>
                  <a:rPr lang="en-US" dirty="0">
                    <a:solidFill>
                      <a:srgbClr val="002060"/>
                    </a:solidFill>
                  </a:rPr>
                  <a:t>read(Q)</a:t>
                </a:r>
                <a:r>
                  <a:rPr lang="en-US" dirty="0"/>
                  <a:t>, and that value was produced by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(if any), then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 </a:t>
                </a:r>
                <a:r>
                  <a:rPr lang="en-US" dirty="0"/>
                  <a:t>also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read the value of 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dirty="0"/>
                  <a:t> that was produced by the same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 operation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transaction (if any) that performs the final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 operation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</a:t>
                </a:r>
                <a:r>
                  <a:rPr lang="en-US" dirty="0"/>
                  <a:t> must also perform the final </a:t>
                </a:r>
                <a:r>
                  <a:rPr lang="en-US" dirty="0">
                    <a:solidFill>
                      <a:srgbClr val="002060"/>
                    </a:solidFill>
                  </a:rPr>
                  <a:t>write(Q)</a:t>
                </a:r>
                <a:r>
                  <a:rPr lang="en-US" dirty="0"/>
                  <a:t> operation in schedule </a:t>
                </a:r>
                <a:r>
                  <a:rPr lang="en-US" dirty="0">
                    <a:solidFill>
                      <a:srgbClr val="002060"/>
                    </a:solidFill>
                  </a:rPr>
                  <a:t>S’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7C7BA-B63D-4A2E-8FA1-6EF3EAE2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24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4E6C6-B236-4355-BCF3-0C138621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BE872-AA56-40C9-BA05-BC9C3090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36" y="5588000"/>
            <a:ext cx="5527964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1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9085-21E0-450B-B4A9-6DC87AF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A2A8-1B9E-4EAE-A3AD-38D816E9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schedule S is </a:t>
            </a:r>
            <a:r>
              <a:rPr lang="en-US" dirty="0">
                <a:solidFill>
                  <a:srgbClr val="FF0000"/>
                </a:solidFill>
              </a:rPr>
              <a:t>view serializable </a:t>
            </a:r>
            <a:r>
              <a:rPr lang="en-US" dirty="0"/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is view equivalent to a serial schedule.</a:t>
            </a:r>
          </a:p>
          <a:p>
            <a:r>
              <a:rPr lang="en-US" dirty="0"/>
              <a:t>Every conflict serializable schedule is also view serializable.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73154-593D-43F4-AD53-12AB2B61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3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B815-6493-45F5-AAE7-D56259CE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Serializability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23F2-D093-4ECE-AC62-341E1E58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3E5AC7-DA07-4B17-B728-2ACC55AC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54" y="1640056"/>
            <a:ext cx="4133446" cy="2121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39000-895C-42DA-A190-858DA948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71" y="1640056"/>
            <a:ext cx="4057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4843-878B-4E9A-A839-01F84209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for View Serializability!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846C-396D-4825-A8E7-6095553D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precedence graph test for conflict serializability cannot be used directly to test for </a:t>
            </a:r>
            <a:r>
              <a:rPr lang="en-US" dirty="0">
                <a:solidFill>
                  <a:srgbClr val="FF0000"/>
                </a:solidFill>
              </a:rPr>
              <a:t>view serializability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Extension to test for view serializability has cost exponential in the size of the precedence graph.</a:t>
            </a:r>
          </a:p>
          <a:p>
            <a:r>
              <a:rPr lang="en-US" dirty="0"/>
              <a:t>The problem of checking if a schedule is view serializable falls in the class of NP-complete problems. </a:t>
            </a:r>
          </a:p>
          <a:p>
            <a:pPr lvl="1"/>
            <a:r>
              <a:rPr lang="en-US" dirty="0"/>
              <a:t>Thus, existence of an efficient algorithm is extremely unlikely.</a:t>
            </a:r>
          </a:p>
          <a:p>
            <a:r>
              <a:rPr lang="en-US" dirty="0"/>
              <a:t>However practical algorithms that just check some sufficient conditions for view serializability can still be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25A02-A019-4FB7-8E50-AA6273B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1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ADEA-8093-4CED-B751-2980C0D4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Recoverability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4C8ED-4F25-49A9-B012-9D15D6EDE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Recoverable schedule — if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reads a data items previously written by a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, the commit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appears before the commit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following schedule is not recoverable if T9 commits immediately after the read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T8 should abort, T9 would have read (and possibly shown to the user) an inconsistent database state. Hence, database must ensure that schedules are recoverable.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4C8ED-4F25-49A9-B012-9D15D6EDE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2857" r="-1333" b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BFE45-373F-4F8C-BB41-4AA6EE8F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D67C7-BCAD-47A8-B914-27AFE125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56" y="3081842"/>
            <a:ext cx="3371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6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B1CB-BAFC-48EE-9080-C6B301BB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Rollbacks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9ADF-B1D6-4F70-B41D-43BDF15C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Cascading rollback – a single transaction failure leads to a series of transaction rollbacks. Consider the following schedule where none of the transactions has yet committed (so the schedule is recoverable)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T10 fails, T11 and T12 must also be rolled 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C931A-0AF9-4635-B31D-09D4AA7A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154A8-90D9-4ABD-B3A1-177F8BC2E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32" y="2991644"/>
            <a:ext cx="4076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1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5392-9C7E-432E-9D98-9E4BEB65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Cascadeless</a:t>
            </a:r>
            <a:r>
              <a:rPr lang="en-US" dirty="0"/>
              <a:t> Schedules!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96B6F-E28E-4AFD-A370-93A4F5C59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Cascadeless schedules — cascading rollbacks cannot occur; for each pair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reads a data item previously written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commit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appears before the read operation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Every </a:t>
                </a:r>
                <a:r>
                  <a:rPr lang="en-US" dirty="0" err="1"/>
                  <a:t>cascadeless</a:t>
                </a:r>
                <a:r>
                  <a:rPr lang="en-US" dirty="0"/>
                  <a:t> schedule is also recoverable</a:t>
                </a:r>
              </a:p>
              <a:p>
                <a:r>
                  <a:rPr lang="en-US" dirty="0"/>
                  <a:t>It is desirable to restrict the schedules to those that are </a:t>
                </a:r>
                <a:r>
                  <a:rPr lang="en-US" dirty="0" err="1"/>
                  <a:t>cascadeless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96B6F-E28E-4AFD-A370-93A4F5C59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E594-6E23-4674-A17E-04DA8811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5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8A97-A253-4263-BD69-DEF2D3A8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FEDD-398F-4EC6-A46C-2790EBD7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Schedules must be conflict or view serializable, and recoverable, for the sake of database consistency, and preferably </a:t>
            </a:r>
            <a:r>
              <a:rPr lang="en-US" dirty="0" err="1"/>
              <a:t>cascadeless</a:t>
            </a:r>
            <a:r>
              <a:rPr lang="en-US" dirty="0"/>
              <a:t>.</a:t>
            </a:r>
          </a:p>
          <a:p>
            <a:r>
              <a:rPr 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dirty="0"/>
              <a:t>Concurrency-control schemes tradeoff between the amount of concurrency they allow and the amount of overhead that the incur.</a:t>
            </a:r>
          </a:p>
          <a:p>
            <a:r>
              <a:rPr lang="en-US" dirty="0"/>
              <a:t>Some schemes allow only conflict-serializable schedules to be generated, while others allow view-serializable schedules that are not conflict-serializable.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E1F3-F358-46F5-A18C-1860F9E9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4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8270631" cy="4906963"/>
          </a:xfrm>
        </p:spPr>
        <p:txBody>
          <a:bodyPr/>
          <a:lstStyle/>
          <a:p>
            <a:pPr algn="just"/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and S. Sudarshan, Database System Concepts, 7/e</a:t>
            </a:r>
          </a:p>
          <a:p>
            <a:pPr algn="just"/>
            <a:r>
              <a:rPr lang="en-US" dirty="0" err="1"/>
              <a:t>Adhsakkdi</a:t>
            </a:r>
            <a:r>
              <a:rPr lang="en-US" dirty="0"/>
              <a:t> Y, Raghuram Krishnan and Johannes </a:t>
            </a:r>
            <a:r>
              <a:rPr lang="en-US" dirty="0" err="1"/>
              <a:t>Gehrke</a:t>
            </a:r>
            <a:r>
              <a:rPr lang="en-US" dirty="0"/>
              <a:t>, Database Management Systems, 3/e, TMH, 2007. </a:t>
            </a:r>
          </a:p>
          <a:p>
            <a:pPr algn="just"/>
            <a:r>
              <a:rPr lang="en-US" dirty="0"/>
              <a:t>Some of the figures and Examples are taken from various online sources.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3E6-4DF4-4CF4-9244-F069AF96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F629-CD9B-44D4-B277-BC2CBBB9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96774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Enroll a student</a:t>
            </a:r>
          </a:p>
          <a:p>
            <a:r>
              <a:rPr lang="en-US" sz="2400" dirty="0"/>
              <a:t>Vikas to MCAC202</a:t>
            </a:r>
          </a:p>
          <a:p>
            <a:r>
              <a:rPr lang="en-US" sz="2400" dirty="0"/>
              <a:t>steps:</a:t>
            </a:r>
          </a:p>
          <a:p>
            <a:pPr lvl="1"/>
            <a:r>
              <a:rPr lang="en-US" dirty="0"/>
              <a:t>start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 to see if student “Vikas" exists…		read only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check to see if class “MCAC202" exists..	read only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access enrollment table		..	read only</a:t>
            </a:r>
          </a:p>
          <a:p>
            <a:pPr lvl="3"/>
            <a:r>
              <a:rPr lang="en-US" dirty="0"/>
              <a:t>update enrollment table	..make changes 	(update)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access student record/table			read only</a:t>
            </a:r>
          </a:p>
          <a:p>
            <a:pPr lvl="3"/>
            <a:r>
              <a:rPr lang="en-US" dirty="0"/>
              <a:t>update student table		..make changes 	(update)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commit transaction</a:t>
            </a:r>
          </a:p>
          <a:p>
            <a:pPr lvl="1"/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784E-5A7C-4F8F-8A9D-311DCA9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665645" cy="4906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A</a:t>
            </a:r>
            <a:r>
              <a:rPr lang="en-US" b="1" dirty="0"/>
              <a:t>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 or nothing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C</a:t>
            </a:r>
            <a:r>
              <a:rPr lang="en-US" b="1" dirty="0"/>
              <a:t>ONSISTENCY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violation of integrity constraints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I</a:t>
            </a:r>
            <a:r>
              <a:rPr lang="en-US" b="1" dirty="0"/>
              <a:t>SOLATION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All the transactions will be carried out and executed as if it is the only transaction in the system.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The result of the concurrent databases execution of transactions is the same as though the transactions were executed in serial order.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7700" b="1" dirty="0">
                <a:solidFill>
                  <a:schemeClr val="hlink"/>
                </a:solidFill>
              </a:rPr>
              <a:t>D</a:t>
            </a:r>
            <a:r>
              <a:rPr lang="en-US" b="1" dirty="0"/>
              <a:t>URABILITY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committed updates persist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45" y="2437393"/>
            <a:ext cx="4663758" cy="1912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F34CD-3256-4796-B440-E3D8372EE0F9}"/>
              </a:ext>
            </a:extLst>
          </p:cNvPr>
          <p:cNvSpPr txBox="1"/>
          <p:nvPr/>
        </p:nvSpPr>
        <p:spPr>
          <a:xfrm>
            <a:off x="7503845" y="1252801"/>
            <a:ext cx="4614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following transaction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consisting of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T1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T2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: Transfer of 100 from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X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account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Y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8346C-51FA-4CF6-852F-0C1744C776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3845" y="5088553"/>
            <a:ext cx="4711185" cy="17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CB2-6218-41FC-B07C-2B085D6E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768A-77A9-428A-9D74-5A6E4547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81979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Active</a:t>
            </a:r>
            <a:r>
              <a:rPr lang="en-US" dirty="0"/>
              <a:t>, the initial state; the transaction stays in this state while it is executing</a:t>
            </a:r>
          </a:p>
          <a:p>
            <a:r>
              <a:rPr lang="en-US" dirty="0">
                <a:solidFill>
                  <a:srgbClr val="FF0000"/>
                </a:solidFill>
              </a:rPr>
              <a:t>Partially committed</a:t>
            </a:r>
            <a:r>
              <a:rPr lang="en-US" dirty="0"/>
              <a:t>, after the final statement has been executed.</a:t>
            </a:r>
          </a:p>
          <a:p>
            <a:r>
              <a:rPr lang="en-US" dirty="0">
                <a:solidFill>
                  <a:srgbClr val="FF0000"/>
                </a:solidFill>
              </a:rPr>
              <a:t>Failed</a:t>
            </a:r>
            <a:r>
              <a:rPr lang="en-US" dirty="0"/>
              <a:t>, after the discovery that normal execution can no longer proceed.</a:t>
            </a:r>
          </a:p>
          <a:p>
            <a:r>
              <a:rPr lang="en-US" dirty="0">
                <a:solidFill>
                  <a:srgbClr val="FF0000"/>
                </a:solidFill>
              </a:rPr>
              <a:t>Aborted</a:t>
            </a:r>
            <a:r>
              <a:rPr lang="en-US" dirty="0"/>
              <a:t>, after the transaction has been rolled back and the database restored to its state prior to the start of the transaction. Two options after it has been aborted:</a:t>
            </a:r>
          </a:p>
          <a:p>
            <a:pPr lvl="1"/>
            <a:r>
              <a:rPr lang="en-US" dirty="0"/>
              <a:t>restart the transaction – only if no internal logical error</a:t>
            </a:r>
          </a:p>
          <a:p>
            <a:pPr lvl="1"/>
            <a:r>
              <a:rPr lang="en-US" dirty="0"/>
              <a:t>kill the transaction</a:t>
            </a:r>
          </a:p>
          <a:p>
            <a:r>
              <a:rPr lang="en-US" dirty="0"/>
              <a:t>Committed, after successful completion.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EB51-26A9-444D-90DA-27D4A9D9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18837-4DD8-4AB3-9586-011FBC35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79" y="1944404"/>
            <a:ext cx="4866216" cy="34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2E91EC-5B61-4267-96A5-1429A014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72" y="2336798"/>
            <a:ext cx="4698998" cy="2556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A5A79-ED52-402C-A2D8-F28F512D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Atomicity and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1F2D-2C62-4BF0-A6E4-844D8235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520543" cy="4906963"/>
          </a:xfrm>
        </p:spPr>
        <p:txBody>
          <a:bodyPr>
            <a:normAutofit/>
          </a:bodyPr>
          <a:lstStyle/>
          <a:p>
            <a:r>
              <a:rPr lang="en-US" dirty="0"/>
              <a:t>The shadow-database scheme:</a:t>
            </a:r>
          </a:p>
          <a:p>
            <a:pPr lvl="1"/>
            <a:r>
              <a:rPr lang="en-US" dirty="0"/>
              <a:t>assume that only one transaction is active at a time.</a:t>
            </a:r>
          </a:p>
          <a:p>
            <a:pPr lvl="1"/>
            <a:r>
              <a:rPr lang="en-US" dirty="0"/>
              <a:t>a pointer called </a:t>
            </a:r>
            <a:r>
              <a:rPr lang="en-US" dirty="0" err="1">
                <a:solidFill>
                  <a:srgbClr val="002060"/>
                </a:solidFill>
              </a:rPr>
              <a:t>db_pointer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always points to the current consistent copy of the database.</a:t>
            </a:r>
          </a:p>
          <a:p>
            <a:pPr lvl="1"/>
            <a:r>
              <a:rPr lang="en-US" dirty="0"/>
              <a:t>all updates are made on a </a:t>
            </a:r>
            <a:r>
              <a:rPr lang="en-US" dirty="0">
                <a:solidFill>
                  <a:srgbClr val="FF0000"/>
                </a:solidFill>
              </a:rPr>
              <a:t>shadow copy </a:t>
            </a:r>
            <a:r>
              <a:rPr lang="en-US" dirty="0"/>
              <a:t>of the database, and </a:t>
            </a:r>
            <a:r>
              <a:rPr lang="en-US" dirty="0" err="1">
                <a:solidFill>
                  <a:srgbClr val="002060"/>
                </a:solidFill>
              </a:rPr>
              <a:t>db_pointer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made to point to the updated shadow copy only after the transaction is completed.</a:t>
            </a:r>
          </a:p>
          <a:p>
            <a:pPr lvl="1"/>
            <a:r>
              <a:rPr lang="en-US" dirty="0"/>
              <a:t>in case transaction fails, old consistent copy pointed by </a:t>
            </a:r>
            <a:r>
              <a:rPr lang="en-US" dirty="0" err="1"/>
              <a:t>db_pointer</a:t>
            </a:r>
            <a:r>
              <a:rPr lang="en-US" dirty="0"/>
              <a:t> can be used, and the shadow copy can be deleted.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C42B3-D495-4E61-8F9A-3641BF0F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0507-1FB9-4715-ADD0-B4BBC04C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Executions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D9CF-D340-4705-AE02-03448093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transactions are allowed to run concurrently in the system. Advantages are:</a:t>
            </a:r>
          </a:p>
          <a:p>
            <a:pPr lvl="1"/>
            <a:r>
              <a:rPr lang="en-US" dirty="0"/>
              <a:t>increased processor and disk utilization, leading to better transaction throughput: one transaction can be using the CPU while another is reading from or writing to the disk</a:t>
            </a:r>
          </a:p>
          <a:p>
            <a:pPr lvl="1"/>
            <a:r>
              <a:rPr lang="en-US" dirty="0"/>
              <a:t>reduced average response time for transactions: short transactions need not wait behind long ones</a:t>
            </a:r>
          </a:p>
          <a:p>
            <a:r>
              <a:rPr lang="en-US" dirty="0"/>
              <a:t>Concurrency control schemes</a:t>
            </a:r>
          </a:p>
          <a:p>
            <a:pPr lvl="1"/>
            <a:r>
              <a:rPr lang="en-US" dirty="0"/>
              <a:t>mechanisms to achieve isolation, i.e., to control the interaction among the concurrent transactions in order to prevent them from destroying the consistency of the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97A0-5314-4899-8AE2-A427291A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C290-F9C8-49B0-871B-5FEE5DD4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AD37-A907-47D1-9775-AACFA56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that indicate the chronological order in which instructions of concurrent transactions are executed </a:t>
            </a:r>
          </a:p>
          <a:p>
            <a:pPr lvl="1"/>
            <a:r>
              <a:rPr lang="en-US" dirty="0"/>
              <a:t>a schedule for a set of transactions must consist of all instructions of those transactions</a:t>
            </a:r>
          </a:p>
          <a:p>
            <a:pPr lvl="1"/>
            <a:r>
              <a:rPr lang="en-US" dirty="0"/>
              <a:t>must preserve the order in which the instructions appear in each individual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0B396-F985-4D14-9E6C-D05CBD8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26533</TotalTime>
  <Words>2822</Words>
  <Application>Microsoft Office PowerPoint</Application>
  <PresentationFormat>Widescreen</PresentationFormat>
  <Paragraphs>330</Paragraphs>
  <Slides>39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Monotype Sorts</vt:lpstr>
      <vt:lpstr>NimbusRomDOT-Reg</vt:lpstr>
      <vt:lpstr>NimbusRomDOT-RegIta</vt:lpstr>
      <vt:lpstr>STIXMath-Italic</vt:lpstr>
      <vt:lpstr>urw-din</vt:lpstr>
      <vt:lpstr>Office Theme</vt:lpstr>
      <vt:lpstr>Transaction Management</vt:lpstr>
      <vt:lpstr>Transaction Concept</vt:lpstr>
      <vt:lpstr>Transaction Concept</vt:lpstr>
      <vt:lpstr>Transaction: Example</vt:lpstr>
      <vt:lpstr>Principles of Transaction</vt:lpstr>
      <vt:lpstr>Transaction State</vt:lpstr>
      <vt:lpstr>Implementation of Atomicity and Durability</vt:lpstr>
      <vt:lpstr>Concurrent Executions</vt:lpstr>
      <vt:lpstr>Schedules</vt:lpstr>
      <vt:lpstr>Example Schedules</vt:lpstr>
      <vt:lpstr>Example Schedule</vt:lpstr>
      <vt:lpstr>Issues with Concurrency: Example</vt:lpstr>
      <vt:lpstr>Issues with Concurrency: Example</vt:lpstr>
      <vt:lpstr>PowerPoint Presentation</vt:lpstr>
      <vt:lpstr>PowerPoint Presentation</vt:lpstr>
      <vt:lpstr>Serializability</vt:lpstr>
      <vt:lpstr>Serializability</vt:lpstr>
      <vt:lpstr>Conflict Serializability</vt:lpstr>
      <vt:lpstr>Conflict Serializability </vt:lpstr>
      <vt:lpstr>Conflict Serializability </vt:lpstr>
      <vt:lpstr>Checking Conflict Serializability </vt:lpstr>
      <vt:lpstr>Checking Conflict Serializability </vt:lpstr>
      <vt:lpstr> Topological sorting. 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Test for View Serializability!</vt:lpstr>
      <vt:lpstr>Recoverability</vt:lpstr>
      <vt:lpstr>Cascading Rollbacks</vt:lpstr>
      <vt:lpstr>Cascadeless Schedules!</vt:lpstr>
      <vt:lpstr>Concurrency Control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904</cp:revision>
  <dcterms:created xsi:type="dcterms:W3CDTF">2018-08-09T05:48:18Z</dcterms:created>
  <dcterms:modified xsi:type="dcterms:W3CDTF">2022-07-06T16:27:12Z</dcterms:modified>
</cp:coreProperties>
</file>