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34" r:id="rId3"/>
    <p:sldId id="335" r:id="rId4"/>
    <p:sldId id="333" r:id="rId5"/>
    <p:sldId id="313" r:id="rId6"/>
    <p:sldId id="312" r:id="rId7"/>
    <p:sldId id="314" r:id="rId8"/>
    <p:sldId id="316" r:id="rId9"/>
    <p:sldId id="315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36" r:id="rId18"/>
    <p:sldId id="324" r:id="rId19"/>
    <p:sldId id="325" r:id="rId20"/>
    <p:sldId id="326" r:id="rId21"/>
    <p:sldId id="327" r:id="rId22"/>
    <p:sldId id="328" r:id="rId23"/>
    <p:sldId id="340" r:id="rId24"/>
    <p:sldId id="337" r:id="rId25"/>
    <p:sldId id="338" r:id="rId26"/>
    <p:sldId id="339" r:id="rId27"/>
    <p:sldId id="341" r:id="rId28"/>
    <p:sldId id="329" r:id="rId29"/>
    <p:sldId id="330" r:id="rId30"/>
    <p:sldId id="332" r:id="rId31"/>
    <p:sldId id="342" r:id="rId32"/>
    <p:sldId id="344" r:id="rId33"/>
    <p:sldId id="343" r:id="rId34"/>
    <p:sldId id="345" r:id="rId35"/>
    <p:sldId id="347" r:id="rId36"/>
    <p:sldId id="349" r:id="rId37"/>
    <p:sldId id="348" r:id="rId38"/>
    <p:sldId id="346" r:id="rId39"/>
    <p:sldId id="353" r:id="rId40"/>
    <p:sldId id="354" r:id="rId41"/>
    <p:sldId id="350" r:id="rId42"/>
    <p:sldId id="362" r:id="rId43"/>
    <p:sldId id="363" r:id="rId44"/>
    <p:sldId id="351" r:id="rId45"/>
    <p:sldId id="352" r:id="rId46"/>
    <p:sldId id="355" r:id="rId47"/>
    <p:sldId id="356" r:id="rId48"/>
    <p:sldId id="357" r:id="rId49"/>
    <p:sldId id="358" r:id="rId50"/>
    <p:sldId id="359" r:id="rId51"/>
    <p:sldId id="360" r:id="rId52"/>
    <p:sldId id="361" r:id="rId53"/>
    <p:sldId id="31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BFCD-C1D0-4FBE-8A8B-20DBECFA529F}" type="datetime1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FE82-E3C1-4A9D-AAA9-669C2093A788}" type="datetime1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20D8-13ED-449D-BB07-8F4DA74EC7CD}" type="datetime1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772400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431FFAC9-C6BA-49D0-8976-35A477D463C1}" type="datetime1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441A-836D-48A8-8AEE-68A6DCD1F373}" type="datetime1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643D-9D3B-4700-A130-6389DF94A3DD}" type="datetime1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48FE-3853-4755-B81C-88177DB32FD8}" type="datetime1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4D52-0319-44E0-88AA-BF05E2410E96}" type="datetime1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4B51-38DA-4FC0-AA36-B3EEFA4FA43F}" type="datetime1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B66-A93E-48A5-9FB3-1506A36A0808}" type="datetime1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56B-11AE-4D9A-99F5-17DB717D35AE}" type="datetime1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709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2489-BC56-42E3-A387-7E56DAC2851E}" type="datetime1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042" y="3071000"/>
            <a:ext cx="10567916" cy="716000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C00000"/>
                </a:solidFill>
              </a:rPr>
              <a:t>Concurrency Control</a:t>
            </a:r>
            <a:endParaRPr lang="en-US" sz="38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4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590B-15C9-4E02-BBAE-8727B11A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Lock-Based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443A-1101-46C5-B20E-8CC9E808F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974724" cy="4906963"/>
          </a:xfrm>
        </p:spPr>
        <p:txBody>
          <a:bodyPr/>
          <a:lstStyle/>
          <a:p>
            <a:r>
              <a:rPr lang="en-US" dirty="0"/>
              <a:t>Let A and B be two accounts that are accessed by transactions T1 and T2. </a:t>
            </a:r>
          </a:p>
          <a:p>
            <a:r>
              <a:rPr lang="en-US" dirty="0"/>
              <a:t>Transaction T1 transfers $50 from account B to account A. </a:t>
            </a:r>
          </a:p>
          <a:p>
            <a:r>
              <a:rPr lang="en-US" dirty="0"/>
              <a:t>Transaction T2 displays the total amount of money in accounts A and B—that is, the sum A +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2B470-29A6-4594-AD2D-F8AA50AD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273AD-DD94-427C-98B3-BCE3ABF91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84980" y="85725"/>
            <a:ext cx="2052144" cy="3105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A8C45B-C203-4831-98AA-7D8C4D680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28677" y="3659957"/>
            <a:ext cx="2052143" cy="251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9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590B-15C9-4E02-BBAE-8727B11A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Lock-Based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443A-1101-46C5-B20E-8CC9E808F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382407" cy="4906963"/>
          </a:xfrm>
        </p:spPr>
        <p:txBody>
          <a:bodyPr/>
          <a:lstStyle/>
          <a:p>
            <a:r>
              <a:rPr lang="en-US" dirty="0"/>
              <a:t>Let A (100$) and B (200$) be two accounts that are accessed by transactions T1 and T2. </a:t>
            </a:r>
          </a:p>
          <a:p>
            <a:r>
              <a:rPr lang="en-US" dirty="0"/>
              <a:t>Transaction T1 transfers $50 from account B to account A. </a:t>
            </a:r>
          </a:p>
          <a:p>
            <a:r>
              <a:rPr lang="en-US" dirty="0"/>
              <a:t>Transaction T2 displays the total amount of money in accounts A and B—that is, the sum A +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2B470-29A6-4594-AD2D-F8AA50AD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3144D1-AFBE-49A8-B481-05791B711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56293" y="1270000"/>
            <a:ext cx="42576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75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4E93-9735-45F1-AED1-143F9FFE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Pitfalls of Lock-Based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8C639-A398-4C05-957B-C7548047F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533290" cy="4906963"/>
          </a:xfrm>
        </p:spPr>
        <p:txBody>
          <a:bodyPr>
            <a:normAutofit/>
          </a:bodyPr>
          <a:lstStyle/>
          <a:p>
            <a:r>
              <a:rPr lang="en-US" dirty="0"/>
              <a:t>Neither T3 nor T4 can make progress — executing lock-S(B) causes T4 to wait for T3 to release its lock on B, while executing lock-X(A) causes T3 to wait for T4 to release its lock on A.</a:t>
            </a:r>
          </a:p>
          <a:p>
            <a:r>
              <a:rPr lang="en-US" dirty="0"/>
              <a:t>Such a situation is called a </a:t>
            </a:r>
            <a:r>
              <a:rPr lang="en-US" dirty="0">
                <a:solidFill>
                  <a:srgbClr val="FF0000"/>
                </a:solidFill>
              </a:rPr>
              <a:t>deadlock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To handle a deadlock one of T3 or T4 must be rolled back, and its locks released.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63159-9503-4DC6-945D-DCFDFECA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695E6-ACFE-43CF-BDE7-8F58B35D1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0600" y="1629268"/>
            <a:ext cx="34194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83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26E0-9CA8-4F2A-B219-69BC144F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Pitfalls of Lock-Based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5AFB2-986D-419C-9B45-6CF9DD05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Starvation is also possible if the concurrency control manager is badly designed. For example:</a:t>
            </a:r>
          </a:p>
          <a:p>
            <a:pPr lvl="1"/>
            <a:r>
              <a:rPr lang="en-US" dirty="0"/>
              <a:t>A transaction may be waiting for an X-lock on an item, while a sequence of other transactions request and are granted an S-lock  on the same item.</a:t>
            </a:r>
          </a:p>
          <a:p>
            <a:pPr lvl="1"/>
            <a:r>
              <a:rPr lang="en-US" dirty="0"/>
              <a:t>The same transaction is repeatedly rolled back due to deadlocks.</a:t>
            </a:r>
          </a:p>
          <a:p>
            <a:r>
              <a:rPr lang="en-US" dirty="0"/>
              <a:t>Concurrency control managers can be designed to prevent starvation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CC2D0-A4A4-42CC-966E-B9F4B416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9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6F5C-5BE0-4984-9733-DD55E5CD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Pitfalls of Lock-Based Protocols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BAA46-1482-47B0-B74B-629B86CBF0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Concurrency control managers can be designed to prevent starvation</a:t>
                </a:r>
              </a:p>
              <a:p>
                <a:pPr lvl="1"/>
                <a:r>
                  <a:rPr lang="en-US" dirty="0"/>
                  <a:t>When a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requests a lock on a data item Q in a particular mode M, the concurrency-control manager grants the lock provided that:</a:t>
                </a:r>
              </a:p>
              <a:p>
                <a:pPr lvl="2"/>
                <a:r>
                  <a:rPr lang="en-US" dirty="0"/>
                  <a:t>There is no other transaction holding a lock on Q in a mode that conflicts with M.</a:t>
                </a:r>
              </a:p>
              <a:p>
                <a:pPr lvl="2"/>
                <a:r>
                  <a:rPr lang="en-US" dirty="0"/>
                  <a:t>There is no other transaction that is waiting for a lock on Q and that made its lock request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BAA46-1482-47B0-B74B-629B86CBF0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2" t="-1988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F23C4-C38A-4579-8E3E-86C82D86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70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1C0A-DC79-47BD-9477-BCF4BA0B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Two-Phase Locking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4FEA9-B957-4D40-AAE7-441A24E8A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a protocol which ensures conflict-serializable schedules.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Phase 1: Growing Phase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Transaction may obtain locks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Transaction may not release locks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Phase 2: Shrinking Phase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Transaction may release locks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Transaction may not obtain locks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protocol assures serializability. It can be proved that the transactions can be serialized in the order of their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lock points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 (i.e., the point where a transaction acquired its final lock).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ABE8D-62A2-43FC-8A16-A426A9C6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1815C8-130F-4904-AD56-021004E03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984" y="1648620"/>
            <a:ext cx="6067425" cy="27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09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5C2A-95AE-4C61-9586-6D306076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Two-Phase Locking Protocol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2CBE6-A75F-4D7D-8F8C-FF923239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728825-E268-4898-B1F1-E751B6D87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253798"/>
            <a:ext cx="4286250" cy="4505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46949A-86D8-4AD1-98C8-C68466097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442" y="1669144"/>
            <a:ext cx="2558227" cy="27896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A01195-9D21-475B-B465-BF57883257F6}"/>
              </a:ext>
            </a:extLst>
          </p:cNvPr>
          <p:cNvSpPr txBox="1"/>
          <p:nvPr/>
        </p:nvSpPr>
        <p:spPr>
          <a:xfrm>
            <a:off x="2014701" y="5931834"/>
            <a:ext cx="8162597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800" b="0" i="1" dirty="0">
                <a:solidFill>
                  <a:srgbClr val="242021"/>
                </a:solidFill>
                <a:effectLst/>
                <a:latin typeface="NimbusRomDOT-RegIta"/>
              </a:rPr>
              <a:t>T</a:t>
            </a:r>
            <a:r>
              <a:rPr lang="en-US" sz="1100" b="0" i="0" dirty="0">
                <a:solidFill>
                  <a:srgbClr val="242021"/>
                </a:solidFill>
                <a:effectLst/>
                <a:latin typeface="NimbusRomDOT-Reg"/>
              </a:rPr>
              <a:t>3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NimbusRomDOT-Reg"/>
              </a:rPr>
              <a:t>and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NimbusRomDOT-RegIta"/>
              </a:rPr>
              <a:t>T</a:t>
            </a:r>
            <a:r>
              <a:rPr lang="en-US" sz="1100" b="0" i="0" dirty="0">
                <a:solidFill>
                  <a:srgbClr val="242021"/>
                </a:solidFill>
                <a:effectLst/>
                <a:latin typeface="NimbusRomDOT-Reg"/>
              </a:rPr>
              <a:t>4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NimbusRomDOT-Reg"/>
              </a:rPr>
              <a:t>are two phase. On the other hand, transactions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NimbusRomDOT-RegIta"/>
              </a:rPr>
              <a:t>T</a:t>
            </a:r>
            <a:r>
              <a:rPr lang="en-US" sz="1100" b="0" i="0" dirty="0">
                <a:solidFill>
                  <a:srgbClr val="242021"/>
                </a:solidFill>
                <a:effectLst/>
                <a:latin typeface="NimbusRomDOT-Reg"/>
              </a:rPr>
              <a:t>1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NimbusRomDOT-Reg"/>
              </a:rPr>
              <a:t>and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NimbusRomDOT-RegIta"/>
              </a:rPr>
              <a:t>T</a:t>
            </a:r>
            <a:r>
              <a:rPr lang="en-US" sz="1100" b="0" i="0" dirty="0">
                <a:solidFill>
                  <a:srgbClr val="242021"/>
                </a:solidFill>
                <a:effectLst/>
                <a:latin typeface="NimbusRomDOT-Reg"/>
              </a:rPr>
              <a:t>2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NimbusRomDOT-Reg"/>
              </a:rPr>
              <a:t>are not two phase.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76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AC6F-3E42-4243-9A4B-A5134B1A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Two-Phase Locking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31421-FF18-4CF6-B54C-D8DF324B5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Two-phase locking does not ensure freedom from deadlocks</a:t>
            </a:r>
          </a:p>
          <a:p>
            <a:r>
              <a:rPr lang="en-US" dirty="0"/>
              <a:t>Cascading roll-back is possible under two-phase locking. To avoid this, follow a modified protocol called </a:t>
            </a:r>
            <a:r>
              <a:rPr lang="en-US" dirty="0">
                <a:solidFill>
                  <a:srgbClr val="FF0000"/>
                </a:solidFill>
              </a:rPr>
              <a:t>strict two-phase locking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Here a transaction must hold all its exclusive locks till it commits or aborts.</a:t>
            </a:r>
          </a:p>
          <a:p>
            <a:r>
              <a:rPr lang="en-US" dirty="0"/>
              <a:t>Rigorous two-phase locking is even stricter:</a:t>
            </a:r>
          </a:p>
          <a:p>
            <a:pPr lvl="1"/>
            <a:r>
              <a:rPr lang="en-US" dirty="0"/>
              <a:t>All locks are held till commit/abort. In this protocol transactions can be serialized in the order in which they commit.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F1020-97C2-4F8B-88EE-23DB8E78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05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847A-E50B-4ABC-BB2B-33A10E60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Automatic Acquisition of Locks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60833-5510-4458-B066-CC16DE60F8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issues the standard read/write instruction, without explicit locking calls.</a:t>
                </a:r>
              </a:p>
              <a:p>
                <a:r>
                  <a:rPr lang="en-US" dirty="0"/>
                  <a:t>The operation read(D) is processed as: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60833-5510-4458-B066-CC16DE60F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2" t="-1988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76DF4-C3CB-429C-B8FC-B7332D1B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6E352-323A-4309-9D67-830221E83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283" y="2784476"/>
            <a:ext cx="5229225" cy="33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09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B40E-9988-4A24-B01B-F2AFDA5F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Automatic Acquisition of Locks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85576B-D837-46B9-800A-21DD13CE3B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issues the standard read/write instruction, without explicit locking calls.</a:t>
                </a:r>
              </a:p>
              <a:p>
                <a:r>
                  <a:rPr lang="en-US" dirty="0"/>
                  <a:t>The operation write(D) is processed as: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All locks are released after commit or abort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85576B-D837-46B9-800A-21DD13CE3B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2484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415F8-B1BB-44B3-857F-B0FC1B00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87A897-0662-490F-AC2D-CB656DAE8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787" y="2504642"/>
            <a:ext cx="4976648" cy="30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2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0E04-839B-4055-A6B6-432159DE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Concurrency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590D-B972-437B-AB2A-751C4659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database must provide a mechanism that will ensure that all possible schedules are</a:t>
            </a:r>
          </a:p>
          <a:p>
            <a:pPr lvl="1"/>
            <a:r>
              <a:rPr lang="en-US" dirty="0"/>
              <a:t>serializable, and </a:t>
            </a:r>
          </a:p>
          <a:p>
            <a:pPr lvl="1"/>
            <a:r>
              <a:rPr lang="en-US" dirty="0"/>
              <a:t>are recoverable and preferably </a:t>
            </a:r>
            <a:r>
              <a:rPr lang="en-US" dirty="0" err="1"/>
              <a:t>cascadeless</a:t>
            </a:r>
            <a:endParaRPr lang="en-US" dirty="0"/>
          </a:p>
          <a:p>
            <a:r>
              <a:rPr lang="en-US" dirty="0"/>
              <a:t>Testing a schedule for serializability after it has executed is a little too late!</a:t>
            </a:r>
          </a:p>
          <a:p>
            <a:r>
              <a:rPr lang="en-US" dirty="0"/>
              <a:t>Goal – to develop concurrency control protocols that will assure serializability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09C7B-D928-4A8D-88AE-A94796ED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52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5888-D77C-425A-9016-A4D4517A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830A-39F9-41E6-9866-39F88A9E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lock manager </a:t>
            </a:r>
            <a:r>
              <a:rPr lang="en-US" dirty="0"/>
              <a:t>can be implemented as a separate process to which transactions send lock and unlock requests</a:t>
            </a:r>
          </a:p>
          <a:p>
            <a:r>
              <a:rPr lang="en-US" dirty="0"/>
              <a:t>The lock manager replies to a lock request by sending a lock grant messages (or a message asking the transaction to roll back, in case of a deadlock)</a:t>
            </a:r>
          </a:p>
          <a:p>
            <a:r>
              <a:rPr lang="en-US" dirty="0"/>
              <a:t>The requesting transaction waits until its request is answered </a:t>
            </a:r>
          </a:p>
          <a:p>
            <a:r>
              <a:rPr lang="en-US" dirty="0"/>
              <a:t>The lock manager maintains a data-structure called a </a:t>
            </a:r>
            <a:r>
              <a:rPr lang="en-US" dirty="0">
                <a:solidFill>
                  <a:srgbClr val="FF0000"/>
                </a:solidFill>
              </a:rPr>
              <a:t>lock table </a:t>
            </a:r>
            <a:r>
              <a:rPr lang="en-US" dirty="0"/>
              <a:t>to record granted locks and pending requests</a:t>
            </a:r>
          </a:p>
          <a:p>
            <a:r>
              <a:rPr lang="en-US" dirty="0"/>
              <a:t>The lock table is usually implemented as an in-memory hash table indexed on the name of the data item being locked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5EF9F-80C0-4DF3-9DCF-1B15EF14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74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BD96-BEA1-4C18-9C15-CD941DB5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Lock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010FB-EAFF-44D1-AED3-56E5FCEE1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0000"/>
            <a:ext cx="6067097" cy="4906963"/>
          </a:xfrm>
        </p:spPr>
        <p:txBody>
          <a:bodyPr/>
          <a:lstStyle/>
          <a:p>
            <a:r>
              <a:rPr lang="en-US" dirty="0"/>
              <a:t>The table contains locks for five different data items, I4, I7, I23, I44, and I912.</a:t>
            </a:r>
          </a:p>
          <a:p>
            <a:r>
              <a:rPr lang="en-US" dirty="0"/>
              <a:t>The lock table uses overflow chaining</a:t>
            </a:r>
          </a:p>
          <a:p>
            <a:r>
              <a:rPr lang="en-US" dirty="0"/>
              <a:t>There is also a list of transactions that have been granted locks, or are waiting for locks, for each of the data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AF0D7-30DF-40C0-B815-C38AD744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E6977B-8A74-493D-B87B-FA1370204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305" y="174398"/>
            <a:ext cx="5060731" cy="650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21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BD96-BEA1-4C18-9C15-CD941DB5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Lock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010FB-EAFF-44D1-AED3-56E5FCEE1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0000"/>
            <a:ext cx="6067097" cy="4906963"/>
          </a:xfrm>
        </p:spPr>
        <p:txBody>
          <a:bodyPr>
            <a:normAutofit fontScale="92500"/>
          </a:bodyPr>
          <a:lstStyle/>
          <a:p>
            <a:r>
              <a:rPr lang="en-US" dirty="0"/>
              <a:t>The lock manager processes requests this way:</a:t>
            </a:r>
          </a:p>
          <a:p>
            <a:pPr lvl="1"/>
            <a:r>
              <a:rPr lang="en-US" dirty="0"/>
              <a:t>New request is added to the end of the queue of requests for the data item, and granted if it is compatible with all earlier locks</a:t>
            </a:r>
          </a:p>
          <a:p>
            <a:pPr lvl="1"/>
            <a:r>
              <a:rPr lang="en-US" dirty="0"/>
              <a:t>Unlock requests result in the request being deleted, and later requests are checked to see if they can now be granted</a:t>
            </a:r>
          </a:p>
          <a:p>
            <a:pPr lvl="1"/>
            <a:r>
              <a:rPr lang="en-US" dirty="0"/>
              <a:t>If transaction aborts, all waiting or granted requests of the transaction are deleted </a:t>
            </a:r>
          </a:p>
          <a:p>
            <a:pPr lvl="2"/>
            <a:r>
              <a:rPr lang="en-US" dirty="0"/>
              <a:t>lock manager may keep a list of locks held by each transaction, to implement this efficiently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AF0D7-30DF-40C0-B815-C38AD744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E6977B-8A74-493D-B87B-FA1370204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305" y="174398"/>
            <a:ext cx="5060731" cy="650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83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A041-1203-4DBD-AD47-988CFD7D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Two-Phase Locking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CB3DB-0E93-47F0-991E-FDF53B38B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33965"/>
            <a:ext cx="7772400" cy="2442997"/>
          </a:xfrm>
        </p:spPr>
        <p:txBody>
          <a:bodyPr>
            <a:normAutofit/>
          </a:bodyPr>
          <a:lstStyle/>
          <a:p>
            <a:r>
              <a:rPr lang="en-US" dirty="0"/>
              <a:t>two-phase locking protocol is a blocking protocol that may limit the amount of concurrency that occurs in a schedule. </a:t>
            </a:r>
          </a:p>
          <a:p>
            <a:r>
              <a:rPr lang="en-US" dirty="0"/>
              <a:t>It may reduce the efficiency and increase the wait time of a transaction.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59688-8CD0-4087-A394-AB160CF0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8AE44-DE67-45F8-8ADB-880771D95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435" y="1281510"/>
            <a:ext cx="5418036" cy="245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20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F8C2-8FEB-495C-8A6D-A945A306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Graph-Based Protocols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670B1-F590-4D74-ADE7-C3E85068A4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Graph-based protocols are an alternative to two-phase locking. </a:t>
                </a:r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Assumption: all the access to data items must be predefined. </a:t>
                </a:r>
              </a:p>
              <a:p>
                <a:r>
                  <a:rPr lang="en-US" dirty="0"/>
                  <a:t>Impose a partial ordering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on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dirty="0"/>
                  <a:t>of all data items.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then any transaction accessing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must access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before accessing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Implies that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may now be viewed as a directed acyclic graph, called a </a:t>
                </a:r>
                <a:r>
                  <a:rPr lang="en-US" dirty="0">
                    <a:solidFill>
                      <a:srgbClr val="002060"/>
                    </a:solidFill>
                  </a:rPr>
                  <a:t>database graph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tree-protocol is a simple kind of graph protocol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670B1-F590-4D74-ADE7-C3E85068A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2" t="-2733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1BEDC-F283-447F-9795-5E894E2C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62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F5C2-EDEF-479D-BEE3-3D2ADB8B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tree-protocol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190D00-5542-4E49-AC05-7452FBF27F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the tree protocol, the only lock instruction allowed is lock-X. </a:t>
                </a:r>
              </a:p>
              <a:p>
                <a:r>
                  <a:rPr lang="en-US" dirty="0"/>
                  <a:t>Each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can lock a data item at most once, and must observe the following rules: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The first lock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may be on any data item.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Subsequently, a data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can be 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only if the parent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currently 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Data items may be unlocked at any time.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A data item that has been locked and unlocked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cannot subsequently be relocked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All schedules that are legal under the tree protocol are conflict serializable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190D00-5542-4E49-AC05-7452FBF27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2" t="-2733" r="-2667" b="-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01E4C-F010-4545-8093-DB270A6A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A1D3C5-708C-48C3-8701-CF2B8D4F5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088" y="1270000"/>
            <a:ext cx="31623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3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319BE6-5DD4-40B6-9A35-86B3D73B4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368" y="1337037"/>
            <a:ext cx="3606594" cy="43344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FBDBD0B-2D46-4C7B-9550-111B971B0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273" y="0"/>
            <a:ext cx="6833821" cy="14908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18A4E2-34D1-49BB-943E-ED01E5EA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tree-protocol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EE664-5904-4425-9D8C-E6B4C70E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774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5C83B-CDF9-45E6-A523-6B1225258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233801"/>
            <a:ext cx="4351743" cy="45033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33A0AA-B673-44B3-8141-04C140EE2D6F}"/>
              </a:ext>
            </a:extLst>
          </p:cNvPr>
          <p:cNvSpPr txBox="1"/>
          <p:nvPr/>
        </p:nvSpPr>
        <p:spPr>
          <a:xfrm>
            <a:off x="591164" y="6027869"/>
            <a:ext cx="4522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MHEupperelemsans-Regular"/>
              </a:rPr>
              <a:t>Serializable schedule under the tree protocol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D8FEEF-A6B6-40AA-8120-9894C61D8FFB}"/>
                  </a:ext>
                </a:extLst>
              </p:cNvPr>
              <p:cNvSpPr txBox="1"/>
              <p:nvPr/>
            </p:nvSpPr>
            <p:spPr>
              <a:xfrm>
                <a:off x="9017718" y="2109022"/>
                <a:ext cx="808703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D8FEEF-A6B6-40AA-8120-9894C61D8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718" y="2109022"/>
                <a:ext cx="8087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ED6E0C-09B1-4FA1-B7D6-0B62A8AFA1B5}"/>
                  </a:ext>
                </a:extLst>
              </p:cNvPr>
              <p:cNvSpPr txBox="1"/>
              <p:nvPr/>
            </p:nvSpPr>
            <p:spPr>
              <a:xfrm>
                <a:off x="7801897" y="3300796"/>
                <a:ext cx="808703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ED6E0C-09B1-4FA1-B7D6-0B62A8AFA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897" y="3300796"/>
                <a:ext cx="8087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81D145-0337-441E-99BA-53D17B7786D6}"/>
                  </a:ext>
                </a:extLst>
              </p:cNvPr>
              <p:cNvSpPr txBox="1"/>
              <p:nvPr/>
            </p:nvSpPr>
            <p:spPr>
              <a:xfrm>
                <a:off x="9466313" y="4573682"/>
                <a:ext cx="808703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81D145-0337-441E-99BA-53D17B778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313" y="4573682"/>
                <a:ext cx="80870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40AE8C1-A936-4937-A04F-11780F2BA3B9}"/>
              </a:ext>
            </a:extLst>
          </p:cNvPr>
          <p:cNvSpPr txBox="1"/>
          <p:nvPr/>
        </p:nvSpPr>
        <p:spPr>
          <a:xfrm>
            <a:off x="7801896" y="3300796"/>
            <a:ext cx="8087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06764B-FC6E-423E-8BCD-F0AA4F6814FD}"/>
                  </a:ext>
                </a:extLst>
              </p:cNvPr>
              <p:cNvSpPr txBox="1"/>
              <p:nvPr/>
            </p:nvSpPr>
            <p:spPr>
              <a:xfrm>
                <a:off x="9723181" y="3816189"/>
                <a:ext cx="655072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06764B-FC6E-423E-8BCD-F0AA4F681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181" y="3816189"/>
                <a:ext cx="65507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2F78DC-0955-4A99-B1E2-E41C5FD4E052}"/>
                  </a:ext>
                </a:extLst>
              </p:cNvPr>
              <p:cNvSpPr txBox="1"/>
              <p:nvPr/>
            </p:nvSpPr>
            <p:spPr>
              <a:xfrm>
                <a:off x="7807270" y="3329668"/>
                <a:ext cx="808703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2F78DC-0955-4A99-B1E2-E41C5FD4E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70" y="3329668"/>
                <a:ext cx="80870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5599E57-7656-4908-9308-3796E4D34500}"/>
              </a:ext>
            </a:extLst>
          </p:cNvPr>
          <p:cNvSpPr txBox="1"/>
          <p:nvPr/>
        </p:nvSpPr>
        <p:spPr>
          <a:xfrm>
            <a:off x="9017717" y="2109022"/>
            <a:ext cx="8087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3E9A8-769C-4D45-844B-92E6788F9E9B}"/>
              </a:ext>
            </a:extLst>
          </p:cNvPr>
          <p:cNvSpPr txBox="1"/>
          <p:nvPr/>
        </p:nvSpPr>
        <p:spPr>
          <a:xfrm>
            <a:off x="11425391" y="210217"/>
            <a:ext cx="8087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12649E-FC81-4159-AD13-C5D143472370}"/>
              </a:ext>
            </a:extLst>
          </p:cNvPr>
          <p:cNvSpPr txBox="1"/>
          <p:nvPr/>
        </p:nvSpPr>
        <p:spPr>
          <a:xfrm>
            <a:off x="9678933" y="3829384"/>
            <a:ext cx="728816" cy="365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1A6C61-9047-403A-8759-EC1700291D57}"/>
                  </a:ext>
                </a:extLst>
              </p:cNvPr>
              <p:cNvSpPr txBox="1"/>
              <p:nvPr/>
            </p:nvSpPr>
            <p:spPr>
              <a:xfrm>
                <a:off x="8914478" y="2109022"/>
                <a:ext cx="808703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1A6C61-9047-403A-8759-EC1700291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478" y="2109022"/>
                <a:ext cx="80870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9A7102-2392-4359-9271-44FA711778FD}"/>
                  </a:ext>
                </a:extLst>
              </p:cNvPr>
              <p:cNvSpPr txBox="1"/>
              <p:nvPr/>
            </p:nvSpPr>
            <p:spPr>
              <a:xfrm>
                <a:off x="9647285" y="3838627"/>
                <a:ext cx="728816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9A7102-2392-4359-9271-44FA71177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7285" y="3838627"/>
                <a:ext cx="72881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7E150F8-3538-4B85-93BF-8D60F79A82F8}"/>
              </a:ext>
            </a:extLst>
          </p:cNvPr>
          <p:cNvSpPr txBox="1"/>
          <p:nvPr/>
        </p:nvSpPr>
        <p:spPr>
          <a:xfrm>
            <a:off x="9466313" y="4576265"/>
            <a:ext cx="8087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F7BE97-E909-4BC2-AEF1-924DA284B3AF}"/>
                  </a:ext>
                </a:extLst>
              </p:cNvPr>
              <p:cNvSpPr txBox="1"/>
              <p:nvPr/>
            </p:nvSpPr>
            <p:spPr>
              <a:xfrm>
                <a:off x="7315199" y="4050746"/>
                <a:ext cx="808703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F7BE97-E909-4BC2-AEF1-924DA284B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9" y="4050746"/>
                <a:ext cx="80870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AD93DA8-71C9-4E14-9DE7-5283206A74B2}"/>
              </a:ext>
            </a:extLst>
          </p:cNvPr>
          <p:cNvSpPr txBox="1"/>
          <p:nvPr/>
        </p:nvSpPr>
        <p:spPr>
          <a:xfrm>
            <a:off x="7806377" y="3337391"/>
            <a:ext cx="8087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E7C6EC-F558-4C7B-96CD-F98F35288EC0}"/>
                  </a:ext>
                </a:extLst>
              </p:cNvPr>
              <p:cNvSpPr txBox="1"/>
              <p:nvPr/>
            </p:nvSpPr>
            <p:spPr>
              <a:xfrm>
                <a:off x="7708793" y="3308519"/>
                <a:ext cx="808703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E7C6EC-F558-4C7B-96CD-F98F35288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793" y="3308519"/>
                <a:ext cx="8087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16BDFA-780C-42D1-BBEF-BC9C5D1867C5}"/>
                  </a:ext>
                </a:extLst>
              </p:cNvPr>
              <p:cNvSpPr txBox="1"/>
              <p:nvPr/>
            </p:nvSpPr>
            <p:spPr>
              <a:xfrm>
                <a:off x="9466312" y="4526855"/>
                <a:ext cx="808703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16BDFA-780C-42D1-BBEF-BC9C5D186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312" y="4526855"/>
                <a:ext cx="80870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4F4418F8-F442-4BBD-B24A-0104B076A097}"/>
              </a:ext>
            </a:extLst>
          </p:cNvPr>
          <p:cNvSpPr txBox="1"/>
          <p:nvPr/>
        </p:nvSpPr>
        <p:spPr>
          <a:xfrm>
            <a:off x="7714445" y="3300870"/>
            <a:ext cx="8087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A78F8F-1D1E-48FE-8E25-59AC210E7E9C}"/>
              </a:ext>
            </a:extLst>
          </p:cNvPr>
          <p:cNvSpPr txBox="1"/>
          <p:nvPr/>
        </p:nvSpPr>
        <p:spPr>
          <a:xfrm>
            <a:off x="9476912" y="4531361"/>
            <a:ext cx="8087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6986B4-5E94-432E-B40F-D6F1B89BB8E2}"/>
              </a:ext>
            </a:extLst>
          </p:cNvPr>
          <p:cNvSpPr txBox="1"/>
          <p:nvPr/>
        </p:nvSpPr>
        <p:spPr>
          <a:xfrm>
            <a:off x="9661114" y="3826432"/>
            <a:ext cx="728816" cy="3651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7014FE-0C88-4E06-849B-1F7B55088CA7}"/>
              </a:ext>
            </a:extLst>
          </p:cNvPr>
          <p:cNvSpPr txBox="1"/>
          <p:nvPr/>
        </p:nvSpPr>
        <p:spPr>
          <a:xfrm>
            <a:off x="8914480" y="2103517"/>
            <a:ext cx="8087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37AEF5-8E5B-408D-BBC7-BEC7C92E5BFE}"/>
              </a:ext>
            </a:extLst>
          </p:cNvPr>
          <p:cNvSpPr txBox="1"/>
          <p:nvPr/>
        </p:nvSpPr>
        <p:spPr>
          <a:xfrm>
            <a:off x="7332405" y="4054170"/>
            <a:ext cx="8087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6824-0ACB-432C-9F9F-9DFCB5AF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tree-protocol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95388-571E-4490-88A0-87CD43BF7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tree protocol ensures serializability as well as freedom from deadlock.</a:t>
            </a:r>
          </a:p>
          <a:p>
            <a:r>
              <a:rPr lang="en-US" dirty="0"/>
              <a:t>Unlocking may occur earlier in the tree-locking protocol than in the two-phase locking protocol.</a:t>
            </a:r>
          </a:p>
          <a:p>
            <a:pPr lvl="1"/>
            <a:r>
              <a:rPr lang="en-US" dirty="0"/>
              <a:t>shorter waiting times, and increase in concurrency</a:t>
            </a:r>
          </a:p>
          <a:p>
            <a:pPr lvl="1"/>
            <a:r>
              <a:rPr lang="en-US" dirty="0"/>
              <a:t>protocol is deadlock-free, no rollbacks are required</a:t>
            </a:r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Protocol does not guarantee recoverability or cascade freedom</a:t>
            </a:r>
          </a:p>
          <a:p>
            <a:pPr lvl="2"/>
            <a:r>
              <a:rPr lang="en-US" dirty="0"/>
              <a:t>Need to introduce commit dependencies to ensure recoverability</a:t>
            </a:r>
          </a:p>
          <a:p>
            <a:pPr lvl="1"/>
            <a:r>
              <a:rPr lang="en-US" dirty="0"/>
              <a:t>Transactions may have to lock data items that they do not access.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567C6-0C47-48F9-A873-5C1D5FE7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0C810-E57E-46BF-8E73-0625F2FBF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888" y="1233802"/>
            <a:ext cx="31623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96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FD3E-9AC9-493A-B8AE-3D8751EA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Deadlock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95F57-234B-4A37-8587-34CC88DC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two transactions: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Schedule with deadlock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19E34-D22E-40D5-8149-1D4B2A7E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45E2ED-CC7C-4DEA-A340-55212F491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017" y="2301929"/>
            <a:ext cx="4410075" cy="866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BF0E0F-141D-48EA-9118-4950AFEFD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017" y="4053681"/>
            <a:ext cx="46291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99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4708-CA09-4E5A-82BF-2E0C2141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Deadlock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C54D4-5317-4240-8EA4-2B934A724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is deadlocked if there is a set of transactions such that every transaction in the set is waiting for another transaction in the set.</a:t>
            </a:r>
          </a:p>
          <a:p>
            <a:r>
              <a:rPr lang="en-US" dirty="0">
                <a:solidFill>
                  <a:srgbClr val="00B050"/>
                </a:solidFill>
              </a:rPr>
              <a:t>Deadlock prevention </a:t>
            </a:r>
            <a:r>
              <a:rPr lang="en-US" dirty="0"/>
              <a:t>protocols ensure that the system will never enter into a deadlock state. </a:t>
            </a:r>
          </a:p>
          <a:p>
            <a:r>
              <a:rPr lang="en-US" dirty="0"/>
              <a:t>Some prevention strategies :</a:t>
            </a:r>
          </a:p>
          <a:p>
            <a:pPr lvl="1"/>
            <a:r>
              <a:rPr lang="en-US" dirty="0"/>
              <a:t>Require that each transaction locks all its data items before it begins execution (</a:t>
            </a:r>
            <a:r>
              <a:rPr lang="en-US" dirty="0" err="1"/>
              <a:t>predeclaration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Impose partial ordering of all data items and require that a transaction can lock data items only in the order specified by the partial order (graph-based protocol)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78CB6-D22E-4A33-95A0-9D3651E7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5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87BF-7C68-4F73-B5F4-94DB1F6C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Concurrency Control vs. Serializability Tests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34BB3-C7E4-4FA3-B522-D5B157CD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Concurrency control protocols generally do not examine the precedence graph as it is being created </a:t>
            </a:r>
          </a:p>
          <a:p>
            <a:pPr lvl="1"/>
            <a:r>
              <a:rPr lang="en-US" dirty="0"/>
              <a:t>Instead, a protocol imposes a discipline that avoids </a:t>
            </a:r>
            <a:r>
              <a:rPr lang="en-US" dirty="0" err="1"/>
              <a:t>nonseralizable</a:t>
            </a:r>
            <a:r>
              <a:rPr lang="en-US" dirty="0"/>
              <a:t> schedules. </a:t>
            </a:r>
          </a:p>
          <a:p>
            <a:r>
              <a:rPr lang="en-US" dirty="0"/>
              <a:t>Different concurrency control protocols provide different tradeoffs between the amount of concurrency they allow and the amount of overhead that they incur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CD025-72EA-4A1A-9984-F5B3B9DE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57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517E-C6CD-49D8-B796-1BD01B09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Deadlock Prevention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21B6B-D225-4D95-84B3-5533EF3AB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Following schemes use transaction timestamps for the sake of deadlock prevention alone.</a:t>
            </a:r>
          </a:p>
          <a:p>
            <a:r>
              <a:rPr lang="en-US" dirty="0"/>
              <a:t>wait-die scheme — non-preemptive</a:t>
            </a:r>
          </a:p>
          <a:p>
            <a:pPr lvl="1"/>
            <a:r>
              <a:rPr lang="en-US" dirty="0"/>
              <a:t>older transaction may wait for younger one to release data item. Younger transactions never wait for older ones; they are </a:t>
            </a:r>
            <a:r>
              <a:rPr lang="en-US" dirty="0" err="1"/>
              <a:t>rolle</a:t>
            </a:r>
            <a:r>
              <a:rPr lang="en-US" dirty="0"/>
              <a:t> back instead.</a:t>
            </a:r>
          </a:p>
          <a:p>
            <a:pPr lvl="1"/>
            <a:r>
              <a:rPr lang="en-US" dirty="0"/>
              <a:t>For example, suppose that transactions T14, T15, and T16 have timestamps 5, 10, and 15, respectively. </a:t>
            </a:r>
          </a:p>
          <a:p>
            <a:pPr lvl="2"/>
            <a:r>
              <a:rPr lang="en-US" dirty="0"/>
              <a:t>If T14 requests a data item held by T15, then T14 will wait.</a:t>
            </a:r>
          </a:p>
          <a:p>
            <a:pPr lvl="2"/>
            <a:r>
              <a:rPr lang="en-US" dirty="0"/>
              <a:t>If T16 requests a data item held by T15, then T16 will be rolled back.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18ADA-154D-4946-BB37-EDD3B84D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04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517E-C6CD-49D8-B796-1BD01B09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Deadlock Prevention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21B6B-D225-4D95-84B3-5533EF3AB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Following schemes use transaction timestamps for the sake of deadlock prevention alone.</a:t>
            </a:r>
          </a:p>
          <a:p>
            <a:r>
              <a:rPr lang="en-US" dirty="0"/>
              <a:t> wound–wait scheme — preemptive</a:t>
            </a:r>
          </a:p>
          <a:p>
            <a:pPr lvl="1"/>
            <a:r>
              <a:rPr lang="en-US" dirty="0"/>
              <a:t>older transaction wounds (= forces rollback) of younger transaction instead of waiting for it. Younger transactions may wait for older ones.</a:t>
            </a:r>
          </a:p>
          <a:p>
            <a:pPr lvl="1"/>
            <a:r>
              <a:rPr lang="en-US" dirty="0"/>
              <a:t>For example, suppose that transactions T14, T15, and T16 have timestamps 5, 10, and 15, respectively. </a:t>
            </a:r>
          </a:p>
          <a:p>
            <a:pPr lvl="2"/>
            <a:r>
              <a:rPr lang="en-US" dirty="0"/>
              <a:t>If T14 requests a data item held by T15, then the data item will be preempted from T15, and T15 will be rolled back. .</a:t>
            </a:r>
          </a:p>
          <a:p>
            <a:pPr lvl="2"/>
            <a:r>
              <a:rPr lang="en-US" dirty="0"/>
              <a:t>If T16 requests a data item held by T15, then T16 will wait.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18ADA-154D-4946-BB37-EDD3B84D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8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517E-C6CD-49D8-B796-1BD01B09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Deadlock Prevention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21B6B-D225-4D95-84B3-5533EF3AB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Timeout-Based Schemes:</a:t>
            </a:r>
          </a:p>
          <a:p>
            <a:pPr lvl="1"/>
            <a:r>
              <a:rPr lang="en-US" dirty="0"/>
              <a:t>a transaction waits for a lock only for a specified amount of time.</a:t>
            </a:r>
          </a:p>
          <a:p>
            <a:pPr lvl="1"/>
            <a:r>
              <a:rPr lang="en-US" dirty="0"/>
              <a:t>After that, the wait times out and the transaction is rolled back thus deadlocks are not possible</a:t>
            </a:r>
          </a:p>
          <a:p>
            <a:pPr lvl="1"/>
            <a:r>
              <a:rPr lang="en-US" dirty="0"/>
              <a:t>simple to implement; but starvation is possible. Also difficult to determine good value of the timeout interval.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18ADA-154D-4946-BB37-EDD3B84D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4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D00F-4040-46A7-9798-71D5C285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Deadlock Detection and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B012-4117-47DB-B4EC-540A7689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system does not employ some protocol that ensures deadlock freedom, then a detection and recovery scheme must be used. </a:t>
            </a:r>
          </a:p>
          <a:p>
            <a:r>
              <a:rPr lang="en-US" dirty="0"/>
              <a:t>An algorithm that examines the state of the system is invoked periodically to determine whether a deadlock has occurred.</a:t>
            </a:r>
          </a:p>
          <a:p>
            <a:r>
              <a:rPr lang="en-US" dirty="0"/>
              <a:t>If one has, then the system must attempt to recover from the deadlock.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CDE46-83C6-4613-B9E5-CCB4997B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58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F99D-2DA9-4447-AEDD-63C82173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Deadlock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9FE70-CB13-456A-B6B5-C66FCBE662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Deadlocks can be described as a </a:t>
                </a:r>
                <a:r>
                  <a:rPr lang="en-US" dirty="0">
                    <a:solidFill>
                      <a:srgbClr val="FF0000"/>
                    </a:solidFill>
                  </a:rPr>
                  <a:t>wait-for graph</a:t>
                </a:r>
                <a:r>
                  <a:rPr lang="en-US" dirty="0"/>
                  <a:t>, which consists of a pair G = (V,E),</a:t>
                </a:r>
              </a:p>
              <a:p>
                <a:pPr lvl="1"/>
                <a:r>
                  <a:rPr lang="en-US" dirty="0"/>
                  <a:t>V is a set of vertices (all the transactions in the system)</a:t>
                </a:r>
              </a:p>
              <a:p>
                <a:pPr lvl="1"/>
                <a:r>
                  <a:rPr lang="en-US" dirty="0"/>
                  <a:t>E is a set of edges; each element is an ordered pair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in E, then there is a directed edge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implying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waiting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release a data item.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9FE70-CB13-456A-B6B5-C66FCBE66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2" t="-1988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C21E7-9AF7-4BB7-92E2-C94117EE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34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F99D-2DA9-4447-AEDD-63C82173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Deadlock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9FE70-CB13-456A-B6B5-C66FCBE662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Deadlocks can be described as a </a:t>
                </a:r>
                <a:r>
                  <a:rPr lang="en-US" dirty="0">
                    <a:solidFill>
                      <a:srgbClr val="FF0000"/>
                    </a:solidFill>
                  </a:rPr>
                  <a:t>wait-for graph</a:t>
                </a:r>
                <a:r>
                  <a:rPr lang="en-US" dirty="0"/>
                  <a:t>, which consists of a pair G = (V,E),</a:t>
                </a:r>
              </a:p>
              <a:p>
                <a:pPr lvl="1"/>
                <a:r>
                  <a:rPr lang="en-US" dirty="0"/>
                  <a:t>V is a set of vertices (all the transactions in the system)</a:t>
                </a:r>
              </a:p>
              <a:p>
                <a:pPr lvl="1"/>
                <a:r>
                  <a:rPr lang="en-US" dirty="0"/>
                  <a:t>E is a set of edges; each element is an ordered pair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requests a data item currently being held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then the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inserted in the wait-for graph. This edge is removed only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no longer holding a data item needed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system is in a deadlock state if and only if the wait-for graph has a cycle.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9FE70-CB13-456A-B6B5-C66FCBE66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2" t="-2733" r="-1569" b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C21E7-9AF7-4BB7-92E2-C94117EE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61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4DF5-6210-4267-8D9C-63D454D7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Deadlock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4E22A-9025-4AF5-9FA8-72FE2131A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T17 is waiting for transactions T18 and T19.</a:t>
            </a:r>
          </a:p>
          <a:p>
            <a:r>
              <a:rPr lang="en-US" dirty="0"/>
              <a:t>Transaction T19 is waiting for transaction T18.</a:t>
            </a:r>
          </a:p>
          <a:p>
            <a:r>
              <a:rPr lang="en-US" dirty="0"/>
              <a:t>Transaction T18 is waiting for transaction T20.</a:t>
            </a:r>
          </a:p>
          <a:p>
            <a:r>
              <a:rPr lang="en-US" dirty="0"/>
              <a:t>Suppose now that transaction T20 is requesting an item held by T19.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1DEA5-704F-4BF6-B0B2-96E32393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4F11F-8811-4988-A0A2-510EF5CF2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937" y="1110583"/>
            <a:ext cx="2962843" cy="23479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29161A-9D6C-4416-9B31-DCF5DE33C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589" y="3902741"/>
            <a:ext cx="3373175" cy="227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6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5AAB-C752-41ED-B4A8-22FCD1E0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Deadlock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097A-E2C6-44EE-838F-E03D00A08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deadlock is detected :</a:t>
            </a:r>
          </a:p>
          <a:p>
            <a:pPr lvl="1"/>
            <a:r>
              <a:rPr lang="en-US" dirty="0"/>
              <a:t>Some transaction will have to rolled back (made a victim) to break deadlock. Select that transaction as victim that will incur minimum cost.</a:t>
            </a:r>
          </a:p>
          <a:p>
            <a:pPr lvl="1"/>
            <a:r>
              <a:rPr lang="en-US" dirty="0"/>
              <a:t>Rollback – determine how far to roll back transaction</a:t>
            </a:r>
          </a:p>
          <a:p>
            <a:pPr lvl="2"/>
            <a:r>
              <a:rPr lang="en-US" dirty="0"/>
              <a:t>Total rollback: Abort the transaction and then restart it.</a:t>
            </a:r>
          </a:p>
          <a:p>
            <a:pPr lvl="2"/>
            <a:r>
              <a:rPr lang="en-US" dirty="0"/>
              <a:t>More effective to roll back transaction only as far as necessary to break deadlock.</a:t>
            </a:r>
          </a:p>
          <a:p>
            <a:r>
              <a:rPr lang="en-US" dirty="0"/>
              <a:t>Starvation happens if same transaction is always chosen as victim. Include the number of rollbacks in the cost factor to avoid starvation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894FA-46CB-48F0-90C2-946CC802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52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E473-158C-404B-AF31-7112B1CF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Granularity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40C1-E4F7-453F-ABF4-3E69E94AA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5901813" cy="4906963"/>
          </a:xfrm>
        </p:spPr>
        <p:txBody>
          <a:bodyPr>
            <a:normAutofit/>
          </a:bodyPr>
          <a:lstStyle/>
          <a:p>
            <a:r>
              <a:rPr lang="en-US" dirty="0"/>
              <a:t>So far, we have used each individual data item as the unit on which synchronization is performed.</a:t>
            </a:r>
          </a:p>
          <a:p>
            <a:r>
              <a:rPr lang="en-US" dirty="0"/>
              <a:t>However, in some situation we have to group several data items, and to treat them as one individual synchronization unit.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7D85B-85CB-40E7-85B9-B18213D2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3B1A5-D50B-4B43-9C98-5B3E29C0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946" y="1945712"/>
            <a:ext cx="5272354" cy="261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31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D1D7-C7EF-4945-92B0-14BEC0C4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Objects We 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453F9-7E94-40C8-921D-0D7ADDA3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elements can be tuples, blocks or entire relations.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B6E41-487E-4161-AFC1-3811E273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5AA5EB-AEDB-41AF-A304-18322D090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74" y="1936016"/>
            <a:ext cx="5339226" cy="424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1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E277-A6D4-4F8C-A48A-C7E84670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Enforcing serializability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3D791-6A9D-4B3B-8D00-8BB8751F2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for serializability help us understand why a concurrency control protocol is correct</a:t>
            </a:r>
          </a:p>
          <a:p>
            <a:r>
              <a:rPr lang="en-US" dirty="0"/>
              <a:t>Knowing how to recognize conflict serializability is not enough. We will now study mechanisms that enforce serializability:</a:t>
            </a:r>
          </a:p>
          <a:p>
            <a:pPr lvl="1"/>
            <a:r>
              <a:rPr lang="en-US" dirty="0"/>
              <a:t>Locking (pessimistic concurrency control).</a:t>
            </a:r>
          </a:p>
          <a:p>
            <a:pPr lvl="1"/>
            <a:r>
              <a:rPr lang="en-US" dirty="0"/>
              <a:t>Time stamping (optimistic concurrency control).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7F9F-30AB-4FCF-BDAA-9C9DF741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53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9167-C21B-4778-B3B4-B891E1D2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4037"/>
            <a:ext cx="10952747" cy="527050"/>
          </a:xfrm>
        </p:spPr>
        <p:txBody>
          <a:bodyPr>
            <a:normAutofit fontScale="90000"/>
          </a:bodyPr>
          <a:lstStyle/>
          <a:p>
            <a:r>
              <a:rPr lang="en-US" sz="3400" dirty="0"/>
              <a:t>Locks With Multiple Granularity Locks With Multiple Granularity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802E-6903-4CCD-9107-C9716669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195646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Locking works in any case, but should we choose large objects or small objects? At which level of granularity shall we lock?</a:t>
            </a:r>
          </a:p>
          <a:p>
            <a:r>
              <a:rPr lang="en-US" dirty="0"/>
              <a:t>There is a trade-off: the lower the level of granularity, the more concurrency, but the more locks and the higher the locking overhead.</a:t>
            </a:r>
          </a:p>
          <a:p>
            <a:r>
              <a:rPr lang="en-US" dirty="0"/>
              <a:t>Best trade-off depends on application: e.g., lock blocks or tuples in bank database, and entire documents in document database.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FC512-6B85-4FF8-9CBB-6C5A2475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C8A9D-C913-4505-B773-3ECCDE427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46" y="1472072"/>
            <a:ext cx="5083588" cy="225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49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7114-EFCB-4A93-BABD-1258CDCA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Multiple Granularity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04C3-0E5D-4432-8739-DCD754B3F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057746" cy="4906963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Database elements are organized in a hierarchy and can be represented graphically as a tree.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When a transaction locks a node in the tree </a:t>
            </a:r>
            <a:r>
              <a:rPr lang="en-US" altLang="en-US" i="1" dirty="0">
                <a:ea typeface="ＭＳ Ｐゴシック" panose="020B0600070205080204" pitchFamily="34" charset="-128"/>
              </a:rPr>
              <a:t>explicitly</a:t>
            </a:r>
            <a:r>
              <a:rPr lang="en-US" altLang="en-US" dirty="0">
                <a:ea typeface="ＭＳ Ｐゴシック" panose="020B0600070205080204" pitchFamily="34" charset="-128"/>
              </a:rPr>
              <a:t>, it </a:t>
            </a:r>
            <a:r>
              <a:rPr lang="en-US" altLang="en-US" i="1" dirty="0">
                <a:ea typeface="ＭＳ Ｐゴシック" panose="020B0600070205080204" pitchFamily="34" charset="-128"/>
              </a:rPr>
              <a:t>implicitly</a:t>
            </a:r>
            <a:r>
              <a:rPr lang="en-US" altLang="en-US" dirty="0">
                <a:ea typeface="ＭＳ Ｐゴシック" panose="020B0600070205080204" pitchFamily="34" charset="-128"/>
              </a:rPr>
              <a:t> locks all the node's descendants in the same mode.</a:t>
            </a:r>
          </a:p>
          <a:p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Granularity</a:t>
            </a:r>
            <a:r>
              <a:rPr lang="en-US" altLang="en-US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of locking </a:t>
            </a:r>
            <a:r>
              <a:rPr lang="en-US" altLang="en-US" dirty="0">
                <a:ea typeface="ＭＳ Ｐゴシック" panose="020B0600070205080204" pitchFamily="34" charset="-128"/>
              </a:rPr>
              <a:t>(level in tree where locking is done):</a:t>
            </a:r>
          </a:p>
          <a:p>
            <a:pPr lvl="1"/>
            <a:r>
              <a:rPr lang="en-US" altLang="en-US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fine granularity </a:t>
            </a:r>
            <a:r>
              <a:rPr lang="en-US" altLang="en-US" dirty="0">
                <a:ea typeface="ＭＳ Ｐゴシック" panose="020B0600070205080204" pitchFamily="34" charset="-128"/>
              </a:rPr>
              <a:t>(lower in tree): high concurrency, high locking overhead</a:t>
            </a:r>
          </a:p>
          <a:p>
            <a:pPr lvl="1"/>
            <a:r>
              <a:rPr lang="en-US" altLang="en-US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coarse granularity  </a:t>
            </a:r>
            <a:r>
              <a:rPr lang="en-US" altLang="en-US" dirty="0">
                <a:ea typeface="ＭＳ Ｐゴシック" panose="020B0600070205080204" pitchFamily="34" charset="-128"/>
              </a:rPr>
              <a:t>(higher in tree): low locking overhead, low concurrency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7A8DD-10B6-4A87-865B-0FBD7BE2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339181-50D3-43EC-9CF9-AAB64C69F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946" y="1472072"/>
            <a:ext cx="5221488" cy="225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70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DD20-5CEF-4C99-8698-BA65EF48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Multiple Granularity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7840B-9353-4A67-B6D1-F621BE72D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6054969" cy="4906963"/>
              </a:xfrm>
            </p:spPr>
            <p:txBody>
              <a:bodyPr/>
              <a:lstStyle/>
              <a:p>
                <a:r>
                  <a:rPr lang="en-US" dirty="0"/>
                  <a:t>If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gets an explicit lock on file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in </a:t>
                </a:r>
                <a:r>
                  <a:rPr lang="en-US" dirty="0">
                    <a:solidFill>
                      <a:srgbClr val="FF0000"/>
                    </a:solidFill>
                  </a:rPr>
                  <a:t>exclusive mode</a:t>
                </a:r>
                <a:r>
                  <a:rPr lang="en-US" dirty="0"/>
                  <a:t>, then it has an </a:t>
                </a:r>
                <a:r>
                  <a:rPr lang="en-US" dirty="0">
                    <a:solidFill>
                      <a:srgbClr val="FF0000"/>
                    </a:solidFill>
                  </a:rPr>
                  <a:t>implicit lock </a:t>
                </a:r>
                <a:r>
                  <a:rPr lang="en-US" dirty="0"/>
                  <a:t>in exclusive mode on all the records belonging to that file. </a:t>
                </a:r>
              </a:p>
              <a:p>
                <a:r>
                  <a:rPr lang="en-US" dirty="0"/>
                  <a:t>It does not need to lock the individual records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explicitly.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7840B-9353-4A67-B6D1-F621BE72D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6054969" cy="4906963"/>
              </a:xfrm>
              <a:blipFill>
                <a:blip r:embed="rId2"/>
                <a:stretch>
                  <a:fillRect l="-1813" t="-1988" r="-2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5D0CE-ED2F-415F-92ED-0198872D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5E663-92FD-4607-852E-D73B90C14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169" y="1533526"/>
            <a:ext cx="5017844" cy="2563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082E69-9499-4F52-B615-0058A0A6125B}"/>
                  </a:ext>
                </a:extLst>
              </p:cNvPr>
              <p:cNvSpPr txBox="1"/>
              <p:nvPr/>
            </p:nvSpPr>
            <p:spPr>
              <a:xfrm>
                <a:off x="10058398" y="2881009"/>
                <a:ext cx="1002323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082E69-9499-4F52-B615-0058A0A61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398" y="2881009"/>
                <a:ext cx="1002323" cy="369332"/>
              </a:xfrm>
              <a:prstGeom prst="rect">
                <a:avLst/>
              </a:prstGeom>
              <a:blipFill>
                <a:blip r:embed="rId4"/>
                <a:stretch>
                  <a:fillRect r="-670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E961FA-DB0A-4014-8EE4-33C4424005B8}"/>
                  </a:ext>
                </a:extLst>
              </p:cNvPr>
              <p:cNvSpPr txBox="1"/>
              <p:nvPr/>
            </p:nvSpPr>
            <p:spPr>
              <a:xfrm>
                <a:off x="10210798" y="3863977"/>
                <a:ext cx="1002323" cy="39312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E961FA-DB0A-4014-8EE4-33C442400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798" y="3863977"/>
                <a:ext cx="1002323" cy="393121"/>
              </a:xfrm>
              <a:prstGeom prst="rect">
                <a:avLst/>
              </a:prstGeom>
              <a:blipFill>
                <a:blip r:embed="rId5"/>
                <a:stretch>
                  <a:fillRect r="-10976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32C212-8633-4F70-9A06-8AC1F4AC0FEF}"/>
                  </a:ext>
                </a:extLst>
              </p:cNvPr>
              <p:cNvSpPr txBox="1"/>
              <p:nvPr/>
            </p:nvSpPr>
            <p:spPr>
              <a:xfrm>
                <a:off x="11248291" y="3863976"/>
                <a:ext cx="943709" cy="37645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7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17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32C212-8633-4F70-9A06-8AC1F4AC0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291" y="3863976"/>
                <a:ext cx="943709" cy="376450"/>
              </a:xfrm>
              <a:prstGeom prst="rect">
                <a:avLst/>
              </a:prstGeom>
              <a:blipFill>
                <a:blip r:embed="rId6"/>
                <a:stretch>
                  <a:fillRect r="-12903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CDD5BD-C4C5-43D0-A80B-6F2E7308A4B9}"/>
                  </a:ext>
                </a:extLst>
              </p:cNvPr>
              <p:cNvSpPr txBox="1"/>
              <p:nvPr/>
            </p:nvSpPr>
            <p:spPr>
              <a:xfrm>
                <a:off x="1164088" y="4248778"/>
                <a:ext cx="5729081" cy="203132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Case I: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requesting for a lock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you have to make sure that non of in antecedents are locked by any other transactions. </a:t>
                </a:r>
              </a:p>
              <a:p>
                <a:endParaRPr lang="en-US" dirty="0"/>
              </a:p>
              <a:p>
                <a:r>
                  <a:rPr lang="en-US" dirty="0"/>
                  <a:t>Case II: 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requesting for a lock over B1, then you have to make sure that non of in descendent  are locked by any other transactions.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CDD5BD-C4C5-43D0-A80B-6F2E7308A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088" y="4248778"/>
                <a:ext cx="5729081" cy="2031325"/>
              </a:xfrm>
              <a:prstGeom prst="rect">
                <a:avLst/>
              </a:prstGeom>
              <a:blipFill>
                <a:blip r:embed="rId7"/>
                <a:stretch>
                  <a:fillRect l="-957" t="-1802" r="-1277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499583B-F26D-4434-806E-222751C076AA}"/>
              </a:ext>
            </a:extLst>
          </p:cNvPr>
          <p:cNvSpPr txBox="1"/>
          <p:nvPr/>
        </p:nvSpPr>
        <p:spPr>
          <a:xfrm>
            <a:off x="6699737" y="6176963"/>
            <a:ext cx="5211276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800" b="1" i="0" dirty="0">
                <a:solidFill>
                  <a:srgbClr val="FF0000"/>
                </a:solidFill>
                <a:effectLst/>
              </a:rPr>
              <a:t>This solution, however, defeats the whole purpose of the multiple-granularity locking scheme.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DBB51-6322-4788-A386-59F9C949FFF5}"/>
              </a:ext>
            </a:extLst>
          </p:cNvPr>
          <p:cNvSpPr txBox="1"/>
          <p:nvPr/>
        </p:nvSpPr>
        <p:spPr>
          <a:xfrm>
            <a:off x="6893169" y="4586713"/>
            <a:ext cx="4528039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800" b="1" i="0" dirty="0">
                <a:solidFill>
                  <a:srgbClr val="FF0000"/>
                </a:solidFill>
                <a:effectLst/>
              </a:rPr>
              <a:t>Problem: How does system determines, whether the root can be locked? </a:t>
            </a:r>
          </a:p>
          <a:p>
            <a:pPr algn="just"/>
            <a:endParaRPr lang="en-US" sz="1800" b="1" i="0" dirty="0">
              <a:solidFill>
                <a:srgbClr val="FF0000"/>
              </a:solidFill>
              <a:effectLst/>
            </a:endParaRP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Solution: </a:t>
            </a:r>
            <a:r>
              <a:rPr lang="en-US" sz="1800" b="1" i="0" dirty="0">
                <a:solidFill>
                  <a:srgbClr val="FF0000"/>
                </a:solidFill>
                <a:effectLst/>
              </a:rPr>
              <a:t>search the entire tree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8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DD95-B595-4ADC-B996-04BB81AD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Granularity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39E58-810A-4FEC-975B-2BCD1883D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70000"/>
            <a:ext cx="6353907" cy="4906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A more efficient way to gain this knowledge is to introduce a new class of lock modes, called </a:t>
            </a:r>
            <a:r>
              <a:rPr lang="en-US" dirty="0">
                <a:solidFill>
                  <a:srgbClr val="FF0000"/>
                </a:solidFill>
              </a:rPr>
              <a:t>intention lock modes</a:t>
            </a:r>
            <a:r>
              <a:rPr lang="en-US" dirty="0"/>
              <a:t>. </a:t>
            </a:r>
          </a:p>
          <a:p>
            <a:r>
              <a:rPr lang="en-US" dirty="0"/>
              <a:t>If a node is locked in an intention mode, explicit locking is done at a lower level of the tree (that is, at a finer granularity). </a:t>
            </a:r>
          </a:p>
          <a:p>
            <a:r>
              <a:rPr lang="en-US" dirty="0"/>
              <a:t>Intention locks are put on all the ancestors of a node before that node is locked explicitly. </a:t>
            </a:r>
          </a:p>
          <a:p>
            <a:r>
              <a:rPr lang="en-US" dirty="0"/>
              <a:t>Thus, a transaction does not need to search the entire tree to determine whether it can lock a node successfully. </a:t>
            </a:r>
          </a:p>
          <a:p>
            <a:r>
              <a:rPr lang="en-US" dirty="0"/>
              <a:t>A transaction wishing to lock a node—say, Q—must traverse a path in the tree from the root to Q. While traversing the tree, the transaction locks the various nodes in an intention mode.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899D-42B4-4939-B5C8-0122905D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94E13-03EE-465C-9292-0A441B260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478054"/>
            <a:ext cx="4413487" cy="256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585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8DBDEA-9E90-4EBF-A32D-9774CA996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856" y="3691942"/>
            <a:ext cx="5272354" cy="2611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9836EF-6270-40A6-824F-94D09E61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Intention Lock Modes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7BF2-5209-4C2D-8B11-C632ED28D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265985" cy="4906963"/>
          </a:xfrm>
        </p:spPr>
        <p:txBody>
          <a:bodyPr>
            <a:normAutofit/>
          </a:bodyPr>
          <a:lstStyle/>
          <a:p>
            <a:r>
              <a:rPr lang="en-US" dirty="0"/>
              <a:t>In addition to S and X lock modes, there are three additional lock modes with multiple granularity:</a:t>
            </a:r>
          </a:p>
          <a:p>
            <a:pPr lvl="1"/>
            <a:r>
              <a:rPr lang="en-US" dirty="0"/>
              <a:t>Intention-shared (IS): at lease on descendants has a s-lock</a:t>
            </a:r>
          </a:p>
          <a:p>
            <a:pPr lvl="1"/>
            <a:r>
              <a:rPr lang="en-US" dirty="0"/>
              <a:t>Intention-exclusive (IX): at least on descendants has a x-lock</a:t>
            </a:r>
          </a:p>
          <a:p>
            <a:pPr lvl="1"/>
            <a:r>
              <a:rPr lang="en-US" dirty="0"/>
              <a:t>Shared-intention-exclusive (SIX): The node itself is locked in an s-mode and at least on descendants has a x-lock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919F0-6CDB-4F6C-85F8-68493B0E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0BE538-9374-4A10-9A55-1AF028D51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052" y="1270000"/>
            <a:ext cx="4473379" cy="24219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B278EB-DFD5-43D7-90A4-3D1543E6E2DE}"/>
              </a:ext>
            </a:extLst>
          </p:cNvPr>
          <p:cNvSpPr txBox="1"/>
          <p:nvPr/>
        </p:nvSpPr>
        <p:spPr>
          <a:xfrm>
            <a:off x="11863754" y="5744308"/>
            <a:ext cx="48064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35477-45FF-4937-83F4-58E23D915F9F}"/>
              </a:ext>
            </a:extLst>
          </p:cNvPr>
          <p:cNvSpPr txBox="1"/>
          <p:nvPr/>
        </p:nvSpPr>
        <p:spPr>
          <a:xfrm>
            <a:off x="11523785" y="4406615"/>
            <a:ext cx="48064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IS</a:t>
            </a:r>
          </a:p>
        </p:txBody>
      </p:sp>
    </p:spTree>
    <p:extLst>
      <p:ext uri="{BB962C8B-B14F-4D97-AF65-F5344CB8AC3E}">
        <p14:creationId xmlns:p14="http://schemas.microsoft.com/office/powerpoint/2010/main" val="36669846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8375-65F6-46B0-A270-5BAA7548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Multiple Granularity Locking Scheme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BD9E9-5266-4E33-BBC9-D5E26332F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733674" cy="4906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Transaction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can lock a node 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, using the following rules: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The lock compatibility matrix must be observed.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The root of the tree must be locked first, and may be locked in any mode.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A node 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 can be locked by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in S or IS mode only if the parent of 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 is currently locked by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in either IX or IS mode.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A node 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 can be locked by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in X, SIX, or IX mode only if the parent of 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 is currently locked by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in either IX or SIX mode.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can lock a node only if it has not previously unlocked any node (that is,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is two-phase).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can unlock a node 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 only if none of the children of 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 are currently locked by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i="1" dirty="0">
                <a:ea typeface="ＭＳ Ｐゴシック" panose="020B0600070205080204" pitchFamily="34" charset="-128"/>
              </a:rPr>
              <a:t>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Observe that locks are acquired in root-to-leaf order, whereas they are released in leaf-to-root order.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13152-AA75-4891-AEB1-5D2CD213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E7C3D-171B-4034-AD5D-622C5C07E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963" y="1214899"/>
            <a:ext cx="4153037" cy="224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71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DA09-B210-44C2-B3CC-5CAEC93B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Timestamp-Based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9B969-C450-483E-8A03-BAFFA3A64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Each transaction is issued a timestamp when it enters the system. If an old transaction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has time-stamp TS(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), a new transaction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dirty="0">
                <a:ea typeface="ＭＳ Ｐゴシック" panose="020B0600070205080204" pitchFamily="34" charset="-128"/>
              </a:rPr>
              <a:t> is assigned time-stamp TS(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dirty="0">
                <a:ea typeface="ＭＳ Ｐゴシック" panose="020B0600070205080204" pitchFamily="34" charset="-128"/>
              </a:rPr>
              <a:t>) such that TS(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) &lt;TS(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dirty="0">
                <a:ea typeface="ＭＳ Ｐゴシック" panose="020B0600070205080204" pitchFamily="34" charset="-128"/>
              </a:rPr>
              <a:t>). 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protocol manages concurrent execution such that the time-stamps determine the serializability order.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 order to assure such behavior, the protocol maintains for each data </a:t>
            </a:r>
            <a:r>
              <a:rPr lang="en-US" altLang="en-US" i="1" dirty="0">
                <a:ea typeface="ＭＳ Ｐゴシック" panose="020B0600070205080204" pitchFamily="34" charset="-128"/>
              </a:rPr>
              <a:t>Q </a:t>
            </a:r>
            <a:r>
              <a:rPr lang="en-US" altLang="en-US" dirty="0">
                <a:ea typeface="ＭＳ Ｐゴシック" panose="020B0600070205080204" pitchFamily="34" charset="-128"/>
              </a:rPr>
              <a:t>two timestamp values: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W-timestamp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) is the largest time-stamp of any transaction that executed </a:t>
            </a:r>
            <a:r>
              <a:rPr lang="en-US" altLang="en-US" b="1" dirty="0">
                <a:ea typeface="ＭＳ Ｐゴシック" panose="020B0600070205080204" pitchFamily="34" charset="-128"/>
              </a:rPr>
              <a:t>write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) successfully.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R-timestamp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) is the largest time-stamp of any transaction that executed </a:t>
            </a:r>
            <a:r>
              <a:rPr lang="en-US" altLang="en-US" b="1" dirty="0">
                <a:ea typeface="ＭＳ Ｐゴシック" panose="020B0600070205080204" pitchFamily="34" charset="-128"/>
              </a:rPr>
              <a:t>read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) successfully.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638CC-E1B4-4C95-A746-70A58091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635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CF2C-A953-4C9A-8BEE-1818D5B9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Timestamp-Based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A1DCA-7D42-43DA-9065-514623B95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timestamp ordering protocol ensures that any conflicting </a:t>
            </a:r>
            <a:r>
              <a:rPr lang="en-US" altLang="en-US" b="1" dirty="0">
                <a:ea typeface="ＭＳ Ｐゴシック" panose="020B0600070205080204" pitchFamily="34" charset="-128"/>
              </a:rPr>
              <a:t>read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b="1" dirty="0">
                <a:ea typeface="ＭＳ Ｐゴシック" panose="020B0600070205080204" pitchFamily="34" charset="-128"/>
              </a:rPr>
              <a:t>write</a:t>
            </a:r>
            <a:r>
              <a:rPr lang="en-US" altLang="en-US" dirty="0">
                <a:ea typeface="ＭＳ Ｐゴシック" panose="020B0600070205080204" pitchFamily="34" charset="-128"/>
              </a:rPr>
              <a:t> operations are executed in timestamp order.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Suppose a transaction </a:t>
            </a:r>
            <a:r>
              <a:rPr lang="en-US" altLang="en-US" dirty="0" err="1">
                <a:ea typeface="ＭＳ Ｐゴシック" panose="020B0600070205080204" pitchFamily="34" charset="-128"/>
              </a:rPr>
              <a:t>T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issues a </a:t>
            </a:r>
            <a:r>
              <a:rPr lang="en-US" altLang="en-US" b="1" dirty="0">
                <a:ea typeface="ＭＳ Ｐゴシック" panose="020B0600070205080204" pitchFamily="34" charset="-128"/>
              </a:rPr>
              <a:t>read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If TS(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&lt; </a:t>
            </a:r>
            <a:r>
              <a:rPr lang="en-US" altLang="en-US" b="1" dirty="0"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ea typeface="ＭＳ Ｐゴシック" panose="020B0600070205080204" pitchFamily="34" charset="-128"/>
              </a:rPr>
              <a:t>-timestamp(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), then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needs to read a value of 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 that was already overwritten.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Hence, the </a:t>
            </a:r>
            <a:r>
              <a:rPr lang="en-US" altLang="en-US" b="1" dirty="0">
                <a:ea typeface="ＭＳ Ｐゴシック" panose="020B0600070205080204" pitchFamily="34" charset="-128"/>
              </a:rPr>
              <a:t>read</a:t>
            </a:r>
            <a:r>
              <a:rPr lang="en-US" altLang="en-US" dirty="0">
                <a:ea typeface="ＭＳ Ｐゴシック" panose="020B0600070205080204" pitchFamily="34" charset="-128"/>
              </a:rPr>
              <a:t> operation is rejected, and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 is rolled back.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If TS(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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ea typeface="ＭＳ Ｐゴシック" panose="020B0600070205080204" pitchFamily="34" charset="-128"/>
              </a:rPr>
              <a:t>-timestamp(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), then the </a:t>
            </a:r>
            <a:r>
              <a:rPr lang="en-US" altLang="en-US" b="1" dirty="0">
                <a:ea typeface="ＭＳ Ｐゴシック" panose="020B0600070205080204" pitchFamily="34" charset="-128"/>
              </a:rPr>
              <a:t>read</a:t>
            </a:r>
            <a:r>
              <a:rPr lang="en-US" altLang="en-US" dirty="0">
                <a:ea typeface="ＭＳ Ｐゴシック" panose="020B0600070205080204" pitchFamily="34" charset="-128"/>
              </a:rPr>
              <a:t> operation is executed, and R-timestamp(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) is set to </a:t>
            </a:r>
            <a:r>
              <a:rPr lang="en-US" altLang="en-US" b="1" dirty="0">
                <a:ea typeface="ＭＳ Ｐゴシック" panose="020B0600070205080204" pitchFamily="34" charset="-128"/>
              </a:rPr>
              <a:t>max</a:t>
            </a:r>
            <a:r>
              <a:rPr lang="en-US" altLang="en-US" dirty="0">
                <a:ea typeface="ＭＳ Ｐゴシック" panose="020B0600070205080204" pitchFamily="34" charset="-128"/>
              </a:rPr>
              <a:t>(R-timestamp(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), TS(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)).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DBDD7-CD2C-4305-957B-309D21E3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492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C03F-C547-4104-A7F8-0A88E2B0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Timestamp-Based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3A7AB-09AD-4061-9BEA-62812CEF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Suppose that transaction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issues </a:t>
            </a:r>
            <a:r>
              <a:rPr lang="en-US" altLang="en-US" b="1" dirty="0">
                <a:ea typeface="ＭＳ Ｐゴシック" panose="020B0600070205080204" pitchFamily="34" charset="-128"/>
              </a:rPr>
              <a:t>write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).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If TS(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) &lt; R-timestamp(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), then the value of 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 that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is producing was needed previously, and the system assumed that that value would never be produced. </a:t>
            </a:r>
          </a:p>
          <a:p>
            <a:pPr marL="1200150" lvl="2" indent="-342900"/>
            <a:r>
              <a:rPr lang="en-US" altLang="en-US" dirty="0">
                <a:ea typeface="ＭＳ Ｐゴシック" panose="020B0600070205080204" pitchFamily="34" charset="-128"/>
              </a:rPr>
              <a:t>Hence, the </a:t>
            </a:r>
            <a:r>
              <a:rPr lang="en-US" altLang="en-US" b="1" dirty="0">
                <a:ea typeface="ＭＳ Ｐゴシック" panose="020B0600070205080204" pitchFamily="34" charset="-128"/>
              </a:rPr>
              <a:t>write</a:t>
            </a:r>
            <a:r>
              <a:rPr lang="en-US" altLang="en-US" dirty="0">
                <a:ea typeface="ＭＳ Ｐゴシック" panose="020B0600070205080204" pitchFamily="34" charset="-128"/>
              </a:rPr>
              <a:t> operation is rejected, and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is rolled back.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If TS(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) &lt; W-timestamp(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), then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is attempting to write an obsolete value of 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. </a:t>
            </a:r>
          </a:p>
          <a:p>
            <a:pPr marL="1200150" lvl="2" indent="-342900"/>
            <a:r>
              <a:rPr lang="en-US" altLang="en-US" dirty="0">
                <a:ea typeface="ＭＳ Ｐゴシック" panose="020B0600070205080204" pitchFamily="34" charset="-128"/>
              </a:rPr>
              <a:t>Hence, this </a:t>
            </a:r>
            <a:r>
              <a:rPr lang="en-US" altLang="en-US" b="1" dirty="0">
                <a:ea typeface="ＭＳ Ｐゴシック" panose="020B0600070205080204" pitchFamily="34" charset="-128"/>
              </a:rPr>
              <a:t>write</a:t>
            </a:r>
            <a:r>
              <a:rPr lang="en-US" altLang="en-US" dirty="0">
                <a:ea typeface="ＭＳ Ｐゴシック" panose="020B0600070205080204" pitchFamily="34" charset="-128"/>
              </a:rPr>
              <a:t> operation is rejected, and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is rolled back.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Otherwise, the </a:t>
            </a:r>
            <a:r>
              <a:rPr lang="en-US" altLang="en-US" b="1" dirty="0">
                <a:ea typeface="ＭＳ Ｐゴシック" panose="020B0600070205080204" pitchFamily="34" charset="-128"/>
              </a:rPr>
              <a:t> write</a:t>
            </a:r>
            <a:r>
              <a:rPr lang="en-US" altLang="en-US" dirty="0">
                <a:ea typeface="ＭＳ Ｐゴシック" panose="020B0600070205080204" pitchFamily="34" charset="-128"/>
              </a:rPr>
              <a:t> operation is executed, and W-timestamp(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) is set to TS(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1B2A8-7D14-4127-AB00-B0ECD376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64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6DA9-2725-4DE5-96CE-51B1326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Use of the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49699-E153-43E9-969E-734A7D3E6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sz="2800" dirty="0"/>
              <a:t>A partial schedule for several data items for transactions with timestamps 1, 2, 3, 4, 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AAB68-C394-4B20-BAC5-9C805540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9DB6DC7B-660D-410F-808C-E24CC4CE5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918" y="2459038"/>
            <a:ext cx="4983162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65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57B6-B4A1-4F64-A7E7-98BBE771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Intuition of Lock-based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F37E-D224-4BB1-8B58-A8D9691F0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Transactions have to acquire locks on data items before accessing them.</a:t>
            </a:r>
          </a:p>
          <a:p>
            <a:r>
              <a:rPr lang="en-US" dirty="0"/>
              <a:t>If a lock is hold by one transaction on a data item this restricts the ability of other transactions to acquire locks for that data item</a:t>
            </a:r>
          </a:p>
          <a:p>
            <a:pPr lvl="1"/>
            <a:r>
              <a:rPr lang="en-US" dirty="0"/>
              <a:t>By locking a data item, we want to ensure that no access to that data item is possible that would lead to </a:t>
            </a:r>
            <a:r>
              <a:rPr lang="en-US" dirty="0">
                <a:solidFill>
                  <a:srgbClr val="002060"/>
                </a:solidFill>
              </a:rPr>
              <a:t>non-serializable</a:t>
            </a:r>
            <a:r>
              <a:rPr lang="en-US" dirty="0"/>
              <a:t> schedules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FEE5-665C-4151-8F56-9B74F0EF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332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8659-2CB9-42FF-9C11-03B875A9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Correctness of Timestamp-Ordering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EE23A-F2FF-4AEA-BB44-5D0E9FE0E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timestamp-ordering protocol guarantees serializability since all the arcs in the precedence graph are of the form: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Thus, there will be no cycles in the precedence graph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Timestamp protocol ensures freedom from deadlock as no transaction ever waits. 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But the schedule may not be cascade-free, and may  not even be recoverable.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6CC54-52CF-4D60-B499-37C40854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848AD035-CE13-429C-B716-2E60C4254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633" y="2439361"/>
            <a:ext cx="4945062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370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2F58-7857-4E09-9AB1-7D5A8855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Recoverability and Cascade Freedom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3291-B51B-475A-84D9-47BB173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Problem with timestamp-ordering protocol: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Suppose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aborts, but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dirty="0">
                <a:ea typeface="ＭＳ Ｐゴシック" panose="020B0600070205080204" pitchFamily="34" charset="-128"/>
              </a:rPr>
              <a:t> has read a data item written by 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Then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must abort; if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had been allowed to commit earlier, the schedule is not recoverable.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Further, any transaction that has read a data item written by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dirty="0">
                <a:ea typeface="ＭＳ Ｐゴシック" panose="020B0600070205080204" pitchFamily="34" charset="-128"/>
              </a:rPr>
              <a:t> must abort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This can lead to cascading rollback --- that is, a chain of rollbacks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 Solution 1: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 transaction is structured such that its writes are all performed at the end of its processing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All writes of a transaction form an atomic action; no transaction may execute while a transaction is being written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 transaction that aborts is restarted with a new timestamp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Solution 2: Limited form of locking: wait for data to be committed before reading it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Solution 3: Use commit dependencies to ensure recoverability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E4212-5DF9-4761-A4C4-4BEE41C1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2E7C-47B1-4618-981C-FA2D2826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75EC-F35A-476F-932D-97AC3B1D3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Thomas</a:t>
            </a:r>
            <a:r>
              <a:rPr lang="ja-JP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’</a:t>
            </a: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Write Rule</a:t>
            </a:r>
          </a:p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Validation-Based Protocol</a:t>
            </a:r>
          </a:p>
          <a:p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Multiversion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Schemes</a:t>
            </a:r>
          </a:p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Snapshot Isolation	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5E036-67B1-4808-BAB4-7F36111E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669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8270631" cy="4906963"/>
          </a:xfrm>
        </p:spPr>
        <p:txBody>
          <a:bodyPr/>
          <a:lstStyle/>
          <a:p>
            <a:pPr algn="just"/>
            <a:r>
              <a:rPr lang="en-US" dirty="0"/>
              <a:t>Abraham </a:t>
            </a:r>
            <a:r>
              <a:rPr lang="en-US" dirty="0" err="1"/>
              <a:t>Silberschatz</a:t>
            </a:r>
            <a:r>
              <a:rPr lang="en-US" dirty="0"/>
              <a:t>, Henry F. </a:t>
            </a:r>
            <a:r>
              <a:rPr lang="en-US" dirty="0" err="1"/>
              <a:t>Korth</a:t>
            </a:r>
            <a:r>
              <a:rPr lang="en-US" dirty="0"/>
              <a:t>, and S. Sudarshan, Database System Concepts, 7/e</a:t>
            </a:r>
          </a:p>
          <a:p>
            <a:pPr algn="just"/>
            <a:r>
              <a:rPr lang="en-US" dirty="0" err="1"/>
              <a:t>Adhsakkdi</a:t>
            </a:r>
            <a:r>
              <a:rPr lang="en-US" dirty="0"/>
              <a:t> Y, Raghuram Krishnan and Johannes </a:t>
            </a:r>
            <a:r>
              <a:rPr lang="en-US" dirty="0" err="1"/>
              <a:t>Gehrke</a:t>
            </a:r>
            <a:r>
              <a:rPr lang="en-US" dirty="0"/>
              <a:t>, Database Management Systems, 3/e, TMH, 2007. </a:t>
            </a:r>
          </a:p>
          <a:p>
            <a:pPr algn="just"/>
            <a:r>
              <a:rPr lang="en-US" dirty="0"/>
              <a:t>Some of the figures and Examples are taken from various online sources.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2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57B6-B4A1-4F64-A7E7-98BBE771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Intuition of Lock-based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F37E-D224-4BB1-8B58-A8D9691F0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Lock-based concurrency protocols are a form of pessimistic concurrency control mechanism</a:t>
            </a:r>
          </a:p>
          <a:p>
            <a:pPr lvl="1"/>
            <a:r>
              <a:rPr lang="en-US" dirty="0"/>
              <a:t>We avoid ever getting into a state that can lead to a non-serializable schedule</a:t>
            </a:r>
          </a:p>
          <a:p>
            <a:r>
              <a:rPr lang="en-US" dirty="0"/>
              <a:t>Alternative concurrency control mechanism do not avoid conflicts, but determine later on (at commit time) whether committing a transaction would cause a non-serializable schedule to be generated</a:t>
            </a:r>
          </a:p>
          <a:p>
            <a:pPr lvl="1"/>
            <a:r>
              <a:rPr lang="en-US" dirty="0"/>
              <a:t>Optimistic concurrency control mechanism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FEE5-665C-4151-8F56-9B74F0EF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0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E8C1-9469-4166-AB86-F11019A2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Lock-Based Protocols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DBE5C-E24A-46FF-A843-11F04C98D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lock is a mechanism to control concurrent access to a data item</a:t>
                </a:r>
              </a:p>
              <a:p>
                <a:r>
                  <a:rPr lang="en-US" dirty="0"/>
                  <a:t>Data items can be locked in two modes 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Exclusive (X) mode. If a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obtained an exclusive-mode lock (denoted by X) on item Q,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can both read and write Q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Shared (S) mode. If a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obtained a shared-mode lock (denoted by S) on item Q, then </a:t>
                </a:r>
                <a:r>
                  <a:rPr lang="en-US" dirty="0" err="1"/>
                  <a:t>Ti</a:t>
                </a:r>
                <a:r>
                  <a:rPr lang="en-US" dirty="0"/>
                  <a:t> can read, but cannot write, Q</a:t>
                </a:r>
              </a:p>
              <a:p>
                <a:r>
                  <a:rPr lang="en-US" dirty="0"/>
                  <a:t>Lock requests are made to the concurrency-control manager. </a:t>
                </a:r>
              </a:p>
              <a:p>
                <a:pPr lvl="1"/>
                <a:r>
                  <a:rPr lang="en-US" dirty="0"/>
                  <a:t>Transaction can proceed only after request is granted.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DBE5C-E24A-46FF-A843-11F04C98D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2" t="-1988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6F023-6088-4CE7-9D36-7E961909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759D7-6A4A-4AA9-847C-055079AA5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241" y="3429000"/>
            <a:ext cx="2953572" cy="16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2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F999-A0EF-4B43-9106-7E2E5D37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Lock-compatibility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8F7A-3C28-463A-92FE-1837375D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transaction may be granted a lock on an item if the requested lock is </a:t>
            </a:r>
            <a:r>
              <a:rPr lang="en-US" dirty="0">
                <a:solidFill>
                  <a:srgbClr val="FF0000"/>
                </a:solidFill>
              </a:rPr>
              <a:t>compatible</a:t>
            </a:r>
            <a:r>
              <a:rPr lang="en-US" dirty="0"/>
              <a:t> with locks already held on the item by other transactions</a:t>
            </a:r>
          </a:p>
          <a:p>
            <a:r>
              <a:rPr lang="en-US" dirty="0"/>
              <a:t>Any number of transactions can hold shared locks on an item,</a:t>
            </a:r>
          </a:p>
          <a:p>
            <a:pPr lvl="1"/>
            <a:r>
              <a:rPr lang="en-US" dirty="0"/>
              <a:t>but if any transaction holds an exclusive lock on the item no other transaction may hold any lock on the item.</a:t>
            </a:r>
          </a:p>
          <a:p>
            <a:r>
              <a:rPr lang="en-US" dirty="0"/>
              <a:t>If a lock cannot be granted, the requesting transaction is made to wait till all incompatible locks held by other transactions have been released. The lock is then granted.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93FFB-BACB-48C2-ABA6-75ABE5C0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8D0A9-7ED2-4903-B8E4-F54FEB663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2625697"/>
            <a:ext cx="2953572" cy="16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2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3B49-0D1B-4D43-B257-7FDBB424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Lock-Based Protocols: compatibility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76B0D-FFE2-4487-8FC6-16A54693F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70000"/>
                <a:ext cx="7943193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A and B represent arbitrary lock modes. </a:t>
                </a:r>
              </a:p>
              <a:p>
                <a:pPr lvl="1"/>
                <a:r>
                  <a:rPr lang="en-US" dirty="0"/>
                  <a:t>Suppose that a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requests a lock of mode </a:t>
                </a:r>
                <a:r>
                  <a:rPr lang="en-US" dirty="0">
                    <a:solidFill>
                      <a:srgbClr val="002060"/>
                    </a:solidFill>
                  </a:rPr>
                  <a:t>A</a:t>
                </a:r>
                <a:r>
                  <a:rPr lang="en-US" dirty="0"/>
                  <a:t> on item </a:t>
                </a:r>
                <a:r>
                  <a:rPr lang="en-US" dirty="0">
                    <a:solidFill>
                      <a:srgbClr val="002060"/>
                    </a:solidFill>
                  </a:rPr>
                  <a:t>Q</a:t>
                </a:r>
                <a:r>
                  <a:rPr lang="en-US" dirty="0"/>
                  <a:t> on which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≠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currently holds a lock of mode </a:t>
                </a:r>
                <a:r>
                  <a:rPr lang="en-US" dirty="0">
                    <a:solidFill>
                      <a:srgbClr val="002060"/>
                    </a:solidFill>
                  </a:rPr>
                  <a:t>B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If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/>
                  <a:t>can be granted a lock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immediately, in spite of the presence of the mode </a:t>
                </a:r>
                <a:r>
                  <a:rPr lang="en-US" dirty="0">
                    <a:solidFill>
                      <a:srgbClr val="002060"/>
                    </a:solidFill>
                  </a:rPr>
                  <a:t>B </a:t>
                </a:r>
                <a:r>
                  <a:rPr lang="en-US" dirty="0"/>
                  <a:t>lock, then we say mode </a:t>
                </a:r>
                <a:r>
                  <a:rPr lang="en-US" dirty="0">
                    <a:solidFill>
                      <a:srgbClr val="002060"/>
                    </a:solidFill>
                  </a:rPr>
                  <a:t>A</a:t>
                </a:r>
                <a:r>
                  <a:rPr lang="en-US" dirty="0"/>
                  <a:t> is </a:t>
                </a:r>
                <a:r>
                  <a:rPr lang="en-US" dirty="0">
                    <a:solidFill>
                      <a:srgbClr val="002060"/>
                    </a:solidFill>
                  </a:rPr>
                  <a:t>compatible</a:t>
                </a:r>
                <a:r>
                  <a:rPr lang="en-US" dirty="0"/>
                  <a:t> with mode </a:t>
                </a:r>
                <a:r>
                  <a:rPr lang="en-US" dirty="0">
                    <a:solidFill>
                      <a:srgbClr val="002060"/>
                    </a:solidFill>
                  </a:rPr>
                  <a:t>B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Such a function can be represented conveniently by a matrix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76B0D-FFE2-4487-8FC6-16A54693F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70000"/>
                <a:ext cx="7943193" cy="4906963"/>
              </a:xfrm>
              <a:blipFill>
                <a:blip r:embed="rId2"/>
                <a:stretch>
                  <a:fillRect l="-1304" t="-1988" r="-1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407E1-61E0-4FF6-BB5A-4E08344E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962C5E-0CF6-4878-BDAC-7D0D77781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614" y="4338253"/>
            <a:ext cx="2953572" cy="16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4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27575</TotalTime>
  <Words>3954</Words>
  <Application>Microsoft Office PowerPoint</Application>
  <PresentationFormat>Widescreen</PresentationFormat>
  <Paragraphs>361</Paragraphs>
  <Slides>53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MHEupperelemsans-Regular</vt:lpstr>
      <vt:lpstr>Monotype Sorts</vt:lpstr>
      <vt:lpstr>NimbusRomDOT-Reg</vt:lpstr>
      <vt:lpstr>NimbusRomDOT-RegIta</vt:lpstr>
      <vt:lpstr>Office Theme</vt:lpstr>
      <vt:lpstr>Concurrency Control</vt:lpstr>
      <vt:lpstr>Concurrency Control</vt:lpstr>
      <vt:lpstr>Concurrency Control vs. Serializability Tests </vt:lpstr>
      <vt:lpstr>Enforcing serializability</vt:lpstr>
      <vt:lpstr>Intuition of Lock-based Protocols</vt:lpstr>
      <vt:lpstr>Intuition of Lock-based Protocols</vt:lpstr>
      <vt:lpstr>Lock-Based Protocols</vt:lpstr>
      <vt:lpstr>Lock-compatibility matrix</vt:lpstr>
      <vt:lpstr>Lock-Based Protocols: compatibility function</vt:lpstr>
      <vt:lpstr>Lock-Based Protocol</vt:lpstr>
      <vt:lpstr>Lock-Based Protocol</vt:lpstr>
      <vt:lpstr>Pitfalls of Lock-Based Protocols</vt:lpstr>
      <vt:lpstr>Pitfalls of Lock-Based Protocols</vt:lpstr>
      <vt:lpstr>Pitfalls of Lock-Based Protocols</vt:lpstr>
      <vt:lpstr>The Two-Phase Locking Protocol</vt:lpstr>
      <vt:lpstr>The Two-Phase Locking Protocol</vt:lpstr>
      <vt:lpstr>The Two-Phase Locking Protocol</vt:lpstr>
      <vt:lpstr>Automatic Acquisition of Locks </vt:lpstr>
      <vt:lpstr>Automatic Acquisition of Locks </vt:lpstr>
      <vt:lpstr>Implementation of Locking</vt:lpstr>
      <vt:lpstr>Lock Table </vt:lpstr>
      <vt:lpstr>Lock Table </vt:lpstr>
      <vt:lpstr>The Two-Phase Locking Protocol</vt:lpstr>
      <vt:lpstr>Graph-Based Protocols </vt:lpstr>
      <vt:lpstr>tree-protocol</vt:lpstr>
      <vt:lpstr>tree-protocol</vt:lpstr>
      <vt:lpstr>tree-protocol</vt:lpstr>
      <vt:lpstr>Deadlock Handling</vt:lpstr>
      <vt:lpstr>Deadlock Handling</vt:lpstr>
      <vt:lpstr>More Deadlock Prevention Strategies</vt:lpstr>
      <vt:lpstr>More Deadlock Prevention Strategies</vt:lpstr>
      <vt:lpstr>More Deadlock Prevention Strategies</vt:lpstr>
      <vt:lpstr>Deadlock Detection and Recovery</vt:lpstr>
      <vt:lpstr>Deadlock Detection</vt:lpstr>
      <vt:lpstr>Deadlock Detection</vt:lpstr>
      <vt:lpstr>Deadlock Detection</vt:lpstr>
      <vt:lpstr>Deadlock Recovery</vt:lpstr>
      <vt:lpstr>Multiple Granularity</vt:lpstr>
      <vt:lpstr>What are the Objects We Lock?</vt:lpstr>
      <vt:lpstr>Locks With Multiple Granularity Locks With Multiple Granularity</vt:lpstr>
      <vt:lpstr>Multiple Granularity</vt:lpstr>
      <vt:lpstr>Multiple Granularity</vt:lpstr>
      <vt:lpstr>Multiple Granularity</vt:lpstr>
      <vt:lpstr>Intention Lock Modes</vt:lpstr>
      <vt:lpstr>Multiple Granularity Locking Scheme</vt:lpstr>
      <vt:lpstr>Timestamp-Based Protocols</vt:lpstr>
      <vt:lpstr>Timestamp-Based Protocols</vt:lpstr>
      <vt:lpstr>Timestamp-Based Protocols</vt:lpstr>
      <vt:lpstr>Example Use of the Protocol</vt:lpstr>
      <vt:lpstr>Correctness of Timestamp-Ordering Protocol</vt:lpstr>
      <vt:lpstr>Recoverability and Cascade Freedom</vt:lpstr>
      <vt:lpstr>Further Reading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973</cp:revision>
  <dcterms:created xsi:type="dcterms:W3CDTF">2018-08-09T05:48:18Z</dcterms:created>
  <dcterms:modified xsi:type="dcterms:W3CDTF">2022-07-08T01:25:09Z</dcterms:modified>
</cp:coreProperties>
</file>